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930280C-430B-4099-8519-5C24BF743889}">
  <a:tblStyle styleId="{F930280C-430B-4099-8519-5C24BF74388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" name="Google Shape;207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8" name="Google Shape;258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3" name="Google Shape;273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3.jpg"/><Relationship Id="rId6" Type="http://schemas.openxmlformats.org/officeDocument/2006/relationships/image" Target="../media/image2.png"/><Relationship Id="rId7" Type="http://schemas.openxmlformats.org/officeDocument/2006/relationships/image" Target="../media/image11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2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2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23.jpg"/><Relationship Id="rId5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idx="1" type="body"/>
          </p:nvPr>
        </p:nvSpPr>
        <p:spPr>
          <a:xfrm>
            <a:off x="614268" y="1841556"/>
            <a:ext cx="3825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b="1" lang="ru" sz="5400">
                <a:latin typeface="Times New Roman"/>
                <a:ea typeface="Times New Roman"/>
                <a:cs typeface="Times New Roman"/>
                <a:sym typeface="Times New Roman"/>
              </a:rPr>
              <a:t>32-dent </a:t>
            </a:r>
            <a:endParaRPr b="1" sz="5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485750" y="1664201"/>
            <a:ext cx="6153300" cy="20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 современном мире имеет большое значение состояние здоровья зубов населения, в особенности детей. Очень важно следить за гигиеной полости рта. </a:t>
            </a: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Наше приложение 32-dent вам в этом поможет. </a:t>
            </a: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Согласно интервью, дети от 3 до 10 лет не следят за полостью рта самостоятельно, и родителям приходится тратить много времени  на контроль за гигиеной полости рта </a:t>
            </a:r>
            <a:r>
              <a:rPr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ребенка</a:t>
            </a:r>
            <a:r>
              <a:rPr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 </a:t>
            </a: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2000"/>
              <a:buNone/>
            </a:pPr>
            <a:r>
              <a:t/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-258200" y="3728650"/>
            <a:ext cx="722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01718" y="21232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132C4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</a:rPr>
              <a:t>Родители детей </a:t>
            </a:r>
            <a:r>
              <a:rPr lang="ru" sz="1500">
                <a:solidFill>
                  <a:srgbClr val="132C40"/>
                </a:solidFill>
              </a:rPr>
              <a:t>в возрасте от 3 до 10 лет, </a:t>
            </a:r>
            <a:r>
              <a:rPr lang="ru" sz="1500">
                <a:solidFill>
                  <a:srgbClr val="132C40"/>
                </a:solidFill>
              </a:rPr>
              <a:t>имеющие проблемы с гигиеной полости рта </a:t>
            </a:r>
            <a:r>
              <a:rPr lang="ru" sz="1500">
                <a:solidFill>
                  <a:srgbClr val="132C40"/>
                </a:solidFill>
              </a:rPr>
              <a:t>ребенка</a:t>
            </a:r>
            <a:r>
              <a:rPr lang="ru" sz="1500">
                <a:solidFill>
                  <a:srgbClr val="132C40"/>
                </a:solidFill>
              </a:rPr>
              <a:t>. </a:t>
            </a:r>
            <a:endParaRPr sz="1500">
              <a:solidFill>
                <a:srgbClr val="132C4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</a:rPr>
              <a:t>Родители имеющие опыт использования приложений в повседневной жизни.</a:t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062" y="245500"/>
            <a:ext cx="3347988" cy="2231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01725" y="2356375"/>
            <a:ext cx="7263000" cy="21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</a:rPr>
              <a:t>Согласно проведенному интервью, мы выявили, что у родителей имеются следующие проблемы:</a:t>
            </a:r>
            <a:endParaRPr sz="1500">
              <a:solidFill>
                <a:srgbClr val="132C40"/>
              </a:solidFill>
            </a:endParaRPr>
          </a:p>
          <a:p>
            <a:pPr indent="-28575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дисциплины</a:t>
            </a:r>
            <a:endParaRPr sz="1500">
              <a:solidFill>
                <a:srgbClr val="132C40"/>
              </a:solidFill>
            </a:endParaRPr>
          </a:p>
          <a:p>
            <a:pPr indent="-28575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нехватки времени</a:t>
            </a:r>
            <a:endParaRPr sz="1500">
              <a:solidFill>
                <a:srgbClr val="132C40"/>
              </a:solidFill>
            </a:endParaRPr>
          </a:p>
          <a:p>
            <a:pPr indent="-28575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недостаточности контроля </a:t>
            </a:r>
            <a:endParaRPr sz="1500">
              <a:solidFill>
                <a:srgbClr val="132C40"/>
              </a:solidFill>
            </a:endParaRPr>
          </a:p>
          <a:p>
            <a:pPr indent="-28575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непонимания ребенком важности соблюдения гигиены полости рта</a:t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8125" y="77526"/>
            <a:ext cx="3817652" cy="227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457193" y="2123231"/>
            <a:ext cx="7993200" cy="27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8575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Приложение будет в виде игры, за каждый пройденный уровень ребёнок будет получать приз и это будет стимулировать его к чистке зубов.</a:t>
            </a:r>
            <a:endParaRPr sz="1500">
              <a:solidFill>
                <a:srgbClr val="132C40"/>
              </a:solidFill>
            </a:endParaRPr>
          </a:p>
          <a:p>
            <a:pPr indent="-28575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С помощью нашего приложения родителям будет легче объяснить и помогать детям правильно чистить зубы, а также </a:t>
            </a:r>
            <a:r>
              <a:rPr lang="ru" sz="1500">
                <a:solidFill>
                  <a:srgbClr val="132C40"/>
                </a:solidFill>
              </a:rPr>
              <a:t>экономить время и деньги в дальнейшем на лечении.</a:t>
            </a:r>
            <a:endParaRPr sz="1500">
              <a:solidFill>
                <a:srgbClr val="132C4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-285750" lvl="0" marL="406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Наше приложение превратит чистку зубов вашего ребенка в увлекательную игру.</a:t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8000" y="156650"/>
            <a:ext cx="3000988" cy="198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4800" y="129376"/>
            <a:ext cx="3064025" cy="204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860522" y="1623575"/>
            <a:ext cx="7298100" cy="304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32-dent,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родителям детей </a:t>
            </a: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возрасте от 3 до 10 лет, имеющие проблемы с гигиеной полости рта ребенка.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поддержания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гигие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ны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полости рта детей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дисциплины и нехватки времени на контроль 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приложения 32- dent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</a:t>
            </a: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получать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в экономии времени и снижения беспокойства родителей за гигиену полости рта детей 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 txBox="1"/>
          <p:nvPr>
            <p:ph idx="1" type="body"/>
          </p:nvPr>
        </p:nvSpPr>
        <p:spPr>
          <a:xfrm>
            <a:off x="456827" y="2307181"/>
            <a:ext cx="79932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/>
              <a:t>Мы работаем на рынке B2С</a:t>
            </a:r>
            <a:endParaRPr sz="1500"/>
          </a:p>
          <a:p>
            <a:pPr indent="-2730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/>
              <a:t>Наша ЦА - это 7000 человек (дети и родители)</a:t>
            </a:r>
            <a:endParaRPr sz="1500"/>
          </a:p>
          <a:p>
            <a:pPr indent="-2730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/>
              <a:t>Наше решение будет стоить 20, 9 млн рублей - это 7000*249 рублей</a:t>
            </a:r>
            <a:endParaRPr sz="1500"/>
          </a:p>
          <a:p>
            <a:pPr indent="-2730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/>
              <a:t>Сегменты А и B - 14,6 млн рублей</a:t>
            </a:r>
            <a:endParaRPr sz="1500"/>
          </a:p>
          <a:p>
            <a:pPr indent="-2730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/>
              <a:t>Сможем заработать в первый год -  2 млн. рублей </a:t>
            </a:r>
            <a:endParaRPr sz="1500"/>
          </a:p>
        </p:txBody>
      </p:sp>
      <p:sp>
        <p:nvSpPr>
          <p:cNvPr id="201" name="Google Shape;201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 txBox="1"/>
          <p:nvPr/>
        </p:nvSpPr>
        <p:spPr>
          <a:xfrm>
            <a:off x="401719" y="2350763"/>
            <a:ext cx="6936600" cy="12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“Чистящий герой”</a:t>
            </a:r>
            <a:endParaRPr b="0" i="0" sz="15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“Philips Sonicare For Kids”</a:t>
            </a:r>
            <a:endParaRPr b="0" i="0" sz="15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“Coldate Magik”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“Chomer Chums”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3" name="Google Shape;213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8" name="Google Shape;21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6225" y="1126450"/>
            <a:ext cx="5339285" cy="3206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7" name="Google Shape;227;p33"/>
          <p:cNvSpPr txBox="1"/>
          <p:nvPr>
            <p:ph idx="1" type="body"/>
          </p:nvPr>
        </p:nvSpPr>
        <p:spPr>
          <a:xfrm>
            <a:off x="192225" y="2369336"/>
            <a:ext cx="79932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Мы будем делать приложение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Это будет стоить 249 рублей/месяц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У нас будут покупать </a:t>
            </a:r>
            <a:r>
              <a:rPr lang="ru" sz="1400"/>
              <a:t>подписку на приложение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Бизнес-модель подписка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Дополнительно мы можем зарабатывать на рекламе</a:t>
            </a:r>
            <a:endParaRPr sz="1400"/>
          </a:p>
        </p:txBody>
      </p:sp>
      <p:sp>
        <p:nvSpPr>
          <p:cNvPr id="228" name="Google Shape;228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2" name="Google Shape;23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4103" y="1063775"/>
            <a:ext cx="3257850" cy="288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 txBox="1"/>
          <p:nvPr>
            <p:ph type="title"/>
          </p:nvPr>
        </p:nvSpPr>
        <p:spPr>
          <a:xfrm>
            <a:off x="395767" y="5787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8" name="Google Shape;238;p34"/>
          <p:cNvSpPr txBox="1"/>
          <p:nvPr>
            <p:ph idx="1" type="body"/>
          </p:nvPr>
        </p:nvSpPr>
        <p:spPr>
          <a:xfrm>
            <a:off x="457198" y="1645825"/>
            <a:ext cx="5358900" cy="259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/>
              <a:t>На сегодняшний день мы сделали: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сформировали идею 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сформулировали 2 гипотезы, проблемы, целевой аудитории и ценностного предложения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провели 1 интервью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описали бизнес-модель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провели анализ рынка и 4 конкурентов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3" name="Google Shape;24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6050" y="1099700"/>
            <a:ext cx="3077025" cy="307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9" name="Google Shape;249;p35"/>
          <p:cNvGraphicFramePr/>
          <p:nvPr/>
        </p:nvGraphicFramePr>
        <p:xfrm>
          <a:off x="457210" y="1361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{F930280C-430B-4099-8519-5C24BF743889}</a:tableStyleId>
              </a:tblPr>
              <a:tblGrid>
                <a:gridCol w="3525675"/>
                <a:gridCol w="3525675"/>
              </a:tblGrid>
              <a:tr h="578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787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Алибулатова Амелия Султанмуратовна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8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Язлубаева Насипли Тахировна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8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Алиева Милена Темразовна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8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ИНЖЕНЕР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Сайпулаева Ханум Магомедовна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0" name="Google Shape;250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1" name="Google Shape;261;p36"/>
          <p:cNvSpPr txBox="1"/>
          <p:nvPr>
            <p:ph idx="1" type="body"/>
          </p:nvPr>
        </p:nvSpPr>
        <p:spPr>
          <a:xfrm>
            <a:off x="456825" y="1433725"/>
            <a:ext cx="79737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0" name="Google Shape;270;p36"/>
          <p:cNvGraphicFramePr/>
          <p:nvPr/>
        </p:nvGraphicFramePr>
        <p:xfrm>
          <a:off x="726960" y="1479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{F930280C-430B-4099-8519-5C24BF743889}</a:tableStyleId>
              </a:tblPr>
              <a:tblGrid>
                <a:gridCol w="3344025"/>
                <a:gridCol w="1681250"/>
                <a:gridCol w="2512625"/>
              </a:tblGrid>
              <a:tr h="430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6FD"/>
                    </a:solidFill>
                  </a:tcPr>
                </a:tc>
              </a:tr>
              <a:tr h="4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Поиск IT-технолога </a:t>
                      </a:r>
                      <a:endParaRPr sz="14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январь 2024 г.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Алиева М.Т.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6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Разработка прот</a:t>
                      </a: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</a:t>
                      </a:r>
                      <a:r>
                        <a:rPr lang="ru" sz="1100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типа, дизайна приложения </a:t>
                      </a:r>
                      <a:endParaRPr sz="14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январь 2024 г.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Язлубаева Н.Т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6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Тестирование приложения на фокус</a:t>
                      </a: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-группе </a:t>
                      </a:r>
                      <a:endParaRPr sz="14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февраль 2024 г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Алибулатова А.С.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6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Запуск приложения в App Store и Play Market</a:t>
                      </a:r>
                      <a:endParaRPr sz="1100">
                        <a:solidFill>
                          <a:srgbClr val="00000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февраль 2024 г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Сайпуллаева Х.М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Первые продажи 100 пользователям</a:t>
                      </a:r>
                      <a:endParaRPr sz="1100">
                        <a:solidFill>
                          <a:srgbClr val="00000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март 2024 г</a:t>
                      </a:r>
                      <a:endParaRPr sz="1100">
                        <a:solidFill>
                          <a:srgbClr val="00000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Язлубаева Н.Т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/>
          <p:nvPr>
            <p:ph idx="1" type="body"/>
          </p:nvPr>
        </p:nvSpPr>
        <p:spPr>
          <a:xfrm>
            <a:off x="456826" y="2454575"/>
            <a:ext cx="43425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500">
                <a:solidFill>
                  <a:srgbClr val="132C40"/>
                </a:solidFill>
              </a:rPr>
              <a:t>Алибулатова Амелия Султанмуратовна</a:t>
            </a:r>
            <a:endParaRPr b="1" sz="15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5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500">
                <a:solidFill>
                  <a:srgbClr val="132C40"/>
                </a:solidFill>
              </a:rPr>
              <a:t>тел.: 89825558770</a:t>
            </a:r>
            <a:endParaRPr b="1" sz="15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500">
                <a:solidFill>
                  <a:srgbClr val="132C40"/>
                </a:solidFill>
              </a:rPr>
              <a:t>telegram: @ameliyaa1</a:t>
            </a:r>
            <a:endParaRPr b="1" sz="15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