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3" r:id="rId2"/>
    <p:sldId id="259" r:id="rId3"/>
    <p:sldId id="321" r:id="rId4"/>
    <p:sldId id="327" r:id="rId5"/>
    <p:sldId id="324" r:id="rId6"/>
    <p:sldId id="335" r:id="rId7"/>
    <p:sldId id="325" r:id="rId8"/>
    <p:sldId id="334" r:id="rId9"/>
    <p:sldId id="336" r:id="rId10"/>
    <p:sldId id="333" r:id="rId11"/>
    <p:sldId id="337" r:id="rId12"/>
    <p:sldId id="294" r:id="rId13"/>
    <p:sldId id="297" r:id="rId14"/>
  </p:sldIdLst>
  <p:sldSz cx="9144000" cy="6858000" type="screen4x3"/>
  <p:notesSz cx="6858000" cy="9144000"/>
  <p:embeddedFontLst>
    <p:embeddedFont>
      <p:font typeface="굴림체" panose="020B0609000101010101" pitchFamily="49" charset="-127"/>
      <p:regular r:id="rId17"/>
    </p:embeddedFont>
    <p:embeddedFont>
      <p:font typeface="맑은 고딕" panose="020B0503020000020004" pitchFamily="34" charset="-127"/>
      <p:regular r:id="rId18"/>
      <p:bold r:id="rId19"/>
    </p:embeddedFont>
    <p:embeddedFont>
      <p:font typeface="Golos Text" panose="020B0604020202020204" charset="0"/>
      <p:regular r:id="rId20"/>
      <p:bold r:id="rId21"/>
    </p:embeddedFont>
    <p:embeddedFont>
      <p:font typeface="Golos Text Medium" panose="020B0604020202020204" charset="0"/>
      <p:regular r:id="rId22"/>
    </p:embeddedFont>
    <p:embeddedFont>
      <p:font typeface="Montserrat" panose="00000500000000000000" pitchFamily="2" charset="-52"/>
      <p:regular r:id="rId23"/>
      <p:bold r:id="rId24"/>
      <p:italic r:id="rId25"/>
      <p:boldItalic r:id="rId26"/>
    </p:embeddedFont>
    <p:embeddedFont>
      <p:font typeface="Nanum Pen Script" panose="020B0604020202020204" charset="0"/>
      <p:regular r:id="rId27"/>
    </p:embeddedFont>
    <p:embeddedFont>
      <p:font typeface="Roboto Black" panose="02000000000000000000" pitchFamily="2" charset="0"/>
      <p:bold r:id="rId28"/>
      <p:boldItalic r:id="rId29"/>
    </p:embeddedFont>
    <p:embeddedFont>
      <p:font typeface="Roboto Medium" panose="02000000000000000000" pitchFamily="2" charset="0"/>
      <p:regular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D8D8D1-613A-468E-A234-C3498B994761}">
          <p14:sldIdLst>
            <p14:sldId id="293"/>
            <p14:sldId id="259"/>
            <p14:sldId id="321"/>
            <p14:sldId id="327"/>
            <p14:sldId id="324"/>
            <p14:sldId id="335"/>
            <p14:sldId id="325"/>
            <p14:sldId id="334"/>
            <p14:sldId id="336"/>
            <p14:sldId id="333"/>
            <p14:sldId id="337"/>
            <p14:sldId id="294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6131"/>
    <a:srgbClr val="5E4722"/>
    <a:srgbClr val="FEB349"/>
    <a:srgbClr val="906924"/>
    <a:srgbClr val="C29F4A"/>
    <a:srgbClr val="90555D"/>
    <a:srgbClr val="5C363B"/>
    <a:srgbClr val="262626"/>
    <a:srgbClr val="A3430D"/>
    <a:srgbClr val="FA7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83" autoAdjust="0"/>
    <p:restoredTop sz="94792" autoAdjust="0"/>
  </p:normalViewPr>
  <p:slideViewPr>
    <p:cSldViewPr>
      <p:cViewPr varScale="1">
        <p:scale>
          <a:sx n="111" d="100"/>
          <a:sy n="111" d="100"/>
        </p:scale>
        <p:origin x="15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lexander\INSTITUT\&#1050;&#1072;&#1092;&#1077;&#1076;&#1088;&#1072;%20&#1048;&#1057;\!_&#1056;&#1072;&#1073;&#1086;&#1090;&#1072;\&#1053;&#1048;&#1056;\2025%20-%20&#1040;&#1082;&#1089;&#1077;&#1083;&#1077;&#1088;&#1072;&#1090;&#1086;&#1088;\&#1056;&#1072;&#1089;&#1095;&#1077;&#1090;%20&#1092;&#1080;&#1085;%20&#1084;&#1086;&#1076;&#1077;&#1083;&#1080;%20(2025-12-08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Выручка и Расходы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Выручка, тыс. руб.</c:v>
                </c:pt>
              </c:strCache>
            </c:strRef>
          </c:tx>
          <c:invertIfNegative val="0"/>
          <c:cat>
            <c:numRef>
              <c:f>Sheet1!$B$1:$D$1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Sheet1!$B$5:$D$5</c:f>
              <c:numCache>
                <c:formatCode>General</c:formatCode>
                <c:ptCount val="3"/>
                <c:pt idx="0">
                  <c:v>3500</c:v>
                </c:pt>
                <c:pt idx="1">
                  <c:v>6250</c:v>
                </c:pt>
                <c:pt idx="2">
                  <c:v>12500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60-4DDE-8A57-2380C333CD64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Расходы, тыс. руб., в т.ч.:</c:v>
                </c:pt>
              </c:strCache>
            </c:strRef>
          </c:tx>
          <c:invertIfNegative val="0"/>
          <c:cat>
            <c:numRef>
              <c:f>Sheet1!$B$1:$D$1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Sheet1!$B$6:$D$6</c:f>
              <c:numCache>
                <c:formatCode>General</c:formatCode>
                <c:ptCount val="3"/>
                <c:pt idx="0">
                  <c:v>2828</c:v>
                </c:pt>
                <c:pt idx="1">
                  <c:v>5050</c:v>
                </c:pt>
                <c:pt idx="2">
                  <c:v>10100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60-4DDE-8A57-2380C333C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010001"/>
        <c:axId val="50010002"/>
      </c:barChart>
      <c:catAx>
        <c:axId val="5001000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0010002"/>
        <c:crosses val="autoZero"/>
        <c:auto val="1"/>
        <c:lblAlgn val="ctr"/>
        <c:lblOffset val="100"/>
        <c:noMultiLvlLbl val="0"/>
      </c:catAx>
      <c:valAx>
        <c:axId val="5001000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0010001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95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392592" y="3617225"/>
            <a:ext cx="5832648" cy="15853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en-US" altLang="ko-KR" sz="5400" kern="1200" baseline="0" dirty="0">
                <a:solidFill>
                  <a:srgbClr val="5E4722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429396"/>
            <a:ext cx="2133600" cy="292079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9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429396"/>
            <a:ext cx="2895600" cy="292079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429396"/>
            <a:ext cx="2133600" cy="29207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44624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79512" y="39804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457200" y="1865409"/>
            <a:ext cx="4862052" cy="269857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chemeClr val="bg1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2025-12-08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237005" y="1628359"/>
            <a:ext cx="3642143" cy="3824005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Модуль топологического анализа подстилающей поверхности для системы автономной навигации БПЛА</a:t>
            </a:r>
            <a:endParaRPr lang="ko-KR" altLang="en-US" sz="2800" b="1" dirty="0"/>
          </a:p>
        </p:txBody>
      </p:sp>
      <p:sp>
        <p:nvSpPr>
          <p:cNvPr id="18" name="직사각형 17"/>
          <p:cNvSpPr/>
          <p:nvPr/>
        </p:nvSpPr>
        <p:spPr>
          <a:xfrm>
            <a:off x="247558" y="5429538"/>
            <a:ext cx="3528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 </a:t>
            </a:r>
            <a:r>
              <a:rPr lang="ru-RU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ВлГУ</a:t>
            </a:r>
            <a:endParaRPr kumimoji="1"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23528" y="6420073"/>
            <a:ext cx="1335600" cy="338400"/>
            <a:chOff x="5427663" y="5711825"/>
            <a:chExt cx="1335600" cy="338400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5429245" y="5711825"/>
              <a:ext cx="1332435" cy="3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628635" y="5887235"/>
              <a:ext cx="85453" cy="130393"/>
            </a:xfrm>
            <a:custGeom>
              <a:avLst/>
              <a:gdLst>
                <a:gd name="T0" fmla="*/ 83 w 83"/>
                <a:gd name="T1" fmla="*/ 90 h 130"/>
                <a:gd name="T2" fmla="*/ 79 w 83"/>
                <a:gd name="T3" fmla="*/ 108 h 130"/>
                <a:gd name="T4" fmla="*/ 69 w 83"/>
                <a:gd name="T5" fmla="*/ 120 h 130"/>
                <a:gd name="T6" fmla="*/ 54 w 83"/>
                <a:gd name="T7" fmla="*/ 128 h 130"/>
                <a:gd name="T8" fmla="*/ 36 w 83"/>
                <a:gd name="T9" fmla="*/ 130 h 130"/>
                <a:gd name="T10" fmla="*/ 24 w 83"/>
                <a:gd name="T11" fmla="*/ 129 h 130"/>
                <a:gd name="T12" fmla="*/ 14 w 83"/>
                <a:gd name="T13" fmla="*/ 127 h 130"/>
                <a:gd name="T14" fmla="*/ 7 w 83"/>
                <a:gd name="T15" fmla="*/ 124 h 130"/>
                <a:gd name="T16" fmla="*/ 3 w 83"/>
                <a:gd name="T17" fmla="*/ 121 h 130"/>
                <a:gd name="T18" fmla="*/ 1 w 83"/>
                <a:gd name="T19" fmla="*/ 117 h 130"/>
                <a:gd name="T20" fmla="*/ 0 w 83"/>
                <a:gd name="T21" fmla="*/ 110 h 130"/>
                <a:gd name="T22" fmla="*/ 0 w 83"/>
                <a:gd name="T23" fmla="*/ 105 h 130"/>
                <a:gd name="T24" fmla="*/ 1 w 83"/>
                <a:gd name="T25" fmla="*/ 102 h 130"/>
                <a:gd name="T26" fmla="*/ 2 w 83"/>
                <a:gd name="T27" fmla="*/ 100 h 130"/>
                <a:gd name="T28" fmla="*/ 4 w 83"/>
                <a:gd name="T29" fmla="*/ 99 h 130"/>
                <a:gd name="T30" fmla="*/ 8 w 83"/>
                <a:gd name="T31" fmla="*/ 101 h 130"/>
                <a:gd name="T32" fmla="*/ 14 w 83"/>
                <a:gd name="T33" fmla="*/ 105 h 130"/>
                <a:gd name="T34" fmla="*/ 24 w 83"/>
                <a:gd name="T35" fmla="*/ 108 h 130"/>
                <a:gd name="T36" fmla="*/ 36 w 83"/>
                <a:gd name="T37" fmla="*/ 110 h 130"/>
                <a:gd name="T38" fmla="*/ 45 w 83"/>
                <a:gd name="T39" fmla="*/ 109 h 130"/>
                <a:gd name="T40" fmla="*/ 51 w 83"/>
                <a:gd name="T41" fmla="*/ 105 h 130"/>
                <a:gd name="T42" fmla="*/ 55 w 83"/>
                <a:gd name="T43" fmla="*/ 100 h 130"/>
                <a:gd name="T44" fmla="*/ 56 w 83"/>
                <a:gd name="T45" fmla="*/ 94 h 130"/>
                <a:gd name="T46" fmla="*/ 54 w 83"/>
                <a:gd name="T47" fmla="*/ 86 h 130"/>
                <a:gd name="T48" fmla="*/ 48 w 83"/>
                <a:gd name="T49" fmla="*/ 81 h 130"/>
                <a:gd name="T50" fmla="*/ 39 w 83"/>
                <a:gd name="T51" fmla="*/ 76 h 130"/>
                <a:gd name="T52" fmla="*/ 29 w 83"/>
                <a:gd name="T53" fmla="*/ 72 h 130"/>
                <a:gd name="T54" fmla="*/ 19 w 83"/>
                <a:gd name="T55" fmla="*/ 66 h 130"/>
                <a:gd name="T56" fmla="*/ 11 w 83"/>
                <a:gd name="T57" fmla="*/ 59 h 130"/>
                <a:gd name="T58" fmla="*/ 5 w 83"/>
                <a:gd name="T59" fmla="*/ 50 h 130"/>
                <a:gd name="T60" fmla="*/ 2 w 83"/>
                <a:gd name="T61" fmla="*/ 36 h 130"/>
                <a:gd name="T62" fmla="*/ 6 w 83"/>
                <a:gd name="T63" fmla="*/ 20 h 130"/>
                <a:gd name="T64" fmla="*/ 15 w 83"/>
                <a:gd name="T65" fmla="*/ 9 h 130"/>
                <a:gd name="T66" fmla="*/ 28 w 83"/>
                <a:gd name="T67" fmla="*/ 2 h 130"/>
                <a:gd name="T68" fmla="*/ 45 w 83"/>
                <a:gd name="T69" fmla="*/ 0 h 130"/>
                <a:gd name="T70" fmla="*/ 54 w 83"/>
                <a:gd name="T71" fmla="*/ 0 h 130"/>
                <a:gd name="T72" fmla="*/ 62 w 83"/>
                <a:gd name="T73" fmla="*/ 2 h 130"/>
                <a:gd name="T74" fmla="*/ 69 w 83"/>
                <a:gd name="T75" fmla="*/ 5 h 130"/>
                <a:gd name="T76" fmla="*/ 73 w 83"/>
                <a:gd name="T77" fmla="*/ 7 h 130"/>
                <a:gd name="T78" fmla="*/ 75 w 83"/>
                <a:gd name="T79" fmla="*/ 9 h 130"/>
                <a:gd name="T80" fmla="*/ 75 w 83"/>
                <a:gd name="T81" fmla="*/ 11 h 130"/>
                <a:gd name="T82" fmla="*/ 75 w 83"/>
                <a:gd name="T83" fmla="*/ 13 h 130"/>
                <a:gd name="T84" fmla="*/ 76 w 83"/>
                <a:gd name="T85" fmla="*/ 18 h 130"/>
                <a:gd name="T86" fmla="*/ 75 w 83"/>
                <a:gd name="T87" fmla="*/ 22 h 130"/>
                <a:gd name="T88" fmla="*/ 75 w 83"/>
                <a:gd name="T89" fmla="*/ 26 h 130"/>
                <a:gd name="T90" fmla="*/ 74 w 83"/>
                <a:gd name="T91" fmla="*/ 28 h 130"/>
                <a:gd name="T92" fmla="*/ 72 w 83"/>
                <a:gd name="T93" fmla="*/ 28 h 130"/>
                <a:gd name="T94" fmla="*/ 69 w 83"/>
                <a:gd name="T95" fmla="*/ 27 h 130"/>
                <a:gd name="T96" fmla="*/ 63 w 83"/>
                <a:gd name="T97" fmla="*/ 24 h 130"/>
                <a:gd name="T98" fmla="*/ 55 w 83"/>
                <a:gd name="T99" fmla="*/ 21 h 130"/>
                <a:gd name="T100" fmla="*/ 45 w 83"/>
                <a:gd name="T101" fmla="*/ 20 h 130"/>
                <a:gd name="T102" fmla="*/ 38 w 83"/>
                <a:gd name="T103" fmla="*/ 21 h 130"/>
                <a:gd name="T104" fmla="*/ 33 w 83"/>
                <a:gd name="T105" fmla="*/ 23 h 130"/>
                <a:gd name="T106" fmla="*/ 30 w 83"/>
                <a:gd name="T107" fmla="*/ 28 h 130"/>
                <a:gd name="T108" fmla="*/ 28 w 83"/>
                <a:gd name="T109" fmla="*/ 33 h 130"/>
                <a:gd name="T110" fmla="*/ 31 w 83"/>
                <a:gd name="T111" fmla="*/ 40 h 130"/>
                <a:gd name="T112" fmla="*/ 37 w 83"/>
                <a:gd name="T113" fmla="*/ 46 h 130"/>
                <a:gd name="T114" fmla="*/ 46 w 83"/>
                <a:gd name="T115" fmla="*/ 50 h 130"/>
                <a:gd name="T116" fmla="*/ 56 w 83"/>
                <a:gd name="T117" fmla="*/ 55 h 130"/>
                <a:gd name="T118" fmla="*/ 66 w 83"/>
                <a:gd name="T119" fmla="*/ 60 h 130"/>
                <a:gd name="T120" fmla="*/ 74 w 83"/>
                <a:gd name="T121" fmla="*/ 67 h 130"/>
                <a:gd name="T122" fmla="*/ 81 w 83"/>
                <a:gd name="T123" fmla="*/ 77 h 130"/>
                <a:gd name="T124" fmla="*/ 83 w 83"/>
                <a:gd name="T125" fmla="*/ 9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130">
                  <a:moveTo>
                    <a:pt x="83" y="90"/>
                  </a:moveTo>
                  <a:cubicBezTo>
                    <a:pt x="83" y="97"/>
                    <a:pt x="82" y="103"/>
                    <a:pt x="79" y="108"/>
                  </a:cubicBezTo>
                  <a:cubicBezTo>
                    <a:pt x="77" y="113"/>
                    <a:pt x="73" y="117"/>
                    <a:pt x="69" y="120"/>
                  </a:cubicBezTo>
                  <a:cubicBezTo>
                    <a:pt x="65" y="124"/>
                    <a:pt x="60" y="126"/>
                    <a:pt x="54" y="128"/>
                  </a:cubicBezTo>
                  <a:cubicBezTo>
                    <a:pt x="49" y="130"/>
                    <a:pt x="42" y="130"/>
                    <a:pt x="36" y="130"/>
                  </a:cubicBezTo>
                  <a:cubicBezTo>
                    <a:pt x="32" y="130"/>
                    <a:pt x="28" y="130"/>
                    <a:pt x="24" y="129"/>
                  </a:cubicBezTo>
                  <a:cubicBezTo>
                    <a:pt x="20" y="129"/>
                    <a:pt x="17" y="128"/>
                    <a:pt x="14" y="127"/>
                  </a:cubicBezTo>
                  <a:cubicBezTo>
                    <a:pt x="11" y="126"/>
                    <a:pt x="9" y="125"/>
                    <a:pt x="7" y="124"/>
                  </a:cubicBezTo>
                  <a:cubicBezTo>
                    <a:pt x="5" y="122"/>
                    <a:pt x="3" y="121"/>
                    <a:pt x="3" y="121"/>
                  </a:cubicBezTo>
                  <a:cubicBezTo>
                    <a:pt x="2" y="120"/>
                    <a:pt x="1" y="119"/>
                    <a:pt x="1" y="117"/>
                  </a:cubicBezTo>
                  <a:cubicBezTo>
                    <a:pt x="0" y="115"/>
                    <a:pt x="0" y="113"/>
                    <a:pt x="0" y="110"/>
                  </a:cubicBezTo>
                  <a:cubicBezTo>
                    <a:pt x="0" y="108"/>
                    <a:pt x="0" y="106"/>
                    <a:pt x="0" y="105"/>
                  </a:cubicBezTo>
                  <a:cubicBezTo>
                    <a:pt x="1" y="104"/>
                    <a:pt x="1" y="103"/>
                    <a:pt x="1" y="102"/>
                  </a:cubicBezTo>
                  <a:cubicBezTo>
                    <a:pt x="1" y="101"/>
                    <a:pt x="2" y="100"/>
                    <a:pt x="2" y="100"/>
                  </a:cubicBezTo>
                  <a:cubicBezTo>
                    <a:pt x="3" y="100"/>
                    <a:pt x="3" y="99"/>
                    <a:pt x="4" y="99"/>
                  </a:cubicBezTo>
                  <a:cubicBezTo>
                    <a:pt x="5" y="99"/>
                    <a:pt x="6" y="100"/>
                    <a:pt x="8" y="101"/>
                  </a:cubicBezTo>
                  <a:cubicBezTo>
                    <a:pt x="9" y="102"/>
                    <a:pt x="12" y="103"/>
                    <a:pt x="14" y="105"/>
                  </a:cubicBezTo>
                  <a:cubicBezTo>
                    <a:pt x="17" y="106"/>
                    <a:pt x="20" y="107"/>
                    <a:pt x="24" y="108"/>
                  </a:cubicBezTo>
                  <a:cubicBezTo>
                    <a:pt x="27" y="109"/>
                    <a:pt x="31" y="110"/>
                    <a:pt x="36" y="110"/>
                  </a:cubicBezTo>
                  <a:cubicBezTo>
                    <a:pt x="39" y="110"/>
                    <a:pt x="42" y="109"/>
                    <a:pt x="45" y="109"/>
                  </a:cubicBezTo>
                  <a:cubicBezTo>
                    <a:pt x="47" y="108"/>
                    <a:pt x="49" y="107"/>
                    <a:pt x="51" y="105"/>
                  </a:cubicBezTo>
                  <a:cubicBezTo>
                    <a:pt x="53" y="104"/>
                    <a:pt x="54" y="102"/>
                    <a:pt x="55" y="100"/>
                  </a:cubicBezTo>
                  <a:cubicBezTo>
                    <a:pt x="56" y="98"/>
                    <a:pt x="56" y="96"/>
                    <a:pt x="56" y="94"/>
                  </a:cubicBezTo>
                  <a:cubicBezTo>
                    <a:pt x="56" y="91"/>
                    <a:pt x="55" y="88"/>
                    <a:pt x="54" y="86"/>
                  </a:cubicBezTo>
                  <a:cubicBezTo>
                    <a:pt x="52" y="84"/>
                    <a:pt x="50" y="82"/>
                    <a:pt x="48" y="81"/>
                  </a:cubicBezTo>
                  <a:cubicBezTo>
                    <a:pt x="45" y="79"/>
                    <a:pt x="42" y="78"/>
                    <a:pt x="39" y="76"/>
                  </a:cubicBezTo>
                  <a:cubicBezTo>
                    <a:pt x="36" y="75"/>
                    <a:pt x="33" y="73"/>
                    <a:pt x="29" y="72"/>
                  </a:cubicBezTo>
                  <a:cubicBezTo>
                    <a:pt x="26" y="70"/>
                    <a:pt x="23" y="68"/>
                    <a:pt x="19" y="66"/>
                  </a:cubicBezTo>
                  <a:cubicBezTo>
                    <a:pt x="16" y="65"/>
                    <a:pt x="13" y="62"/>
                    <a:pt x="11" y="59"/>
                  </a:cubicBezTo>
                  <a:cubicBezTo>
                    <a:pt x="8" y="57"/>
                    <a:pt x="6" y="53"/>
                    <a:pt x="5" y="50"/>
                  </a:cubicBezTo>
                  <a:cubicBezTo>
                    <a:pt x="3" y="46"/>
                    <a:pt x="2" y="41"/>
                    <a:pt x="2" y="36"/>
                  </a:cubicBezTo>
                  <a:cubicBezTo>
                    <a:pt x="2" y="30"/>
                    <a:pt x="3" y="25"/>
                    <a:pt x="6" y="20"/>
                  </a:cubicBezTo>
                  <a:cubicBezTo>
                    <a:pt x="8" y="15"/>
                    <a:pt x="11" y="12"/>
                    <a:pt x="15" y="9"/>
                  </a:cubicBezTo>
                  <a:cubicBezTo>
                    <a:pt x="19" y="6"/>
                    <a:pt x="23" y="3"/>
                    <a:pt x="28" y="2"/>
                  </a:cubicBezTo>
                  <a:cubicBezTo>
                    <a:pt x="34" y="0"/>
                    <a:pt x="39" y="0"/>
                    <a:pt x="45" y="0"/>
                  </a:cubicBezTo>
                  <a:cubicBezTo>
                    <a:pt x="48" y="0"/>
                    <a:pt x="51" y="0"/>
                    <a:pt x="54" y="0"/>
                  </a:cubicBezTo>
                  <a:cubicBezTo>
                    <a:pt x="57" y="1"/>
                    <a:pt x="60" y="1"/>
                    <a:pt x="62" y="2"/>
                  </a:cubicBezTo>
                  <a:cubicBezTo>
                    <a:pt x="65" y="3"/>
                    <a:pt x="67" y="4"/>
                    <a:pt x="69" y="5"/>
                  </a:cubicBezTo>
                  <a:cubicBezTo>
                    <a:pt x="71" y="6"/>
                    <a:pt x="73" y="7"/>
                    <a:pt x="73" y="7"/>
                  </a:cubicBezTo>
                  <a:cubicBezTo>
                    <a:pt x="74" y="8"/>
                    <a:pt x="74" y="8"/>
                    <a:pt x="75" y="9"/>
                  </a:cubicBezTo>
                  <a:cubicBezTo>
                    <a:pt x="75" y="9"/>
                    <a:pt x="75" y="10"/>
                    <a:pt x="75" y="11"/>
                  </a:cubicBezTo>
                  <a:cubicBezTo>
                    <a:pt x="75" y="11"/>
                    <a:pt x="75" y="12"/>
                    <a:pt x="75" y="13"/>
                  </a:cubicBezTo>
                  <a:cubicBezTo>
                    <a:pt x="76" y="15"/>
                    <a:pt x="76" y="16"/>
                    <a:pt x="76" y="18"/>
                  </a:cubicBezTo>
                  <a:cubicBezTo>
                    <a:pt x="76" y="20"/>
                    <a:pt x="76" y="21"/>
                    <a:pt x="75" y="22"/>
                  </a:cubicBezTo>
                  <a:cubicBezTo>
                    <a:pt x="75" y="24"/>
                    <a:pt x="75" y="25"/>
                    <a:pt x="75" y="26"/>
                  </a:cubicBezTo>
                  <a:cubicBezTo>
                    <a:pt x="75" y="27"/>
                    <a:pt x="74" y="27"/>
                    <a:pt x="74" y="28"/>
                  </a:cubicBezTo>
                  <a:cubicBezTo>
                    <a:pt x="74" y="28"/>
                    <a:pt x="73" y="28"/>
                    <a:pt x="72" y="28"/>
                  </a:cubicBezTo>
                  <a:cubicBezTo>
                    <a:pt x="72" y="28"/>
                    <a:pt x="70" y="28"/>
                    <a:pt x="69" y="27"/>
                  </a:cubicBezTo>
                  <a:cubicBezTo>
                    <a:pt x="67" y="26"/>
                    <a:pt x="65" y="25"/>
                    <a:pt x="63" y="24"/>
                  </a:cubicBezTo>
                  <a:cubicBezTo>
                    <a:pt x="61" y="23"/>
                    <a:pt x="58" y="22"/>
                    <a:pt x="55" y="21"/>
                  </a:cubicBezTo>
                  <a:cubicBezTo>
                    <a:pt x="52" y="20"/>
                    <a:pt x="49" y="20"/>
                    <a:pt x="45" y="20"/>
                  </a:cubicBezTo>
                  <a:cubicBezTo>
                    <a:pt x="42" y="20"/>
                    <a:pt x="40" y="20"/>
                    <a:pt x="38" y="21"/>
                  </a:cubicBezTo>
                  <a:cubicBezTo>
                    <a:pt x="36" y="21"/>
                    <a:pt x="34" y="22"/>
                    <a:pt x="33" y="23"/>
                  </a:cubicBezTo>
                  <a:cubicBezTo>
                    <a:pt x="31" y="25"/>
                    <a:pt x="30" y="26"/>
                    <a:pt x="30" y="28"/>
                  </a:cubicBezTo>
                  <a:cubicBezTo>
                    <a:pt x="29" y="29"/>
                    <a:pt x="28" y="31"/>
                    <a:pt x="28" y="33"/>
                  </a:cubicBezTo>
                  <a:cubicBezTo>
                    <a:pt x="28" y="36"/>
                    <a:pt x="29" y="38"/>
                    <a:pt x="31" y="40"/>
                  </a:cubicBezTo>
                  <a:cubicBezTo>
                    <a:pt x="32" y="42"/>
                    <a:pt x="34" y="44"/>
                    <a:pt x="37" y="46"/>
                  </a:cubicBezTo>
                  <a:cubicBezTo>
                    <a:pt x="40" y="47"/>
                    <a:pt x="42" y="49"/>
                    <a:pt x="46" y="50"/>
                  </a:cubicBezTo>
                  <a:cubicBezTo>
                    <a:pt x="49" y="52"/>
                    <a:pt x="52" y="53"/>
                    <a:pt x="56" y="55"/>
                  </a:cubicBezTo>
                  <a:cubicBezTo>
                    <a:pt x="59" y="56"/>
                    <a:pt x="62" y="58"/>
                    <a:pt x="66" y="60"/>
                  </a:cubicBezTo>
                  <a:cubicBezTo>
                    <a:pt x="69" y="62"/>
                    <a:pt x="72" y="65"/>
                    <a:pt x="74" y="67"/>
                  </a:cubicBezTo>
                  <a:cubicBezTo>
                    <a:pt x="77" y="70"/>
                    <a:pt x="79" y="73"/>
                    <a:pt x="81" y="77"/>
                  </a:cubicBezTo>
                  <a:cubicBezTo>
                    <a:pt x="82" y="81"/>
                    <a:pt x="83" y="85"/>
                    <a:pt x="83" y="90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5726748" y="5879473"/>
              <a:ext cx="26902" cy="138155"/>
            </a:xfrm>
            <a:custGeom>
              <a:avLst/>
              <a:gdLst>
                <a:gd name="T0" fmla="*/ 25 w 25"/>
                <a:gd name="T1" fmla="*/ 133 h 137"/>
                <a:gd name="T2" fmla="*/ 24 w 25"/>
                <a:gd name="T3" fmla="*/ 135 h 137"/>
                <a:gd name="T4" fmla="*/ 22 w 25"/>
                <a:gd name="T5" fmla="*/ 136 h 137"/>
                <a:gd name="T6" fmla="*/ 18 w 25"/>
                <a:gd name="T7" fmla="*/ 137 h 137"/>
                <a:gd name="T8" fmla="*/ 12 w 25"/>
                <a:gd name="T9" fmla="*/ 137 h 137"/>
                <a:gd name="T10" fmla="*/ 7 w 25"/>
                <a:gd name="T11" fmla="*/ 137 h 137"/>
                <a:gd name="T12" fmla="*/ 3 w 25"/>
                <a:gd name="T13" fmla="*/ 136 h 137"/>
                <a:gd name="T14" fmla="*/ 1 w 25"/>
                <a:gd name="T15" fmla="*/ 135 h 137"/>
                <a:gd name="T16" fmla="*/ 0 w 25"/>
                <a:gd name="T17" fmla="*/ 133 h 137"/>
                <a:gd name="T18" fmla="*/ 0 w 25"/>
                <a:gd name="T19" fmla="*/ 4 h 137"/>
                <a:gd name="T20" fmla="*/ 1 w 25"/>
                <a:gd name="T21" fmla="*/ 3 h 137"/>
                <a:gd name="T22" fmla="*/ 3 w 25"/>
                <a:gd name="T23" fmla="*/ 1 h 137"/>
                <a:gd name="T24" fmla="*/ 7 w 25"/>
                <a:gd name="T25" fmla="*/ 1 h 137"/>
                <a:gd name="T26" fmla="*/ 12 w 25"/>
                <a:gd name="T27" fmla="*/ 0 h 137"/>
                <a:gd name="T28" fmla="*/ 18 w 25"/>
                <a:gd name="T29" fmla="*/ 1 h 137"/>
                <a:gd name="T30" fmla="*/ 22 w 25"/>
                <a:gd name="T31" fmla="*/ 1 h 137"/>
                <a:gd name="T32" fmla="*/ 24 w 25"/>
                <a:gd name="T33" fmla="*/ 3 h 137"/>
                <a:gd name="T34" fmla="*/ 25 w 25"/>
                <a:gd name="T35" fmla="*/ 4 h 137"/>
                <a:gd name="T36" fmla="*/ 25 w 25"/>
                <a:gd name="T37" fmla="*/ 13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137">
                  <a:moveTo>
                    <a:pt x="25" y="133"/>
                  </a:moveTo>
                  <a:cubicBezTo>
                    <a:pt x="25" y="133"/>
                    <a:pt x="25" y="134"/>
                    <a:pt x="24" y="135"/>
                  </a:cubicBezTo>
                  <a:cubicBezTo>
                    <a:pt x="24" y="135"/>
                    <a:pt x="23" y="135"/>
                    <a:pt x="22" y="136"/>
                  </a:cubicBezTo>
                  <a:cubicBezTo>
                    <a:pt x="21" y="136"/>
                    <a:pt x="20" y="136"/>
                    <a:pt x="18" y="137"/>
                  </a:cubicBezTo>
                  <a:cubicBezTo>
                    <a:pt x="17" y="137"/>
                    <a:pt x="15" y="137"/>
                    <a:pt x="12" y="137"/>
                  </a:cubicBezTo>
                  <a:cubicBezTo>
                    <a:pt x="10" y="137"/>
                    <a:pt x="8" y="137"/>
                    <a:pt x="7" y="137"/>
                  </a:cubicBezTo>
                  <a:cubicBezTo>
                    <a:pt x="5" y="136"/>
                    <a:pt x="4" y="136"/>
                    <a:pt x="3" y="136"/>
                  </a:cubicBezTo>
                  <a:cubicBezTo>
                    <a:pt x="2" y="135"/>
                    <a:pt x="1" y="135"/>
                    <a:pt x="1" y="135"/>
                  </a:cubicBezTo>
                  <a:cubicBezTo>
                    <a:pt x="0" y="134"/>
                    <a:pt x="0" y="133"/>
                    <a:pt x="0" y="1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1" y="2"/>
                    <a:pt x="2" y="2"/>
                    <a:pt x="3" y="1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5" y="0"/>
                    <a:pt x="17" y="0"/>
                    <a:pt x="18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3" y="2"/>
                    <a:pt x="24" y="2"/>
                    <a:pt x="24" y="3"/>
                  </a:cubicBezTo>
                  <a:cubicBezTo>
                    <a:pt x="25" y="3"/>
                    <a:pt x="25" y="4"/>
                    <a:pt x="25" y="4"/>
                  </a:cubicBezTo>
                  <a:lnTo>
                    <a:pt x="25" y="133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771057" y="5882577"/>
              <a:ext cx="28484" cy="135050"/>
            </a:xfrm>
            <a:custGeom>
              <a:avLst/>
              <a:gdLst>
                <a:gd name="T0" fmla="*/ 28 w 28"/>
                <a:gd name="T1" fmla="*/ 12 h 133"/>
                <a:gd name="T2" fmla="*/ 25 w 28"/>
                <a:gd name="T3" fmla="*/ 22 h 133"/>
                <a:gd name="T4" fmla="*/ 14 w 28"/>
                <a:gd name="T5" fmla="*/ 25 h 133"/>
                <a:gd name="T6" fmla="*/ 2 w 28"/>
                <a:gd name="T7" fmla="*/ 23 h 133"/>
                <a:gd name="T8" fmla="*/ 0 w 28"/>
                <a:gd name="T9" fmla="*/ 13 h 133"/>
                <a:gd name="T10" fmla="*/ 3 w 28"/>
                <a:gd name="T11" fmla="*/ 2 h 133"/>
                <a:gd name="T12" fmla="*/ 14 w 28"/>
                <a:gd name="T13" fmla="*/ 0 h 133"/>
                <a:gd name="T14" fmla="*/ 25 w 28"/>
                <a:gd name="T15" fmla="*/ 2 h 133"/>
                <a:gd name="T16" fmla="*/ 28 w 28"/>
                <a:gd name="T17" fmla="*/ 12 h 133"/>
                <a:gd name="T18" fmla="*/ 26 w 28"/>
                <a:gd name="T19" fmla="*/ 129 h 133"/>
                <a:gd name="T20" fmla="*/ 25 w 28"/>
                <a:gd name="T21" fmla="*/ 131 h 133"/>
                <a:gd name="T22" fmla="*/ 23 w 28"/>
                <a:gd name="T23" fmla="*/ 132 h 133"/>
                <a:gd name="T24" fmla="*/ 20 w 28"/>
                <a:gd name="T25" fmla="*/ 133 h 133"/>
                <a:gd name="T26" fmla="*/ 14 w 28"/>
                <a:gd name="T27" fmla="*/ 133 h 133"/>
                <a:gd name="T28" fmla="*/ 8 w 28"/>
                <a:gd name="T29" fmla="*/ 133 h 133"/>
                <a:gd name="T30" fmla="*/ 4 w 28"/>
                <a:gd name="T31" fmla="*/ 132 h 133"/>
                <a:gd name="T32" fmla="*/ 2 w 28"/>
                <a:gd name="T33" fmla="*/ 131 h 133"/>
                <a:gd name="T34" fmla="*/ 1 w 28"/>
                <a:gd name="T35" fmla="*/ 129 h 133"/>
                <a:gd name="T36" fmla="*/ 1 w 28"/>
                <a:gd name="T37" fmla="*/ 42 h 133"/>
                <a:gd name="T38" fmla="*/ 2 w 28"/>
                <a:gd name="T39" fmla="*/ 40 h 133"/>
                <a:gd name="T40" fmla="*/ 4 w 28"/>
                <a:gd name="T41" fmla="*/ 39 h 133"/>
                <a:gd name="T42" fmla="*/ 8 w 28"/>
                <a:gd name="T43" fmla="*/ 38 h 133"/>
                <a:gd name="T44" fmla="*/ 14 w 28"/>
                <a:gd name="T45" fmla="*/ 38 h 133"/>
                <a:gd name="T46" fmla="*/ 20 w 28"/>
                <a:gd name="T47" fmla="*/ 38 h 133"/>
                <a:gd name="T48" fmla="*/ 23 w 28"/>
                <a:gd name="T49" fmla="*/ 39 h 133"/>
                <a:gd name="T50" fmla="*/ 25 w 28"/>
                <a:gd name="T51" fmla="*/ 40 h 133"/>
                <a:gd name="T52" fmla="*/ 26 w 28"/>
                <a:gd name="T53" fmla="*/ 42 h 133"/>
                <a:gd name="T54" fmla="*/ 26 w 28"/>
                <a:gd name="T55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133">
                  <a:moveTo>
                    <a:pt x="28" y="12"/>
                  </a:moveTo>
                  <a:cubicBezTo>
                    <a:pt x="28" y="17"/>
                    <a:pt x="27" y="21"/>
                    <a:pt x="25" y="22"/>
                  </a:cubicBezTo>
                  <a:cubicBezTo>
                    <a:pt x="23" y="24"/>
                    <a:pt x="19" y="25"/>
                    <a:pt x="14" y="25"/>
                  </a:cubicBezTo>
                  <a:cubicBezTo>
                    <a:pt x="8" y="25"/>
                    <a:pt x="4" y="24"/>
                    <a:pt x="2" y="23"/>
                  </a:cubicBezTo>
                  <a:cubicBezTo>
                    <a:pt x="0" y="21"/>
                    <a:pt x="0" y="17"/>
                    <a:pt x="0" y="13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5" y="1"/>
                    <a:pt x="8" y="0"/>
                    <a:pt x="14" y="0"/>
                  </a:cubicBezTo>
                  <a:cubicBezTo>
                    <a:pt x="19" y="0"/>
                    <a:pt x="23" y="0"/>
                    <a:pt x="25" y="2"/>
                  </a:cubicBezTo>
                  <a:cubicBezTo>
                    <a:pt x="27" y="4"/>
                    <a:pt x="28" y="7"/>
                    <a:pt x="28" y="12"/>
                  </a:cubicBezTo>
                  <a:close/>
                  <a:moveTo>
                    <a:pt x="26" y="129"/>
                  </a:moveTo>
                  <a:cubicBezTo>
                    <a:pt x="26" y="129"/>
                    <a:pt x="26" y="130"/>
                    <a:pt x="25" y="131"/>
                  </a:cubicBezTo>
                  <a:cubicBezTo>
                    <a:pt x="25" y="131"/>
                    <a:pt x="24" y="131"/>
                    <a:pt x="23" y="132"/>
                  </a:cubicBezTo>
                  <a:cubicBezTo>
                    <a:pt x="23" y="132"/>
                    <a:pt x="21" y="132"/>
                    <a:pt x="20" y="133"/>
                  </a:cubicBezTo>
                  <a:cubicBezTo>
                    <a:pt x="18" y="133"/>
                    <a:pt x="16" y="133"/>
                    <a:pt x="14" y="133"/>
                  </a:cubicBezTo>
                  <a:cubicBezTo>
                    <a:pt x="11" y="133"/>
                    <a:pt x="9" y="133"/>
                    <a:pt x="8" y="133"/>
                  </a:cubicBezTo>
                  <a:cubicBezTo>
                    <a:pt x="6" y="132"/>
                    <a:pt x="5" y="132"/>
                    <a:pt x="4" y="132"/>
                  </a:cubicBezTo>
                  <a:cubicBezTo>
                    <a:pt x="3" y="131"/>
                    <a:pt x="2" y="131"/>
                    <a:pt x="2" y="131"/>
                  </a:cubicBezTo>
                  <a:cubicBezTo>
                    <a:pt x="2" y="130"/>
                    <a:pt x="1" y="129"/>
                    <a:pt x="1" y="129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1"/>
                    <a:pt x="2" y="41"/>
                    <a:pt x="2" y="40"/>
                  </a:cubicBezTo>
                  <a:cubicBezTo>
                    <a:pt x="2" y="40"/>
                    <a:pt x="3" y="39"/>
                    <a:pt x="4" y="39"/>
                  </a:cubicBezTo>
                  <a:cubicBezTo>
                    <a:pt x="5" y="39"/>
                    <a:pt x="6" y="38"/>
                    <a:pt x="8" y="38"/>
                  </a:cubicBezTo>
                  <a:cubicBezTo>
                    <a:pt x="9" y="38"/>
                    <a:pt x="11" y="38"/>
                    <a:pt x="14" y="38"/>
                  </a:cubicBezTo>
                  <a:cubicBezTo>
                    <a:pt x="16" y="38"/>
                    <a:pt x="18" y="38"/>
                    <a:pt x="20" y="38"/>
                  </a:cubicBezTo>
                  <a:cubicBezTo>
                    <a:pt x="21" y="38"/>
                    <a:pt x="23" y="39"/>
                    <a:pt x="23" y="39"/>
                  </a:cubicBezTo>
                  <a:cubicBezTo>
                    <a:pt x="24" y="39"/>
                    <a:pt x="25" y="40"/>
                    <a:pt x="25" y="40"/>
                  </a:cubicBezTo>
                  <a:cubicBezTo>
                    <a:pt x="26" y="41"/>
                    <a:pt x="26" y="41"/>
                    <a:pt x="26" y="42"/>
                  </a:cubicBezTo>
                  <a:lnTo>
                    <a:pt x="26" y="129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5813784" y="5879473"/>
              <a:ext cx="88618" cy="138155"/>
            </a:xfrm>
            <a:custGeom>
              <a:avLst/>
              <a:gdLst>
                <a:gd name="T0" fmla="*/ 88 w 88"/>
                <a:gd name="T1" fmla="*/ 132 h 137"/>
                <a:gd name="T2" fmla="*/ 87 w 88"/>
                <a:gd name="T3" fmla="*/ 134 h 137"/>
                <a:gd name="T4" fmla="*/ 85 w 88"/>
                <a:gd name="T5" fmla="*/ 135 h 137"/>
                <a:gd name="T6" fmla="*/ 82 w 88"/>
                <a:gd name="T7" fmla="*/ 136 h 137"/>
                <a:gd name="T8" fmla="*/ 77 w 88"/>
                <a:gd name="T9" fmla="*/ 136 h 137"/>
                <a:gd name="T10" fmla="*/ 72 w 88"/>
                <a:gd name="T11" fmla="*/ 136 h 137"/>
                <a:gd name="T12" fmla="*/ 69 w 88"/>
                <a:gd name="T13" fmla="*/ 135 h 137"/>
                <a:gd name="T14" fmla="*/ 67 w 88"/>
                <a:gd name="T15" fmla="*/ 134 h 137"/>
                <a:gd name="T16" fmla="*/ 67 w 88"/>
                <a:gd name="T17" fmla="*/ 132 h 137"/>
                <a:gd name="T18" fmla="*/ 67 w 88"/>
                <a:gd name="T19" fmla="*/ 122 h 137"/>
                <a:gd name="T20" fmla="*/ 52 w 88"/>
                <a:gd name="T21" fmla="*/ 133 h 137"/>
                <a:gd name="T22" fmla="*/ 36 w 88"/>
                <a:gd name="T23" fmla="*/ 137 h 137"/>
                <a:gd name="T24" fmla="*/ 19 w 88"/>
                <a:gd name="T25" fmla="*/ 134 h 137"/>
                <a:gd name="T26" fmla="*/ 8 w 88"/>
                <a:gd name="T27" fmla="*/ 123 h 137"/>
                <a:gd name="T28" fmla="*/ 2 w 88"/>
                <a:gd name="T29" fmla="*/ 108 h 137"/>
                <a:gd name="T30" fmla="*/ 0 w 88"/>
                <a:gd name="T31" fmla="*/ 89 h 137"/>
                <a:gd name="T32" fmla="*/ 2 w 88"/>
                <a:gd name="T33" fmla="*/ 69 h 137"/>
                <a:gd name="T34" fmla="*/ 9 w 88"/>
                <a:gd name="T35" fmla="*/ 53 h 137"/>
                <a:gd name="T36" fmla="*/ 21 w 88"/>
                <a:gd name="T37" fmla="*/ 43 h 137"/>
                <a:gd name="T38" fmla="*/ 38 w 88"/>
                <a:gd name="T39" fmla="*/ 39 h 137"/>
                <a:gd name="T40" fmla="*/ 51 w 88"/>
                <a:gd name="T41" fmla="*/ 42 h 137"/>
                <a:gd name="T42" fmla="*/ 63 w 88"/>
                <a:gd name="T43" fmla="*/ 51 h 137"/>
                <a:gd name="T44" fmla="*/ 63 w 88"/>
                <a:gd name="T45" fmla="*/ 4 h 137"/>
                <a:gd name="T46" fmla="*/ 64 w 88"/>
                <a:gd name="T47" fmla="*/ 2 h 137"/>
                <a:gd name="T48" fmla="*/ 66 w 88"/>
                <a:gd name="T49" fmla="*/ 1 h 137"/>
                <a:gd name="T50" fmla="*/ 69 w 88"/>
                <a:gd name="T51" fmla="*/ 0 h 137"/>
                <a:gd name="T52" fmla="*/ 75 w 88"/>
                <a:gd name="T53" fmla="*/ 0 h 137"/>
                <a:gd name="T54" fmla="*/ 81 w 88"/>
                <a:gd name="T55" fmla="*/ 0 h 137"/>
                <a:gd name="T56" fmla="*/ 85 w 88"/>
                <a:gd name="T57" fmla="*/ 1 h 137"/>
                <a:gd name="T58" fmla="*/ 87 w 88"/>
                <a:gd name="T59" fmla="*/ 2 h 137"/>
                <a:gd name="T60" fmla="*/ 88 w 88"/>
                <a:gd name="T61" fmla="*/ 4 h 137"/>
                <a:gd name="T62" fmla="*/ 88 w 88"/>
                <a:gd name="T63" fmla="*/ 132 h 137"/>
                <a:gd name="T64" fmla="*/ 63 w 88"/>
                <a:gd name="T65" fmla="*/ 74 h 137"/>
                <a:gd name="T66" fmla="*/ 53 w 88"/>
                <a:gd name="T67" fmla="*/ 63 h 137"/>
                <a:gd name="T68" fmla="*/ 43 w 88"/>
                <a:gd name="T69" fmla="*/ 60 h 137"/>
                <a:gd name="T70" fmla="*/ 34 w 88"/>
                <a:gd name="T71" fmla="*/ 62 h 137"/>
                <a:gd name="T72" fmla="*/ 29 w 88"/>
                <a:gd name="T73" fmla="*/ 69 h 137"/>
                <a:gd name="T74" fmla="*/ 26 w 88"/>
                <a:gd name="T75" fmla="*/ 78 h 137"/>
                <a:gd name="T76" fmla="*/ 25 w 88"/>
                <a:gd name="T77" fmla="*/ 88 h 137"/>
                <a:gd name="T78" fmla="*/ 26 w 88"/>
                <a:gd name="T79" fmla="*/ 98 h 137"/>
                <a:gd name="T80" fmla="*/ 28 w 88"/>
                <a:gd name="T81" fmla="*/ 108 h 137"/>
                <a:gd name="T82" fmla="*/ 34 w 88"/>
                <a:gd name="T83" fmla="*/ 114 h 137"/>
                <a:gd name="T84" fmla="*/ 42 w 88"/>
                <a:gd name="T85" fmla="*/ 117 h 137"/>
                <a:gd name="T86" fmla="*/ 47 w 88"/>
                <a:gd name="T87" fmla="*/ 116 h 137"/>
                <a:gd name="T88" fmla="*/ 52 w 88"/>
                <a:gd name="T89" fmla="*/ 113 h 137"/>
                <a:gd name="T90" fmla="*/ 57 w 88"/>
                <a:gd name="T91" fmla="*/ 109 h 137"/>
                <a:gd name="T92" fmla="*/ 63 w 88"/>
                <a:gd name="T93" fmla="*/ 103 h 137"/>
                <a:gd name="T94" fmla="*/ 63 w 88"/>
                <a:gd name="T95" fmla="*/ 7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137">
                  <a:moveTo>
                    <a:pt x="88" y="132"/>
                  </a:moveTo>
                  <a:cubicBezTo>
                    <a:pt x="88" y="133"/>
                    <a:pt x="87" y="133"/>
                    <a:pt x="87" y="134"/>
                  </a:cubicBezTo>
                  <a:cubicBezTo>
                    <a:pt x="87" y="134"/>
                    <a:pt x="86" y="135"/>
                    <a:pt x="85" y="135"/>
                  </a:cubicBezTo>
                  <a:cubicBezTo>
                    <a:pt x="85" y="135"/>
                    <a:pt x="84" y="135"/>
                    <a:pt x="82" y="136"/>
                  </a:cubicBezTo>
                  <a:cubicBezTo>
                    <a:pt x="81" y="136"/>
                    <a:pt x="79" y="136"/>
                    <a:pt x="77" y="136"/>
                  </a:cubicBezTo>
                  <a:cubicBezTo>
                    <a:pt x="75" y="136"/>
                    <a:pt x="73" y="136"/>
                    <a:pt x="72" y="136"/>
                  </a:cubicBezTo>
                  <a:cubicBezTo>
                    <a:pt x="71" y="135"/>
                    <a:pt x="70" y="135"/>
                    <a:pt x="69" y="135"/>
                  </a:cubicBezTo>
                  <a:cubicBezTo>
                    <a:pt x="68" y="135"/>
                    <a:pt x="68" y="134"/>
                    <a:pt x="67" y="134"/>
                  </a:cubicBezTo>
                  <a:cubicBezTo>
                    <a:pt x="67" y="133"/>
                    <a:pt x="67" y="133"/>
                    <a:pt x="67" y="132"/>
                  </a:cubicBezTo>
                  <a:cubicBezTo>
                    <a:pt x="67" y="122"/>
                    <a:pt x="67" y="122"/>
                    <a:pt x="67" y="122"/>
                  </a:cubicBezTo>
                  <a:cubicBezTo>
                    <a:pt x="62" y="127"/>
                    <a:pt x="57" y="131"/>
                    <a:pt x="52" y="133"/>
                  </a:cubicBezTo>
                  <a:cubicBezTo>
                    <a:pt x="48" y="136"/>
                    <a:pt x="42" y="137"/>
                    <a:pt x="36" y="137"/>
                  </a:cubicBezTo>
                  <a:cubicBezTo>
                    <a:pt x="29" y="137"/>
                    <a:pt x="24" y="136"/>
                    <a:pt x="19" y="134"/>
                  </a:cubicBezTo>
                  <a:cubicBezTo>
                    <a:pt x="15" y="131"/>
                    <a:pt x="11" y="128"/>
                    <a:pt x="8" y="123"/>
                  </a:cubicBezTo>
                  <a:cubicBezTo>
                    <a:pt x="5" y="119"/>
                    <a:pt x="3" y="114"/>
                    <a:pt x="2" y="108"/>
                  </a:cubicBezTo>
                  <a:cubicBezTo>
                    <a:pt x="0" y="102"/>
                    <a:pt x="0" y="96"/>
                    <a:pt x="0" y="89"/>
                  </a:cubicBezTo>
                  <a:cubicBezTo>
                    <a:pt x="0" y="82"/>
                    <a:pt x="0" y="75"/>
                    <a:pt x="2" y="69"/>
                  </a:cubicBezTo>
                  <a:cubicBezTo>
                    <a:pt x="4" y="62"/>
                    <a:pt x="6" y="57"/>
                    <a:pt x="9" y="53"/>
                  </a:cubicBezTo>
                  <a:cubicBezTo>
                    <a:pt x="13" y="48"/>
                    <a:pt x="17" y="45"/>
                    <a:pt x="21" y="43"/>
                  </a:cubicBezTo>
                  <a:cubicBezTo>
                    <a:pt x="26" y="40"/>
                    <a:pt x="32" y="39"/>
                    <a:pt x="38" y="39"/>
                  </a:cubicBezTo>
                  <a:cubicBezTo>
                    <a:pt x="43" y="39"/>
                    <a:pt x="47" y="40"/>
                    <a:pt x="51" y="42"/>
                  </a:cubicBezTo>
                  <a:cubicBezTo>
                    <a:pt x="55" y="44"/>
                    <a:pt x="59" y="47"/>
                    <a:pt x="63" y="51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3"/>
                    <a:pt x="63" y="2"/>
                    <a:pt x="64" y="2"/>
                  </a:cubicBezTo>
                  <a:cubicBezTo>
                    <a:pt x="64" y="1"/>
                    <a:pt x="65" y="1"/>
                    <a:pt x="66" y="1"/>
                  </a:cubicBezTo>
                  <a:cubicBezTo>
                    <a:pt x="66" y="0"/>
                    <a:pt x="68" y="0"/>
                    <a:pt x="69" y="0"/>
                  </a:cubicBezTo>
                  <a:cubicBezTo>
                    <a:pt x="71" y="0"/>
                    <a:pt x="73" y="0"/>
                    <a:pt x="75" y="0"/>
                  </a:cubicBezTo>
                  <a:cubicBezTo>
                    <a:pt x="78" y="0"/>
                    <a:pt x="80" y="0"/>
                    <a:pt x="81" y="0"/>
                  </a:cubicBezTo>
                  <a:cubicBezTo>
                    <a:pt x="83" y="0"/>
                    <a:pt x="84" y="0"/>
                    <a:pt x="85" y="1"/>
                  </a:cubicBezTo>
                  <a:cubicBezTo>
                    <a:pt x="86" y="1"/>
                    <a:pt x="87" y="1"/>
                    <a:pt x="87" y="2"/>
                  </a:cubicBezTo>
                  <a:cubicBezTo>
                    <a:pt x="87" y="2"/>
                    <a:pt x="88" y="3"/>
                    <a:pt x="88" y="4"/>
                  </a:cubicBezTo>
                  <a:lnTo>
                    <a:pt x="88" y="132"/>
                  </a:lnTo>
                  <a:close/>
                  <a:moveTo>
                    <a:pt x="63" y="74"/>
                  </a:moveTo>
                  <a:cubicBezTo>
                    <a:pt x="59" y="69"/>
                    <a:pt x="56" y="66"/>
                    <a:pt x="53" y="63"/>
                  </a:cubicBezTo>
                  <a:cubicBezTo>
                    <a:pt x="50" y="61"/>
                    <a:pt x="46" y="60"/>
                    <a:pt x="43" y="60"/>
                  </a:cubicBezTo>
                  <a:cubicBezTo>
                    <a:pt x="40" y="60"/>
                    <a:pt x="37" y="61"/>
                    <a:pt x="34" y="62"/>
                  </a:cubicBezTo>
                  <a:cubicBezTo>
                    <a:pt x="32" y="64"/>
                    <a:pt x="30" y="66"/>
                    <a:pt x="29" y="69"/>
                  </a:cubicBezTo>
                  <a:cubicBezTo>
                    <a:pt x="27" y="71"/>
                    <a:pt x="26" y="74"/>
                    <a:pt x="26" y="78"/>
                  </a:cubicBezTo>
                  <a:cubicBezTo>
                    <a:pt x="25" y="81"/>
                    <a:pt x="25" y="84"/>
                    <a:pt x="25" y="88"/>
                  </a:cubicBezTo>
                  <a:cubicBezTo>
                    <a:pt x="25" y="91"/>
                    <a:pt x="25" y="95"/>
                    <a:pt x="26" y="98"/>
                  </a:cubicBezTo>
                  <a:cubicBezTo>
                    <a:pt x="26" y="102"/>
                    <a:pt x="27" y="105"/>
                    <a:pt x="28" y="108"/>
                  </a:cubicBezTo>
                  <a:cubicBezTo>
                    <a:pt x="30" y="110"/>
                    <a:pt x="32" y="113"/>
                    <a:pt x="34" y="114"/>
                  </a:cubicBezTo>
                  <a:cubicBezTo>
                    <a:pt x="36" y="116"/>
                    <a:pt x="39" y="117"/>
                    <a:pt x="42" y="117"/>
                  </a:cubicBezTo>
                  <a:cubicBezTo>
                    <a:pt x="44" y="117"/>
                    <a:pt x="46" y="116"/>
                    <a:pt x="47" y="116"/>
                  </a:cubicBezTo>
                  <a:cubicBezTo>
                    <a:pt x="49" y="115"/>
                    <a:pt x="50" y="115"/>
                    <a:pt x="52" y="113"/>
                  </a:cubicBezTo>
                  <a:cubicBezTo>
                    <a:pt x="54" y="112"/>
                    <a:pt x="55" y="111"/>
                    <a:pt x="57" y="109"/>
                  </a:cubicBezTo>
                  <a:cubicBezTo>
                    <a:pt x="59" y="107"/>
                    <a:pt x="61" y="105"/>
                    <a:pt x="63" y="103"/>
                  </a:cubicBezTo>
                  <a:lnTo>
                    <a:pt x="63" y="7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5916644" y="5919832"/>
              <a:ext cx="88618" cy="97795"/>
            </a:xfrm>
            <a:custGeom>
              <a:avLst/>
              <a:gdLst>
                <a:gd name="T0" fmla="*/ 86 w 86"/>
                <a:gd name="T1" fmla="*/ 47 h 98"/>
                <a:gd name="T2" fmla="*/ 84 w 86"/>
                <a:gd name="T3" fmla="*/ 53 h 98"/>
                <a:gd name="T4" fmla="*/ 78 w 86"/>
                <a:gd name="T5" fmla="*/ 56 h 98"/>
                <a:gd name="T6" fmla="*/ 25 w 86"/>
                <a:gd name="T7" fmla="*/ 56 h 98"/>
                <a:gd name="T8" fmla="*/ 27 w 86"/>
                <a:gd name="T9" fmla="*/ 66 h 98"/>
                <a:gd name="T10" fmla="*/ 31 w 86"/>
                <a:gd name="T11" fmla="*/ 73 h 98"/>
                <a:gd name="T12" fmla="*/ 38 w 86"/>
                <a:gd name="T13" fmla="*/ 78 h 98"/>
                <a:gd name="T14" fmla="*/ 49 w 86"/>
                <a:gd name="T15" fmla="*/ 80 h 98"/>
                <a:gd name="T16" fmla="*/ 61 w 86"/>
                <a:gd name="T17" fmla="*/ 79 h 98"/>
                <a:gd name="T18" fmla="*/ 69 w 86"/>
                <a:gd name="T19" fmla="*/ 77 h 98"/>
                <a:gd name="T20" fmla="*/ 75 w 86"/>
                <a:gd name="T21" fmla="*/ 75 h 98"/>
                <a:gd name="T22" fmla="*/ 79 w 86"/>
                <a:gd name="T23" fmla="*/ 74 h 98"/>
                <a:gd name="T24" fmla="*/ 80 w 86"/>
                <a:gd name="T25" fmla="*/ 74 h 98"/>
                <a:gd name="T26" fmla="*/ 81 w 86"/>
                <a:gd name="T27" fmla="*/ 75 h 98"/>
                <a:gd name="T28" fmla="*/ 82 w 86"/>
                <a:gd name="T29" fmla="*/ 78 h 98"/>
                <a:gd name="T30" fmla="*/ 82 w 86"/>
                <a:gd name="T31" fmla="*/ 82 h 98"/>
                <a:gd name="T32" fmla="*/ 82 w 86"/>
                <a:gd name="T33" fmla="*/ 86 h 98"/>
                <a:gd name="T34" fmla="*/ 81 w 86"/>
                <a:gd name="T35" fmla="*/ 88 h 98"/>
                <a:gd name="T36" fmla="*/ 81 w 86"/>
                <a:gd name="T37" fmla="*/ 90 h 98"/>
                <a:gd name="T38" fmla="*/ 80 w 86"/>
                <a:gd name="T39" fmla="*/ 91 h 98"/>
                <a:gd name="T40" fmla="*/ 76 w 86"/>
                <a:gd name="T41" fmla="*/ 93 h 98"/>
                <a:gd name="T42" fmla="*/ 69 w 86"/>
                <a:gd name="T43" fmla="*/ 96 h 98"/>
                <a:gd name="T44" fmla="*/ 59 w 86"/>
                <a:gd name="T45" fmla="*/ 98 h 98"/>
                <a:gd name="T46" fmla="*/ 47 w 86"/>
                <a:gd name="T47" fmla="*/ 98 h 98"/>
                <a:gd name="T48" fmla="*/ 26 w 86"/>
                <a:gd name="T49" fmla="*/ 95 h 98"/>
                <a:gd name="T50" fmla="*/ 12 w 86"/>
                <a:gd name="T51" fmla="*/ 87 h 98"/>
                <a:gd name="T52" fmla="*/ 3 w 86"/>
                <a:gd name="T53" fmla="*/ 72 h 98"/>
                <a:gd name="T54" fmla="*/ 0 w 86"/>
                <a:gd name="T55" fmla="*/ 50 h 98"/>
                <a:gd name="T56" fmla="*/ 3 w 86"/>
                <a:gd name="T57" fmla="*/ 29 h 98"/>
                <a:gd name="T58" fmla="*/ 12 w 86"/>
                <a:gd name="T59" fmla="*/ 13 h 98"/>
                <a:gd name="T60" fmla="*/ 26 w 86"/>
                <a:gd name="T61" fmla="*/ 4 h 98"/>
                <a:gd name="T62" fmla="*/ 45 w 86"/>
                <a:gd name="T63" fmla="*/ 0 h 98"/>
                <a:gd name="T64" fmla="*/ 63 w 86"/>
                <a:gd name="T65" fmla="*/ 3 h 98"/>
                <a:gd name="T66" fmla="*/ 76 w 86"/>
                <a:gd name="T67" fmla="*/ 12 h 98"/>
                <a:gd name="T68" fmla="*/ 84 w 86"/>
                <a:gd name="T69" fmla="*/ 26 h 98"/>
                <a:gd name="T70" fmla="*/ 86 w 86"/>
                <a:gd name="T71" fmla="*/ 43 h 98"/>
                <a:gd name="T72" fmla="*/ 86 w 86"/>
                <a:gd name="T73" fmla="*/ 47 h 98"/>
                <a:gd name="T74" fmla="*/ 62 w 86"/>
                <a:gd name="T75" fmla="*/ 40 h 98"/>
                <a:gd name="T76" fmla="*/ 58 w 86"/>
                <a:gd name="T77" fmla="*/ 23 h 98"/>
                <a:gd name="T78" fmla="*/ 44 w 86"/>
                <a:gd name="T79" fmla="*/ 18 h 98"/>
                <a:gd name="T80" fmla="*/ 36 w 86"/>
                <a:gd name="T81" fmla="*/ 19 h 98"/>
                <a:gd name="T82" fmla="*/ 30 w 86"/>
                <a:gd name="T83" fmla="*/ 24 h 98"/>
                <a:gd name="T84" fmla="*/ 27 w 86"/>
                <a:gd name="T85" fmla="*/ 31 h 98"/>
                <a:gd name="T86" fmla="*/ 25 w 86"/>
                <a:gd name="T87" fmla="*/ 40 h 98"/>
                <a:gd name="T88" fmla="*/ 62 w 86"/>
                <a:gd name="T89" fmla="*/ 4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98">
                  <a:moveTo>
                    <a:pt x="86" y="47"/>
                  </a:moveTo>
                  <a:cubicBezTo>
                    <a:pt x="86" y="50"/>
                    <a:pt x="85" y="52"/>
                    <a:pt x="84" y="53"/>
                  </a:cubicBezTo>
                  <a:cubicBezTo>
                    <a:pt x="83" y="55"/>
                    <a:pt x="81" y="56"/>
                    <a:pt x="78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9"/>
                    <a:pt x="26" y="63"/>
                    <a:pt x="27" y="66"/>
                  </a:cubicBezTo>
                  <a:cubicBezTo>
                    <a:pt x="27" y="69"/>
                    <a:pt x="29" y="71"/>
                    <a:pt x="31" y="73"/>
                  </a:cubicBezTo>
                  <a:cubicBezTo>
                    <a:pt x="33" y="75"/>
                    <a:pt x="35" y="77"/>
                    <a:pt x="38" y="78"/>
                  </a:cubicBezTo>
                  <a:cubicBezTo>
                    <a:pt x="41" y="79"/>
                    <a:pt x="45" y="80"/>
                    <a:pt x="49" y="80"/>
                  </a:cubicBezTo>
                  <a:cubicBezTo>
                    <a:pt x="53" y="80"/>
                    <a:pt x="57" y="80"/>
                    <a:pt x="61" y="79"/>
                  </a:cubicBezTo>
                  <a:cubicBezTo>
                    <a:pt x="64" y="78"/>
                    <a:pt x="67" y="78"/>
                    <a:pt x="69" y="77"/>
                  </a:cubicBezTo>
                  <a:cubicBezTo>
                    <a:pt x="71" y="76"/>
                    <a:pt x="73" y="75"/>
                    <a:pt x="75" y="75"/>
                  </a:cubicBezTo>
                  <a:cubicBezTo>
                    <a:pt x="76" y="74"/>
                    <a:pt x="78" y="74"/>
                    <a:pt x="79" y="74"/>
                  </a:cubicBezTo>
                  <a:cubicBezTo>
                    <a:pt x="79" y="74"/>
                    <a:pt x="80" y="74"/>
                    <a:pt x="80" y="74"/>
                  </a:cubicBezTo>
                  <a:cubicBezTo>
                    <a:pt x="81" y="74"/>
                    <a:pt x="81" y="75"/>
                    <a:pt x="81" y="75"/>
                  </a:cubicBezTo>
                  <a:cubicBezTo>
                    <a:pt x="81" y="76"/>
                    <a:pt x="82" y="77"/>
                    <a:pt x="82" y="78"/>
                  </a:cubicBezTo>
                  <a:cubicBezTo>
                    <a:pt x="82" y="79"/>
                    <a:pt x="82" y="80"/>
                    <a:pt x="82" y="82"/>
                  </a:cubicBezTo>
                  <a:cubicBezTo>
                    <a:pt x="82" y="83"/>
                    <a:pt x="82" y="85"/>
                    <a:pt x="82" y="86"/>
                  </a:cubicBezTo>
                  <a:cubicBezTo>
                    <a:pt x="82" y="87"/>
                    <a:pt x="82" y="88"/>
                    <a:pt x="81" y="88"/>
                  </a:cubicBezTo>
                  <a:cubicBezTo>
                    <a:pt x="81" y="89"/>
                    <a:pt x="81" y="90"/>
                    <a:pt x="81" y="90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79" y="92"/>
                    <a:pt x="78" y="93"/>
                    <a:pt x="76" y="93"/>
                  </a:cubicBezTo>
                  <a:cubicBezTo>
                    <a:pt x="74" y="94"/>
                    <a:pt x="72" y="95"/>
                    <a:pt x="69" y="96"/>
                  </a:cubicBezTo>
                  <a:cubicBezTo>
                    <a:pt x="66" y="96"/>
                    <a:pt x="63" y="97"/>
                    <a:pt x="59" y="98"/>
                  </a:cubicBezTo>
                  <a:cubicBezTo>
                    <a:pt x="55" y="98"/>
                    <a:pt x="51" y="98"/>
                    <a:pt x="47" y="98"/>
                  </a:cubicBezTo>
                  <a:cubicBezTo>
                    <a:pt x="39" y="98"/>
                    <a:pt x="32" y="97"/>
                    <a:pt x="26" y="95"/>
                  </a:cubicBezTo>
                  <a:cubicBezTo>
                    <a:pt x="21" y="94"/>
                    <a:pt x="16" y="91"/>
                    <a:pt x="12" y="87"/>
                  </a:cubicBezTo>
                  <a:cubicBezTo>
                    <a:pt x="8" y="83"/>
                    <a:pt x="5" y="78"/>
                    <a:pt x="3" y="72"/>
                  </a:cubicBezTo>
                  <a:cubicBezTo>
                    <a:pt x="1" y="65"/>
                    <a:pt x="0" y="58"/>
                    <a:pt x="0" y="50"/>
                  </a:cubicBezTo>
                  <a:cubicBezTo>
                    <a:pt x="0" y="43"/>
                    <a:pt x="1" y="36"/>
                    <a:pt x="3" y="29"/>
                  </a:cubicBezTo>
                  <a:cubicBezTo>
                    <a:pt x="5" y="23"/>
                    <a:pt x="8" y="18"/>
                    <a:pt x="12" y="13"/>
                  </a:cubicBezTo>
                  <a:cubicBezTo>
                    <a:pt x="16" y="9"/>
                    <a:pt x="21" y="6"/>
                    <a:pt x="26" y="4"/>
                  </a:cubicBezTo>
                  <a:cubicBezTo>
                    <a:pt x="32" y="1"/>
                    <a:pt x="38" y="0"/>
                    <a:pt x="45" y="0"/>
                  </a:cubicBezTo>
                  <a:cubicBezTo>
                    <a:pt x="52" y="0"/>
                    <a:pt x="58" y="1"/>
                    <a:pt x="63" y="3"/>
                  </a:cubicBezTo>
                  <a:cubicBezTo>
                    <a:pt x="69" y="6"/>
                    <a:pt x="73" y="9"/>
                    <a:pt x="76" y="12"/>
                  </a:cubicBezTo>
                  <a:cubicBezTo>
                    <a:pt x="80" y="16"/>
                    <a:pt x="82" y="21"/>
                    <a:pt x="84" y="26"/>
                  </a:cubicBezTo>
                  <a:cubicBezTo>
                    <a:pt x="85" y="31"/>
                    <a:pt x="86" y="37"/>
                    <a:pt x="86" y="43"/>
                  </a:cubicBezTo>
                  <a:lnTo>
                    <a:pt x="86" y="47"/>
                  </a:lnTo>
                  <a:close/>
                  <a:moveTo>
                    <a:pt x="62" y="40"/>
                  </a:moveTo>
                  <a:cubicBezTo>
                    <a:pt x="62" y="33"/>
                    <a:pt x="61" y="27"/>
                    <a:pt x="58" y="23"/>
                  </a:cubicBezTo>
                  <a:cubicBezTo>
                    <a:pt x="55" y="20"/>
                    <a:pt x="50" y="18"/>
                    <a:pt x="44" y="18"/>
                  </a:cubicBezTo>
                  <a:cubicBezTo>
                    <a:pt x="41" y="18"/>
                    <a:pt x="38" y="18"/>
                    <a:pt x="36" y="19"/>
                  </a:cubicBezTo>
                  <a:cubicBezTo>
                    <a:pt x="34" y="20"/>
                    <a:pt x="32" y="22"/>
                    <a:pt x="30" y="24"/>
                  </a:cubicBezTo>
                  <a:cubicBezTo>
                    <a:pt x="29" y="26"/>
                    <a:pt x="27" y="28"/>
                    <a:pt x="27" y="31"/>
                  </a:cubicBezTo>
                  <a:cubicBezTo>
                    <a:pt x="26" y="34"/>
                    <a:pt x="25" y="37"/>
                    <a:pt x="25" y="40"/>
                  </a:cubicBezTo>
                  <a:lnTo>
                    <a:pt x="62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63814" y="5888786"/>
              <a:ext cx="134510" cy="128841"/>
            </a:xfrm>
            <a:custGeom>
              <a:avLst/>
              <a:gdLst>
                <a:gd name="T0" fmla="*/ 132 w 132"/>
                <a:gd name="T1" fmla="*/ 124 h 127"/>
                <a:gd name="T2" fmla="*/ 132 w 132"/>
                <a:gd name="T3" fmla="*/ 125 h 127"/>
                <a:gd name="T4" fmla="*/ 131 w 132"/>
                <a:gd name="T5" fmla="*/ 126 h 127"/>
                <a:gd name="T6" fmla="*/ 129 w 132"/>
                <a:gd name="T7" fmla="*/ 127 h 127"/>
                <a:gd name="T8" fmla="*/ 126 w 132"/>
                <a:gd name="T9" fmla="*/ 127 h 127"/>
                <a:gd name="T10" fmla="*/ 123 w 132"/>
                <a:gd name="T11" fmla="*/ 127 h 127"/>
                <a:gd name="T12" fmla="*/ 121 w 132"/>
                <a:gd name="T13" fmla="*/ 126 h 127"/>
                <a:gd name="T14" fmla="*/ 120 w 132"/>
                <a:gd name="T15" fmla="*/ 125 h 127"/>
                <a:gd name="T16" fmla="*/ 120 w 132"/>
                <a:gd name="T17" fmla="*/ 124 h 127"/>
                <a:gd name="T18" fmla="*/ 120 w 132"/>
                <a:gd name="T19" fmla="*/ 10 h 127"/>
                <a:gd name="T20" fmla="*/ 120 w 132"/>
                <a:gd name="T21" fmla="*/ 10 h 127"/>
                <a:gd name="T22" fmla="*/ 70 w 132"/>
                <a:gd name="T23" fmla="*/ 125 h 127"/>
                <a:gd name="T24" fmla="*/ 70 w 132"/>
                <a:gd name="T25" fmla="*/ 126 h 127"/>
                <a:gd name="T26" fmla="*/ 68 w 132"/>
                <a:gd name="T27" fmla="*/ 126 h 127"/>
                <a:gd name="T28" fmla="*/ 67 w 132"/>
                <a:gd name="T29" fmla="*/ 127 h 127"/>
                <a:gd name="T30" fmla="*/ 65 w 132"/>
                <a:gd name="T31" fmla="*/ 127 h 127"/>
                <a:gd name="T32" fmla="*/ 62 w 132"/>
                <a:gd name="T33" fmla="*/ 127 h 127"/>
                <a:gd name="T34" fmla="*/ 61 w 132"/>
                <a:gd name="T35" fmla="*/ 126 h 127"/>
                <a:gd name="T36" fmla="*/ 60 w 132"/>
                <a:gd name="T37" fmla="*/ 126 h 127"/>
                <a:gd name="T38" fmla="*/ 59 w 132"/>
                <a:gd name="T39" fmla="*/ 125 h 127"/>
                <a:gd name="T40" fmla="*/ 12 w 132"/>
                <a:gd name="T41" fmla="*/ 10 h 127"/>
                <a:gd name="T42" fmla="*/ 12 w 132"/>
                <a:gd name="T43" fmla="*/ 10 h 127"/>
                <a:gd name="T44" fmla="*/ 12 w 132"/>
                <a:gd name="T45" fmla="*/ 124 h 127"/>
                <a:gd name="T46" fmla="*/ 11 w 132"/>
                <a:gd name="T47" fmla="*/ 125 h 127"/>
                <a:gd name="T48" fmla="*/ 10 w 132"/>
                <a:gd name="T49" fmla="*/ 126 h 127"/>
                <a:gd name="T50" fmla="*/ 8 w 132"/>
                <a:gd name="T51" fmla="*/ 127 h 127"/>
                <a:gd name="T52" fmla="*/ 5 w 132"/>
                <a:gd name="T53" fmla="*/ 127 h 127"/>
                <a:gd name="T54" fmla="*/ 3 w 132"/>
                <a:gd name="T55" fmla="*/ 127 h 127"/>
                <a:gd name="T56" fmla="*/ 1 w 132"/>
                <a:gd name="T57" fmla="*/ 126 h 127"/>
                <a:gd name="T58" fmla="*/ 0 w 132"/>
                <a:gd name="T59" fmla="*/ 125 h 127"/>
                <a:gd name="T60" fmla="*/ 0 w 132"/>
                <a:gd name="T61" fmla="*/ 124 h 127"/>
                <a:gd name="T62" fmla="*/ 0 w 132"/>
                <a:gd name="T63" fmla="*/ 6 h 127"/>
                <a:gd name="T64" fmla="*/ 2 w 132"/>
                <a:gd name="T65" fmla="*/ 1 h 127"/>
                <a:gd name="T66" fmla="*/ 5 w 132"/>
                <a:gd name="T67" fmla="*/ 0 h 127"/>
                <a:gd name="T68" fmla="*/ 12 w 132"/>
                <a:gd name="T69" fmla="*/ 0 h 127"/>
                <a:gd name="T70" fmla="*/ 16 w 132"/>
                <a:gd name="T71" fmla="*/ 0 h 127"/>
                <a:gd name="T72" fmla="*/ 19 w 132"/>
                <a:gd name="T73" fmla="*/ 2 h 127"/>
                <a:gd name="T74" fmla="*/ 22 w 132"/>
                <a:gd name="T75" fmla="*/ 4 h 127"/>
                <a:gd name="T76" fmla="*/ 23 w 132"/>
                <a:gd name="T77" fmla="*/ 8 h 127"/>
                <a:gd name="T78" fmla="*/ 65 w 132"/>
                <a:gd name="T79" fmla="*/ 108 h 127"/>
                <a:gd name="T80" fmla="*/ 66 w 132"/>
                <a:gd name="T81" fmla="*/ 108 h 127"/>
                <a:gd name="T82" fmla="*/ 109 w 132"/>
                <a:gd name="T83" fmla="*/ 8 h 127"/>
                <a:gd name="T84" fmla="*/ 111 w 132"/>
                <a:gd name="T85" fmla="*/ 4 h 127"/>
                <a:gd name="T86" fmla="*/ 114 w 132"/>
                <a:gd name="T87" fmla="*/ 2 h 127"/>
                <a:gd name="T88" fmla="*/ 116 w 132"/>
                <a:gd name="T89" fmla="*/ 0 h 127"/>
                <a:gd name="T90" fmla="*/ 120 w 132"/>
                <a:gd name="T91" fmla="*/ 0 h 127"/>
                <a:gd name="T92" fmla="*/ 127 w 132"/>
                <a:gd name="T93" fmla="*/ 0 h 127"/>
                <a:gd name="T94" fmla="*/ 129 w 132"/>
                <a:gd name="T95" fmla="*/ 0 h 127"/>
                <a:gd name="T96" fmla="*/ 130 w 132"/>
                <a:gd name="T97" fmla="*/ 1 h 127"/>
                <a:gd name="T98" fmla="*/ 132 w 132"/>
                <a:gd name="T99" fmla="*/ 3 h 127"/>
                <a:gd name="T100" fmla="*/ 132 w 132"/>
                <a:gd name="T101" fmla="*/ 6 h 127"/>
                <a:gd name="T102" fmla="*/ 132 w 132"/>
                <a:gd name="T103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2" h="127">
                  <a:moveTo>
                    <a:pt x="132" y="124"/>
                  </a:moveTo>
                  <a:cubicBezTo>
                    <a:pt x="132" y="125"/>
                    <a:pt x="132" y="125"/>
                    <a:pt x="132" y="125"/>
                  </a:cubicBezTo>
                  <a:cubicBezTo>
                    <a:pt x="132" y="126"/>
                    <a:pt x="131" y="126"/>
                    <a:pt x="131" y="126"/>
                  </a:cubicBezTo>
                  <a:cubicBezTo>
                    <a:pt x="130" y="126"/>
                    <a:pt x="130" y="126"/>
                    <a:pt x="129" y="127"/>
                  </a:cubicBezTo>
                  <a:cubicBezTo>
                    <a:pt x="128" y="127"/>
                    <a:pt x="127" y="127"/>
                    <a:pt x="126" y="127"/>
                  </a:cubicBezTo>
                  <a:cubicBezTo>
                    <a:pt x="125" y="127"/>
                    <a:pt x="124" y="127"/>
                    <a:pt x="123" y="127"/>
                  </a:cubicBezTo>
                  <a:cubicBezTo>
                    <a:pt x="123" y="126"/>
                    <a:pt x="122" y="126"/>
                    <a:pt x="121" y="126"/>
                  </a:cubicBezTo>
                  <a:cubicBezTo>
                    <a:pt x="121" y="126"/>
                    <a:pt x="121" y="126"/>
                    <a:pt x="120" y="125"/>
                  </a:cubicBezTo>
                  <a:cubicBezTo>
                    <a:pt x="120" y="125"/>
                    <a:pt x="120" y="125"/>
                    <a:pt x="120" y="124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69" y="126"/>
                    <a:pt x="69" y="126"/>
                    <a:pt x="68" y="126"/>
                  </a:cubicBezTo>
                  <a:cubicBezTo>
                    <a:pt x="68" y="126"/>
                    <a:pt x="67" y="127"/>
                    <a:pt x="67" y="127"/>
                  </a:cubicBezTo>
                  <a:cubicBezTo>
                    <a:pt x="66" y="127"/>
                    <a:pt x="66" y="127"/>
                    <a:pt x="65" y="127"/>
                  </a:cubicBezTo>
                  <a:cubicBezTo>
                    <a:pt x="64" y="127"/>
                    <a:pt x="63" y="127"/>
                    <a:pt x="62" y="127"/>
                  </a:cubicBezTo>
                  <a:cubicBezTo>
                    <a:pt x="62" y="127"/>
                    <a:pt x="61" y="126"/>
                    <a:pt x="61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24"/>
                    <a:pt x="12" y="124"/>
                    <a:pt x="12" y="124"/>
                  </a:cubicBezTo>
                  <a:cubicBezTo>
                    <a:pt x="12" y="125"/>
                    <a:pt x="12" y="125"/>
                    <a:pt x="11" y="125"/>
                  </a:cubicBezTo>
                  <a:cubicBezTo>
                    <a:pt x="11" y="126"/>
                    <a:pt x="11" y="126"/>
                    <a:pt x="10" y="126"/>
                  </a:cubicBezTo>
                  <a:cubicBezTo>
                    <a:pt x="10" y="126"/>
                    <a:pt x="9" y="126"/>
                    <a:pt x="8" y="127"/>
                  </a:cubicBezTo>
                  <a:cubicBezTo>
                    <a:pt x="8" y="127"/>
                    <a:pt x="7" y="127"/>
                    <a:pt x="5" y="127"/>
                  </a:cubicBezTo>
                  <a:cubicBezTo>
                    <a:pt x="4" y="127"/>
                    <a:pt x="3" y="127"/>
                    <a:pt x="3" y="127"/>
                  </a:cubicBezTo>
                  <a:cubicBezTo>
                    <a:pt x="2" y="126"/>
                    <a:pt x="1" y="126"/>
                    <a:pt x="1" y="126"/>
                  </a:cubicBezTo>
                  <a:cubicBezTo>
                    <a:pt x="0" y="126"/>
                    <a:pt x="0" y="126"/>
                    <a:pt x="0" y="125"/>
                  </a:cubicBezTo>
                  <a:cubicBezTo>
                    <a:pt x="0" y="125"/>
                    <a:pt x="0" y="125"/>
                    <a:pt x="0" y="1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7" y="1"/>
                    <a:pt x="18" y="1"/>
                    <a:pt x="19" y="2"/>
                  </a:cubicBezTo>
                  <a:cubicBezTo>
                    <a:pt x="20" y="3"/>
                    <a:pt x="21" y="3"/>
                    <a:pt x="22" y="4"/>
                  </a:cubicBezTo>
                  <a:cubicBezTo>
                    <a:pt x="22" y="5"/>
                    <a:pt x="23" y="6"/>
                    <a:pt x="23" y="8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0" y="7"/>
                    <a:pt x="111" y="5"/>
                    <a:pt x="111" y="4"/>
                  </a:cubicBezTo>
                  <a:cubicBezTo>
                    <a:pt x="112" y="3"/>
                    <a:pt x="113" y="2"/>
                    <a:pt x="114" y="2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7" y="0"/>
                    <a:pt x="118" y="0"/>
                    <a:pt x="120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9" y="0"/>
                  </a:cubicBezTo>
                  <a:cubicBezTo>
                    <a:pt x="129" y="0"/>
                    <a:pt x="130" y="1"/>
                    <a:pt x="130" y="1"/>
                  </a:cubicBezTo>
                  <a:cubicBezTo>
                    <a:pt x="131" y="2"/>
                    <a:pt x="131" y="2"/>
                    <a:pt x="132" y="3"/>
                  </a:cubicBezTo>
                  <a:cubicBezTo>
                    <a:pt x="132" y="4"/>
                    <a:pt x="132" y="5"/>
                    <a:pt x="132" y="6"/>
                  </a:cubicBezTo>
                  <a:lnTo>
                    <a:pt x="132" y="12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6217312" y="5921385"/>
              <a:ext cx="79123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4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8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5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5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4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9" y="91"/>
                    <a:pt x="66" y="92"/>
                    <a:pt x="64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5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8" y="0"/>
                    <a:pt x="53" y="1"/>
                    <a:pt x="58" y="4"/>
                  </a:cubicBezTo>
                  <a:cubicBezTo>
                    <a:pt x="63" y="6"/>
                    <a:pt x="66" y="9"/>
                    <a:pt x="69" y="12"/>
                  </a:cubicBezTo>
                  <a:cubicBezTo>
                    <a:pt x="73" y="16"/>
                    <a:pt x="75" y="21"/>
                    <a:pt x="76" y="26"/>
                  </a:cubicBezTo>
                  <a:cubicBezTo>
                    <a:pt x="78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8" y="22"/>
                    <a:pt x="16" y="25"/>
                    <a:pt x="14" y="29"/>
                  </a:cubicBezTo>
                  <a:cubicBezTo>
                    <a:pt x="13" y="32"/>
                    <a:pt x="13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6313843" y="5921385"/>
              <a:ext cx="129762" cy="96242"/>
            </a:xfrm>
            <a:custGeom>
              <a:avLst/>
              <a:gdLst>
                <a:gd name="T0" fmla="*/ 126 w 126"/>
                <a:gd name="T1" fmla="*/ 93 h 95"/>
                <a:gd name="T2" fmla="*/ 123 w 126"/>
                <a:gd name="T3" fmla="*/ 95 h 95"/>
                <a:gd name="T4" fmla="*/ 118 w 126"/>
                <a:gd name="T5" fmla="*/ 95 h 95"/>
                <a:gd name="T6" fmla="*/ 115 w 126"/>
                <a:gd name="T7" fmla="*/ 93 h 95"/>
                <a:gd name="T8" fmla="*/ 115 w 126"/>
                <a:gd name="T9" fmla="*/ 38 h 95"/>
                <a:gd name="T10" fmla="*/ 110 w 126"/>
                <a:gd name="T11" fmla="*/ 18 h 95"/>
                <a:gd name="T12" fmla="*/ 95 w 126"/>
                <a:gd name="T13" fmla="*/ 10 h 95"/>
                <a:gd name="T14" fmla="*/ 69 w 126"/>
                <a:gd name="T15" fmla="*/ 29 h 95"/>
                <a:gd name="T16" fmla="*/ 69 w 126"/>
                <a:gd name="T17" fmla="*/ 93 h 95"/>
                <a:gd name="T18" fmla="*/ 66 w 126"/>
                <a:gd name="T19" fmla="*/ 95 h 95"/>
                <a:gd name="T20" fmla="*/ 60 w 126"/>
                <a:gd name="T21" fmla="*/ 95 h 95"/>
                <a:gd name="T22" fmla="*/ 58 w 126"/>
                <a:gd name="T23" fmla="*/ 93 h 95"/>
                <a:gd name="T24" fmla="*/ 57 w 126"/>
                <a:gd name="T25" fmla="*/ 38 h 95"/>
                <a:gd name="T26" fmla="*/ 53 w 126"/>
                <a:gd name="T27" fmla="*/ 18 h 95"/>
                <a:gd name="T28" fmla="*/ 38 w 126"/>
                <a:gd name="T29" fmla="*/ 10 h 95"/>
                <a:gd name="T30" fmla="*/ 12 w 126"/>
                <a:gd name="T31" fmla="*/ 29 h 95"/>
                <a:gd name="T32" fmla="*/ 11 w 126"/>
                <a:gd name="T33" fmla="*/ 93 h 95"/>
                <a:gd name="T34" fmla="*/ 9 w 126"/>
                <a:gd name="T35" fmla="*/ 95 h 95"/>
                <a:gd name="T36" fmla="*/ 3 w 126"/>
                <a:gd name="T37" fmla="*/ 95 h 95"/>
                <a:gd name="T38" fmla="*/ 0 w 126"/>
                <a:gd name="T39" fmla="*/ 93 h 95"/>
                <a:gd name="T40" fmla="*/ 0 w 126"/>
                <a:gd name="T41" fmla="*/ 4 h 95"/>
                <a:gd name="T42" fmla="*/ 1 w 126"/>
                <a:gd name="T43" fmla="*/ 2 h 95"/>
                <a:gd name="T44" fmla="*/ 6 w 126"/>
                <a:gd name="T45" fmla="*/ 1 h 95"/>
                <a:gd name="T46" fmla="*/ 10 w 126"/>
                <a:gd name="T47" fmla="*/ 2 h 95"/>
                <a:gd name="T48" fmla="*/ 11 w 126"/>
                <a:gd name="T49" fmla="*/ 4 h 95"/>
                <a:gd name="T50" fmla="*/ 26 w 126"/>
                <a:gd name="T51" fmla="*/ 4 h 95"/>
                <a:gd name="T52" fmla="*/ 49 w 126"/>
                <a:gd name="T53" fmla="*/ 2 h 95"/>
                <a:gd name="T54" fmla="*/ 63 w 126"/>
                <a:gd name="T55" fmla="*/ 11 h 95"/>
                <a:gd name="T56" fmla="*/ 75 w 126"/>
                <a:gd name="T57" fmla="*/ 10 h 95"/>
                <a:gd name="T58" fmla="*/ 90 w 126"/>
                <a:gd name="T59" fmla="*/ 1 h 95"/>
                <a:gd name="T60" fmla="*/ 111 w 126"/>
                <a:gd name="T61" fmla="*/ 3 h 95"/>
                <a:gd name="T62" fmla="*/ 125 w 126"/>
                <a:gd name="T63" fmla="*/ 23 h 95"/>
                <a:gd name="T64" fmla="*/ 126 w 126"/>
                <a:gd name="T65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95">
                  <a:moveTo>
                    <a:pt x="126" y="92"/>
                  </a:moveTo>
                  <a:cubicBezTo>
                    <a:pt x="126" y="93"/>
                    <a:pt x="126" y="93"/>
                    <a:pt x="126" y="93"/>
                  </a:cubicBezTo>
                  <a:cubicBezTo>
                    <a:pt x="126" y="94"/>
                    <a:pt x="126" y="94"/>
                    <a:pt x="125" y="94"/>
                  </a:cubicBezTo>
                  <a:cubicBezTo>
                    <a:pt x="125" y="94"/>
                    <a:pt x="124" y="94"/>
                    <a:pt x="123" y="95"/>
                  </a:cubicBezTo>
                  <a:cubicBezTo>
                    <a:pt x="123" y="95"/>
                    <a:pt x="122" y="95"/>
                    <a:pt x="121" y="95"/>
                  </a:cubicBezTo>
                  <a:cubicBezTo>
                    <a:pt x="119" y="95"/>
                    <a:pt x="118" y="95"/>
                    <a:pt x="118" y="95"/>
                  </a:cubicBezTo>
                  <a:cubicBezTo>
                    <a:pt x="117" y="94"/>
                    <a:pt x="116" y="94"/>
                    <a:pt x="116" y="94"/>
                  </a:cubicBezTo>
                  <a:cubicBezTo>
                    <a:pt x="115" y="94"/>
                    <a:pt x="115" y="94"/>
                    <a:pt x="115" y="93"/>
                  </a:cubicBezTo>
                  <a:cubicBezTo>
                    <a:pt x="115" y="93"/>
                    <a:pt x="115" y="93"/>
                    <a:pt x="115" y="92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4"/>
                    <a:pt x="114" y="30"/>
                    <a:pt x="114" y="26"/>
                  </a:cubicBezTo>
                  <a:cubicBezTo>
                    <a:pt x="113" y="23"/>
                    <a:pt x="112" y="20"/>
                    <a:pt x="110" y="18"/>
                  </a:cubicBezTo>
                  <a:cubicBezTo>
                    <a:pt x="109" y="15"/>
                    <a:pt x="106" y="13"/>
                    <a:pt x="104" y="12"/>
                  </a:cubicBezTo>
                  <a:cubicBezTo>
                    <a:pt x="102" y="11"/>
                    <a:pt x="99" y="10"/>
                    <a:pt x="95" y="10"/>
                  </a:cubicBezTo>
                  <a:cubicBezTo>
                    <a:pt x="91" y="10"/>
                    <a:pt x="87" y="12"/>
                    <a:pt x="83" y="15"/>
                  </a:cubicBezTo>
                  <a:cubicBezTo>
                    <a:pt x="79" y="18"/>
                    <a:pt x="74" y="23"/>
                    <a:pt x="69" y="29"/>
                  </a:cubicBezTo>
                  <a:cubicBezTo>
                    <a:pt x="69" y="92"/>
                    <a:pt x="69" y="92"/>
                    <a:pt x="69" y="92"/>
                  </a:cubicBezTo>
                  <a:cubicBezTo>
                    <a:pt x="69" y="93"/>
                    <a:pt x="69" y="93"/>
                    <a:pt x="69" y="93"/>
                  </a:cubicBezTo>
                  <a:cubicBezTo>
                    <a:pt x="69" y="94"/>
                    <a:pt x="68" y="94"/>
                    <a:pt x="68" y="94"/>
                  </a:cubicBezTo>
                  <a:cubicBezTo>
                    <a:pt x="67" y="94"/>
                    <a:pt x="67" y="94"/>
                    <a:pt x="66" y="95"/>
                  </a:cubicBezTo>
                  <a:cubicBezTo>
                    <a:pt x="65" y="95"/>
                    <a:pt x="64" y="95"/>
                    <a:pt x="63" y="95"/>
                  </a:cubicBezTo>
                  <a:cubicBezTo>
                    <a:pt x="62" y="95"/>
                    <a:pt x="61" y="95"/>
                    <a:pt x="60" y="95"/>
                  </a:cubicBezTo>
                  <a:cubicBezTo>
                    <a:pt x="60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3"/>
                  </a:cubicBezTo>
                  <a:cubicBezTo>
                    <a:pt x="58" y="93"/>
                    <a:pt x="57" y="93"/>
                    <a:pt x="57" y="92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4"/>
                    <a:pt x="57" y="30"/>
                    <a:pt x="56" y="26"/>
                  </a:cubicBezTo>
                  <a:cubicBezTo>
                    <a:pt x="56" y="23"/>
                    <a:pt x="54" y="20"/>
                    <a:pt x="53" y="18"/>
                  </a:cubicBezTo>
                  <a:cubicBezTo>
                    <a:pt x="51" y="15"/>
                    <a:pt x="49" y="13"/>
                    <a:pt x="47" y="12"/>
                  </a:cubicBezTo>
                  <a:cubicBezTo>
                    <a:pt x="44" y="11"/>
                    <a:pt x="41" y="10"/>
                    <a:pt x="38" y="10"/>
                  </a:cubicBezTo>
                  <a:cubicBezTo>
                    <a:pt x="34" y="10"/>
                    <a:pt x="30" y="12"/>
                    <a:pt x="25" y="15"/>
                  </a:cubicBezTo>
                  <a:cubicBezTo>
                    <a:pt x="21" y="18"/>
                    <a:pt x="17" y="23"/>
                    <a:pt x="12" y="29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6" y="11"/>
                    <a:pt x="21" y="7"/>
                    <a:pt x="26" y="4"/>
                  </a:cubicBezTo>
                  <a:cubicBezTo>
                    <a:pt x="30" y="1"/>
                    <a:pt x="35" y="0"/>
                    <a:pt x="39" y="0"/>
                  </a:cubicBezTo>
                  <a:cubicBezTo>
                    <a:pt x="43" y="0"/>
                    <a:pt x="46" y="1"/>
                    <a:pt x="49" y="2"/>
                  </a:cubicBezTo>
                  <a:cubicBezTo>
                    <a:pt x="52" y="2"/>
                    <a:pt x="55" y="4"/>
                    <a:pt x="57" y="5"/>
                  </a:cubicBezTo>
                  <a:cubicBezTo>
                    <a:pt x="59" y="7"/>
                    <a:pt x="61" y="9"/>
                    <a:pt x="63" y="11"/>
                  </a:cubicBezTo>
                  <a:cubicBezTo>
                    <a:pt x="64" y="13"/>
                    <a:pt x="65" y="16"/>
                    <a:pt x="66" y="18"/>
                  </a:cubicBezTo>
                  <a:cubicBezTo>
                    <a:pt x="69" y="15"/>
                    <a:pt x="72" y="12"/>
                    <a:pt x="75" y="10"/>
                  </a:cubicBezTo>
                  <a:cubicBezTo>
                    <a:pt x="78" y="7"/>
                    <a:pt x="80" y="6"/>
                    <a:pt x="83" y="4"/>
                  </a:cubicBezTo>
                  <a:cubicBezTo>
                    <a:pt x="85" y="3"/>
                    <a:pt x="88" y="2"/>
                    <a:pt x="90" y="1"/>
                  </a:cubicBezTo>
                  <a:cubicBezTo>
                    <a:pt x="92" y="1"/>
                    <a:pt x="94" y="0"/>
                    <a:pt x="97" y="0"/>
                  </a:cubicBezTo>
                  <a:cubicBezTo>
                    <a:pt x="102" y="0"/>
                    <a:pt x="107" y="1"/>
                    <a:pt x="111" y="3"/>
                  </a:cubicBezTo>
                  <a:cubicBezTo>
                    <a:pt x="115" y="5"/>
                    <a:pt x="118" y="8"/>
                    <a:pt x="120" y="11"/>
                  </a:cubicBezTo>
                  <a:cubicBezTo>
                    <a:pt x="122" y="14"/>
                    <a:pt x="124" y="18"/>
                    <a:pt x="125" y="23"/>
                  </a:cubicBezTo>
                  <a:cubicBezTo>
                    <a:pt x="126" y="27"/>
                    <a:pt x="126" y="32"/>
                    <a:pt x="126" y="37"/>
                  </a:cubicBezTo>
                  <a:lnTo>
                    <a:pt x="126" y="92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6467342" y="5879473"/>
              <a:ext cx="77541" cy="138155"/>
            </a:xfrm>
            <a:custGeom>
              <a:avLst/>
              <a:gdLst>
                <a:gd name="T0" fmla="*/ 77 w 77"/>
                <a:gd name="T1" fmla="*/ 89 h 138"/>
                <a:gd name="T2" fmla="*/ 75 w 77"/>
                <a:gd name="T3" fmla="*/ 109 h 138"/>
                <a:gd name="T4" fmla="*/ 67 w 77"/>
                <a:gd name="T5" fmla="*/ 125 h 138"/>
                <a:gd name="T6" fmla="*/ 55 w 77"/>
                <a:gd name="T7" fmla="*/ 134 h 138"/>
                <a:gd name="T8" fmla="*/ 39 w 77"/>
                <a:gd name="T9" fmla="*/ 138 h 138"/>
                <a:gd name="T10" fmla="*/ 31 w 77"/>
                <a:gd name="T11" fmla="*/ 137 h 138"/>
                <a:gd name="T12" fmla="*/ 25 w 77"/>
                <a:gd name="T13" fmla="*/ 134 h 138"/>
                <a:gd name="T14" fmla="*/ 18 w 77"/>
                <a:gd name="T15" fmla="*/ 130 h 138"/>
                <a:gd name="T16" fmla="*/ 10 w 77"/>
                <a:gd name="T17" fmla="*/ 123 h 138"/>
                <a:gd name="T18" fmla="*/ 10 w 77"/>
                <a:gd name="T19" fmla="*/ 134 h 138"/>
                <a:gd name="T20" fmla="*/ 10 w 77"/>
                <a:gd name="T21" fmla="*/ 135 h 138"/>
                <a:gd name="T22" fmla="*/ 9 w 77"/>
                <a:gd name="T23" fmla="*/ 136 h 138"/>
                <a:gd name="T24" fmla="*/ 7 w 77"/>
                <a:gd name="T25" fmla="*/ 137 h 138"/>
                <a:gd name="T26" fmla="*/ 5 w 77"/>
                <a:gd name="T27" fmla="*/ 137 h 138"/>
                <a:gd name="T28" fmla="*/ 2 w 77"/>
                <a:gd name="T29" fmla="*/ 137 h 138"/>
                <a:gd name="T30" fmla="*/ 1 w 77"/>
                <a:gd name="T31" fmla="*/ 136 h 138"/>
                <a:gd name="T32" fmla="*/ 0 w 77"/>
                <a:gd name="T33" fmla="*/ 135 h 138"/>
                <a:gd name="T34" fmla="*/ 0 w 77"/>
                <a:gd name="T35" fmla="*/ 134 h 138"/>
                <a:gd name="T36" fmla="*/ 0 w 77"/>
                <a:gd name="T37" fmla="*/ 3 h 138"/>
                <a:gd name="T38" fmla="*/ 0 w 77"/>
                <a:gd name="T39" fmla="*/ 1 h 138"/>
                <a:gd name="T40" fmla="*/ 1 w 77"/>
                <a:gd name="T41" fmla="*/ 1 h 138"/>
                <a:gd name="T42" fmla="*/ 3 w 77"/>
                <a:gd name="T43" fmla="*/ 0 h 138"/>
                <a:gd name="T44" fmla="*/ 5 w 77"/>
                <a:gd name="T45" fmla="*/ 0 h 138"/>
                <a:gd name="T46" fmla="*/ 8 w 77"/>
                <a:gd name="T47" fmla="*/ 0 h 138"/>
                <a:gd name="T48" fmla="*/ 10 w 77"/>
                <a:gd name="T49" fmla="*/ 1 h 138"/>
                <a:gd name="T50" fmla="*/ 11 w 77"/>
                <a:gd name="T51" fmla="*/ 1 h 138"/>
                <a:gd name="T52" fmla="*/ 11 w 77"/>
                <a:gd name="T53" fmla="*/ 3 h 138"/>
                <a:gd name="T54" fmla="*/ 11 w 77"/>
                <a:gd name="T55" fmla="*/ 58 h 138"/>
                <a:gd name="T56" fmla="*/ 19 w 77"/>
                <a:gd name="T57" fmla="*/ 50 h 138"/>
                <a:gd name="T58" fmla="*/ 27 w 77"/>
                <a:gd name="T59" fmla="*/ 46 h 138"/>
                <a:gd name="T60" fmla="*/ 34 w 77"/>
                <a:gd name="T61" fmla="*/ 43 h 138"/>
                <a:gd name="T62" fmla="*/ 41 w 77"/>
                <a:gd name="T63" fmla="*/ 42 h 138"/>
                <a:gd name="T64" fmla="*/ 58 w 77"/>
                <a:gd name="T65" fmla="*/ 46 h 138"/>
                <a:gd name="T66" fmla="*/ 69 w 77"/>
                <a:gd name="T67" fmla="*/ 56 h 138"/>
                <a:gd name="T68" fmla="*/ 75 w 77"/>
                <a:gd name="T69" fmla="*/ 71 h 138"/>
                <a:gd name="T70" fmla="*/ 77 w 77"/>
                <a:gd name="T71" fmla="*/ 89 h 138"/>
                <a:gd name="T72" fmla="*/ 65 w 77"/>
                <a:gd name="T73" fmla="*/ 91 h 138"/>
                <a:gd name="T74" fmla="*/ 64 w 77"/>
                <a:gd name="T75" fmla="*/ 76 h 138"/>
                <a:gd name="T76" fmla="*/ 60 w 77"/>
                <a:gd name="T77" fmla="*/ 64 h 138"/>
                <a:gd name="T78" fmla="*/ 52 w 77"/>
                <a:gd name="T79" fmla="*/ 55 h 138"/>
                <a:gd name="T80" fmla="*/ 40 w 77"/>
                <a:gd name="T81" fmla="*/ 52 h 138"/>
                <a:gd name="T82" fmla="*/ 34 w 77"/>
                <a:gd name="T83" fmla="*/ 53 h 138"/>
                <a:gd name="T84" fmla="*/ 27 w 77"/>
                <a:gd name="T85" fmla="*/ 56 h 138"/>
                <a:gd name="T86" fmla="*/ 19 w 77"/>
                <a:gd name="T87" fmla="*/ 62 h 138"/>
                <a:gd name="T88" fmla="*/ 11 w 77"/>
                <a:gd name="T89" fmla="*/ 71 h 138"/>
                <a:gd name="T90" fmla="*/ 11 w 77"/>
                <a:gd name="T91" fmla="*/ 110 h 138"/>
                <a:gd name="T92" fmla="*/ 26 w 77"/>
                <a:gd name="T93" fmla="*/ 123 h 138"/>
                <a:gd name="T94" fmla="*/ 40 w 77"/>
                <a:gd name="T95" fmla="*/ 128 h 138"/>
                <a:gd name="T96" fmla="*/ 51 w 77"/>
                <a:gd name="T97" fmla="*/ 125 h 138"/>
                <a:gd name="T98" fmla="*/ 59 w 77"/>
                <a:gd name="T99" fmla="*/ 116 h 138"/>
                <a:gd name="T100" fmla="*/ 63 w 77"/>
                <a:gd name="T101" fmla="*/ 104 h 138"/>
                <a:gd name="T102" fmla="*/ 65 w 77"/>
                <a:gd name="T103" fmla="*/ 9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7" h="138">
                  <a:moveTo>
                    <a:pt x="77" y="89"/>
                  </a:moveTo>
                  <a:cubicBezTo>
                    <a:pt x="77" y="96"/>
                    <a:pt x="76" y="103"/>
                    <a:pt x="75" y="109"/>
                  </a:cubicBezTo>
                  <a:cubicBezTo>
                    <a:pt x="73" y="115"/>
                    <a:pt x="71" y="120"/>
                    <a:pt x="67" y="125"/>
                  </a:cubicBezTo>
                  <a:cubicBezTo>
                    <a:pt x="64" y="129"/>
                    <a:pt x="60" y="132"/>
                    <a:pt x="55" y="134"/>
                  </a:cubicBezTo>
                  <a:cubicBezTo>
                    <a:pt x="51" y="137"/>
                    <a:pt x="45" y="138"/>
                    <a:pt x="39" y="138"/>
                  </a:cubicBezTo>
                  <a:cubicBezTo>
                    <a:pt x="36" y="138"/>
                    <a:pt x="34" y="138"/>
                    <a:pt x="31" y="137"/>
                  </a:cubicBezTo>
                  <a:cubicBezTo>
                    <a:pt x="29" y="136"/>
                    <a:pt x="27" y="136"/>
                    <a:pt x="25" y="134"/>
                  </a:cubicBezTo>
                  <a:cubicBezTo>
                    <a:pt x="22" y="133"/>
                    <a:pt x="20" y="132"/>
                    <a:pt x="18" y="130"/>
                  </a:cubicBezTo>
                  <a:cubicBezTo>
                    <a:pt x="16" y="128"/>
                    <a:pt x="13" y="125"/>
                    <a:pt x="10" y="123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10" y="136"/>
                    <a:pt x="10" y="136"/>
                    <a:pt x="9" y="136"/>
                  </a:cubicBezTo>
                  <a:cubicBezTo>
                    <a:pt x="9" y="136"/>
                    <a:pt x="8" y="137"/>
                    <a:pt x="7" y="137"/>
                  </a:cubicBezTo>
                  <a:cubicBezTo>
                    <a:pt x="7" y="137"/>
                    <a:pt x="6" y="137"/>
                    <a:pt x="5" y="137"/>
                  </a:cubicBezTo>
                  <a:cubicBezTo>
                    <a:pt x="4" y="137"/>
                    <a:pt x="3" y="137"/>
                    <a:pt x="2" y="137"/>
                  </a:cubicBezTo>
                  <a:cubicBezTo>
                    <a:pt x="2" y="137"/>
                    <a:pt x="1" y="136"/>
                    <a:pt x="1" y="136"/>
                  </a:cubicBezTo>
                  <a:cubicBezTo>
                    <a:pt x="0" y="136"/>
                    <a:pt x="0" y="136"/>
                    <a:pt x="0" y="135"/>
                  </a:cubicBezTo>
                  <a:cubicBezTo>
                    <a:pt x="0" y="135"/>
                    <a:pt x="0" y="135"/>
                    <a:pt x="0" y="13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4" y="55"/>
                    <a:pt x="17" y="52"/>
                    <a:pt x="19" y="50"/>
                  </a:cubicBezTo>
                  <a:cubicBezTo>
                    <a:pt x="22" y="48"/>
                    <a:pt x="24" y="47"/>
                    <a:pt x="27" y="46"/>
                  </a:cubicBezTo>
                  <a:cubicBezTo>
                    <a:pt x="29" y="44"/>
                    <a:pt x="32" y="44"/>
                    <a:pt x="34" y="43"/>
                  </a:cubicBezTo>
                  <a:cubicBezTo>
                    <a:pt x="36" y="42"/>
                    <a:pt x="39" y="42"/>
                    <a:pt x="41" y="42"/>
                  </a:cubicBezTo>
                  <a:cubicBezTo>
                    <a:pt x="48" y="42"/>
                    <a:pt x="53" y="43"/>
                    <a:pt x="58" y="46"/>
                  </a:cubicBezTo>
                  <a:cubicBezTo>
                    <a:pt x="62" y="48"/>
                    <a:pt x="66" y="52"/>
                    <a:pt x="69" y="56"/>
                  </a:cubicBezTo>
                  <a:cubicBezTo>
                    <a:pt x="72" y="60"/>
                    <a:pt x="74" y="65"/>
                    <a:pt x="75" y="71"/>
                  </a:cubicBezTo>
                  <a:cubicBezTo>
                    <a:pt x="76" y="76"/>
                    <a:pt x="77" y="83"/>
                    <a:pt x="77" y="89"/>
                  </a:cubicBezTo>
                  <a:close/>
                  <a:moveTo>
                    <a:pt x="65" y="91"/>
                  </a:moveTo>
                  <a:cubicBezTo>
                    <a:pt x="65" y="86"/>
                    <a:pt x="64" y="81"/>
                    <a:pt x="64" y="76"/>
                  </a:cubicBezTo>
                  <a:cubicBezTo>
                    <a:pt x="63" y="72"/>
                    <a:pt x="62" y="68"/>
                    <a:pt x="60" y="64"/>
                  </a:cubicBezTo>
                  <a:cubicBezTo>
                    <a:pt x="58" y="61"/>
                    <a:pt x="55" y="58"/>
                    <a:pt x="52" y="55"/>
                  </a:cubicBezTo>
                  <a:cubicBezTo>
                    <a:pt x="49" y="53"/>
                    <a:pt x="45" y="52"/>
                    <a:pt x="40" y="52"/>
                  </a:cubicBezTo>
                  <a:cubicBezTo>
                    <a:pt x="38" y="52"/>
                    <a:pt x="36" y="53"/>
                    <a:pt x="34" y="53"/>
                  </a:cubicBezTo>
                  <a:cubicBezTo>
                    <a:pt x="31" y="54"/>
                    <a:pt x="29" y="55"/>
                    <a:pt x="27" y="56"/>
                  </a:cubicBezTo>
                  <a:cubicBezTo>
                    <a:pt x="24" y="58"/>
                    <a:pt x="22" y="60"/>
                    <a:pt x="19" y="62"/>
                  </a:cubicBezTo>
                  <a:cubicBezTo>
                    <a:pt x="17" y="65"/>
                    <a:pt x="14" y="68"/>
                    <a:pt x="11" y="71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6" y="115"/>
                    <a:pt x="21" y="120"/>
                    <a:pt x="26" y="123"/>
                  </a:cubicBezTo>
                  <a:cubicBezTo>
                    <a:pt x="30" y="126"/>
                    <a:pt x="35" y="128"/>
                    <a:pt x="40" y="128"/>
                  </a:cubicBezTo>
                  <a:cubicBezTo>
                    <a:pt x="44" y="128"/>
                    <a:pt x="48" y="127"/>
                    <a:pt x="51" y="125"/>
                  </a:cubicBezTo>
                  <a:cubicBezTo>
                    <a:pt x="54" y="122"/>
                    <a:pt x="57" y="120"/>
                    <a:pt x="59" y="116"/>
                  </a:cubicBezTo>
                  <a:cubicBezTo>
                    <a:pt x="61" y="113"/>
                    <a:pt x="63" y="109"/>
                    <a:pt x="63" y="104"/>
                  </a:cubicBezTo>
                  <a:cubicBezTo>
                    <a:pt x="64" y="100"/>
                    <a:pt x="65" y="95"/>
                    <a:pt x="65" y="91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4"/>
            <p:cNvSpPr>
              <a:spLocks noEditPoints="1"/>
            </p:cNvSpPr>
            <p:nvPr/>
          </p:nvSpPr>
          <p:spPr bwMode="auto">
            <a:xfrm>
              <a:off x="6555960" y="5921385"/>
              <a:ext cx="80706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3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7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4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4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3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8" y="91"/>
                    <a:pt x="66" y="92"/>
                    <a:pt x="63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4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7" y="0"/>
                    <a:pt x="53" y="1"/>
                    <a:pt x="58" y="4"/>
                  </a:cubicBezTo>
                  <a:cubicBezTo>
                    <a:pt x="62" y="6"/>
                    <a:pt x="66" y="9"/>
                    <a:pt x="69" y="12"/>
                  </a:cubicBezTo>
                  <a:cubicBezTo>
                    <a:pt x="72" y="16"/>
                    <a:pt x="75" y="21"/>
                    <a:pt x="76" y="26"/>
                  </a:cubicBezTo>
                  <a:cubicBezTo>
                    <a:pt x="77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7" y="22"/>
                    <a:pt x="16" y="25"/>
                    <a:pt x="14" y="29"/>
                  </a:cubicBezTo>
                  <a:cubicBezTo>
                    <a:pt x="13" y="32"/>
                    <a:pt x="12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6654072" y="5921385"/>
              <a:ext cx="49057" cy="96242"/>
            </a:xfrm>
            <a:custGeom>
              <a:avLst/>
              <a:gdLst>
                <a:gd name="T0" fmla="*/ 49 w 49"/>
                <a:gd name="T1" fmla="*/ 8 h 95"/>
                <a:gd name="T2" fmla="*/ 49 w 49"/>
                <a:gd name="T3" fmla="*/ 11 h 95"/>
                <a:gd name="T4" fmla="*/ 49 w 49"/>
                <a:gd name="T5" fmla="*/ 12 h 95"/>
                <a:gd name="T6" fmla="*/ 48 w 49"/>
                <a:gd name="T7" fmla="*/ 13 h 95"/>
                <a:gd name="T8" fmla="*/ 47 w 49"/>
                <a:gd name="T9" fmla="*/ 14 h 95"/>
                <a:gd name="T10" fmla="*/ 45 w 49"/>
                <a:gd name="T11" fmla="*/ 13 h 95"/>
                <a:gd name="T12" fmla="*/ 42 w 49"/>
                <a:gd name="T13" fmla="*/ 12 h 95"/>
                <a:gd name="T14" fmla="*/ 39 w 49"/>
                <a:gd name="T15" fmla="*/ 11 h 95"/>
                <a:gd name="T16" fmla="*/ 35 w 49"/>
                <a:gd name="T17" fmla="*/ 11 h 95"/>
                <a:gd name="T18" fmla="*/ 30 w 49"/>
                <a:gd name="T19" fmla="*/ 12 h 95"/>
                <a:gd name="T20" fmla="*/ 24 w 49"/>
                <a:gd name="T21" fmla="*/ 16 h 95"/>
                <a:gd name="T22" fmla="*/ 18 w 49"/>
                <a:gd name="T23" fmla="*/ 22 h 95"/>
                <a:gd name="T24" fmla="*/ 12 w 49"/>
                <a:gd name="T25" fmla="*/ 32 h 95"/>
                <a:gd name="T26" fmla="*/ 12 w 49"/>
                <a:gd name="T27" fmla="*/ 92 h 95"/>
                <a:gd name="T28" fmla="*/ 11 w 49"/>
                <a:gd name="T29" fmla="*/ 93 h 95"/>
                <a:gd name="T30" fmla="*/ 10 w 49"/>
                <a:gd name="T31" fmla="*/ 94 h 95"/>
                <a:gd name="T32" fmla="*/ 9 w 49"/>
                <a:gd name="T33" fmla="*/ 95 h 95"/>
                <a:gd name="T34" fmla="*/ 6 w 49"/>
                <a:gd name="T35" fmla="*/ 95 h 95"/>
                <a:gd name="T36" fmla="*/ 3 w 49"/>
                <a:gd name="T37" fmla="*/ 95 h 95"/>
                <a:gd name="T38" fmla="*/ 1 w 49"/>
                <a:gd name="T39" fmla="*/ 94 h 95"/>
                <a:gd name="T40" fmla="*/ 0 w 49"/>
                <a:gd name="T41" fmla="*/ 93 h 95"/>
                <a:gd name="T42" fmla="*/ 0 w 49"/>
                <a:gd name="T43" fmla="*/ 92 h 95"/>
                <a:gd name="T44" fmla="*/ 0 w 49"/>
                <a:gd name="T45" fmla="*/ 4 h 95"/>
                <a:gd name="T46" fmla="*/ 0 w 49"/>
                <a:gd name="T47" fmla="*/ 3 h 95"/>
                <a:gd name="T48" fmla="*/ 1 w 49"/>
                <a:gd name="T49" fmla="*/ 2 h 95"/>
                <a:gd name="T50" fmla="*/ 3 w 49"/>
                <a:gd name="T51" fmla="*/ 1 h 95"/>
                <a:gd name="T52" fmla="*/ 6 w 49"/>
                <a:gd name="T53" fmla="*/ 1 h 95"/>
                <a:gd name="T54" fmla="*/ 8 w 49"/>
                <a:gd name="T55" fmla="*/ 1 h 95"/>
                <a:gd name="T56" fmla="*/ 10 w 49"/>
                <a:gd name="T57" fmla="*/ 2 h 95"/>
                <a:gd name="T58" fmla="*/ 11 w 49"/>
                <a:gd name="T59" fmla="*/ 3 h 95"/>
                <a:gd name="T60" fmla="*/ 11 w 49"/>
                <a:gd name="T61" fmla="*/ 4 h 95"/>
                <a:gd name="T62" fmla="*/ 11 w 49"/>
                <a:gd name="T63" fmla="*/ 18 h 95"/>
                <a:gd name="T64" fmla="*/ 18 w 49"/>
                <a:gd name="T65" fmla="*/ 9 h 95"/>
                <a:gd name="T66" fmla="*/ 24 w 49"/>
                <a:gd name="T67" fmla="*/ 3 h 95"/>
                <a:gd name="T68" fmla="*/ 30 w 49"/>
                <a:gd name="T69" fmla="*/ 1 h 95"/>
                <a:gd name="T70" fmla="*/ 36 w 49"/>
                <a:gd name="T71" fmla="*/ 0 h 95"/>
                <a:gd name="T72" fmla="*/ 39 w 49"/>
                <a:gd name="T73" fmla="*/ 0 h 95"/>
                <a:gd name="T74" fmla="*/ 42 w 49"/>
                <a:gd name="T75" fmla="*/ 1 h 95"/>
                <a:gd name="T76" fmla="*/ 46 w 49"/>
                <a:gd name="T77" fmla="*/ 2 h 95"/>
                <a:gd name="T78" fmla="*/ 48 w 49"/>
                <a:gd name="T79" fmla="*/ 3 h 95"/>
                <a:gd name="T80" fmla="*/ 49 w 49"/>
                <a:gd name="T81" fmla="*/ 4 h 95"/>
                <a:gd name="T82" fmla="*/ 49 w 49"/>
                <a:gd name="T83" fmla="*/ 4 h 95"/>
                <a:gd name="T84" fmla="*/ 49 w 49"/>
                <a:gd name="T85" fmla="*/ 6 h 95"/>
                <a:gd name="T86" fmla="*/ 49 w 49"/>
                <a:gd name="T87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" h="95">
                  <a:moveTo>
                    <a:pt x="49" y="8"/>
                  </a:moveTo>
                  <a:cubicBezTo>
                    <a:pt x="49" y="9"/>
                    <a:pt x="49" y="10"/>
                    <a:pt x="49" y="11"/>
                  </a:cubicBezTo>
                  <a:cubicBezTo>
                    <a:pt x="49" y="11"/>
                    <a:pt x="49" y="12"/>
                    <a:pt x="49" y="12"/>
                  </a:cubicBezTo>
                  <a:cubicBezTo>
                    <a:pt x="49" y="13"/>
                    <a:pt x="48" y="13"/>
                    <a:pt x="48" y="13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7" y="14"/>
                    <a:pt x="46" y="14"/>
                    <a:pt x="45" y="13"/>
                  </a:cubicBezTo>
                  <a:cubicBezTo>
                    <a:pt x="44" y="13"/>
                    <a:pt x="43" y="13"/>
                    <a:pt x="42" y="12"/>
                  </a:cubicBezTo>
                  <a:cubicBezTo>
                    <a:pt x="41" y="12"/>
                    <a:pt x="40" y="12"/>
                    <a:pt x="39" y="11"/>
                  </a:cubicBezTo>
                  <a:cubicBezTo>
                    <a:pt x="38" y="11"/>
                    <a:pt x="36" y="11"/>
                    <a:pt x="35" y="11"/>
                  </a:cubicBezTo>
                  <a:cubicBezTo>
                    <a:pt x="33" y="11"/>
                    <a:pt x="31" y="11"/>
                    <a:pt x="30" y="12"/>
                  </a:cubicBezTo>
                  <a:cubicBezTo>
                    <a:pt x="28" y="13"/>
                    <a:pt x="26" y="14"/>
                    <a:pt x="24" y="16"/>
                  </a:cubicBezTo>
                  <a:cubicBezTo>
                    <a:pt x="22" y="17"/>
                    <a:pt x="20" y="20"/>
                    <a:pt x="18" y="22"/>
                  </a:cubicBezTo>
                  <a:cubicBezTo>
                    <a:pt x="16" y="25"/>
                    <a:pt x="14" y="28"/>
                    <a:pt x="12" y="32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4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4" y="14"/>
                    <a:pt x="16" y="11"/>
                    <a:pt x="18" y="9"/>
                  </a:cubicBezTo>
                  <a:cubicBezTo>
                    <a:pt x="20" y="7"/>
                    <a:pt x="22" y="5"/>
                    <a:pt x="24" y="3"/>
                  </a:cubicBezTo>
                  <a:cubicBezTo>
                    <a:pt x="26" y="2"/>
                    <a:pt x="28" y="1"/>
                    <a:pt x="30" y="1"/>
                  </a:cubicBezTo>
                  <a:cubicBezTo>
                    <a:pt x="32" y="0"/>
                    <a:pt x="34" y="0"/>
                    <a:pt x="36" y="0"/>
                  </a:cubicBezTo>
                  <a:cubicBezTo>
                    <a:pt x="37" y="0"/>
                    <a:pt x="38" y="0"/>
                    <a:pt x="39" y="0"/>
                  </a:cubicBezTo>
                  <a:cubicBezTo>
                    <a:pt x="40" y="0"/>
                    <a:pt x="41" y="1"/>
                    <a:pt x="42" y="1"/>
                  </a:cubicBezTo>
                  <a:cubicBezTo>
                    <a:pt x="44" y="1"/>
                    <a:pt x="45" y="1"/>
                    <a:pt x="46" y="2"/>
                  </a:cubicBezTo>
                  <a:cubicBezTo>
                    <a:pt x="47" y="2"/>
                    <a:pt x="47" y="3"/>
                    <a:pt x="48" y="3"/>
                  </a:cubicBezTo>
                  <a:cubicBezTo>
                    <a:pt x="48" y="3"/>
                    <a:pt x="48" y="3"/>
                    <a:pt x="49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9" y="5"/>
                    <a:pt x="49" y="5"/>
                    <a:pt x="49" y="6"/>
                  </a:cubicBezTo>
                  <a:cubicBezTo>
                    <a:pt x="49" y="7"/>
                    <a:pt x="49" y="7"/>
                    <a:pt x="49" y="8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6701546" y="5921385"/>
              <a:ext cx="61717" cy="96242"/>
            </a:xfrm>
            <a:custGeom>
              <a:avLst/>
              <a:gdLst>
                <a:gd name="T0" fmla="*/ 60 w 60"/>
                <a:gd name="T1" fmla="*/ 69 h 96"/>
                <a:gd name="T2" fmla="*/ 58 w 60"/>
                <a:gd name="T3" fmla="*/ 80 h 96"/>
                <a:gd name="T4" fmla="*/ 51 w 60"/>
                <a:gd name="T5" fmla="*/ 89 h 96"/>
                <a:gd name="T6" fmla="*/ 41 w 60"/>
                <a:gd name="T7" fmla="*/ 94 h 96"/>
                <a:gd name="T8" fmla="*/ 27 w 60"/>
                <a:gd name="T9" fmla="*/ 96 h 96"/>
                <a:gd name="T10" fmla="*/ 19 w 60"/>
                <a:gd name="T11" fmla="*/ 95 h 96"/>
                <a:gd name="T12" fmla="*/ 11 w 60"/>
                <a:gd name="T13" fmla="*/ 93 h 96"/>
                <a:gd name="T14" fmla="*/ 6 w 60"/>
                <a:gd name="T15" fmla="*/ 91 h 96"/>
                <a:gd name="T16" fmla="*/ 2 w 60"/>
                <a:gd name="T17" fmla="*/ 89 h 96"/>
                <a:gd name="T18" fmla="*/ 1 w 60"/>
                <a:gd name="T19" fmla="*/ 86 h 96"/>
                <a:gd name="T20" fmla="*/ 0 w 60"/>
                <a:gd name="T21" fmla="*/ 82 h 96"/>
                <a:gd name="T22" fmla="*/ 0 w 60"/>
                <a:gd name="T23" fmla="*/ 80 h 96"/>
                <a:gd name="T24" fmla="*/ 1 w 60"/>
                <a:gd name="T25" fmla="*/ 78 h 96"/>
                <a:gd name="T26" fmla="*/ 2 w 60"/>
                <a:gd name="T27" fmla="*/ 77 h 96"/>
                <a:gd name="T28" fmla="*/ 3 w 60"/>
                <a:gd name="T29" fmla="*/ 77 h 96"/>
                <a:gd name="T30" fmla="*/ 6 w 60"/>
                <a:gd name="T31" fmla="*/ 78 h 96"/>
                <a:gd name="T32" fmla="*/ 11 w 60"/>
                <a:gd name="T33" fmla="*/ 81 h 96"/>
                <a:gd name="T34" fmla="*/ 18 w 60"/>
                <a:gd name="T35" fmla="*/ 84 h 96"/>
                <a:gd name="T36" fmla="*/ 28 w 60"/>
                <a:gd name="T37" fmla="*/ 86 h 96"/>
                <a:gd name="T38" fmla="*/ 36 w 60"/>
                <a:gd name="T39" fmla="*/ 85 h 96"/>
                <a:gd name="T40" fmla="*/ 43 w 60"/>
                <a:gd name="T41" fmla="*/ 82 h 96"/>
                <a:gd name="T42" fmla="*/ 47 w 60"/>
                <a:gd name="T43" fmla="*/ 77 h 96"/>
                <a:gd name="T44" fmla="*/ 49 w 60"/>
                <a:gd name="T45" fmla="*/ 70 h 96"/>
                <a:gd name="T46" fmla="*/ 47 w 60"/>
                <a:gd name="T47" fmla="*/ 63 h 96"/>
                <a:gd name="T48" fmla="*/ 42 w 60"/>
                <a:gd name="T49" fmla="*/ 58 h 96"/>
                <a:gd name="T50" fmla="*/ 34 w 60"/>
                <a:gd name="T51" fmla="*/ 54 h 96"/>
                <a:gd name="T52" fmla="*/ 26 w 60"/>
                <a:gd name="T53" fmla="*/ 51 h 96"/>
                <a:gd name="T54" fmla="*/ 18 w 60"/>
                <a:gd name="T55" fmla="*/ 47 h 96"/>
                <a:gd name="T56" fmla="*/ 10 w 60"/>
                <a:gd name="T57" fmla="*/ 42 h 96"/>
                <a:gd name="T58" fmla="*/ 5 w 60"/>
                <a:gd name="T59" fmla="*/ 35 h 96"/>
                <a:gd name="T60" fmla="*/ 3 w 60"/>
                <a:gd name="T61" fmla="*/ 25 h 96"/>
                <a:gd name="T62" fmla="*/ 5 w 60"/>
                <a:gd name="T63" fmla="*/ 16 h 96"/>
                <a:gd name="T64" fmla="*/ 10 w 60"/>
                <a:gd name="T65" fmla="*/ 8 h 96"/>
                <a:gd name="T66" fmla="*/ 20 w 60"/>
                <a:gd name="T67" fmla="*/ 2 h 96"/>
                <a:gd name="T68" fmla="*/ 33 w 60"/>
                <a:gd name="T69" fmla="*/ 0 h 96"/>
                <a:gd name="T70" fmla="*/ 40 w 60"/>
                <a:gd name="T71" fmla="*/ 1 h 96"/>
                <a:gd name="T72" fmla="*/ 46 w 60"/>
                <a:gd name="T73" fmla="*/ 2 h 96"/>
                <a:gd name="T74" fmla="*/ 51 w 60"/>
                <a:gd name="T75" fmla="*/ 4 h 96"/>
                <a:gd name="T76" fmla="*/ 54 w 60"/>
                <a:gd name="T77" fmla="*/ 6 h 96"/>
                <a:gd name="T78" fmla="*/ 55 w 60"/>
                <a:gd name="T79" fmla="*/ 7 h 96"/>
                <a:gd name="T80" fmla="*/ 56 w 60"/>
                <a:gd name="T81" fmla="*/ 8 h 96"/>
                <a:gd name="T82" fmla="*/ 56 w 60"/>
                <a:gd name="T83" fmla="*/ 10 h 96"/>
                <a:gd name="T84" fmla="*/ 56 w 60"/>
                <a:gd name="T85" fmla="*/ 12 h 96"/>
                <a:gd name="T86" fmla="*/ 56 w 60"/>
                <a:gd name="T87" fmla="*/ 14 h 96"/>
                <a:gd name="T88" fmla="*/ 55 w 60"/>
                <a:gd name="T89" fmla="*/ 15 h 96"/>
                <a:gd name="T90" fmla="*/ 55 w 60"/>
                <a:gd name="T91" fmla="*/ 16 h 96"/>
                <a:gd name="T92" fmla="*/ 54 w 60"/>
                <a:gd name="T93" fmla="*/ 17 h 96"/>
                <a:gd name="T94" fmla="*/ 51 w 60"/>
                <a:gd name="T95" fmla="*/ 16 h 96"/>
                <a:gd name="T96" fmla="*/ 47 w 60"/>
                <a:gd name="T97" fmla="*/ 13 h 96"/>
                <a:gd name="T98" fmla="*/ 41 w 60"/>
                <a:gd name="T99" fmla="*/ 11 h 96"/>
                <a:gd name="T100" fmla="*/ 33 w 60"/>
                <a:gd name="T101" fmla="*/ 10 h 96"/>
                <a:gd name="T102" fmla="*/ 25 w 60"/>
                <a:gd name="T103" fmla="*/ 11 h 96"/>
                <a:gd name="T104" fmla="*/ 19 w 60"/>
                <a:gd name="T105" fmla="*/ 14 h 96"/>
                <a:gd name="T106" fmla="*/ 16 w 60"/>
                <a:gd name="T107" fmla="*/ 19 h 96"/>
                <a:gd name="T108" fmla="*/ 15 w 60"/>
                <a:gd name="T109" fmla="*/ 24 h 96"/>
                <a:gd name="T110" fmla="*/ 16 w 60"/>
                <a:gd name="T111" fmla="*/ 32 h 96"/>
                <a:gd name="T112" fmla="*/ 22 w 60"/>
                <a:gd name="T113" fmla="*/ 37 h 96"/>
                <a:gd name="T114" fmla="*/ 29 w 60"/>
                <a:gd name="T115" fmla="*/ 41 h 96"/>
                <a:gd name="T116" fmla="*/ 37 w 60"/>
                <a:gd name="T117" fmla="*/ 44 h 96"/>
                <a:gd name="T118" fmla="*/ 46 w 60"/>
                <a:gd name="T119" fmla="*/ 48 h 96"/>
                <a:gd name="T120" fmla="*/ 53 w 60"/>
                <a:gd name="T121" fmla="*/ 52 h 96"/>
                <a:gd name="T122" fmla="*/ 58 w 60"/>
                <a:gd name="T123" fmla="*/ 59 h 96"/>
                <a:gd name="T124" fmla="*/ 60 w 60"/>
                <a:gd name="T125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" h="96">
                  <a:moveTo>
                    <a:pt x="60" y="69"/>
                  </a:moveTo>
                  <a:cubicBezTo>
                    <a:pt x="60" y="73"/>
                    <a:pt x="59" y="77"/>
                    <a:pt x="58" y="80"/>
                  </a:cubicBezTo>
                  <a:cubicBezTo>
                    <a:pt x="56" y="83"/>
                    <a:pt x="54" y="86"/>
                    <a:pt x="51" y="89"/>
                  </a:cubicBezTo>
                  <a:cubicBezTo>
                    <a:pt x="48" y="91"/>
                    <a:pt x="45" y="93"/>
                    <a:pt x="41" y="94"/>
                  </a:cubicBezTo>
                  <a:cubicBezTo>
                    <a:pt x="37" y="95"/>
                    <a:pt x="32" y="96"/>
                    <a:pt x="27" y="96"/>
                  </a:cubicBezTo>
                  <a:cubicBezTo>
                    <a:pt x="24" y="96"/>
                    <a:pt x="21" y="96"/>
                    <a:pt x="19" y="95"/>
                  </a:cubicBezTo>
                  <a:cubicBezTo>
                    <a:pt x="16" y="95"/>
                    <a:pt x="13" y="94"/>
                    <a:pt x="11" y="93"/>
                  </a:cubicBezTo>
                  <a:cubicBezTo>
                    <a:pt x="9" y="92"/>
                    <a:pt x="7" y="92"/>
                    <a:pt x="6" y="91"/>
                  </a:cubicBezTo>
                  <a:cubicBezTo>
                    <a:pt x="4" y="90"/>
                    <a:pt x="3" y="89"/>
                    <a:pt x="2" y="89"/>
                  </a:cubicBezTo>
                  <a:cubicBezTo>
                    <a:pt x="1" y="88"/>
                    <a:pt x="1" y="87"/>
                    <a:pt x="1" y="86"/>
                  </a:cubicBezTo>
                  <a:cubicBezTo>
                    <a:pt x="0" y="85"/>
                    <a:pt x="0" y="84"/>
                    <a:pt x="0" y="82"/>
                  </a:cubicBezTo>
                  <a:cubicBezTo>
                    <a:pt x="0" y="81"/>
                    <a:pt x="0" y="81"/>
                    <a:pt x="0" y="80"/>
                  </a:cubicBezTo>
                  <a:cubicBezTo>
                    <a:pt x="0" y="79"/>
                    <a:pt x="1" y="79"/>
                    <a:pt x="1" y="78"/>
                  </a:cubicBezTo>
                  <a:cubicBezTo>
                    <a:pt x="1" y="78"/>
                    <a:pt x="1" y="78"/>
                    <a:pt x="2" y="77"/>
                  </a:cubicBezTo>
                  <a:cubicBezTo>
                    <a:pt x="2" y="77"/>
                    <a:pt x="2" y="77"/>
                    <a:pt x="3" y="77"/>
                  </a:cubicBezTo>
                  <a:cubicBezTo>
                    <a:pt x="3" y="77"/>
                    <a:pt x="4" y="77"/>
                    <a:pt x="6" y="78"/>
                  </a:cubicBezTo>
                  <a:cubicBezTo>
                    <a:pt x="7" y="79"/>
                    <a:pt x="9" y="80"/>
                    <a:pt x="11" y="81"/>
                  </a:cubicBezTo>
                  <a:cubicBezTo>
                    <a:pt x="13" y="82"/>
                    <a:pt x="15" y="83"/>
                    <a:pt x="18" y="84"/>
                  </a:cubicBezTo>
                  <a:cubicBezTo>
                    <a:pt x="21" y="85"/>
                    <a:pt x="24" y="86"/>
                    <a:pt x="28" y="86"/>
                  </a:cubicBezTo>
                  <a:cubicBezTo>
                    <a:pt x="31" y="86"/>
                    <a:pt x="34" y="85"/>
                    <a:pt x="36" y="85"/>
                  </a:cubicBezTo>
                  <a:cubicBezTo>
                    <a:pt x="39" y="84"/>
                    <a:pt x="41" y="83"/>
                    <a:pt x="43" y="82"/>
                  </a:cubicBezTo>
                  <a:cubicBezTo>
                    <a:pt x="45" y="80"/>
                    <a:pt x="46" y="79"/>
                    <a:pt x="47" y="77"/>
                  </a:cubicBezTo>
                  <a:cubicBezTo>
                    <a:pt x="48" y="75"/>
                    <a:pt x="49" y="72"/>
                    <a:pt x="49" y="70"/>
                  </a:cubicBezTo>
                  <a:cubicBezTo>
                    <a:pt x="49" y="67"/>
                    <a:pt x="48" y="65"/>
                    <a:pt x="47" y="63"/>
                  </a:cubicBezTo>
                  <a:cubicBezTo>
                    <a:pt x="45" y="61"/>
                    <a:pt x="44" y="59"/>
                    <a:pt x="42" y="58"/>
                  </a:cubicBezTo>
                  <a:cubicBezTo>
                    <a:pt x="39" y="56"/>
                    <a:pt x="37" y="55"/>
                    <a:pt x="34" y="54"/>
                  </a:cubicBezTo>
                  <a:cubicBezTo>
                    <a:pt x="32" y="53"/>
                    <a:pt x="29" y="52"/>
                    <a:pt x="26" y="51"/>
                  </a:cubicBezTo>
                  <a:cubicBezTo>
                    <a:pt x="23" y="50"/>
                    <a:pt x="20" y="48"/>
                    <a:pt x="18" y="47"/>
                  </a:cubicBezTo>
                  <a:cubicBezTo>
                    <a:pt x="15" y="46"/>
                    <a:pt x="12" y="44"/>
                    <a:pt x="10" y="42"/>
                  </a:cubicBezTo>
                  <a:cubicBezTo>
                    <a:pt x="8" y="40"/>
                    <a:pt x="7" y="38"/>
                    <a:pt x="5" y="35"/>
                  </a:cubicBezTo>
                  <a:cubicBezTo>
                    <a:pt x="4" y="32"/>
                    <a:pt x="3" y="29"/>
                    <a:pt x="3" y="25"/>
                  </a:cubicBezTo>
                  <a:cubicBezTo>
                    <a:pt x="3" y="22"/>
                    <a:pt x="4" y="19"/>
                    <a:pt x="5" y="16"/>
                  </a:cubicBezTo>
                  <a:cubicBezTo>
                    <a:pt x="6" y="13"/>
                    <a:pt x="8" y="10"/>
                    <a:pt x="10" y="8"/>
                  </a:cubicBezTo>
                  <a:cubicBezTo>
                    <a:pt x="13" y="6"/>
                    <a:pt x="16" y="4"/>
                    <a:pt x="20" y="2"/>
                  </a:cubicBezTo>
                  <a:cubicBezTo>
                    <a:pt x="24" y="1"/>
                    <a:pt x="28" y="0"/>
                    <a:pt x="33" y="0"/>
                  </a:cubicBezTo>
                  <a:cubicBezTo>
                    <a:pt x="36" y="0"/>
                    <a:pt x="38" y="0"/>
                    <a:pt x="40" y="1"/>
                  </a:cubicBezTo>
                  <a:cubicBezTo>
                    <a:pt x="42" y="1"/>
                    <a:pt x="44" y="2"/>
                    <a:pt x="46" y="2"/>
                  </a:cubicBezTo>
                  <a:cubicBezTo>
                    <a:pt x="48" y="3"/>
                    <a:pt x="49" y="3"/>
                    <a:pt x="51" y="4"/>
                  </a:cubicBezTo>
                  <a:cubicBezTo>
                    <a:pt x="52" y="5"/>
                    <a:pt x="53" y="5"/>
                    <a:pt x="54" y="6"/>
                  </a:cubicBezTo>
                  <a:cubicBezTo>
                    <a:pt x="54" y="6"/>
                    <a:pt x="55" y="7"/>
                    <a:pt x="55" y="7"/>
                  </a:cubicBezTo>
                  <a:cubicBezTo>
                    <a:pt x="55" y="8"/>
                    <a:pt x="55" y="8"/>
                    <a:pt x="56" y="8"/>
                  </a:cubicBezTo>
                  <a:cubicBezTo>
                    <a:pt x="56" y="9"/>
                    <a:pt x="56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3"/>
                    <a:pt x="56" y="13"/>
                    <a:pt x="56" y="14"/>
                  </a:cubicBezTo>
                  <a:cubicBezTo>
                    <a:pt x="56" y="14"/>
                    <a:pt x="55" y="15"/>
                    <a:pt x="55" y="15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3" y="17"/>
                    <a:pt x="52" y="16"/>
                    <a:pt x="51" y="16"/>
                  </a:cubicBezTo>
                  <a:cubicBezTo>
                    <a:pt x="50" y="15"/>
                    <a:pt x="49" y="14"/>
                    <a:pt x="47" y="13"/>
                  </a:cubicBezTo>
                  <a:cubicBezTo>
                    <a:pt x="45" y="13"/>
                    <a:pt x="43" y="12"/>
                    <a:pt x="41" y="11"/>
                  </a:cubicBezTo>
                  <a:cubicBezTo>
                    <a:pt x="39" y="10"/>
                    <a:pt x="36" y="10"/>
                    <a:pt x="33" y="10"/>
                  </a:cubicBezTo>
                  <a:cubicBezTo>
                    <a:pt x="30" y="10"/>
                    <a:pt x="27" y="10"/>
                    <a:pt x="25" y="11"/>
                  </a:cubicBezTo>
                  <a:cubicBezTo>
                    <a:pt x="22" y="12"/>
                    <a:pt x="21" y="13"/>
                    <a:pt x="19" y="14"/>
                  </a:cubicBezTo>
                  <a:cubicBezTo>
                    <a:pt x="18" y="15"/>
                    <a:pt x="16" y="17"/>
                    <a:pt x="16" y="19"/>
                  </a:cubicBezTo>
                  <a:cubicBezTo>
                    <a:pt x="15" y="20"/>
                    <a:pt x="15" y="22"/>
                    <a:pt x="15" y="24"/>
                  </a:cubicBezTo>
                  <a:cubicBezTo>
                    <a:pt x="15" y="27"/>
                    <a:pt x="15" y="30"/>
                    <a:pt x="16" y="32"/>
                  </a:cubicBezTo>
                  <a:cubicBezTo>
                    <a:pt x="18" y="34"/>
                    <a:pt x="20" y="35"/>
                    <a:pt x="22" y="37"/>
                  </a:cubicBezTo>
                  <a:cubicBezTo>
                    <a:pt x="24" y="38"/>
                    <a:pt x="26" y="39"/>
                    <a:pt x="29" y="41"/>
                  </a:cubicBezTo>
                  <a:cubicBezTo>
                    <a:pt x="32" y="42"/>
                    <a:pt x="35" y="43"/>
                    <a:pt x="37" y="44"/>
                  </a:cubicBezTo>
                  <a:cubicBezTo>
                    <a:pt x="40" y="45"/>
                    <a:pt x="43" y="46"/>
                    <a:pt x="46" y="48"/>
                  </a:cubicBezTo>
                  <a:cubicBezTo>
                    <a:pt x="49" y="49"/>
                    <a:pt x="51" y="50"/>
                    <a:pt x="53" y="52"/>
                  </a:cubicBezTo>
                  <a:cubicBezTo>
                    <a:pt x="55" y="54"/>
                    <a:pt x="57" y="57"/>
                    <a:pt x="58" y="59"/>
                  </a:cubicBezTo>
                  <a:cubicBezTo>
                    <a:pt x="60" y="62"/>
                    <a:pt x="60" y="65"/>
                    <a:pt x="60" y="69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55B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5427663" y="5804963"/>
              <a:ext cx="136092" cy="152125"/>
            </a:xfrm>
            <a:custGeom>
              <a:avLst/>
              <a:gdLst>
                <a:gd name="T0" fmla="*/ 0 w 86"/>
                <a:gd name="T1" fmla="*/ 0 h 98"/>
                <a:gd name="T2" fmla="*/ 0 w 86"/>
                <a:gd name="T3" fmla="*/ 98 h 98"/>
                <a:gd name="T4" fmla="*/ 86 w 86"/>
                <a:gd name="T5" fmla="*/ 48 h 98"/>
                <a:gd name="T6" fmla="*/ 86 w 86"/>
                <a:gd name="T7" fmla="*/ 48 h 98"/>
                <a:gd name="T8" fmla="*/ 0 w 8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98">
                  <a:moveTo>
                    <a:pt x="0" y="0"/>
                  </a:moveTo>
                  <a:lnTo>
                    <a:pt x="0" y="98"/>
                  </a:lnTo>
                  <a:lnTo>
                    <a:pt x="86" y="48"/>
                  </a:lnTo>
                  <a:lnTo>
                    <a:pt x="86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9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20"/>
            <p:cNvSpPr>
              <a:spLocks/>
            </p:cNvSpPr>
            <p:nvPr/>
          </p:nvSpPr>
          <p:spPr bwMode="auto">
            <a:xfrm>
              <a:off x="5432410" y="5894996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E83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21"/>
            <p:cNvSpPr>
              <a:spLocks/>
            </p:cNvSpPr>
            <p:nvPr/>
          </p:nvSpPr>
          <p:spPr bwMode="auto">
            <a:xfrm>
              <a:off x="5582745" y="5711825"/>
              <a:ext cx="136092" cy="153678"/>
            </a:xfrm>
            <a:custGeom>
              <a:avLst/>
              <a:gdLst>
                <a:gd name="T0" fmla="*/ 86 w 86"/>
                <a:gd name="T1" fmla="*/ 50 h 99"/>
                <a:gd name="T2" fmla="*/ 0 w 86"/>
                <a:gd name="T3" fmla="*/ 0 h 99"/>
                <a:gd name="T4" fmla="*/ 0 w 86"/>
                <a:gd name="T5" fmla="*/ 99 h 99"/>
                <a:gd name="T6" fmla="*/ 86 w 86"/>
                <a:gd name="T7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50"/>
                  </a:moveTo>
                  <a:lnTo>
                    <a:pt x="0" y="0"/>
                  </a:lnTo>
                  <a:lnTo>
                    <a:pt x="0" y="99"/>
                  </a:lnTo>
                  <a:lnTo>
                    <a:pt x="86" y="5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2" name="Google Shape;190;p1" title="Лого_ПУТП_web - фиолет-RGB.png">
            <a:extLst>
              <a:ext uri="{FF2B5EF4-FFF2-40B4-BE49-F238E27FC236}">
                <a16:creationId xmlns:a16="http://schemas.microsoft.com/office/drawing/2014/main" id="{3FC6BA06-062B-52DB-C134-F9802194AF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5976" y="5378624"/>
            <a:ext cx="732643" cy="56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1;p1" title="ТЕХНОЛОГИИ ЛОГО ТЕМ.png">
            <a:extLst>
              <a:ext uri="{FF2B5EF4-FFF2-40B4-BE49-F238E27FC236}">
                <a16:creationId xmlns:a16="http://schemas.microsoft.com/office/drawing/2014/main" id="{925784C1-B5DD-9EDC-0A81-FFDD227CBB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39952" y="6195495"/>
            <a:ext cx="1289547" cy="47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93;p1">
            <a:extLst>
              <a:ext uri="{FF2B5EF4-FFF2-40B4-BE49-F238E27FC236}">
                <a16:creationId xmlns:a16="http://schemas.microsoft.com/office/drawing/2014/main" id="{2368229C-3358-60E4-AE20-6AFB0DAEF28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2823" y="5891203"/>
            <a:ext cx="841240" cy="80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94;p1">
            <a:extLst>
              <a:ext uri="{FF2B5EF4-FFF2-40B4-BE49-F238E27FC236}">
                <a16:creationId xmlns:a16="http://schemas.microsoft.com/office/drawing/2014/main" id="{F04DF401-E238-C434-47A8-47346FBDD21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4869" y="5982797"/>
            <a:ext cx="1098964" cy="70326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6D650-8FCA-886B-8C88-2ACA2E0A4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F7B3F1-5A90-5126-80F2-5C7E01EDD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Финансовая модель</a:t>
            </a:r>
            <a:endParaRPr lang="ko-KR" altLang="en-US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C9E2A9E-E203-CE83-7BED-96A31EF92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538742"/>
              </p:ext>
            </p:extLst>
          </p:nvPr>
        </p:nvGraphicFramePr>
        <p:xfrm>
          <a:off x="323529" y="1143000"/>
          <a:ext cx="5256584" cy="3222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4659">
                  <a:extLst>
                    <a:ext uri="{9D8B030D-6E8A-4147-A177-3AD203B41FA5}">
                      <a16:colId xmlns:a16="http://schemas.microsoft.com/office/drawing/2014/main" val="3461732854"/>
                    </a:ext>
                  </a:extLst>
                </a:gridCol>
                <a:gridCol w="773975">
                  <a:extLst>
                    <a:ext uri="{9D8B030D-6E8A-4147-A177-3AD203B41FA5}">
                      <a16:colId xmlns:a16="http://schemas.microsoft.com/office/drawing/2014/main" val="2054285695"/>
                    </a:ext>
                  </a:extLst>
                </a:gridCol>
                <a:gridCol w="773975">
                  <a:extLst>
                    <a:ext uri="{9D8B030D-6E8A-4147-A177-3AD203B41FA5}">
                      <a16:colId xmlns:a16="http://schemas.microsoft.com/office/drawing/2014/main" val="2162701898"/>
                    </a:ext>
                  </a:extLst>
                </a:gridCol>
                <a:gridCol w="773975">
                  <a:extLst>
                    <a:ext uri="{9D8B030D-6E8A-4147-A177-3AD203B41FA5}">
                      <a16:colId xmlns:a16="http://schemas.microsoft.com/office/drawing/2014/main" val="3603090003"/>
                    </a:ext>
                  </a:extLst>
                </a:gridCol>
              </a:tblGrid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2026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2027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2028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2247081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Объем продаж, ед.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3702290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Количество клиентов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8426922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Средний чек, руб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125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125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2150072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Выручка,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3500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6250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12500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6559907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Расходы, тыс. руб., в т.ч.: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2828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5050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10100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9760855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Переменные,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160715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Постоянные,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101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101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101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7923366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Операционная прибыль,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672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1200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2400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8635694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Маржа, 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0,192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0,192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0,192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2852695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Активы, тыс.руб.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1349173"/>
                  </a:ext>
                </a:extLst>
              </a:tr>
              <a:tr h="2685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Кредиты, займы, тыс.руб.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4764615"/>
                  </a:ext>
                </a:extLst>
              </a:tr>
            </a:tbl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506159"/>
              </p:ext>
            </p:extLst>
          </p:nvPr>
        </p:nvGraphicFramePr>
        <p:xfrm>
          <a:off x="3673598" y="4293096"/>
          <a:ext cx="5176664" cy="2470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7172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AE3CE-675C-2EF5-F9C0-1A1CF4846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567F61-7523-1DF3-9BB1-A43F842DE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Бизнес-модель</a:t>
            </a:r>
            <a:endParaRPr lang="ko-KR" altLang="en-US" dirty="0"/>
          </a:p>
        </p:txBody>
      </p:sp>
      <p:grpSp>
        <p:nvGrpSpPr>
          <p:cNvPr id="6" name="Google Shape;315;p9">
            <a:extLst>
              <a:ext uri="{FF2B5EF4-FFF2-40B4-BE49-F238E27FC236}">
                <a16:creationId xmlns:a16="http://schemas.microsoft.com/office/drawing/2014/main" id="{9D5BB23C-BA00-7047-CB62-A201E008887A}"/>
              </a:ext>
            </a:extLst>
          </p:cNvPr>
          <p:cNvGrpSpPr/>
          <p:nvPr/>
        </p:nvGrpSpPr>
        <p:grpSpPr>
          <a:xfrm>
            <a:off x="107504" y="1119618"/>
            <a:ext cx="8869328" cy="5205241"/>
            <a:chOff x="861847" y="553485"/>
            <a:chExt cx="10360467" cy="5477608"/>
          </a:xfrm>
        </p:grpSpPr>
        <p:sp>
          <p:nvSpPr>
            <p:cNvPr id="7" name="Google Shape;316;p9">
              <a:extLst>
                <a:ext uri="{FF2B5EF4-FFF2-40B4-BE49-F238E27FC236}">
                  <a16:creationId xmlns:a16="http://schemas.microsoft.com/office/drawing/2014/main" id="{A959ACD7-2911-1DEC-14BB-2D86F0968B71}"/>
                </a:ext>
              </a:extLst>
            </p:cNvPr>
            <p:cNvSpPr/>
            <p:nvPr/>
          </p:nvSpPr>
          <p:spPr>
            <a:xfrm>
              <a:off x="6027212" y="4485897"/>
              <a:ext cx="5155795" cy="1545196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8" name="Google Shape;317;p9">
              <a:extLst>
                <a:ext uri="{FF2B5EF4-FFF2-40B4-BE49-F238E27FC236}">
                  <a16:creationId xmlns:a16="http://schemas.microsoft.com/office/drawing/2014/main" id="{7C565D39-A584-D41A-584E-DF2992A9C52D}"/>
                </a:ext>
              </a:extLst>
            </p:cNvPr>
            <p:cNvSpPr/>
            <p:nvPr/>
          </p:nvSpPr>
          <p:spPr>
            <a:xfrm>
              <a:off x="861848" y="553489"/>
              <a:ext cx="2064232" cy="3923121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9" name="Google Shape;318;p9">
              <a:extLst>
                <a:ext uri="{FF2B5EF4-FFF2-40B4-BE49-F238E27FC236}">
                  <a16:creationId xmlns:a16="http://schemas.microsoft.com/office/drawing/2014/main" id="{771C4537-DB4E-9FB9-1D4A-FFACFCC19ABD}"/>
                </a:ext>
              </a:extLst>
            </p:cNvPr>
            <p:cNvSpPr/>
            <p:nvPr/>
          </p:nvSpPr>
          <p:spPr>
            <a:xfrm>
              <a:off x="2920038" y="553485"/>
              <a:ext cx="2111533" cy="3923121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0" name="Google Shape;319;p9">
              <a:extLst>
                <a:ext uri="{FF2B5EF4-FFF2-40B4-BE49-F238E27FC236}">
                  <a16:creationId xmlns:a16="http://schemas.microsoft.com/office/drawing/2014/main" id="{5834A097-FDF3-A0FF-CCE9-8411D4939B6B}"/>
                </a:ext>
              </a:extLst>
            </p:cNvPr>
            <p:cNvSpPr/>
            <p:nvPr/>
          </p:nvSpPr>
          <p:spPr>
            <a:xfrm>
              <a:off x="4990312" y="553487"/>
              <a:ext cx="2064232" cy="3923121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1" name="Google Shape;320;p9">
              <a:extLst>
                <a:ext uri="{FF2B5EF4-FFF2-40B4-BE49-F238E27FC236}">
                  <a16:creationId xmlns:a16="http://schemas.microsoft.com/office/drawing/2014/main" id="{6B0B92BF-AEFC-8861-45F2-3ACC1608C9BD}"/>
                </a:ext>
              </a:extLst>
            </p:cNvPr>
            <p:cNvSpPr/>
            <p:nvPr/>
          </p:nvSpPr>
          <p:spPr>
            <a:xfrm>
              <a:off x="7054543" y="553486"/>
              <a:ext cx="2064232" cy="3923121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>
                  <a:solidFill>
                    <a:schemeClr val="lt1"/>
                  </a:solidFill>
                  <a:sym typeface="Arial"/>
                </a:rPr>
                <a:t>И</a:t>
              </a:r>
              <a:endParaRPr sz="1400"/>
            </a:p>
          </p:txBody>
        </p:sp>
        <p:sp>
          <p:nvSpPr>
            <p:cNvPr id="12" name="Google Shape;321;p9">
              <a:extLst>
                <a:ext uri="{FF2B5EF4-FFF2-40B4-BE49-F238E27FC236}">
                  <a16:creationId xmlns:a16="http://schemas.microsoft.com/office/drawing/2014/main" id="{87E5E4A5-CF1C-1993-2E79-EC4309423B16}"/>
                </a:ext>
              </a:extLst>
            </p:cNvPr>
            <p:cNvSpPr/>
            <p:nvPr/>
          </p:nvSpPr>
          <p:spPr>
            <a:xfrm>
              <a:off x="9118775" y="553485"/>
              <a:ext cx="2064232" cy="3923121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>
                  <a:solidFill>
                    <a:schemeClr val="lt1"/>
                  </a:solidFill>
                  <a:sym typeface="Arial"/>
                </a:rPr>
                <a:t>BbB2Bb</a:t>
              </a: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3" name="Google Shape;322;p9">
              <a:extLst>
                <a:ext uri="{FF2B5EF4-FFF2-40B4-BE49-F238E27FC236}">
                  <a16:creationId xmlns:a16="http://schemas.microsoft.com/office/drawing/2014/main" id="{56D374FB-19F5-1EBC-6A5D-4EED11A31930}"/>
                </a:ext>
              </a:extLst>
            </p:cNvPr>
            <p:cNvSpPr/>
            <p:nvPr/>
          </p:nvSpPr>
          <p:spPr>
            <a:xfrm>
              <a:off x="861847" y="4485895"/>
              <a:ext cx="5155176" cy="1545195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4" name="Google Shape;323;p9">
              <a:extLst>
                <a:ext uri="{FF2B5EF4-FFF2-40B4-BE49-F238E27FC236}">
                  <a16:creationId xmlns:a16="http://schemas.microsoft.com/office/drawing/2014/main" id="{B594D534-0E56-2E4F-DAFB-63FFCB3BF115}"/>
                </a:ext>
              </a:extLst>
            </p:cNvPr>
            <p:cNvSpPr/>
            <p:nvPr/>
          </p:nvSpPr>
          <p:spPr>
            <a:xfrm>
              <a:off x="7055724" y="2931411"/>
              <a:ext cx="2064232" cy="1545196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5" name="Google Shape;324;p9">
              <a:extLst>
                <a:ext uri="{FF2B5EF4-FFF2-40B4-BE49-F238E27FC236}">
                  <a16:creationId xmlns:a16="http://schemas.microsoft.com/office/drawing/2014/main" id="{3E18F121-88AA-6D48-41BC-6EFE7165C959}"/>
                </a:ext>
              </a:extLst>
            </p:cNvPr>
            <p:cNvSpPr/>
            <p:nvPr/>
          </p:nvSpPr>
          <p:spPr>
            <a:xfrm>
              <a:off x="2927261" y="2515046"/>
              <a:ext cx="2064232" cy="196156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86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sym typeface="Arial"/>
              </a:endParaRPr>
            </a:p>
          </p:txBody>
        </p:sp>
        <p:sp>
          <p:nvSpPr>
            <p:cNvPr id="16" name="Google Shape;325;p9">
              <a:extLst>
                <a:ext uri="{FF2B5EF4-FFF2-40B4-BE49-F238E27FC236}">
                  <a16:creationId xmlns:a16="http://schemas.microsoft.com/office/drawing/2014/main" id="{028F8223-DF67-11F3-F89E-CF2CCECD704C}"/>
                </a:ext>
              </a:extLst>
            </p:cNvPr>
            <p:cNvSpPr txBox="1"/>
            <p:nvPr/>
          </p:nvSpPr>
          <p:spPr>
            <a:xfrm>
              <a:off x="1180708" y="690824"/>
              <a:ext cx="1450428" cy="313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FF0000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ПРОБЛЕМА</a:t>
              </a:r>
              <a:endParaRPr sz="1400" dirty="0">
                <a:solidFill>
                  <a:srgbClr val="FF0000"/>
                </a:solidFill>
              </a:endParaRPr>
            </a:p>
          </p:txBody>
        </p:sp>
        <p:sp>
          <p:nvSpPr>
            <p:cNvPr id="17" name="Google Shape;326;p9">
              <a:extLst>
                <a:ext uri="{FF2B5EF4-FFF2-40B4-BE49-F238E27FC236}">
                  <a16:creationId xmlns:a16="http://schemas.microsoft.com/office/drawing/2014/main" id="{F5C9AD72-CA00-672A-2CA7-9097BF2BC6D0}"/>
                </a:ext>
              </a:extLst>
            </p:cNvPr>
            <p:cNvSpPr txBox="1"/>
            <p:nvPr/>
          </p:nvSpPr>
          <p:spPr>
            <a:xfrm>
              <a:off x="3116022" y="690824"/>
              <a:ext cx="1811194" cy="485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b="0" i="0" u="none" strike="noStrike" cap="none" dirty="0">
                  <a:solidFill>
                    <a:srgbClr val="00B050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РЕШЕНИЕ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b="0" i="0" u="none" strike="noStrike" cap="none" dirty="0">
                  <a:solidFill>
                    <a:srgbClr val="00B050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ПРОБЛЕМЫ</a:t>
              </a:r>
              <a:endParaRPr sz="1200" dirty="0">
                <a:solidFill>
                  <a:srgbClr val="00B050"/>
                </a:solidFill>
              </a:endParaRPr>
            </a:p>
          </p:txBody>
        </p:sp>
        <p:sp>
          <p:nvSpPr>
            <p:cNvPr id="18" name="Google Shape;327;p9">
              <a:extLst>
                <a:ext uri="{FF2B5EF4-FFF2-40B4-BE49-F238E27FC236}">
                  <a16:creationId xmlns:a16="http://schemas.microsoft.com/office/drawing/2014/main" id="{F00828F4-26BB-AABD-6C1A-98FEC84A6090}"/>
                </a:ext>
              </a:extLst>
            </p:cNvPr>
            <p:cNvSpPr txBox="1"/>
            <p:nvPr/>
          </p:nvSpPr>
          <p:spPr>
            <a:xfrm>
              <a:off x="5090973" y="725763"/>
              <a:ext cx="1947288" cy="753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3F1705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УНИКАЛЬНОЕ ТОРГОВОЕ ПРЕДЛОЖЕНИЕ</a:t>
              </a:r>
              <a:endParaRPr sz="1400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3F1705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(УТП)</a:t>
              </a:r>
              <a:endParaRPr sz="1400" dirty="0"/>
            </a:p>
          </p:txBody>
        </p:sp>
        <p:sp>
          <p:nvSpPr>
            <p:cNvPr id="19" name="Google Shape;328;p9">
              <a:extLst>
                <a:ext uri="{FF2B5EF4-FFF2-40B4-BE49-F238E27FC236}">
                  <a16:creationId xmlns:a16="http://schemas.microsoft.com/office/drawing/2014/main" id="{4F003936-BE07-EA0B-FFB9-134E3150AA3F}"/>
                </a:ext>
              </a:extLst>
            </p:cNvPr>
            <p:cNvSpPr txBox="1"/>
            <p:nvPr/>
          </p:nvSpPr>
          <p:spPr>
            <a:xfrm>
              <a:off x="7048805" y="664896"/>
              <a:ext cx="2095613" cy="313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0C4FA8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КОНКУРЕНТНОЕ ПРЕИМУЩЕСТВО</a:t>
              </a:r>
              <a:endParaRPr sz="1400" dirty="0"/>
            </a:p>
          </p:txBody>
        </p:sp>
        <p:sp>
          <p:nvSpPr>
            <p:cNvPr id="20" name="Google Shape;329;p9">
              <a:extLst>
                <a:ext uri="{FF2B5EF4-FFF2-40B4-BE49-F238E27FC236}">
                  <a16:creationId xmlns:a16="http://schemas.microsoft.com/office/drawing/2014/main" id="{E14FBCFE-169C-9160-63FD-B8E30E9B9567}"/>
                </a:ext>
              </a:extLst>
            </p:cNvPr>
            <p:cNvSpPr txBox="1"/>
            <p:nvPr/>
          </p:nvSpPr>
          <p:spPr>
            <a:xfrm>
              <a:off x="2918030" y="2590549"/>
              <a:ext cx="2064232" cy="550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3F1705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КЛЮЧЕВЫЕ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3F1705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МЕТРИКИ</a:t>
              </a:r>
              <a:endParaRPr sz="1400" dirty="0"/>
            </a:p>
          </p:txBody>
        </p:sp>
        <p:sp>
          <p:nvSpPr>
            <p:cNvPr id="21" name="Google Shape;330;p9">
              <a:extLst>
                <a:ext uri="{FF2B5EF4-FFF2-40B4-BE49-F238E27FC236}">
                  <a16:creationId xmlns:a16="http://schemas.microsoft.com/office/drawing/2014/main" id="{2D37D938-F659-8032-0DF7-EA0F4E0EE9E4}"/>
                </a:ext>
              </a:extLst>
            </p:cNvPr>
            <p:cNvSpPr txBox="1"/>
            <p:nvPr/>
          </p:nvSpPr>
          <p:spPr>
            <a:xfrm>
              <a:off x="9318395" y="701271"/>
              <a:ext cx="1903919" cy="313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0C4FA8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ЦЕЛЕВАЯ АУДИТОРИЯ</a:t>
              </a:r>
              <a:endParaRPr sz="1400" dirty="0"/>
            </a:p>
          </p:txBody>
        </p:sp>
        <p:sp>
          <p:nvSpPr>
            <p:cNvPr id="22" name="Google Shape;331;p9">
              <a:extLst>
                <a:ext uri="{FF2B5EF4-FFF2-40B4-BE49-F238E27FC236}">
                  <a16:creationId xmlns:a16="http://schemas.microsoft.com/office/drawing/2014/main" id="{90FE78E3-7309-E6A3-B776-DB8E1220AA81}"/>
                </a:ext>
              </a:extLst>
            </p:cNvPr>
            <p:cNvSpPr txBox="1"/>
            <p:nvPr/>
          </p:nvSpPr>
          <p:spPr>
            <a:xfrm>
              <a:off x="7149158" y="3024534"/>
              <a:ext cx="1968437" cy="313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0" i="0" u="none" strike="noStrike" cap="none" dirty="0">
                  <a:solidFill>
                    <a:srgbClr val="0C4FA8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КАНАЛЫ ПРОДВИЖЕНИЯ</a:t>
              </a:r>
              <a:endParaRPr sz="1400" dirty="0"/>
            </a:p>
          </p:txBody>
        </p:sp>
        <p:sp>
          <p:nvSpPr>
            <p:cNvPr id="23" name="Google Shape;332;p9">
              <a:extLst>
                <a:ext uri="{FF2B5EF4-FFF2-40B4-BE49-F238E27FC236}">
                  <a16:creationId xmlns:a16="http://schemas.microsoft.com/office/drawing/2014/main" id="{74CD5626-4CAF-9A3C-F3F8-5F3A3D0DB106}"/>
                </a:ext>
              </a:extLst>
            </p:cNvPr>
            <p:cNvSpPr txBox="1"/>
            <p:nvPr/>
          </p:nvSpPr>
          <p:spPr>
            <a:xfrm>
              <a:off x="998801" y="4581770"/>
              <a:ext cx="5018222" cy="32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/>
              <a:r>
                <a:rPr lang="ru-RU" sz="1400" b="0" i="0" u="none" strike="noStrike" cap="none" dirty="0">
                  <a:solidFill>
                    <a:srgbClr val="3F1705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РАСХОДЫ</a:t>
              </a:r>
              <a:endParaRPr sz="1400" dirty="0"/>
            </a:p>
          </p:txBody>
        </p:sp>
        <p:sp>
          <p:nvSpPr>
            <p:cNvPr id="24" name="Google Shape;333;p9">
              <a:extLst>
                <a:ext uri="{FF2B5EF4-FFF2-40B4-BE49-F238E27FC236}">
                  <a16:creationId xmlns:a16="http://schemas.microsoft.com/office/drawing/2014/main" id="{6531C0B2-650D-AF4D-3E9B-55F627238F39}"/>
                </a:ext>
              </a:extLst>
            </p:cNvPr>
            <p:cNvSpPr txBox="1"/>
            <p:nvPr/>
          </p:nvSpPr>
          <p:spPr>
            <a:xfrm>
              <a:off x="7061664" y="4580019"/>
              <a:ext cx="3256058" cy="32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ctr"/>
              <a:r>
                <a:rPr lang="ru-RU" sz="1400" b="0" i="0" u="none" strike="noStrike" cap="none" dirty="0">
                  <a:solidFill>
                    <a:srgbClr val="0C4FA8"/>
                  </a:solidFill>
                  <a:latin typeface="Roboto Black"/>
                  <a:ea typeface="Roboto Black"/>
                  <a:cs typeface="Roboto Black"/>
                  <a:sym typeface="Roboto Black"/>
                </a:rPr>
                <a:t>ИСТОЧНИКИ ДОХОДА</a:t>
              </a:r>
              <a:endParaRPr sz="1400" dirty="0"/>
            </a:p>
          </p:txBody>
        </p:sp>
      </p:grpSp>
      <p:sp>
        <p:nvSpPr>
          <p:cNvPr id="25" name="Google Shape;334;p9">
            <a:extLst>
              <a:ext uri="{FF2B5EF4-FFF2-40B4-BE49-F238E27FC236}">
                <a16:creationId xmlns:a16="http://schemas.microsoft.com/office/drawing/2014/main" id="{90B26956-29C8-50C6-04EE-1172EC66BAD8}"/>
              </a:ext>
            </a:extLst>
          </p:cNvPr>
          <p:cNvSpPr/>
          <p:nvPr/>
        </p:nvSpPr>
        <p:spPr>
          <a:xfrm>
            <a:off x="429232" y="6352044"/>
            <a:ext cx="3887000" cy="453327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73737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ПРОДУКТ</a:t>
            </a:r>
            <a:endParaRPr sz="1400" dirty="0"/>
          </a:p>
        </p:txBody>
      </p:sp>
      <p:sp>
        <p:nvSpPr>
          <p:cNvPr id="26" name="Google Shape;335;p9">
            <a:extLst>
              <a:ext uri="{FF2B5EF4-FFF2-40B4-BE49-F238E27FC236}">
                <a16:creationId xmlns:a16="http://schemas.microsoft.com/office/drawing/2014/main" id="{32BE6611-E424-08F1-69EE-8EF551EC8813}"/>
              </a:ext>
            </a:extLst>
          </p:cNvPr>
          <p:cNvSpPr/>
          <p:nvPr/>
        </p:nvSpPr>
        <p:spPr>
          <a:xfrm flipH="1">
            <a:off x="4861464" y="6309320"/>
            <a:ext cx="3887000" cy="47168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C4F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РЫНОК</a:t>
            </a:r>
            <a:endParaRPr sz="1400"/>
          </a:p>
        </p:txBody>
      </p:sp>
      <p:sp>
        <p:nvSpPr>
          <p:cNvPr id="27" name="Google Shape;336;p9">
            <a:extLst>
              <a:ext uri="{FF2B5EF4-FFF2-40B4-BE49-F238E27FC236}">
                <a16:creationId xmlns:a16="http://schemas.microsoft.com/office/drawing/2014/main" id="{8CBFA6A1-8C82-AF17-505A-D93B8AC6638E}"/>
              </a:ext>
            </a:extLst>
          </p:cNvPr>
          <p:cNvSpPr txBox="1"/>
          <p:nvPr/>
        </p:nvSpPr>
        <p:spPr>
          <a:xfrm>
            <a:off x="7175759" y="1752087"/>
            <a:ext cx="1729543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  <a:t>B2B платформенный сервис,</a:t>
            </a:r>
            <a:b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</a:br>
            <a: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  <a:t>сельхоз производители</a:t>
            </a:r>
            <a:r>
              <a:rPr lang="ru-RU" sz="1000" dirty="0">
                <a:solidFill>
                  <a:srgbClr val="000000"/>
                </a:solidFill>
                <a:sym typeface="Arial"/>
              </a:rPr>
              <a:t>. </a:t>
            </a:r>
          </a:p>
          <a:p>
            <a:pPr lvl="0" algn="ctr"/>
            <a:endParaRPr sz="10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ru-RU" sz="1000" dirty="0"/>
              <a:t>Логистические компании (последняя миля, удалённые посёлки)</a:t>
            </a:r>
            <a:endParaRPr sz="1000" dirty="0"/>
          </a:p>
          <a:p>
            <a:pPr lvl="0" algn="ctr">
              <a:buClr>
                <a:schemeClr val="dk1"/>
              </a:buClr>
              <a:buSzPts val="1100"/>
            </a:pPr>
            <a:endParaRPr lang="ru-RU" sz="1000" dirty="0"/>
          </a:p>
          <a:p>
            <a:pPr lvl="0" algn="ctr">
              <a:buClr>
                <a:schemeClr val="dk1"/>
              </a:buClr>
              <a:buSzPts val="1100"/>
            </a:pPr>
            <a:r>
              <a:rPr lang="ru-RU" sz="1000" dirty="0"/>
              <a:t>Нефтегаз, геология, мониторинг инфраструктуры</a:t>
            </a:r>
            <a:endParaRPr sz="1000" dirty="0"/>
          </a:p>
          <a:p>
            <a:pPr lvl="0" algn="ctr">
              <a:buClr>
                <a:schemeClr val="dk1"/>
              </a:buClr>
              <a:buSzPts val="1100"/>
            </a:pPr>
            <a:endParaRPr lang="ru-RU" sz="1000" dirty="0"/>
          </a:p>
          <a:p>
            <a:pPr lvl="0" algn="ctr">
              <a:buClr>
                <a:schemeClr val="dk1"/>
              </a:buClr>
              <a:buSzPts val="1100"/>
            </a:pPr>
            <a:r>
              <a:rPr lang="ru-RU" sz="1000" dirty="0"/>
              <a:t>МЧС и гуманитарная доставка</a:t>
            </a:r>
          </a:p>
          <a:p>
            <a:pPr lvl="0" algn="ctr">
              <a:buClr>
                <a:schemeClr val="dk1"/>
              </a:buClr>
              <a:buSzPts val="1100"/>
            </a:pPr>
            <a:endParaRPr sz="1000" dirty="0"/>
          </a:p>
          <a:p>
            <a:pPr lvl="0" algn="ctr">
              <a:buClr>
                <a:schemeClr val="dk1"/>
              </a:buClr>
              <a:buSzPts val="1100"/>
            </a:pPr>
            <a:r>
              <a:rPr lang="ru-RU" sz="1000" dirty="0"/>
              <a:t>Арктика, труднодоступные районы</a:t>
            </a:r>
            <a:endParaRPr sz="1000" dirty="0"/>
          </a:p>
          <a:p>
            <a:pPr lvl="0" algn="ctr"/>
            <a:endParaRPr lang="ru-RU" sz="1000" dirty="0"/>
          </a:p>
          <a:p>
            <a:pPr lvl="0" algn="ctr"/>
            <a:r>
              <a:rPr lang="ru-RU" sz="1000" dirty="0"/>
              <a:t>Сельхоз (опрыскивание, мониторинг)</a:t>
            </a:r>
            <a:endParaRPr sz="1000" dirty="0"/>
          </a:p>
        </p:txBody>
      </p:sp>
      <p:sp>
        <p:nvSpPr>
          <p:cNvPr id="28" name="Google Shape;337;p9">
            <a:extLst>
              <a:ext uri="{FF2B5EF4-FFF2-40B4-BE49-F238E27FC236}">
                <a16:creationId xmlns:a16="http://schemas.microsoft.com/office/drawing/2014/main" id="{997A6EA1-4CF7-00B1-7A17-192AC38B5E31}"/>
              </a:ext>
            </a:extLst>
          </p:cNvPr>
          <p:cNvSpPr txBox="1"/>
          <p:nvPr/>
        </p:nvSpPr>
        <p:spPr>
          <a:xfrm>
            <a:off x="5462927" y="1653194"/>
            <a:ext cx="1729543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000" dirty="0"/>
              <a:t> </a:t>
            </a:r>
            <a: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  <a:t>Без оператора,</a:t>
            </a:r>
            <a:b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</a:br>
            <a: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  <a:t>доступность сборки,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/>
              <a:t>работа на низкопроизводительных вычислителях (дёшево → масштабируемо),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/>
              <a:t>корректировка маршрута без связи с системами </a:t>
            </a:r>
            <a:r>
              <a:rPr lang="en-US" sz="1000" dirty="0"/>
              <a:t>GNSS</a:t>
            </a:r>
            <a:r>
              <a:rPr lang="ru-RU" sz="1000" dirty="0"/>
              <a:t>,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/>
              <a:t>снижает аварийность и затраты на операторов,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/>
              <a:t>может ставиться на существующие БПЛА</a:t>
            </a:r>
            <a:endParaRPr sz="10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29" name="Google Shape;338;p9">
            <a:extLst>
              <a:ext uri="{FF2B5EF4-FFF2-40B4-BE49-F238E27FC236}">
                <a16:creationId xmlns:a16="http://schemas.microsoft.com/office/drawing/2014/main" id="{13EC470E-F201-5327-EFF1-6C04CD215FA6}"/>
              </a:ext>
            </a:extLst>
          </p:cNvPr>
          <p:cNvSpPr txBox="1"/>
          <p:nvPr/>
        </p:nvSpPr>
        <p:spPr>
          <a:xfrm>
            <a:off x="5452467" y="4028510"/>
            <a:ext cx="155437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400" b="0" i="0" u="none" strike="noStrike" cap="none" dirty="0">
                <a:solidFill>
                  <a:srgbClr val="000000"/>
                </a:solidFill>
                <a:sym typeface="Arial"/>
              </a:rPr>
              <a:t>YANDEX</a:t>
            </a:r>
            <a:br>
              <a:rPr lang="ru-RU" sz="1400" dirty="0"/>
            </a:br>
            <a:r>
              <a:rPr lang="ru-RU" sz="1400" b="0" i="0" u="none" strike="noStrike" cap="none" dirty="0">
                <a:solidFill>
                  <a:srgbClr val="000000"/>
                </a:solidFill>
                <a:sym typeface="Arial"/>
              </a:rPr>
              <a:t>VK</a:t>
            </a:r>
            <a:br>
              <a:rPr lang="ru-RU" sz="1400" dirty="0"/>
            </a:br>
            <a:r>
              <a:rPr lang="ru-RU" sz="1400" b="0" i="0" u="none" strike="noStrike" cap="none" dirty="0">
                <a:solidFill>
                  <a:srgbClr val="000000"/>
                </a:solidFill>
                <a:sym typeface="Arial"/>
              </a:rPr>
              <a:t>B2B </a:t>
            </a:r>
            <a:r>
              <a:rPr lang="ru-RU" sz="1400" dirty="0"/>
              <a:t>решения </a:t>
            </a:r>
            <a:endParaRPr sz="14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0" name="Google Shape;339;p9">
            <a:extLst>
              <a:ext uri="{FF2B5EF4-FFF2-40B4-BE49-F238E27FC236}">
                <a16:creationId xmlns:a16="http://schemas.microsoft.com/office/drawing/2014/main" id="{972FF074-5C00-F9B2-FD49-46B6EC98D8D9}"/>
              </a:ext>
            </a:extLst>
          </p:cNvPr>
          <p:cNvSpPr txBox="1"/>
          <p:nvPr/>
        </p:nvSpPr>
        <p:spPr>
          <a:xfrm>
            <a:off x="3584129" y="2313288"/>
            <a:ext cx="1842217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Бренд производителя,</a:t>
            </a:r>
            <a:endParaRPr sz="1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lvl="0"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Импортозамещение,</a:t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Автономная навигация без GPS и интернета</a:t>
            </a:r>
            <a:endParaRPr sz="1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Работа на низких высотах и сложном рельефе</a:t>
            </a:r>
            <a:endParaRPr sz="1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Обработка топологии в реальном времени на дешёвых вычислителях</a:t>
            </a:r>
            <a:endParaRPr sz="1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Импортозамещающее ПО и оборудование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Google Shape;340;p9">
            <a:extLst>
              <a:ext uri="{FF2B5EF4-FFF2-40B4-BE49-F238E27FC236}">
                <a16:creationId xmlns:a16="http://schemas.microsoft.com/office/drawing/2014/main" id="{7130AC40-30BE-A6C2-BEE3-1FA5C622FD15}"/>
              </a:ext>
            </a:extLst>
          </p:cNvPr>
          <p:cNvSpPr txBox="1"/>
          <p:nvPr/>
        </p:nvSpPr>
        <p:spPr>
          <a:xfrm>
            <a:off x="1857309" y="1653194"/>
            <a:ext cx="172580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Доступность в отдалённые места,</a:t>
            </a:r>
            <a:br>
              <a:rPr lang="ru-RU" sz="1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Модуль позволяет БПЛА строить карту рельефа, идентифицировать препятствия и выбирать безопасную траекторию без оператора и интернета</a:t>
            </a:r>
            <a:r>
              <a:rPr lang="ru-RU" sz="1000" b="0" i="0" u="none" strike="noStrike" cap="none" dirty="0">
                <a:solidFill>
                  <a:srgbClr val="000000"/>
                </a:solidFill>
                <a:sym typeface="Arial"/>
              </a:rPr>
              <a:t>.</a:t>
            </a:r>
            <a:endParaRPr sz="10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2" name="Google Shape;341;p9">
            <a:extLst>
              <a:ext uri="{FF2B5EF4-FFF2-40B4-BE49-F238E27FC236}">
                <a16:creationId xmlns:a16="http://schemas.microsoft.com/office/drawing/2014/main" id="{FB4B4B8C-5C6A-E926-B30D-E1648C63B94F}"/>
              </a:ext>
            </a:extLst>
          </p:cNvPr>
          <p:cNvSpPr txBox="1"/>
          <p:nvPr/>
        </p:nvSpPr>
        <p:spPr>
          <a:xfrm>
            <a:off x="1822928" y="3940229"/>
            <a:ext cx="1842217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Расстояние</a:t>
            </a:r>
            <a:b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Грузоподьемность</a:t>
            </a:r>
            <a:endParaRPr sz="14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1400" b="0" i="0" u="none" strike="noStrike" cap="none" dirty="0">
                <a:solidFill>
                  <a:srgbClr val="000000"/>
                </a:solidFill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3" name="Google Shape;342;p9">
            <a:extLst>
              <a:ext uri="{FF2B5EF4-FFF2-40B4-BE49-F238E27FC236}">
                <a16:creationId xmlns:a16="http://schemas.microsoft.com/office/drawing/2014/main" id="{084337F9-E4E2-1F70-FA59-78FD1108E401}"/>
              </a:ext>
            </a:extLst>
          </p:cNvPr>
          <p:cNvSpPr txBox="1"/>
          <p:nvPr/>
        </p:nvSpPr>
        <p:spPr>
          <a:xfrm>
            <a:off x="128299" y="1697746"/>
            <a:ext cx="1708773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10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Нуждаемость в постоянном подключений к интернету.</a:t>
            </a:r>
          </a:p>
          <a:p>
            <a:pPr algn="ctr"/>
            <a:endParaRPr sz="1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/>
            <a:r>
              <a:rPr lang="ru-RU" sz="10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Отсутствие вариантов доставки в трудном доступные места.</a:t>
            </a:r>
          </a:p>
          <a:p>
            <a:pPr algn="ctr"/>
            <a:endParaRPr sz="1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навигации и снижение автономности БПЛА в условиях отсутствия GPS/интернета, сложного рельефа и препятствий.</a:t>
            </a:r>
            <a:endParaRPr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/>
            <a:r>
              <a:rPr lang="ru-RU" sz="10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Нуждаемость в операторе БПЛА</a:t>
            </a:r>
            <a:endParaRPr sz="14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Google Shape;343;p9">
            <a:extLst>
              <a:ext uri="{FF2B5EF4-FFF2-40B4-BE49-F238E27FC236}">
                <a16:creationId xmlns:a16="http://schemas.microsoft.com/office/drawing/2014/main" id="{C9ED28A7-C20C-5703-950B-F31722D347FF}"/>
              </a:ext>
            </a:extLst>
          </p:cNvPr>
          <p:cNvSpPr txBox="1"/>
          <p:nvPr/>
        </p:nvSpPr>
        <p:spPr>
          <a:xfrm>
            <a:off x="380473" y="5654781"/>
            <a:ext cx="382209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Элементная база, зарплата разработчикам, </a:t>
            </a:r>
            <a:b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материальное обеспечение</a:t>
            </a:r>
            <a:endParaRPr sz="14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5" name="Google Shape;344;p9">
            <a:extLst>
              <a:ext uri="{FF2B5EF4-FFF2-40B4-BE49-F238E27FC236}">
                <a16:creationId xmlns:a16="http://schemas.microsoft.com/office/drawing/2014/main" id="{81B26591-5EDB-FE69-5C75-4B4D06381C57}"/>
              </a:ext>
            </a:extLst>
          </p:cNvPr>
          <p:cNvSpPr txBox="1"/>
          <p:nvPr/>
        </p:nvSpPr>
        <p:spPr>
          <a:xfrm>
            <a:off x="5148064" y="5263574"/>
            <a:ext cx="344404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Продажа прав использования, </a:t>
            </a:r>
          </a:p>
          <a:p>
            <a:pPr lvl="0"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Модуль для дрона,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рон с ПО (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Ready to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), консультация (подписка) </a:t>
            </a:r>
            <a:endParaRPr sz="14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72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/>
          <p:cNvCxnSpPr/>
          <p:nvPr/>
        </p:nvCxnSpPr>
        <p:spPr>
          <a:xfrm>
            <a:off x="6012160" y="4435736"/>
            <a:ext cx="0" cy="1752424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5">
            <a:extLst>
              <a:ext uri="{FF2B5EF4-FFF2-40B4-BE49-F238E27FC236}">
                <a16:creationId xmlns:a16="http://schemas.microsoft.com/office/drawing/2014/main" id="{27627628-40AB-257D-D6BB-E85FC8150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9582" y="2996952"/>
            <a:ext cx="21602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3200" b="1" dirty="0">
                <a:solidFill>
                  <a:schemeClr val="bg1"/>
                </a:solidFill>
                <a:latin typeface="+mj-lt"/>
                <a:ea typeface="맑은 고딕" pitchFamily="50" charset="-127"/>
                <a:cs typeface="굴림" pitchFamily="50" charset="-127"/>
              </a:rPr>
              <a:t>КОМАНДА</a:t>
            </a:r>
            <a:endParaRPr kumimoji="1" lang="en-US" altLang="ko-KR" sz="3200" b="1" dirty="0">
              <a:solidFill>
                <a:schemeClr val="bg1"/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9229FB1-716E-6E71-7D76-F9A5D6E99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815" y="3829675"/>
            <a:ext cx="4315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24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Капитан: </a:t>
            </a:r>
          </a:p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24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Харьков Никита</a:t>
            </a:r>
            <a:endParaRPr kumimoji="1" lang="en-US" altLang="ko-KR" sz="2400" b="1" dirty="0">
              <a:solidFill>
                <a:srgbClr val="EA6131"/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B94941C-43A0-2285-1F13-2E3A9BCA6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815" y="4797152"/>
            <a:ext cx="33795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24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Члены команды: </a:t>
            </a:r>
          </a:p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2400" b="1" dirty="0" err="1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Шпидонов</a:t>
            </a:r>
            <a:r>
              <a:rPr kumimoji="1" lang="ru-RU" altLang="ko-KR" sz="24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 Никита, </a:t>
            </a:r>
          </a:p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24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Никоноров Дмитрий</a:t>
            </a:r>
            <a:endParaRPr kumimoji="1" lang="en-US" altLang="ko-KR" sz="2400" b="1" dirty="0">
              <a:solidFill>
                <a:srgbClr val="EA6131"/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536C4876-60B0-F967-B8AB-2620653C4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6244" y="5938818"/>
            <a:ext cx="38164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6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Научный руководитель: </a:t>
            </a:r>
          </a:p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6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ст. преподаватель каф ИС </a:t>
            </a:r>
            <a:r>
              <a:rPr kumimoji="1" lang="ru-RU" altLang="ko-KR" sz="1600" b="1" dirty="0" err="1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МИВлГУ</a:t>
            </a:r>
            <a:endParaRPr kumimoji="1" lang="ru-RU" altLang="ko-KR" sz="1600" b="1" dirty="0">
              <a:solidFill>
                <a:srgbClr val="EA6131"/>
              </a:solidFill>
              <a:latin typeface="+mj-lt"/>
              <a:ea typeface="맑은 고딕" pitchFamily="50" charset="-127"/>
              <a:cs typeface="굴림" pitchFamily="50" charset="-127"/>
            </a:endParaRPr>
          </a:p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600" b="1" dirty="0">
                <a:solidFill>
                  <a:srgbClr val="EA6131"/>
                </a:solidFill>
                <a:latin typeface="+mj-lt"/>
                <a:ea typeface="맑은 고딕" pitchFamily="50" charset="-127"/>
                <a:cs typeface="굴림" pitchFamily="50" charset="-127"/>
              </a:rPr>
              <a:t>Булаев Александр Владимирович </a:t>
            </a:r>
            <a:endParaRPr kumimoji="1" lang="en-US" altLang="ko-KR" sz="1600" b="1" dirty="0">
              <a:solidFill>
                <a:srgbClr val="EA6131"/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62A837-2FAA-728C-9CE9-0959DD4C1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60" y="160846"/>
            <a:ext cx="1169014" cy="1166024"/>
          </a:xfrm>
          <a:prstGeom prst="rect">
            <a:avLst/>
          </a:prstGeom>
        </p:spPr>
      </p:pic>
      <p:sp>
        <p:nvSpPr>
          <p:cNvPr id="14" name="Google Shape;353;p10">
            <a:extLst>
              <a:ext uri="{FF2B5EF4-FFF2-40B4-BE49-F238E27FC236}">
                <a16:creationId xmlns:a16="http://schemas.microsoft.com/office/drawing/2014/main" id="{26BBF165-9231-05D6-4672-DD7F2AC96A69}"/>
              </a:ext>
            </a:extLst>
          </p:cNvPr>
          <p:cNvSpPr txBox="1"/>
          <p:nvPr/>
        </p:nvSpPr>
        <p:spPr>
          <a:xfrm>
            <a:off x="4932040" y="4615671"/>
            <a:ext cx="23593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n-US" sz="1400" dirty="0">
                <a:solidFill>
                  <a:srgbClr val="EA613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https://vk.com/kharkovn1kita</a:t>
            </a:r>
            <a:endParaRPr sz="1400" i="0" u="none" strike="noStrike" cap="none" dirty="0">
              <a:solidFill>
                <a:srgbClr val="EA6131"/>
              </a:solidFill>
              <a:latin typeface="+mj-lt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251520" y="4005064"/>
            <a:ext cx="5194920" cy="2698578"/>
          </a:xfrm>
        </p:spPr>
        <p:txBody>
          <a:bodyPr/>
          <a:lstStyle/>
          <a:p>
            <a:r>
              <a:rPr lang="ru-RU" altLang="ko-KR" dirty="0"/>
              <a:t>Благодарим за внимание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4716017" y="1680547"/>
            <a:ext cx="4298032" cy="1754326"/>
            <a:chOff x="5148064" y="2060848"/>
            <a:chExt cx="3512519" cy="2040164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5707833" y="2060848"/>
              <a:ext cx="2952750" cy="204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реализация алгоритма обнаружения объектов-ориентиров на основе топологического анализа для определения положения БПЛА в пространстве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5148064" y="215584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716017" y="3396781"/>
            <a:ext cx="4248470" cy="923330"/>
            <a:chOff x="5148064" y="2777128"/>
            <a:chExt cx="3512519" cy="923330"/>
          </a:xfrm>
        </p:grpSpPr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5707833" y="2777128"/>
              <a:ext cx="295275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адаптация алгоритма для </a:t>
              </a:r>
              <a:r>
                <a:rPr lang="ru-RU" altLang="ko-KR" b="1" dirty="0" err="1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низкопроизводительных</a:t>
              </a: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 платформ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4" name="TextBox 13"/>
            <p:cNvSpPr txBox="1">
              <a:spLocks noChangeArrowheads="1"/>
            </p:cNvSpPr>
            <p:nvPr/>
          </p:nvSpPr>
          <p:spPr bwMode="auto">
            <a:xfrm>
              <a:off x="5148064" y="287212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4716017" y="4283132"/>
            <a:ext cx="4298032" cy="923330"/>
            <a:chOff x="5148064" y="3493408"/>
            <a:chExt cx="3512519" cy="923330"/>
          </a:xfrm>
        </p:grpSpPr>
        <p:sp>
          <p:nvSpPr>
            <p:cNvPr id="77" name="Text Box 5"/>
            <p:cNvSpPr txBox="1">
              <a:spLocks noChangeArrowheads="1"/>
            </p:cNvSpPr>
            <p:nvPr/>
          </p:nvSpPr>
          <p:spPr bwMode="auto">
            <a:xfrm>
              <a:off x="5707833" y="3493408"/>
              <a:ext cx="295275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реализация алгоритма корректировки маршрута движения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9" name="TextBox 13"/>
            <p:cNvSpPr txBox="1">
              <a:spLocks noChangeArrowheads="1"/>
            </p:cNvSpPr>
            <p:nvPr/>
          </p:nvSpPr>
          <p:spPr bwMode="auto">
            <a:xfrm>
              <a:off x="5148064" y="358840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4716017" y="5157071"/>
            <a:ext cx="4248470" cy="646331"/>
            <a:chOff x="5148064" y="4228488"/>
            <a:chExt cx="3541526" cy="646331"/>
          </a:xfrm>
        </p:grpSpPr>
        <p:sp>
          <p:nvSpPr>
            <p:cNvPr id="82" name="Text Box 5"/>
            <p:cNvSpPr txBox="1">
              <a:spLocks noChangeArrowheads="1"/>
            </p:cNvSpPr>
            <p:nvPr/>
          </p:nvSpPr>
          <p:spPr bwMode="auto">
            <a:xfrm>
              <a:off x="5736840" y="4228488"/>
              <a:ext cx="29527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rgbClr val="5E4722"/>
                  </a:solidFill>
                  <a:latin typeface="+mj-lt"/>
                  <a:ea typeface="맑은 고딕" pitchFamily="50" charset="-127"/>
                  <a:sym typeface="Arial"/>
                </a:rPr>
                <a:t>разработка симулятора </a:t>
              </a:r>
              <a:r>
                <a:rPr lang="ru-RU" b="1" dirty="0" err="1">
                  <a:solidFill>
                    <a:srgbClr val="5E4722"/>
                  </a:solidFill>
                  <a:latin typeface="+mj-lt"/>
                  <a:ea typeface="맑은 고딕" pitchFamily="50" charset="-127"/>
                  <a:sym typeface="Arial"/>
                </a:rPr>
                <a:t>автоном</a:t>
              </a:r>
              <a:r>
                <a:rPr lang="en-US" b="1" dirty="0">
                  <a:solidFill>
                    <a:srgbClr val="5E4722"/>
                  </a:solidFill>
                  <a:latin typeface="+mj-lt"/>
                  <a:ea typeface="맑은 고딕" pitchFamily="50" charset="-127"/>
                  <a:sym typeface="Arial"/>
                </a:rPr>
                <a:t>-</a:t>
              </a:r>
              <a:r>
                <a:rPr lang="ru-RU" b="1" dirty="0">
                  <a:solidFill>
                    <a:srgbClr val="5E4722"/>
                  </a:solidFill>
                  <a:latin typeface="+mj-lt"/>
                  <a:ea typeface="맑은 고딕" pitchFamily="50" charset="-127"/>
                  <a:sym typeface="Arial"/>
                </a:rPr>
                <a:t>ной навигации БПЛА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84" name="TextBox 13"/>
            <p:cNvSpPr txBox="1">
              <a:spLocks noChangeArrowheads="1"/>
            </p:cNvSpPr>
            <p:nvPr/>
          </p:nvSpPr>
          <p:spPr bwMode="auto">
            <a:xfrm>
              <a:off x="5148064" y="430468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04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4716017" y="5857005"/>
            <a:ext cx="4248470" cy="748204"/>
            <a:chOff x="5148064" y="4925968"/>
            <a:chExt cx="3512519" cy="923330"/>
          </a:xfrm>
        </p:grpSpPr>
        <p:sp>
          <p:nvSpPr>
            <p:cNvPr id="87" name="Text Box 5"/>
            <p:cNvSpPr txBox="1">
              <a:spLocks noChangeArrowheads="1"/>
            </p:cNvSpPr>
            <p:nvPr/>
          </p:nvSpPr>
          <p:spPr bwMode="auto">
            <a:xfrm>
              <a:off x="5707833" y="4925968"/>
              <a:ext cx="295275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разработка прототипа модуля автономной навигации БПЛА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89" name="TextBox 13"/>
            <p:cNvSpPr txBox="1">
              <a:spLocks noChangeArrowheads="1"/>
            </p:cNvSpPr>
            <p:nvPr/>
          </p:nvSpPr>
          <p:spPr bwMode="auto">
            <a:xfrm>
              <a:off x="5148064" y="502096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05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cxnSp>
        <p:nvCxnSpPr>
          <p:cNvPr id="5" name="직선 연결선 4"/>
          <p:cNvCxnSpPr/>
          <p:nvPr/>
        </p:nvCxnSpPr>
        <p:spPr>
          <a:xfrm>
            <a:off x="5247589" y="2738883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5247589" y="3454106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5247589" y="4169330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247589" y="4893607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45210" y="5184594"/>
            <a:ext cx="233855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ko-KR" sz="3000" b="1" dirty="0">
                <a:solidFill>
                  <a:schemeClr val="bg1"/>
                </a:solidFill>
                <a:latin typeface="+mj-lt"/>
                <a:ea typeface="맑은 고딕" pitchFamily="50" charset="-127"/>
              </a:rPr>
              <a:t>Цели</a:t>
            </a:r>
            <a:endParaRPr lang="ko-KR" altLang="en-US" sz="3000" b="1" dirty="0">
              <a:solidFill>
                <a:schemeClr val="bg1"/>
              </a:solidFill>
              <a:latin typeface="+mj-lt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Технологии применяемые в навигации БПЛА</a:t>
            </a:r>
            <a:endParaRPr lang="ko-KR" altLang="en-US" dirty="0"/>
          </a:p>
        </p:txBody>
      </p:sp>
      <p:pic>
        <p:nvPicPr>
          <p:cNvPr id="6" name="Google Shape;225;p3" descr="preencoded.png">
            <a:extLst>
              <a:ext uri="{FF2B5EF4-FFF2-40B4-BE49-F238E27FC236}">
                <a16:creationId xmlns:a16="http://schemas.microsoft.com/office/drawing/2014/main" id="{4445D229-07A5-2C44-22FB-89141FD305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2360" y="1271939"/>
            <a:ext cx="365973" cy="3992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26;p3">
            <a:extLst>
              <a:ext uri="{FF2B5EF4-FFF2-40B4-BE49-F238E27FC236}">
                <a16:creationId xmlns:a16="http://schemas.microsoft.com/office/drawing/2014/main" id="{976A12FC-08F1-85D1-20BB-EB4B85D0E3A6}"/>
              </a:ext>
            </a:extLst>
          </p:cNvPr>
          <p:cNvSpPr/>
          <p:nvPr/>
        </p:nvSpPr>
        <p:spPr>
          <a:xfrm>
            <a:off x="738333" y="1227849"/>
            <a:ext cx="1839676" cy="5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Инерциальные,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оптические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27;p3">
            <a:extLst>
              <a:ext uri="{FF2B5EF4-FFF2-40B4-BE49-F238E27FC236}">
                <a16:creationId xmlns:a16="http://schemas.microsoft.com/office/drawing/2014/main" id="{D1B8C15E-55F5-DDAB-D3A9-EC5C261A99BD}"/>
              </a:ext>
            </a:extLst>
          </p:cNvPr>
          <p:cNvSpPr/>
          <p:nvPr/>
        </p:nvSpPr>
        <p:spPr>
          <a:xfrm>
            <a:off x="377432" y="1700919"/>
            <a:ext cx="4013785" cy="184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" tIns="1250" rIns="1250" bIns="1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Датчики угловых скоростей, линейных ускорений, лидары и барометры.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Не требуют сигналов спутниковой навигации, обеспечивая автономность.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Оптические системы требуют актуальных эталонных карт и чувствительны к условиям освещения.</a:t>
            </a:r>
            <a:endParaRPr sz="16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29;p3" descr="preencoded.png">
            <a:extLst>
              <a:ext uri="{FF2B5EF4-FFF2-40B4-BE49-F238E27FC236}">
                <a16:creationId xmlns:a16="http://schemas.microsoft.com/office/drawing/2014/main" id="{AF3B3714-4A81-3190-FD71-2C29687F76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6799" y="2700617"/>
            <a:ext cx="220614" cy="2863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30;p3">
            <a:extLst>
              <a:ext uri="{FF2B5EF4-FFF2-40B4-BE49-F238E27FC236}">
                <a16:creationId xmlns:a16="http://schemas.microsoft.com/office/drawing/2014/main" id="{6594A01E-AC73-BD3C-53FE-A19F1A1C7BD1}"/>
              </a:ext>
            </a:extLst>
          </p:cNvPr>
          <p:cNvSpPr/>
          <p:nvPr/>
        </p:nvSpPr>
        <p:spPr>
          <a:xfrm>
            <a:off x="5067413" y="2660931"/>
            <a:ext cx="188849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Радионавигация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31;p3">
            <a:extLst>
              <a:ext uri="{FF2B5EF4-FFF2-40B4-BE49-F238E27FC236}">
                <a16:creationId xmlns:a16="http://schemas.microsoft.com/office/drawing/2014/main" id="{F2A5C613-1749-B8F2-8AB8-C1E0870C95BA}"/>
              </a:ext>
            </a:extLst>
          </p:cNvPr>
          <p:cNvSpPr/>
          <p:nvPr/>
        </p:nvSpPr>
        <p:spPr>
          <a:xfrm>
            <a:off x="4870051" y="3044572"/>
            <a:ext cx="4013786" cy="1737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" tIns="1250" rIns="1250" bIns="1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Использует сеть радиометок и передатчиков для определения координат.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Дециметровая точность в реальном времени даже без GPS/ГЛОНАСС.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Требует инфраструктуры и подходит для ограниченных зон.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endParaRPr sz="1600" b="0" i="0" u="none" strike="noStrike" cap="none" dirty="0">
              <a:solidFill>
                <a:srgbClr val="000000"/>
              </a:solidFill>
              <a:latin typeface="+mj-lt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4" name="Google Shape;233;p3" descr="preencoded.png">
            <a:extLst>
              <a:ext uri="{FF2B5EF4-FFF2-40B4-BE49-F238E27FC236}">
                <a16:creationId xmlns:a16="http://schemas.microsoft.com/office/drawing/2014/main" id="{5CC5E1B1-2DC9-9197-D664-8E3B67A87F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4496144"/>
            <a:ext cx="220614" cy="28638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34;p3">
            <a:extLst>
              <a:ext uri="{FF2B5EF4-FFF2-40B4-BE49-F238E27FC236}">
                <a16:creationId xmlns:a16="http://schemas.microsoft.com/office/drawing/2014/main" id="{4D6610B5-7000-4A8A-4AE7-36CD0A1FFBF7}"/>
              </a:ext>
            </a:extLst>
          </p:cNvPr>
          <p:cNvSpPr/>
          <p:nvPr/>
        </p:nvSpPr>
        <p:spPr>
          <a:xfrm>
            <a:off x="1427431" y="4406483"/>
            <a:ext cx="2880320" cy="465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Компьютерное зрение / SLAM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35;p3">
            <a:extLst>
              <a:ext uri="{FF2B5EF4-FFF2-40B4-BE49-F238E27FC236}">
                <a16:creationId xmlns:a16="http://schemas.microsoft.com/office/drawing/2014/main" id="{9ACBA8B1-ABF5-44E7-BA36-A0C03F828E59}"/>
              </a:ext>
            </a:extLst>
          </p:cNvPr>
          <p:cNvSpPr/>
          <p:nvPr/>
        </p:nvSpPr>
        <p:spPr>
          <a:xfrm>
            <a:off x="1187624" y="4965957"/>
            <a:ext cx="4253300" cy="156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" tIns="1250" rIns="1250" bIns="1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SLAM строит карту и локализует дрон по видео-данным.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Мультисенсорная архитектура: лидары, стерео- камеры, ИНС, нейросети.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1A1A1A"/>
                </a:solidFill>
                <a:latin typeface="+mj-lt"/>
                <a:cs typeface="Times New Roman" panose="02020603050405020304" pitchFamily="18" charset="0"/>
                <a:sym typeface="Arial"/>
              </a:rPr>
              <a:t>Переключение между сенсорами обеспечивает робастность к помехам.</a:t>
            </a:r>
            <a:br>
              <a:rPr lang="ru-RU" sz="16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</a:br>
            <a:endParaRPr sz="16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87781-EAD2-947A-A27C-9368B5B1C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C0615F4B-5315-D69F-8D16-F7AC4735E885}"/>
              </a:ext>
            </a:extLst>
          </p:cNvPr>
          <p:cNvGrpSpPr/>
          <p:nvPr/>
        </p:nvGrpSpPr>
        <p:grpSpPr>
          <a:xfrm>
            <a:off x="4572000" y="1996909"/>
            <a:ext cx="4298032" cy="2585323"/>
            <a:chOff x="5148064" y="2060848"/>
            <a:chExt cx="3512519" cy="3006557"/>
          </a:xfrm>
        </p:grpSpPr>
        <p:sp>
          <p:nvSpPr>
            <p:cNvPr id="18" name="Text Box 5">
              <a:extLst>
                <a:ext uri="{FF2B5EF4-FFF2-40B4-BE49-F238E27FC236}">
                  <a16:creationId xmlns:a16="http://schemas.microsoft.com/office/drawing/2014/main" id="{11F7AC85-8BB7-4786-72AD-2289D8FBAF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2060848"/>
              <a:ext cx="2952750" cy="3006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расширение круга  областей применения БПЛА у платформенных сервисов, в областях сельского хозяйства, мониторинга  лесных ресурсов, экологического мониторинга и других с необходимостью пилотирования без участия оператора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BB3F7167-4F0D-26B3-A5A0-EEE92094C5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215584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D27010C-CD2A-6BA8-FC23-F803DC3F1B76}"/>
              </a:ext>
            </a:extLst>
          </p:cNvPr>
          <p:cNvGrpSpPr/>
          <p:nvPr/>
        </p:nvGrpSpPr>
        <p:grpSpPr>
          <a:xfrm>
            <a:off x="4572000" y="4638708"/>
            <a:ext cx="4248470" cy="646331"/>
            <a:chOff x="5148064" y="2777128"/>
            <a:chExt cx="3512519" cy="646331"/>
          </a:xfrm>
        </p:grpSpPr>
        <p:sp>
          <p:nvSpPr>
            <p:cNvPr id="72" name="Text Box 5">
              <a:extLst>
                <a:ext uri="{FF2B5EF4-FFF2-40B4-BE49-F238E27FC236}">
                  <a16:creationId xmlns:a16="http://schemas.microsoft.com/office/drawing/2014/main" id="{DFA416CB-AC2E-A3D5-B721-A77E621F50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2777128"/>
              <a:ext cx="29527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расширение зон подавления или искажения сигналов GNSS систем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4" name="TextBox 13">
              <a:extLst>
                <a:ext uri="{FF2B5EF4-FFF2-40B4-BE49-F238E27FC236}">
                  <a16:creationId xmlns:a16="http://schemas.microsoft.com/office/drawing/2014/main" id="{07ED273F-6834-DA0C-C0F7-35458B84A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287212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B5D84BE-3387-3526-74D8-CD51B028F644}"/>
              </a:ext>
            </a:extLst>
          </p:cNvPr>
          <p:cNvGrpSpPr/>
          <p:nvPr/>
        </p:nvGrpSpPr>
        <p:grpSpPr>
          <a:xfrm>
            <a:off x="4572000" y="5525059"/>
            <a:ext cx="4298032" cy="646331"/>
            <a:chOff x="5148064" y="3493408"/>
            <a:chExt cx="3512519" cy="646331"/>
          </a:xfrm>
        </p:grpSpPr>
        <p:sp>
          <p:nvSpPr>
            <p:cNvPr id="77" name="Text Box 5">
              <a:extLst>
                <a:ext uri="{FF2B5EF4-FFF2-40B4-BE49-F238E27FC236}">
                  <a16:creationId xmlns:a16="http://schemas.microsoft.com/office/drawing/2014/main" id="{A10E284F-9510-3A63-518C-799953873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3493408"/>
              <a:ext cx="29527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широкое внедрение БПЛА для доставки малогабаритных грузов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9" name="TextBox 13">
              <a:extLst>
                <a:ext uri="{FF2B5EF4-FFF2-40B4-BE49-F238E27FC236}">
                  <a16:creationId xmlns:a16="http://schemas.microsoft.com/office/drawing/2014/main" id="{A2814BE3-8DED-C890-AAAF-2AEEF8A79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358840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3207262-AE0B-C6B7-2AF4-7B483B7C993C}"/>
              </a:ext>
            </a:extLst>
          </p:cNvPr>
          <p:cNvCxnSpPr/>
          <p:nvPr/>
        </p:nvCxnSpPr>
        <p:spPr>
          <a:xfrm>
            <a:off x="5103572" y="3980810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3B2B02AC-23BB-E83D-8D55-EAA677AFDB4A}"/>
              </a:ext>
            </a:extLst>
          </p:cNvPr>
          <p:cNvCxnSpPr/>
          <p:nvPr/>
        </p:nvCxnSpPr>
        <p:spPr>
          <a:xfrm>
            <a:off x="5103572" y="4696033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A9234E2B-8B48-6E1F-792C-A7F31FEBABBC}"/>
              </a:ext>
            </a:extLst>
          </p:cNvPr>
          <p:cNvCxnSpPr/>
          <p:nvPr/>
        </p:nvCxnSpPr>
        <p:spPr>
          <a:xfrm>
            <a:off x="5103572" y="5411257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430C396E-4DAC-5238-8913-84F807C45A39}"/>
              </a:ext>
            </a:extLst>
          </p:cNvPr>
          <p:cNvCxnSpPr/>
          <p:nvPr/>
        </p:nvCxnSpPr>
        <p:spPr>
          <a:xfrm>
            <a:off x="5103572" y="6135534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43571BE-BEEC-064B-15CA-0C50C5BF3670}"/>
              </a:ext>
            </a:extLst>
          </p:cNvPr>
          <p:cNvSpPr txBox="1"/>
          <p:nvPr/>
        </p:nvSpPr>
        <p:spPr>
          <a:xfrm>
            <a:off x="0" y="5175713"/>
            <a:ext cx="2482574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ko-KR" sz="3000" b="1" dirty="0">
                <a:solidFill>
                  <a:schemeClr val="bg1"/>
                </a:solidFill>
                <a:latin typeface="+mj-lt"/>
                <a:ea typeface="맑은 고딕" pitchFamily="50" charset="-127"/>
              </a:rPr>
              <a:t>Актуальность</a:t>
            </a:r>
            <a:endParaRPr lang="ko-KR" altLang="en-US" sz="3000" b="1" dirty="0">
              <a:solidFill>
                <a:schemeClr val="bg1"/>
              </a:solidFill>
              <a:latin typeface="+mj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652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63D36-5FF3-75DB-55C4-B1A13513B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B30350DA-D24B-08D4-92FA-B6B5FF3CD8DE}"/>
              </a:ext>
            </a:extLst>
          </p:cNvPr>
          <p:cNvSpPr txBox="1"/>
          <p:nvPr/>
        </p:nvSpPr>
        <p:spPr>
          <a:xfrm>
            <a:off x="-108520" y="5157192"/>
            <a:ext cx="2698598" cy="759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altLang="ko-KR" sz="3000" b="1" dirty="0">
                <a:solidFill>
                  <a:schemeClr val="bg1"/>
                </a:solidFill>
                <a:latin typeface="+mj-lt"/>
                <a:ea typeface="맑은 고딕" pitchFamily="50" charset="-127"/>
              </a:rPr>
              <a:t>Научная составляющая</a:t>
            </a:r>
            <a:endParaRPr lang="ko-KR" altLang="en-US" sz="3000" b="1" dirty="0">
              <a:solidFill>
                <a:schemeClr val="bg1"/>
              </a:solidFill>
              <a:latin typeface="+mj-lt"/>
              <a:ea typeface="맑은 고딕" pitchFamily="50" charset="-127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FBF6C591-1A8B-F78B-3138-615E9FE1F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984" y="2276872"/>
            <a:ext cx="453650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ko-KR" sz="2600" b="1" dirty="0">
                <a:solidFill>
                  <a:srgbClr val="5E4722"/>
                </a:solidFill>
                <a:latin typeface="+mj-lt"/>
                <a:ea typeface="맑은 고딕" pitchFamily="50" charset="-127"/>
              </a:rPr>
              <a:t>Применение метода топологического анализа для задач обнаружения и идентификации объектов на фоне подстилающей поверхности*</a:t>
            </a:r>
            <a:endParaRPr lang="en-US" altLang="ko-KR" sz="2600" b="1" dirty="0">
              <a:solidFill>
                <a:srgbClr val="5E4722"/>
              </a:solidFill>
              <a:latin typeface="+mj-lt"/>
              <a:ea typeface="맑은 고딕" pitchFamily="50" charset="-127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F0BC377-65ED-352E-8319-532E53C8E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984" y="6165304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ko-KR" sz="1400" dirty="0">
                <a:solidFill>
                  <a:srgbClr val="5E4722"/>
                </a:solidFill>
                <a:latin typeface="+mj-lt"/>
                <a:ea typeface="맑은 고딕" pitchFamily="50" charset="-127"/>
              </a:rPr>
              <a:t>* авторы: д.т.н. Андрианов Д.Е., к.т.н. Еремеев С.В., к.т.н. Ковалев Ю.А., к.т.н. Купцов К.В., аспирант Абакумов А.В.</a:t>
            </a:r>
            <a:endParaRPr lang="en-US" altLang="ko-KR" sz="1400" dirty="0">
              <a:solidFill>
                <a:srgbClr val="5E4722"/>
              </a:solidFill>
              <a:latin typeface="+mj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654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40F4E-DAA5-449A-D6B5-1DEF7255A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2E5CA634-EC8A-CB42-C1E5-DFCF88EE136F}"/>
              </a:ext>
            </a:extLst>
          </p:cNvPr>
          <p:cNvGrpSpPr/>
          <p:nvPr/>
        </p:nvGrpSpPr>
        <p:grpSpPr>
          <a:xfrm>
            <a:off x="4572000" y="2204864"/>
            <a:ext cx="4298032" cy="1754326"/>
            <a:chOff x="5148064" y="2060848"/>
            <a:chExt cx="3512519" cy="2040163"/>
          </a:xfrm>
        </p:grpSpPr>
        <p:sp>
          <p:nvSpPr>
            <p:cNvPr id="18" name="Text Box 5">
              <a:extLst>
                <a:ext uri="{FF2B5EF4-FFF2-40B4-BE49-F238E27FC236}">
                  <a16:creationId xmlns:a16="http://schemas.microsoft.com/office/drawing/2014/main" id="{5E6D418B-282C-040A-91AD-9AF7CC37FD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2060848"/>
              <a:ext cx="2952750" cy="2040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использование алгоритма автономной навигации, основанного на выявлении опорных объектов (с известной координатной привязкой) на подстилающей поверхности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C09ED163-1E3F-1D9A-3F32-C1FA55F399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215584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BF57028-87C6-0498-5ADD-5321B5727ADB}"/>
              </a:ext>
            </a:extLst>
          </p:cNvPr>
          <p:cNvGrpSpPr/>
          <p:nvPr/>
        </p:nvGrpSpPr>
        <p:grpSpPr>
          <a:xfrm>
            <a:off x="4572000" y="4110658"/>
            <a:ext cx="4248470" cy="646331"/>
            <a:chOff x="5148064" y="2777128"/>
            <a:chExt cx="3512519" cy="646331"/>
          </a:xfrm>
        </p:grpSpPr>
        <p:sp>
          <p:nvSpPr>
            <p:cNvPr id="72" name="Text Box 5">
              <a:extLst>
                <a:ext uri="{FF2B5EF4-FFF2-40B4-BE49-F238E27FC236}">
                  <a16:creationId xmlns:a16="http://schemas.microsoft.com/office/drawing/2014/main" id="{9EF3BDCC-4C4F-C6BC-B894-0F40A09FF7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2777128"/>
              <a:ext cx="29527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применение </a:t>
              </a:r>
              <a:r>
                <a:rPr lang="ru-RU" altLang="ko-KR" b="1" dirty="0" err="1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баркодов</a:t>
              </a: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 для идентификации объектов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4" name="TextBox 13">
              <a:extLst>
                <a:ext uri="{FF2B5EF4-FFF2-40B4-BE49-F238E27FC236}">
                  <a16:creationId xmlns:a16="http://schemas.microsoft.com/office/drawing/2014/main" id="{13AC0D4C-F42B-6BA8-F2C7-7FD06149FC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287212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BD4D960-C7A1-C017-C6BB-40E06071CFCC}"/>
              </a:ext>
            </a:extLst>
          </p:cNvPr>
          <p:cNvGrpSpPr/>
          <p:nvPr/>
        </p:nvGrpSpPr>
        <p:grpSpPr>
          <a:xfrm>
            <a:off x="4572000" y="4997009"/>
            <a:ext cx="4298032" cy="1200329"/>
            <a:chOff x="5148064" y="3493408"/>
            <a:chExt cx="3512519" cy="1200329"/>
          </a:xfrm>
        </p:grpSpPr>
        <p:sp>
          <p:nvSpPr>
            <p:cNvPr id="77" name="Text Box 5">
              <a:extLst>
                <a:ext uri="{FF2B5EF4-FFF2-40B4-BE49-F238E27FC236}">
                  <a16:creationId xmlns:a16="http://schemas.microsoft.com/office/drawing/2014/main" id="{6BAA4EF2-B57C-10AF-10AD-753FED369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33" y="3493408"/>
              <a:ext cx="295275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ko-KR" b="1" dirty="0">
                  <a:solidFill>
                    <a:srgbClr val="5E4722"/>
                  </a:solidFill>
                  <a:latin typeface="+mj-lt"/>
                  <a:ea typeface="맑은 고딕" pitchFamily="50" charset="-127"/>
                </a:rPr>
                <a:t>применение малопроизводительных ПК (одноплатных) в качестве модуля-вычислителя</a:t>
              </a:r>
              <a:endParaRPr lang="en-US" altLang="ko-KR" b="1" dirty="0">
                <a:solidFill>
                  <a:srgbClr val="5E4722"/>
                </a:solidFill>
                <a:latin typeface="+mj-lt"/>
                <a:ea typeface="맑은 고딕" pitchFamily="50" charset="-127"/>
              </a:endParaRPr>
            </a:p>
          </p:txBody>
        </p:sp>
        <p:sp>
          <p:nvSpPr>
            <p:cNvPr id="79" name="TextBox 13">
              <a:extLst>
                <a:ext uri="{FF2B5EF4-FFF2-40B4-BE49-F238E27FC236}">
                  <a16:creationId xmlns:a16="http://schemas.microsoft.com/office/drawing/2014/main" id="{8624ABDE-94B7-2B45-0087-4C9808F53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064" y="3588400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EA6131"/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en-US" sz="2500" b="1" dirty="0">
                <a:solidFill>
                  <a:srgbClr val="EA6131"/>
                </a:solidFill>
                <a:latin typeface="+mj-lt"/>
                <a:ea typeface="맑은 고딕" pitchFamily="50" charset="-127"/>
              </a:endParaRPr>
            </a:p>
          </p:txBody>
        </p:sp>
      </p:grp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F82B9E2-40C6-E60E-77B6-9E1AB3CCB2A1}"/>
              </a:ext>
            </a:extLst>
          </p:cNvPr>
          <p:cNvCxnSpPr/>
          <p:nvPr/>
        </p:nvCxnSpPr>
        <p:spPr>
          <a:xfrm>
            <a:off x="5103572" y="3452760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D562BC1B-CDC6-6CBA-7B7E-2015AEE61CA8}"/>
              </a:ext>
            </a:extLst>
          </p:cNvPr>
          <p:cNvCxnSpPr/>
          <p:nvPr/>
        </p:nvCxnSpPr>
        <p:spPr>
          <a:xfrm>
            <a:off x="5103572" y="4167983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3572599E-BE14-3CEF-6234-03A0305243F8}"/>
              </a:ext>
            </a:extLst>
          </p:cNvPr>
          <p:cNvCxnSpPr/>
          <p:nvPr/>
        </p:nvCxnSpPr>
        <p:spPr>
          <a:xfrm>
            <a:off x="5103572" y="4883207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48BD6F3F-DCE7-AAEF-B0B3-6F4173E28CE7}"/>
              </a:ext>
            </a:extLst>
          </p:cNvPr>
          <p:cNvCxnSpPr/>
          <p:nvPr/>
        </p:nvCxnSpPr>
        <p:spPr>
          <a:xfrm>
            <a:off x="5103572" y="5607484"/>
            <a:ext cx="3168352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01F898C-2B7C-868E-F936-EBF562EBE40E}"/>
              </a:ext>
            </a:extLst>
          </p:cNvPr>
          <p:cNvSpPr txBox="1"/>
          <p:nvPr/>
        </p:nvSpPr>
        <p:spPr>
          <a:xfrm>
            <a:off x="0" y="5175713"/>
            <a:ext cx="2482574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ko-KR" sz="3000" b="1" dirty="0">
                <a:solidFill>
                  <a:schemeClr val="bg1"/>
                </a:solidFill>
                <a:latin typeface="+mj-lt"/>
                <a:ea typeface="맑은 고딕" pitchFamily="50" charset="-127"/>
              </a:rPr>
              <a:t>Решение</a:t>
            </a:r>
            <a:endParaRPr lang="ko-KR" altLang="en-US" sz="3000" b="1" dirty="0">
              <a:solidFill>
                <a:schemeClr val="bg1"/>
              </a:solidFill>
              <a:latin typeface="+mj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758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3725B-164B-E0F4-5377-B34E06D7C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C399D2-C90B-224E-D100-63EB97448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Анализ конкурентов</a:t>
            </a:r>
            <a:endParaRPr lang="ko-KR" altLang="en-US" dirty="0"/>
          </a:p>
        </p:txBody>
      </p:sp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173E53BB-A356-BB62-4E13-6F3E5A8DAFCF}"/>
              </a:ext>
            </a:extLst>
          </p:cNvPr>
          <p:cNvSpPr/>
          <p:nvPr/>
        </p:nvSpPr>
        <p:spPr>
          <a:xfrm>
            <a:off x="180024" y="1085595"/>
            <a:ext cx="4287270" cy="1827393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6" name="Rectangle 5">
            <a:extLst>
              <a:ext uri="{FF2B5EF4-FFF2-40B4-BE49-F238E27FC236}">
                <a16:creationId xmlns:a16="http://schemas.microsoft.com/office/drawing/2014/main" id="{8318FD90-1CE7-06D3-F86F-AF32C72B78E2}"/>
              </a:ext>
            </a:extLst>
          </p:cNvPr>
          <p:cNvSpPr/>
          <p:nvPr/>
        </p:nvSpPr>
        <p:spPr>
          <a:xfrm>
            <a:off x="133487" y="1109589"/>
            <a:ext cx="103724" cy="1827393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120326-11D8-7353-B042-D5678FD8A737}"/>
              </a:ext>
            </a:extLst>
          </p:cNvPr>
          <p:cNvSpPr txBox="1"/>
          <p:nvPr/>
        </p:nvSpPr>
        <p:spPr>
          <a:xfrm>
            <a:off x="308351" y="1162810"/>
            <a:ext cx="3869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UP GREAT «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Автономный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поиск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»</a:t>
            </a:r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FD4A96E4-BA1B-27A0-235C-A2590B00941F}"/>
              </a:ext>
            </a:extLst>
          </p:cNvPr>
          <p:cNvSpPr/>
          <p:nvPr/>
        </p:nvSpPr>
        <p:spPr>
          <a:xfrm>
            <a:off x="360746" y="1578579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D49AC9-139E-5768-EC7B-F8F63D158C8C}"/>
              </a:ext>
            </a:extLst>
          </p:cNvPr>
          <p:cNvSpPr txBox="1"/>
          <p:nvPr/>
        </p:nvSpPr>
        <p:spPr>
          <a:xfrm>
            <a:off x="306360" y="1715741"/>
            <a:ext cx="40373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Фокус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: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автономный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поиск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, ИИ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на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борту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,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испытания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без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ГНСС.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Требования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: real-time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на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Jetson,</a:t>
            </a:r>
            <a:r>
              <a:rPr lang="ru-RU"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м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ноготочечная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навигация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Наше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отличие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topography-aware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модуль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,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работа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низкопроизводительных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SoC/MCU.</a:t>
            </a:r>
          </a:p>
        </p:txBody>
      </p:sp>
      <p:sp>
        <p:nvSpPr>
          <p:cNvPr id="41" name="Rounded Rectangle 9">
            <a:extLst>
              <a:ext uri="{FF2B5EF4-FFF2-40B4-BE49-F238E27FC236}">
                <a16:creationId xmlns:a16="http://schemas.microsoft.com/office/drawing/2014/main" id="{506A61EE-5C18-E86F-1358-650B5FCB6ACB}"/>
              </a:ext>
            </a:extLst>
          </p:cNvPr>
          <p:cNvSpPr/>
          <p:nvPr/>
        </p:nvSpPr>
        <p:spPr>
          <a:xfrm>
            <a:off x="4623690" y="1093567"/>
            <a:ext cx="4287270" cy="1827393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2" name="Rectangle 10">
            <a:extLst>
              <a:ext uri="{FF2B5EF4-FFF2-40B4-BE49-F238E27FC236}">
                <a16:creationId xmlns:a16="http://schemas.microsoft.com/office/drawing/2014/main" id="{8A5479BD-ABDC-837B-CBC7-E29501EEF08F}"/>
              </a:ext>
            </a:extLst>
          </p:cNvPr>
          <p:cNvSpPr/>
          <p:nvPr/>
        </p:nvSpPr>
        <p:spPr>
          <a:xfrm>
            <a:off x="4623690" y="1093567"/>
            <a:ext cx="103724" cy="1827393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79B05D-424E-67C1-E0B0-90056BFD046C}"/>
              </a:ext>
            </a:extLst>
          </p:cNvPr>
          <p:cNvSpPr txBox="1"/>
          <p:nvPr/>
        </p:nvSpPr>
        <p:spPr>
          <a:xfrm>
            <a:off x="4858993" y="1178536"/>
            <a:ext cx="38166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Wildberries (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дроны-доставка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44" name="Rectangle 12">
            <a:extLst>
              <a:ext uri="{FF2B5EF4-FFF2-40B4-BE49-F238E27FC236}">
                <a16:creationId xmlns:a16="http://schemas.microsoft.com/office/drawing/2014/main" id="{273B33DC-BA7F-85EF-AC72-DD50950EFFD5}"/>
              </a:ext>
            </a:extLst>
          </p:cNvPr>
          <p:cNvSpPr/>
          <p:nvPr/>
        </p:nvSpPr>
        <p:spPr>
          <a:xfrm>
            <a:off x="4855212" y="1570509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15C2643-5114-3C2A-2DA5-F6AC563A24FA}"/>
              </a:ext>
            </a:extLst>
          </p:cNvPr>
          <p:cNvSpPr txBox="1"/>
          <p:nvPr/>
        </p:nvSpPr>
        <p:spPr>
          <a:xfrm>
            <a:off x="4848426" y="1701340"/>
            <a:ext cx="3941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Тесты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доставки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в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СПб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(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склад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→ ПВЗ),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сценарии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«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последней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мили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».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Работа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через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партнёров-операторов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БПЛА.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Не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конкурент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потенциальный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заказчик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интеграции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нашего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модуля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46" name="Rounded Rectangle 14">
            <a:extLst>
              <a:ext uri="{FF2B5EF4-FFF2-40B4-BE49-F238E27FC236}">
                <a16:creationId xmlns:a16="http://schemas.microsoft.com/office/drawing/2014/main" id="{AAEADE57-CC27-924F-366F-48ABE099CA9B}"/>
              </a:ext>
            </a:extLst>
          </p:cNvPr>
          <p:cNvSpPr/>
          <p:nvPr/>
        </p:nvSpPr>
        <p:spPr>
          <a:xfrm>
            <a:off x="138392" y="3072072"/>
            <a:ext cx="4287270" cy="1619158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7" name="Rectangle 15">
            <a:extLst>
              <a:ext uri="{FF2B5EF4-FFF2-40B4-BE49-F238E27FC236}">
                <a16:creationId xmlns:a16="http://schemas.microsoft.com/office/drawing/2014/main" id="{8129ED7B-6C5F-BD29-3A0D-8522E348FB7A}"/>
              </a:ext>
            </a:extLst>
          </p:cNvPr>
          <p:cNvSpPr/>
          <p:nvPr/>
        </p:nvSpPr>
        <p:spPr>
          <a:xfrm>
            <a:off x="138392" y="3072072"/>
            <a:ext cx="103724" cy="1679362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5403F2C-19C6-A124-1838-898E2DB990D2}"/>
              </a:ext>
            </a:extLst>
          </p:cNvPr>
          <p:cNvSpPr txBox="1"/>
          <p:nvPr/>
        </p:nvSpPr>
        <p:spPr>
          <a:xfrm>
            <a:off x="266862" y="3141367"/>
            <a:ext cx="39830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Проект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«2035»: 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нейросети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на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борту</a:t>
            </a:r>
            <a:endParaRPr sz="1600" b="1" kern="0" dirty="0">
              <a:solidFill>
                <a:srgbClr val="1254A3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Rectangle 17">
            <a:extLst>
              <a:ext uri="{FF2B5EF4-FFF2-40B4-BE49-F238E27FC236}">
                <a16:creationId xmlns:a16="http://schemas.microsoft.com/office/drawing/2014/main" id="{23915168-8010-7FB5-E8CC-D0613BF92D17}"/>
              </a:ext>
            </a:extLst>
          </p:cNvPr>
          <p:cNvSpPr/>
          <p:nvPr/>
        </p:nvSpPr>
        <p:spPr>
          <a:xfrm>
            <a:off x="360745" y="3537523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A26929-9DDC-B291-732B-A3D7549BAF55}"/>
              </a:ext>
            </a:extLst>
          </p:cNvPr>
          <p:cNvSpPr txBox="1"/>
          <p:nvPr/>
        </p:nvSpPr>
        <p:spPr>
          <a:xfrm>
            <a:off x="308351" y="3675566"/>
            <a:ext cx="3941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Онборд-детекция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/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классификация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объектов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в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реальном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времени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Смежная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область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восприятия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Отстройка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планирование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по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топологии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+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интеграция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с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автопилотом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51" name="Rounded Rectangle 19">
            <a:extLst>
              <a:ext uri="{FF2B5EF4-FFF2-40B4-BE49-F238E27FC236}">
                <a16:creationId xmlns:a16="http://schemas.microsoft.com/office/drawing/2014/main" id="{6253DA01-1CE7-6215-E513-F0C508E0B8FD}"/>
              </a:ext>
            </a:extLst>
          </p:cNvPr>
          <p:cNvSpPr/>
          <p:nvPr/>
        </p:nvSpPr>
        <p:spPr>
          <a:xfrm>
            <a:off x="4623690" y="3063220"/>
            <a:ext cx="4287270" cy="1628010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2" name="Rectangle 20">
            <a:extLst>
              <a:ext uri="{FF2B5EF4-FFF2-40B4-BE49-F238E27FC236}">
                <a16:creationId xmlns:a16="http://schemas.microsoft.com/office/drawing/2014/main" id="{ECB3B763-4B22-A4FD-C074-0964B4FC3DC7}"/>
              </a:ext>
            </a:extLst>
          </p:cNvPr>
          <p:cNvSpPr/>
          <p:nvPr/>
        </p:nvSpPr>
        <p:spPr>
          <a:xfrm>
            <a:off x="4623690" y="3063219"/>
            <a:ext cx="94650" cy="1679363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65BED5-F684-B78C-A28E-29FC267B718D}"/>
              </a:ext>
            </a:extLst>
          </p:cNvPr>
          <p:cNvSpPr txBox="1"/>
          <p:nvPr/>
        </p:nvSpPr>
        <p:spPr>
          <a:xfrm>
            <a:off x="4799479" y="3155499"/>
            <a:ext cx="36648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Геоскан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(</a:t>
            </a: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автонавигация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54" name="Rectangle 22">
            <a:extLst>
              <a:ext uri="{FF2B5EF4-FFF2-40B4-BE49-F238E27FC236}">
                <a16:creationId xmlns:a16="http://schemas.microsoft.com/office/drawing/2014/main" id="{5714C78E-8DF6-7215-22A1-27BCC281F0D1}"/>
              </a:ext>
            </a:extLst>
          </p:cNvPr>
          <p:cNvSpPr/>
          <p:nvPr/>
        </p:nvSpPr>
        <p:spPr>
          <a:xfrm>
            <a:off x="4855212" y="3550661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9822F3B-A709-C682-2373-748C14E26014}"/>
              </a:ext>
            </a:extLst>
          </p:cNvPr>
          <p:cNvSpPr txBox="1"/>
          <p:nvPr/>
        </p:nvSpPr>
        <p:spPr>
          <a:xfrm>
            <a:off x="4803044" y="3675566"/>
            <a:ext cx="3941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Гибрид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: GNSS +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локальные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датчики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/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визуальная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навигация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Платформенный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вендор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с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экосистемой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Отстройка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независимый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модуль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+ OEM-SDK, real-time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на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дешёвых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вычислителях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56" name="Rounded Rectangle 24">
            <a:extLst>
              <a:ext uri="{FF2B5EF4-FFF2-40B4-BE49-F238E27FC236}">
                <a16:creationId xmlns:a16="http://schemas.microsoft.com/office/drawing/2014/main" id="{25ACB60C-5F98-BB20-B012-3A77ACC0EEC4}"/>
              </a:ext>
            </a:extLst>
          </p:cNvPr>
          <p:cNvSpPr/>
          <p:nvPr/>
        </p:nvSpPr>
        <p:spPr>
          <a:xfrm>
            <a:off x="180024" y="4886524"/>
            <a:ext cx="4287270" cy="1619159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7" name="Rectangle 25">
            <a:extLst>
              <a:ext uri="{FF2B5EF4-FFF2-40B4-BE49-F238E27FC236}">
                <a16:creationId xmlns:a16="http://schemas.microsoft.com/office/drawing/2014/main" id="{1E63C778-B034-61D0-7522-002650F268BF}"/>
              </a:ext>
            </a:extLst>
          </p:cNvPr>
          <p:cNvSpPr/>
          <p:nvPr/>
        </p:nvSpPr>
        <p:spPr>
          <a:xfrm>
            <a:off x="152760" y="4886524"/>
            <a:ext cx="84448" cy="1619159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273912-BD2E-E72C-2B79-3A09B1C70591}"/>
              </a:ext>
            </a:extLst>
          </p:cNvPr>
          <p:cNvSpPr txBox="1"/>
          <p:nvPr/>
        </p:nvSpPr>
        <p:spPr>
          <a:xfrm>
            <a:off x="341072" y="4906670"/>
            <a:ext cx="37542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UAV Navigation / Mission Planner</a:t>
            </a:r>
          </a:p>
        </p:txBody>
      </p:sp>
      <p:sp>
        <p:nvSpPr>
          <p:cNvPr id="59" name="Rectangle 27">
            <a:extLst>
              <a:ext uri="{FF2B5EF4-FFF2-40B4-BE49-F238E27FC236}">
                <a16:creationId xmlns:a16="http://schemas.microsoft.com/office/drawing/2014/main" id="{1B8462C8-1DED-290A-837E-5590B09C79F4}"/>
              </a:ext>
            </a:extLst>
          </p:cNvPr>
          <p:cNvSpPr/>
          <p:nvPr/>
        </p:nvSpPr>
        <p:spPr>
          <a:xfrm>
            <a:off x="360745" y="5272606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B8BBE13-2F0E-4598-67C0-50ABD916B737}"/>
              </a:ext>
            </a:extLst>
          </p:cNvPr>
          <p:cNvSpPr txBox="1"/>
          <p:nvPr/>
        </p:nvSpPr>
        <p:spPr>
          <a:xfrm>
            <a:off x="287606" y="5365665"/>
            <a:ext cx="3941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Коммерческие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планнеры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,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динамическое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перепланирование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Зрелые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инструменты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миссий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по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путевым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точкам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Отстройка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on-device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топо-модель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, </a:t>
            </a:r>
            <a:br>
              <a:rPr lang="ru-RU"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</a:b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автономность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без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связи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/GPS.</a:t>
            </a:r>
          </a:p>
        </p:txBody>
      </p:sp>
      <p:sp>
        <p:nvSpPr>
          <p:cNvPr id="61" name="Rounded Rectangle 29">
            <a:extLst>
              <a:ext uri="{FF2B5EF4-FFF2-40B4-BE49-F238E27FC236}">
                <a16:creationId xmlns:a16="http://schemas.microsoft.com/office/drawing/2014/main" id="{243123B6-46BF-E488-546D-E51218159249}"/>
              </a:ext>
            </a:extLst>
          </p:cNvPr>
          <p:cNvSpPr/>
          <p:nvPr/>
        </p:nvSpPr>
        <p:spPr>
          <a:xfrm>
            <a:off x="4623690" y="4833490"/>
            <a:ext cx="4287270" cy="1672193"/>
          </a:xfrm>
          <a:prstGeom prst="roundRect">
            <a:avLst/>
          </a:prstGeom>
          <a:solidFill>
            <a:srgbClr val="FFFFFF"/>
          </a:solidFill>
          <a:ln w="15240" cap="flat" cmpd="sng" algn="ctr">
            <a:solidFill>
              <a:srgbClr val="DCE2E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2" name="Rectangle 30">
            <a:extLst>
              <a:ext uri="{FF2B5EF4-FFF2-40B4-BE49-F238E27FC236}">
                <a16:creationId xmlns:a16="http://schemas.microsoft.com/office/drawing/2014/main" id="{88CF68CE-B874-BBC3-BFE1-FB2B49AF584B}"/>
              </a:ext>
            </a:extLst>
          </p:cNvPr>
          <p:cNvSpPr/>
          <p:nvPr/>
        </p:nvSpPr>
        <p:spPr>
          <a:xfrm>
            <a:off x="4623690" y="4833490"/>
            <a:ext cx="103724" cy="1679363"/>
          </a:xfrm>
          <a:prstGeom prst="rect">
            <a:avLst/>
          </a:prstGeom>
          <a:solidFill>
            <a:srgbClr val="EA6131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E61578-389B-3CC3-34D6-4E9BF2113DF2}"/>
              </a:ext>
            </a:extLst>
          </p:cNvPr>
          <p:cNvSpPr txBox="1"/>
          <p:nvPr/>
        </p:nvSpPr>
        <p:spPr>
          <a:xfrm>
            <a:off x="4799479" y="4932174"/>
            <a:ext cx="3836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800" b="1">
                <a:solidFill>
                  <a:srgbClr val="1254A3"/>
                </a:solidFill>
              </a:defRPr>
            </a:pPr>
            <a:r>
              <a:rPr sz="1600" b="1" kern="0" dirty="0" err="1">
                <a:solidFill>
                  <a:srgbClr val="1254A3"/>
                </a:solidFill>
                <a:latin typeface="Arial"/>
                <a:cs typeface="Arial"/>
                <a:sym typeface="Arial"/>
              </a:rPr>
              <a:t>Академические</a:t>
            </a:r>
            <a:r>
              <a:rPr sz="1600" b="1" kern="0" dirty="0">
                <a:solidFill>
                  <a:srgbClr val="1254A3"/>
                </a:solidFill>
                <a:latin typeface="Arial"/>
                <a:cs typeface="Arial"/>
                <a:sym typeface="Arial"/>
              </a:rPr>
              <a:t> НИОКР (RU)</a:t>
            </a:r>
          </a:p>
        </p:txBody>
      </p:sp>
      <p:sp>
        <p:nvSpPr>
          <p:cNvPr id="64" name="Rectangle 32">
            <a:extLst>
              <a:ext uri="{FF2B5EF4-FFF2-40B4-BE49-F238E27FC236}">
                <a16:creationId xmlns:a16="http://schemas.microsoft.com/office/drawing/2014/main" id="{6C1052C1-E0B0-AECA-4B10-BC20F68A47B7}"/>
              </a:ext>
            </a:extLst>
          </p:cNvPr>
          <p:cNvSpPr/>
          <p:nvPr/>
        </p:nvSpPr>
        <p:spPr>
          <a:xfrm>
            <a:off x="4806936" y="5301208"/>
            <a:ext cx="3983012" cy="45719"/>
          </a:xfrm>
          <a:prstGeom prst="rect">
            <a:avLst/>
          </a:prstGeom>
          <a:solidFill>
            <a:srgbClr val="EBEEF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DA3B0FB-6105-311B-E3CA-CAF6E8E5EC2B}"/>
              </a:ext>
            </a:extLst>
          </p:cNvPr>
          <p:cNvSpPr txBox="1"/>
          <p:nvPr/>
        </p:nvSpPr>
        <p:spPr>
          <a:xfrm>
            <a:off x="4803044" y="5373216"/>
            <a:ext cx="39415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A*/RL/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эволюционные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алгоритмы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,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устойчивость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без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GNSS.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400">
                <a:solidFill>
                  <a:srgbClr val="191919"/>
                </a:solidFill>
              </a:defRPr>
            </a:pP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•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Сильные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лаборатории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 и </a:t>
            </a:r>
            <a:r>
              <a:rPr sz="1200" kern="0" dirty="0" err="1">
                <a:solidFill>
                  <a:srgbClr val="191919"/>
                </a:solidFill>
                <a:latin typeface="Arial"/>
                <a:cs typeface="Arial"/>
                <a:sym typeface="Arial"/>
              </a:rPr>
              <a:t>прототипы</a:t>
            </a:r>
            <a:r>
              <a:rPr sz="1200" kern="0" dirty="0">
                <a:solidFill>
                  <a:srgbClr val="191919"/>
                </a:solidFill>
                <a:latin typeface="Arial"/>
                <a:cs typeface="Arial"/>
                <a:sym typeface="Arial"/>
              </a:rPr>
              <a:t>.</a:t>
            </a:r>
          </a:p>
          <a:p>
            <a:pPr latinLnBrk="0">
              <a:buClr>
                <a:srgbClr val="000000"/>
              </a:buClr>
              <a:buFont typeface="Arial"/>
              <a:buNone/>
              <a:defRPr sz="1300">
                <a:solidFill>
                  <a:srgbClr val="6E7882"/>
                </a:solidFill>
              </a:defRPr>
            </a:pP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—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Отстройка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: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продуктовая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готовность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,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пилоты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и </a:t>
            </a:r>
            <a:r>
              <a:rPr sz="1200" kern="0" dirty="0" err="1">
                <a:solidFill>
                  <a:srgbClr val="6E7882"/>
                </a:solidFill>
                <a:latin typeface="Arial"/>
                <a:cs typeface="Arial"/>
                <a:sym typeface="Arial"/>
              </a:rPr>
              <a:t>интеграции</a:t>
            </a:r>
            <a:r>
              <a:rPr sz="1200" kern="0" dirty="0">
                <a:solidFill>
                  <a:srgbClr val="6E7882"/>
                </a:solidFill>
                <a:latin typeface="Arial"/>
                <a:cs typeface="Arial"/>
                <a:sym typeface="Arial"/>
              </a:rPr>
              <a:t> OEM.</a:t>
            </a:r>
          </a:p>
        </p:txBody>
      </p:sp>
    </p:spTree>
    <p:extLst>
      <p:ext uri="{BB962C8B-B14F-4D97-AF65-F5344CB8AC3E}">
        <p14:creationId xmlns:p14="http://schemas.microsoft.com/office/powerpoint/2010/main" val="2586257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DA69-5FB2-5905-696A-65996CBEB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9F9636-C2C8-5E69-6B69-5E81E8073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Оценка рынка (на 2024 год)</a:t>
            </a:r>
            <a:endParaRPr lang="ko-KR" altLang="en-US" dirty="0"/>
          </a:p>
        </p:txBody>
      </p:sp>
      <p:sp>
        <p:nvSpPr>
          <p:cNvPr id="5" name="Google Shape;419;p33">
            <a:extLst>
              <a:ext uri="{FF2B5EF4-FFF2-40B4-BE49-F238E27FC236}">
                <a16:creationId xmlns:a16="http://schemas.microsoft.com/office/drawing/2014/main" id="{D4753230-C43D-9162-EB47-52AF251A4F5F}"/>
              </a:ext>
            </a:extLst>
          </p:cNvPr>
          <p:cNvSpPr txBox="1">
            <a:spLocks/>
          </p:cNvSpPr>
          <p:nvPr/>
        </p:nvSpPr>
        <p:spPr>
          <a:xfrm>
            <a:off x="1440000" y="890050"/>
            <a:ext cx="2853600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ru-RU" sz="1400">
                <a:latin typeface="Golos Text"/>
                <a:ea typeface="Golos Text"/>
                <a:cs typeface="Golos Text"/>
                <a:sym typeface="Golos Text"/>
              </a:rPr>
              <a:t>РЫНОК</a:t>
            </a:r>
          </a:p>
        </p:txBody>
      </p:sp>
      <p:grpSp>
        <p:nvGrpSpPr>
          <p:cNvPr id="6" name="Google Shape;421;p33">
            <a:extLst>
              <a:ext uri="{FF2B5EF4-FFF2-40B4-BE49-F238E27FC236}">
                <a16:creationId xmlns:a16="http://schemas.microsoft.com/office/drawing/2014/main" id="{BC372149-93A0-7175-E8DD-8F4F5AA75B8A}"/>
              </a:ext>
            </a:extLst>
          </p:cNvPr>
          <p:cNvGrpSpPr/>
          <p:nvPr/>
        </p:nvGrpSpPr>
        <p:grpSpPr>
          <a:xfrm flipH="1">
            <a:off x="284790" y="1250052"/>
            <a:ext cx="8391664" cy="5419308"/>
            <a:chOff x="6428954" y="1165658"/>
            <a:chExt cx="2077580" cy="1051365"/>
          </a:xfrm>
        </p:grpSpPr>
        <p:grpSp>
          <p:nvGrpSpPr>
            <p:cNvPr id="7" name="Google Shape;422;p33">
              <a:extLst>
                <a:ext uri="{FF2B5EF4-FFF2-40B4-BE49-F238E27FC236}">
                  <a16:creationId xmlns:a16="http://schemas.microsoft.com/office/drawing/2014/main" id="{34EDE12F-F717-D3FB-3ED1-EE03C45345E0}"/>
                </a:ext>
              </a:extLst>
            </p:cNvPr>
            <p:cNvGrpSpPr/>
            <p:nvPr/>
          </p:nvGrpSpPr>
          <p:grpSpPr>
            <a:xfrm>
              <a:off x="6982246" y="1969723"/>
              <a:ext cx="1524288" cy="247300"/>
              <a:chOff x="6982246" y="1969723"/>
              <a:chExt cx="1524288" cy="247300"/>
            </a:xfrm>
          </p:grpSpPr>
          <p:sp>
            <p:nvSpPr>
              <p:cNvPr id="23" name="Google Shape;423;p33">
                <a:extLst>
                  <a:ext uri="{FF2B5EF4-FFF2-40B4-BE49-F238E27FC236}">
                    <a16:creationId xmlns:a16="http://schemas.microsoft.com/office/drawing/2014/main" id="{E62352BA-DBA2-26E4-DB2D-2D645960ED73}"/>
                  </a:ext>
                </a:extLst>
              </p:cNvPr>
              <p:cNvSpPr/>
              <p:nvPr/>
            </p:nvSpPr>
            <p:spPr>
              <a:xfrm flipH="1">
                <a:off x="8366247" y="1969723"/>
                <a:ext cx="140288" cy="247300"/>
              </a:xfrm>
              <a:custGeom>
                <a:avLst/>
                <a:gdLst/>
                <a:ahLst/>
                <a:cxnLst/>
                <a:rect l="l" t="t" r="r" b="b"/>
                <a:pathLst>
                  <a:path w="14992" h="26428" extrusionOk="0">
                    <a:moveTo>
                      <a:pt x="31" y="0"/>
                    </a:moveTo>
                    <a:cubicBezTo>
                      <a:pt x="25" y="0"/>
                      <a:pt x="19" y="0"/>
                      <a:pt x="13" y="0"/>
                    </a:cubicBezTo>
                    <a:lnTo>
                      <a:pt x="0" y="0"/>
                    </a:lnTo>
                    <a:lnTo>
                      <a:pt x="0" y="26407"/>
                    </a:lnTo>
                    <a:lnTo>
                      <a:pt x="13" y="26427"/>
                    </a:lnTo>
                    <a:lnTo>
                      <a:pt x="14992" y="1860"/>
                    </a:lnTo>
                    <a:cubicBezTo>
                      <a:pt x="10391" y="663"/>
                      <a:pt x="5335" y="0"/>
                      <a:pt x="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1400"/>
              </a:p>
            </p:txBody>
          </p:sp>
          <p:grpSp>
            <p:nvGrpSpPr>
              <p:cNvPr id="24" name="Google Shape;424;p33">
                <a:extLst>
                  <a:ext uri="{FF2B5EF4-FFF2-40B4-BE49-F238E27FC236}">
                    <a16:creationId xmlns:a16="http://schemas.microsoft.com/office/drawing/2014/main" id="{D6B84340-AC5C-5D18-62AB-1015FEE7D34E}"/>
                  </a:ext>
                </a:extLst>
              </p:cNvPr>
              <p:cNvGrpSpPr/>
              <p:nvPr/>
            </p:nvGrpSpPr>
            <p:grpSpPr>
              <a:xfrm>
                <a:off x="6982246" y="2063895"/>
                <a:ext cx="1456629" cy="73428"/>
                <a:chOff x="6982246" y="2063895"/>
                <a:chExt cx="1456629" cy="73428"/>
              </a:xfrm>
            </p:grpSpPr>
            <p:sp>
              <p:nvSpPr>
                <p:cNvPr id="25" name="Google Shape;425;p33">
                  <a:extLst>
                    <a:ext uri="{FF2B5EF4-FFF2-40B4-BE49-F238E27FC236}">
                      <a16:creationId xmlns:a16="http://schemas.microsoft.com/office/drawing/2014/main" id="{84ECF7A1-9E78-2C88-5570-08F63076A81D}"/>
                    </a:ext>
                  </a:extLst>
                </p:cNvPr>
                <p:cNvSpPr/>
                <p:nvPr/>
              </p:nvSpPr>
              <p:spPr>
                <a:xfrm flipH="1">
                  <a:off x="6982246" y="2063895"/>
                  <a:ext cx="811979" cy="73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82850" tIns="182850" rIns="182850" bIns="182850" anchor="ctr" anchorCtr="0">
                  <a:noAutofit/>
                </a:bodyPr>
                <a:lstStyle/>
                <a:p>
                  <a:r>
                    <a:rPr lang="en" sz="1400">
                      <a:latin typeface="Golos Text"/>
                      <a:ea typeface="Golos Text"/>
                      <a:cs typeface="Golos Text"/>
                      <a:sym typeface="Golos Text"/>
                    </a:rPr>
                    <a:t>1,2% от SAM - </a:t>
                  </a:r>
                  <a:r>
                    <a:rPr lang="en" sz="1400">
                      <a:solidFill>
                        <a:srgbClr val="00C3B1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10 096 128 руб.</a:t>
                  </a:r>
                  <a:endParaRPr sz="1400">
                    <a:solidFill>
                      <a:srgbClr val="00C3B1"/>
                    </a:solidFill>
                  </a:endParaRPr>
                </a:p>
              </p:txBody>
            </p:sp>
            <p:cxnSp>
              <p:nvCxnSpPr>
                <p:cNvPr id="26" name="Google Shape;426;p33">
                  <a:extLst>
                    <a:ext uri="{FF2B5EF4-FFF2-40B4-BE49-F238E27FC236}">
                      <a16:creationId xmlns:a16="http://schemas.microsoft.com/office/drawing/2014/main" id="{6556DAFD-4EA4-6C7E-1B21-0673D7A28DD7}"/>
                    </a:ext>
                  </a:extLst>
                </p:cNvPr>
                <p:cNvCxnSpPr/>
                <p:nvPr/>
              </p:nvCxnSpPr>
              <p:spPr>
                <a:xfrm rot="10800000">
                  <a:off x="7818475" y="2100600"/>
                  <a:ext cx="620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" name="Google Shape;427;p33">
              <a:extLst>
                <a:ext uri="{FF2B5EF4-FFF2-40B4-BE49-F238E27FC236}">
                  <a16:creationId xmlns:a16="http://schemas.microsoft.com/office/drawing/2014/main" id="{E798BB40-848C-0237-171E-9D623D8FE9B4}"/>
                </a:ext>
              </a:extLst>
            </p:cNvPr>
            <p:cNvGrpSpPr/>
            <p:nvPr/>
          </p:nvGrpSpPr>
          <p:grpSpPr>
            <a:xfrm>
              <a:off x="6982246" y="1712201"/>
              <a:ext cx="1524279" cy="280574"/>
              <a:chOff x="6982246" y="1712201"/>
              <a:chExt cx="1524279" cy="280574"/>
            </a:xfrm>
          </p:grpSpPr>
          <p:sp>
            <p:nvSpPr>
              <p:cNvPr id="19" name="Google Shape;428;p33">
                <a:extLst>
                  <a:ext uri="{FF2B5EF4-FFF2-40B4-BE49-F238E27FC236}">
                    <a16:creationId xmlns:a16="http://schemas.microsoft.com/office/drawing/2014/main" id="{74FE1999-A87D-D6E9-0002-935974615ED9}"/>
                  </a:ext>
                </a:extLst>
              </p:cNvPr>
              <p:cNvSpPr/>
              <p:nvPr/>
            </p:nvSpPr>
            <p:spPr>
              <a:xfrm flipH="1">
                <a:off x="8226249" y="1712201"/>
                <a:ext cx="280276" cy="246767"/>
              </a:xfrm>
              <a:custGeom>
                <a:avLst/>
                <a:gdLst/>
                <a:ahLst/>
                <a:cxnLst/>
                <a:rect l="l" t="t" r="r" b="b"/>
                <a:pathLst>
                  <a:path w="29952" h="26371" extrusionOk="0">
                    <a:moveTo>
                      <a:pt x="1" y="0"/>
                    </a:moveTo>
                    <a:lnTo>
                      <a:pt x="1" y="24234"/>
                    </a:lnTo>
                    <a:lnTo>
                      <a:pt x="14" y="24234"/>
                    </a:lnTo>
                    <a:cubicBezTo>
                      <a:pt x="14" y="24234"/>
                      <a:pt x="203" y="24229"/>
                      <a:pt x="558" y="24229"/>
                    </a:cubicBezTo>
                    <a:cubicBezTo>
                      <a:pt x="2473" y="24229"/>
                      <a:pt x="9215" y="24384"/>
                      <a:pt x="17213" y="26370"/>
                    </a:cubicBezTo>
                    <a:lnTo>
                      <a:pt x="29952" y="5713"/>
                    </a:lnTo>
                    <a:cubicBezTo>
                      <a:pt x="29952" y="5713"/>
                      <a:pt x="20827" y="0"/>
                      <a:pt x="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1400"/>
              </a:p>
            </p:txBody>
          </p:sp>
          <p:grpSp>
            <p:nvGrpSpPr>
              <p:cNvPr id="20" name="Google Shape;429;p33">
                <a:extLst>
                  <a:ext uri="{FF2B5EF4-FFF2-40B4-BE49-F238E27FC236}">
                    <a16:creationId xmlns:a16="http://schemas.microsoft.com/office/drawing/2014/main" id="{A3A6445E-9945-A42E-FE34-1D60A226B218}"/>
                  </a:ext>
                </a:extLst>
              </p:cNvPr>
              <p:cNvGrpSpPr/>
              <p:nvPr/>
            </p:nvGrpSpPr>
            <p:grpSpPr>
              <a:xfrm>
                <a:off x="6982246" y="1879575"/>
                <a:ext cx="1310179" cy="113200"/>
                <a:chOff x="6982246" y="1879575"/>
                <a:chExt cx="1310179" cy="113200"/>
              </a:xfrm>
            </p:grpSpPr>
            <p:sp>
              <p:nvSpPr>
                <p:cNvPr id="21" name="Google Shape;430;p33">
                  <a:extLst>
                    <a:ext uri="{FF2B5EF4-FFF2-40B4-BE49-F238E27FC236}">
                      <a16:creationId xmlns:a16="http://schemas.microsoft.com/office/drawing/2014/main" id="{C7499EDB-05B3-9533-956B-5A1BA9CEC830}"/>
                    </a:ext>
                  </a:extLst>
                </p:cNvPr>
                <p:cNvSpPr/>
                <p:nvPr/>
              </p:nvSpPr>
              <p:spPr>
                <a:xfrm flipH="1">
                  <a:off x="6982246" y="1919356"/>
                  <a:ext cx="811979" cy="73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82850" tIns="182850" rIns="182850" bIns="182850" anchor="ctr" anchorCtr="0">
                  <a:noAutofit/>
                </a:bodyPr>
                <a:lstStyle/>
                <a:p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5% от TAM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841 344 000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</p:txBody>
            </p:sp>
            <p:cxnSp>
              <p:nvCxnSpPr>
                <p:cNvPr id="22" name="Google Shape;431;p33">
                  <a:extLst>
                    <a:ext uri="{FF2B5EF4-FFF2-40B4-BE49-F238E27FC236}">
                      <a16:creationId xmlns:a16="http://schemas.microsoft.com/office/drawing/2014/main" id="{52B76A0A-23E0-1B91-9C59-A55749EBCD4E}"/>
                    </a:ext>
                  </a:extLst>
                </p:cNvPr>
                <p:cNvCxnSpPr/>
                <p:nvPr/>
              </p:nvCxnSpPr>
              <p:spPr>
                <a:xfrm flipH="1">
                  <a:off x="7816025" y="1879575"/>
                  <a:ext cx="476400" cy="69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9" name="Google Shape;432;p33">
              <a:extLst>
                <a:ext uri="{FF2B5EF4-FFF2-40B4-BE49-F238E27FC236}">
                  <a16:creationId xmlns:a16="http://schemas.microsoft.com/office/drawing/2014/main" id="{E2F9B302-F3A6-7C59-A104-27D7523ACE98}"/>
                </a:ext>
              </a:extLst>
            </p:cNvPr>
            <p:cNvGrpSpPr/>
            <p:nvPr/>
          </p:nvGrpSpPr>
          <p:grpSpPr>
            <a:xfrm>
              <a:off x="6428954" y="1320642"/>
              <a:ext cx="2077571" cy="538094"/>
              <a:chOff x="6428954" y="1320642"/>
              <a:chExt cx="2077571" cy="538094"/>
            </a:xfrm>
          </p:grpSpPr>
          <p:sp>
            <p:nvSpPr>
              <p:cNvPr id="15" name="Google Shape;433;p33">
                <a:extLst>
                  <a:ext uri="{FF2B5EF4-FFF2-40B4-BE49-F238E27FC236}">
                    <a16:creationId xmlns:a16="http://schemas.microsoft.com/office/drawing/2014/main" id="{D3A16EF7-136D-173D-E714-0488EB42BD60}"/>
                  </a:ext>
                </a:extLst>
              </p:cNvPr>
              <p:cNvSpPr/>
              <p:nvPr/>
            </p:nvSpPr>
            <p:spPr>
              <a:xfrm flipH="1">
                <a:off x="8087665" y="1447520"/>
                <a:ext cx="418860" cy="286667"/>
              </a:xfrm>
              <a:custGeom>
                <a:avLst/>
                <a:gdLst/>
                <a:ahLst/>
                <a:cxnLst/>
                <a:rect l="l" t="t" r="r" b="b"/>
                <a:pathLst>
                  <a:path w="44762" h="30635" extrusionOk="0">
                    <a:moveTo>
                      <a:pt x="1" y="1"/>
                    </a:moveTo>
                    <a:lnTo>
                      <a:pt x="1" y="24648"/>
                    </a:lnTo>
                    <a:lnTo>
                      <a:pt x="14" y="24648"/>
                    </a:lnTo>
                    <a:cubicBezTo>
                      <a:pt x="5607" y="24648"/>
                      <a:pt x="18560" y="25130"/>
                      <a:pt x="31390" y="30635"/>
                    </a:cubicBezTo>
                    <a:lnTo>
                      <a:pt x="44761" y="10327"/>
                    </a:lnTo>
                    <a:cubicBezTo>
                      <a:pt x="44761" y="10327"/>
                      <a:pt x="27304" y="1"/>
                      <a:pt x="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1400"/>
              </a:p>
            </p:txBody>
          </p:sp>
          <p:grpSp>
            <p:nvGrpSpPr>
              <p:cNvPr id="16" name="Google Shape;434;p33">
                <a:extLst>
                  <a:ext uri="{FF2B5EF4-FFF2-40B4-BE49-F238E27FC236}">
                    <a16:creationId xmlns:a16="http://schemas.microsoft.com/office/drawing/2014/main" id="{24F43E15-B978-31A1-E8CF-93C08E45AF0C}"/>
                  </a:ext>
                </a:extLst>
              </p:cNvPr>
              <p:cNvGrpSpPr/>
              <p:nvPr/>
            </p:nvGrpSpPr>
            <p:grpSpPr>
              <a:xfrm>
                <a:off x="6428954" y="1320642"/>
                <a:ext cx="1710971" cy="538094"/>
                <a:chOff x="6428954" y="1320642"/>
                <a:chExt cx="1710971" cy="538094"/>
              </a:xfrm>
            </p:grpSpPr>
            <p:sp>
              <p:nvSpPr>
                <p:cNvPr id="17" name="Google Shape;435;p33">
                  <a:extLst>
                    <a:ext uri="{FF2B5EF4-FFF2-40B4-BE49-F238E27FC236}">
                      <a16:creationId xmlns:a16="http://schemas.microsoft.com/office/drawing/2014/main" id="{B02CA423-90F8-64F2-44D4-C4DC8AF1E08A}"/>
                    </a:ext>
                  </a:extLst>
                </p:cNvPr>
                <p:cNvSpPr/>
                <p:nvPr/>
              </p:nvSpPr>
              <p:spPr>
                <a:xfrm flipH="1">
                  <a:off x="6428954" y="1320642"/>
                  <a:ext cx="1365272" cy="538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82850" tIns="182850" rIns="182850" bIns="182850" anchor="t" anchorCtr="0">
                  <a:no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По РФ:</a:t>
                  </a:r>
                  <a:endParaRPr sz="1400" dirty="0"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 marL="266700" indent="-266700">
                    <a:lnSpc>
                      <a:spcPct val="150000"/>
                    </a:lnSpc>
                    <a:buSzPts val="800"/>
                    <a:buFont typeface="Golos Text"/>
                    <a:buChar char="●"/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Охранные предприятия (~17000)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5 440 000 000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 marL="266700" indent="-266700">
                    <a:lnSpc>
                      <a:spcPct val="150000"/>
                    </a:lnSpc>
                    <a:buSzPts val="800"/>
                    <a:buFont typeface="Golos Text"/>
                    <a:buChar char="●"/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Полицейские управления (~1200)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384 000 000 руб.</a:t>
                  </a: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 </a:t>
                  </a:r>
                  <a:endParaRPr sz="1400" dirty="0"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 marL="266700" indent="-266700">
                    <a:lnSpc>
                      <a:spcPct val="150000"/>
                    </a:lnSpc>
                    <a:buSzPts val="800"/>
                    <a:buFont typeface="Golos Text"/>
                    <a:buChar char="●"/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Муниципальные образования (20184)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6 458 880 000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 marL="266700" indent="-266700">
                    <a:lnSpc>
                      <a:spcPct val="150000"/>
                    </a:lnSpc>
                    <a:buSzPts val="800"/>
                    <a:buFont typeface="Golos Text"/>
                    <a:buChar char="●"/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Дрон-рейсеры (~7000 человек)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224 000 000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 marL="266700" indent="-266700">
                    <a:lnSpc>
                      <a:spcPct val="150000"/>
                    </a:lnSpc>
                    <a:buSzPts val="800"/>
                    <a:buFont typeface="Golos Text"/>
                    <a:buChar char="●"/>
                  </a:pP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Оценка государством потребности в дронах для обучения - (135000 шт.)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4 320 000 000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" sz="1400" dirty="0">
                      <a:solidFill>
                        <a:schemeClr val="dk1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Суммарный объем рынка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16 826 880 000 руб.</a:t>
                  </a:r>
                  <a:endParaRPr sz="1400" dirty="0">
                    <a:solidFill>
                      <a:schemeClr val="dk2"/>
                    </a:solidFill>
                    <a:latin typeface="Golos Text"/>
                    <a:ea typeface="Golos Text"/>
                    <a:cs typeface="Golos Text"/>
                    <a:sym typeface="Golos Text"/>
                  </a:endParaRPr>
                </a:p>
              </p:txBody>
            </p:sp>
            <p:cxnSp>
              <p:nvCxnSpPr>
                <p:cNvPr id="18" name="Google Shape;436;p33">
                  <a:extLst>
                    <a:ext uri="{FF2B5EF4-FFF2-40B4-BE49-F238E27FC236}">
                      <a16:creationId xmlns:a16="http://schemas.microsoft.com/office/drawing/2014/main" id="{5646CC9F-1827-89BF-19E6-990165D59AC3}"/>
                    </a:ext>
                  </a:extLst>
                </p:cNvPr>
                <p:cNvCxnSpPr/>
                <p:nvPr/>
              </p:nvCxnSpPr>
              <p:spPr>
                <a:xfrm rot="10800000">
                  <a:off x="7811725" y="1596800"/>
                  <a:ext cx="328200" cy="219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10" name="Google Shape;437;p33">
              <a:extLst>
                <a:ext uri="{FF2B5EF4-FFF2-40B4-BE49-F238E27FC236}">
                  <a16:creationId xmlns:a16="http://schemas.microsoft.com/office/drawing/2014/main" id="{86F1708E-8079-572C-D7EC-D5A3856E143F}"/>
                </a:ext>
              </a:extLst>
            </p:cNvPr>
            <p:cNvGrpSpPr/>
            <p:nvPr/>
          </p:nvGrpSpPr>
          <p:grpSpPr>
            <a:xfrm>
              <a:off x="6446781" y="1165658"/>
              <a:ext cx="2059744" cy="344253"/>
              <a:chOff x="6446781" y="1165658"/>
              <a:chExt cx="2059744" cy="344253"/>
            </a:xfrm>
          </p:grpSpPr>
          <p:sp>
            <p:nvSpPr>
              <p:cNvPr id="11" name="Google Shape;438;p33">
                <a:extLst>
                  <a:ext uri="{FF2B5EF4-FFF2-40B4-BE49-F238E27FC236}">
                    <a16:creationId xmlns:a16="http://schemas.microsoft.com/office/drawing/2014/main" id="{24A88B99-7009-626C-B127-13241BBE55DC}"/>
                  </a:ext>
                </a:extLst>
              </p:cNvPr>
              <p:cNvSpPr/>
              <p:nvPr/>
            </p:nvSpPr>
            <p:spPr>
              <a:xfrm flipH="1">
                <a:off x="7919557" y="1165658"/>
                <a:ext cx="586968" cy="344253"/>
              </a:xfrm>
              <a:custGeom>
                <a:avLst/>
                <a:gdLst/>
                <a:ahLst/>
                <a:cxnLst/>
                <a:rect l="l" t="t" r="r" b="b"/>
                <a:pathLst>
                  <a:path w="62727" h="36789" extrusionOk="0">
                    <a:moveTo>
                      <a:pt x="1" y="1"/>
                    </a:moveTo>
                    <a:lnTo>
                      <a:pt x="1" y="25976"/>
                    </a:lnTo>
                    <a:lnTo>
                      <a:pt x="17" y="25976"/>
                    </a:lnTo>
                    <a:cubicBezTo>
                      <a:pt x="74" y="25976"/>
                      <a:pt x="588" y="25960"/>
                      <a:pt x="1487" y="25960"/>
                    </a:cubicBezTo>
                    <a:cubicBezTo>
                      <a:pt x="7235" y="25960"/>
                      <a:pt x="28709" y="26646"/>
                      <a:pt x="46867" y="36789"/>
                    </a:cubicBezTo>
                    <a:lnTo>
                      <a:pt x="62726" y="12728"/>
                    </a:lnTo>
                    <a:cubicBezTo>
                      <a:pt x="62726" y="12728"/>
                      <a:pt x="39312" y="2"/>
                      <a:pt x="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1400"/>
              </a:p>
            </p:txBody>
          </p:sp>
          <p:grpSp>
            <p:nvGrpSpPr>
              <p:cNvPr id="12" name="Google Shape;439;p33">
                <a:extLst>
                  <a:ext uri="{FF2B5EF4-FFF2-40B4-BE49-F238E27FC236}">
                    <a16:creationId xmlns:a16="http://schemas.microsoft.com/office/drawing/2014/main" id="{1ADBE109-7BF1-174C-C6D6-ED0795E73407}"/>
                  </a:ext>
                </a:extLst>
              </p:cNvPr>
              <p:cNvGrpSpPr/>
              <p:nvPr/>
            </p:nvGrpSpPr>
            <p:grpSpPr>
              <a:xfrm>
                <a:off x="6446781" y="1165659"/>
                <a:ext cx="1536044" cy="212091"/>
                <a:chOff x="6446781" y="1165659"/>
                <a:chExt cx="1536044" cy="212091"/>
              </a:xfrm>
            </p:grpSpPr>
            <p:sp>
              <p:nvSpPr>
                <p:cNvPr id="13" name="Google Shape;440;p33">
                  <a:extLst>
                    <a:ext uri="{FF2B5EF4-FFF2-40B4-BE49-F238E27FC236}">
                      <a16:creationId xmlns:a16="http://schemas.microsoft.com/office/drawing/2014/main" id="{AD518300-5E01-70B4-8959-E387BEBFEC98}"/>
                    </a:ext>
                  </a:extLst>
                </p:cNvPr>
                <p:cNvSpPr/>
                <p:nvPr/>
              </p:nvSpPr>
              <p:spPr>
                <a:xfrm flipH="1">
                  <a:off x="6446781" y="1165659"/>
                  <a:ext cx="1347444" cy="79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82850" tIns="182850" rIns="182850" bIns="182850" anchor="ctr" anchorCtr="0">
                  <a:noAutofit/>
                </a:bodyPr>
                <a:lstStyle/>
                <a:p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Мировой рынок дронов - </a:t>
                  </a:r>
                  <a:r>
                    <a:rPr lang="en" sz="1400" dirty="0">
                      <a:solidFill>
                        <a:schemeClr val="dk2"/>
                      </a:solidFill>
                      <a:latin typeface="Golos Text"/>
                      <a:ea typeface="Golos Text"/>
                      <a:cs typeface="Golos Text"/>
                      <a:sym typeface="Golos Text"/>
                    </a:rPr>
                    <a:t>17, 31 млрд. долларов</a:t>
                  </a:r>
                  <a:r>
                    <a:rPr lang="en" sz="1400" dirty="0">
                      <a:latin typeface="Golos Text"/>
                      <a:ea typeface="Golos Text"/>
                      <a:cs typeface="Golos Text"/>
                      <a:sym typeface="Golos Text"/>
                    </a:rPr>
                    <a:t>.</a:t>
                  </a:r>
                  <a:endParaRPr sz="1400" dirty="0">
                    <a:latin typeface="Golos Text"/>
                    <a:ea typeface="Golos Text"/>
                    <a:cs typeface="Golos Text"/>
                    <a:sym typeface="Golos Text"/>
                  </a:endParaRPr>
                </a:p>
              </p:txBody>
            </p:sp>
            <p:cxnSp>
              <p:nvCxnSpPr>
                <p:cNvPr id="14" name="Google Shape;441;p33">
                  <a:extLst>
                    <a:ext uri="{FF2B5EF4-FFF2-40B4-BE49-F238E27FC236}">
                      <a16:creationId xmlns:a16="http://schemas.microsoft.com/office/drawing/2014/main" id="{B63F5348-3B52-FDE2-3936-49E00616A49A}"/>
                    </a:ext>
                  </a:extLst>
                </p:cNvPr>
                <p:cNvCxnSpPr/>
                <p:nvPr/>
              </p:nvCxnSpPr>
              <p:spPr>
                <a:xfrm rot="10800000">
                  <a:off x="7811525" y="1209150"/>
                  <a:ext cx="171300" cy="1686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</p:grpSp>
      <p:sp>
        <p:nvSpPr>
          <p:cNvPr id="27" name="Google Shape;442;p33">
            <a:extLst>
              <a:ext uri="{FF2B5EF4-FFF2-40B4-BE49-F238E27FC236}">
                <a16:creationId xmlns:a16="http://schemas.microsoft.com/office/drawing/2014/main" id="{0B51BCDB-ABA9-A052-4057-828A0B898B78}"/>
              </a:ext>
            </a:extLst>
          </p:cNvPr>
          <p:cNvSpPr txBox="1"/>
          <p:nvPr/>
        </p:nvSpPr>
        <p:spPr>
          <a:xfrm rot="16200000">
            <a:off x="45994" y="2089759"/>
            <a:ext cx="794777" cy="249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1400" dirty="0">
                <a:solidFill>
                  <a:schemeClr val="dk1"/>
                </a:solidFill>
                <a:latin typeface="Golos Text Medium"/>
                <a:ea typeface="Golos Text Medium"/>
                <a:cs typeface="Golos Text Medium"/>
                <a:sym typeface="Golos Text Medium"/>
              </a:rPr>
              <a:t>PAM</a:t>
            </a:r>
            <a:endParaRPr sz="1400" dirty="0">
              <a:solidFill>
                <a:schemeClr val="dk1"/>
              </a:solidFill>
              <a:latin typeface="Golos Text Medium"/>
              <a:ea typeface="Golos Text Medium"/>
              <a:cs typeface="Golos Text Medium"/>
              <a:sym typeface="Golos Text Medium"/>
            </a:endParaRPr>
          </a:p>
        </p:txBody>
      </p:sp>
      <p:sp>
        <p:nvSpPr>
          <p:cNvPr id="28" name="Google Shape;443;p33">
            <a:extLst>
              <a:ext uri="{FF2B5EF4-FFF2-40B4-BE49-F238E27FC236}">
                <a16:creationId xmlns:a16="http://schemas.microsoft.com/office/drawing/2014/main" id="{B259CA29-62C3-D94A-E5C2-D42D92F47A1E}"/>
              </a:ext>
            </a:extLst>
          </p:cNvPr>
          <p:cNvSpPr txBox="1"/>
          <p:nvPr/>
        </p:nvSpPr>
        <p:spPr>
          <a:xfrm rot="16200000">
            <a:off x="49508" y="3500476"/>
            <a:ext cx="826945" cy="24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1400" dirty="0">
                <a:solidFill>
                  <a:schemeClr val="dk1"/>
                </a:solidFill>
                <a:latin typeface="Golos Text Medium"/>
                <a:ea typeface="Golos Text Medium"/>
                <a:cs typeface="Golos Text Medium"/>
                <a:sym typeface="Golos Text Medium"/>
              </a:rPr>
              <a:t>TAM</a:t>
            </a:r>
            <a:endParaRPr sz="1400" dirty="0">
              <a:solidFill>
                <a:schemeClr val="dk1"/>
              </a:solidFill>
              <a:latin typeface="Golos Text Medium"/>
              <a:ea typeface="Golos Text Medium"/>
              <a:cs typeface="Golos Text Medium"/>
              <a:sym typeface="Golos Text Medium"/>
            </a:endParaRPr>
          </a:p>
        </p:txBody>
      </p:sp>
      <p:sp>
        <p:nvSpPr>
          <p:cNvPr id="29" name="Google Shape;444;p33">
            <a:extLst>
              <a:ext uri="{FF2B5EF4-FFF2-40B4-BE49-F238E27FC236}">
                <a16:creationId xmlns:a16="http://schemas.microsoft.com/office/drawing/2014/main" id="{E6EFC0CE-B29E-C0D2-C2EC-72CA51C48373}"/>
              </a:ext>
            </a:extLst>
          </p:cNvPr>
          <p:cNvSpPr txBox="1"/>
          <p:nvPr/>
        </p:nvSpPr>
        <p:spPr>
          <a:xfrm rot="16200000">
            <a:off x="7362" y="4803364"/>
            <a:ext cx="834676" cy="32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1400" dirty="0">
                <a:solidFill>
                  <a:schemeClr val="dk1"/>
                </a:solidFill>
                <a:latin typeface="Golos Text Medium"/>
                <a:ea typeface="Golos Text Medium"/>
                <a:cs typeface="Golos Text Medium"/>
                <a:sym typeface="Golos Text Medium"/>
              </a:rPr>
              <a:t>SAM</a:t>
            </a:r>
            <a:endParaRPr sz="1400" dirty="0">
              <a:solidFill>
                <a:schemeClr val="dk1"/>
              </a:solidFill>
              <a:latin typeface="Golos Text Medium"/>
              <a:ea typeface="Golos Text Medium"/>
              <a:cs typeface="Golos Text Medium"/>
              <a:sym typeface="Golos Text Medium"/>
            </a:endParaRPr>
          </a:p>
        </p:txBody>
      </p:sp>
      <p:sp>
        <p:nvSpPr>
          <p:cNvPr id="30" name="Google Shape;445;p33">
            <a:extLst>
              <a:ext uri="{FF2B5EF4-FFF2-40B4-BE49-F238E27FC236}">
                <a16:creationId xmlns:a16="http://schemas.microsoft.com/office/drawing/2014/main" id="{5329F8C6-84B5-82C4-F583-00A75501F7F5}"/>
              </a:ext>
            </a:extLst>
          </p:cNvPr>
          <p:cNvSpPr txBox="1"/>
          <p:nvPr/>
        </p:nvSpPr>
        <p:spPr>
          <a:xfrm rot="16200000">
            <a:off x="-78637" y="6184428"/>
            <a:ext cx="974354" cy="24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1400" dirty="0">
                <a:solidFill>
                  <a:schemeClr val="dk1"/>
                </a:solidFill>
                <a:latin typeface="Golos Text Medium"/>
                <a:ea typeface="Golos Text Medium"/>
                <a:cs typeface="Golos Text Medium"/>
                <a:sym typeface="Golos Text Medium"/>
              </a:rPr>
              <a:t>SOM</a:t>
            </a:r>
            <a:endParaRPr sz="1400" dirty="0">
              <a:solidFill>
                <a:schemeClr val="dk1"/>
              </a:solidFill>
              <a:latin typeface="Golos Text Medium"/>
              <a:ea typeface="Golos Text Medium"/>
              <a:cs typeface="Golos Text Medium"/>
              <a:sym typeface="Golos Text Medium"/>
            </a:endParaRPr>
          </a:p>
        </p:txBody>
      </p:sp>
      <p:sp>
        <p:nvSpPr>
          <p:cNvPr id="31" name="Google Shape;446;p33">
            <a:extLst>
              <a:ext uri="{FF2B5EF4-FFF2-40B4-BE49-F238E27FC236}">
                <a16:creationId xmlns:a16="http://schemas.microsoft.com/office/drawing/2014/main" id="{F2568EBB-BBA0-0C0F-AD19-4A9E09B8FB78}"/>
              </a:ext>
            </a:extLst>
          </p:cNvPr>
          <p:cNvSpPr/>
          <p:nvPr/>
        </p:nvSpPr>
        <p:spPr>
          <a:xfrm>
            <a:off x="6476316" y="5821004"/>
            <a:ext cx="2482265" cy="668926"/>
          </a:xfrm>
          <a:custGeom>
            <a:avLst/>
            <a:gdLst/>
            <a:ahLst/>
            <a:cxnLst/>
            <a:rect l="l" t="t" r="r" b="b"/>
            <a:pathLst>
              <a:path w="35124" h="7847" extrusionOk="0">
                <a:moveTo>
                  <a:pt x="0" y="1"/>
                </a:moveTo>
                <a:lnTo>
                  <a:pt x="0" y="7847"/>
                </a:lnTo>
                <a:lnTo>
                  <a:pt x="35123" y="7847"/>
                </a:lnTo>
                <a:lnTo>
                  <a:pt x="35123" y="1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ru-RU" sz="1400" i="1" dirty="0">
                <a:solidFill>
                  <a:srgbClr val="5F6368"/>
                </a:solidFill>
                <a:latin typeface="Golos Text"/>
                <a:ea typeface="Golos Text"/>
                <a:cs typeface="Golos Text"/>
                <a:sym typeface="Golos Text"/>
              </a:rPr>
              <a:t>Стоимость модуля:</a:t>
            </a:r>
          </a:p>
          <a:p>
            <a:pPr algn="r"/>
            <a:r>
              <a:rPr lang="ru-RU" sz="1400" i="1" dirty="0">
                <a:solidFill>
                  <a:schemeClr val="dk2"/>
                </a:solidFill>
                <a:latin typeface="Golos Text"/>
                <a:ea typeface="Golos Text"/>
                <a:cs typeface="Golos Text"/>
                <a:sym typeface="Golos Text"/>
              </a:rPr>
              <a:t>125 тыс.</a:t>
            </a:r>
            <a:r>
              <a:rPr lang="en" sz="1400" i="1" dirty="0">
                <a:solidFill>
                  <a:schemeClr val="dk2"/>
                </a:solidFill>
                <a:latin typeface="Golos Text"/>
                <a:ea typeface="Golos Text"/>
                <a:cs typeface="Golos Text"/>
                <a:sym typeface="Golos Text"/>
              </a:rPr>
              <a:t> руб.</a:t>
            </a:r>
            <a:endParaRPr sz="1400" i="1" dirty="0">
              <a:solidFill>
                <a:srgbClr val="5F6368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</p:spTree>
    <p:extLst>
      <p:ext uri="{BB962C8B-B14F-4D97-AF65-F5344CB8AC3E}">
        <p14:creationId xmlns:p14="http://schemas.microsoft.com/office/powerpoint/2010/main" val="2445863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C15F7-0849-D1E3-4CB6-22E4D11D8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C6CCFF-21F9-5508-75C7-838E6EA31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o-KR" dirty="0"/>
              <a:t>Дорожная карта проекта</a:t>
            </a:r>
            <a:endParaRPr lang="ko-KR" altLang="en-US" dirty="0"/>
          </a:p>
        </p:txBody>
      </p:sp>
      <p:sp>
        <p:nvSpPr>
          <p:cNvPr id="5" name="Google Shape;282;p8">
            <a:extLst>
              <a:ext uri="{FF2B5EF4-FFF2-40B4-BE49-F238E27FC236}">
                <a16:creationId xmlns:a16="http://schemas.microsoft.com/office/drawing/2014/main" id="{C9F77A95-B74E-05AD-3305-96C30466CFAF}"/>
              </a:ext>
            </a:extLst>
          </p:cNvPr>
          <p:cNvSpPr/>
          <p:nvPr/>
        </p:nvSpPr>
        <p:spPr>
          <a:xfrm>
            <a:off x="378060" y="1150836"/>
            <a:ext cx="3545868" cy="2294305"/>
          </a:xfrm>
          <a:prstGeom prst="roundRect">
            <a:avLst>
              <a:gd name="adj" fmla="val 3846"/>
            </a:avLst>
          </a:prstGeom>
          <a:solidFill>
            <a:schemeClr val="accent6">
              <a:lumMod val="60000"/>
              <a:lumOff val="40000"/>
            </a:schemeClr>
          </a:solidFill>
          <a:ln w="12700" cap="flat" cmpd="sng">
            <a:solidFill>
              <a:srgbClr val="E8E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83;p8" descr="preencoded.png">
            <a:extLst>
              <a:ext uri="{FF2B5EF4-FFF2-40B4-BE49-F238E27FC236}">
                <a16:creationId xmlns:a16="http://schemas.microsoft.com/office/drawing/2014/main" id="{2984CC28-D534-11FF-1EC9-149D01E2D5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0360" y="1241583"/>
            <a:ext cx="305990" cy="29324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84;p8">
            <a:extLst>
              <a:ext uri="{FF2B5EF4-FFF2-40B4-BE49-F238E27FC236}">
                <a16:creationId xmlns:a16="http://schemas.microsoft.com/office/drawing/2014/main" id="{DE8AFB4C-23B5-8DA7-41BD-D04DF4960930}"/>
              </a:ext>
            </a:extLst>
          </p:cNvPr>
          <p:cNvSpPr/>
          <p:nvPr/>
        </p:nvSpPr>
        <p:spPr>
          <a:xfrm>
            <a:off x="779374" y="1225524"/>
            <a:ext cx="3144553" cy="374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Научно‑технические изыскания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85;p8">
            <a:extLst>
              <a:ext uri="{FF2B5EF4-FFF2-40B4-BE49-F238E27FC236}">
                <a16:creationId xmlns:a16="http://schemas.microsoft.com/office/drawing/2014/main" id="{9E677060-42DD-9051-D372-AEFD7DFCD1E3}"/>
              </a:ext>
            </a:extLst>
          </p:cNvPr>
          <p:cNvSpPr/>
          <p:nvPr/>
        </p:nvSpPr>
        <p:spPr>
          <a:xfrm>
            <a:off x="497774" y="1825161"/>
            <a:ext cx="3282138" cy="508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сентябрь 2025 </a:t>
            </a: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–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февраль 2026</a:t>
            </a:r>
            <a:endParaRPr sz="2000" b="1" u="none" strike="noStrike" cap="none" dirty="0">
              <a:solidFill>
                <a:schemeClr val="accent6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Google Shape;286;p8">
            <a:extLst>
              <a:ext uri="{FF2B5EF4-FFF2-40B4-BE49-F238E27FC236}">
                <a16:creationId xmlns:a16="http://schemas.microsoft.com/office/drawing/2014/main" id="{9B8CA7D9-FD42-0B70-C657-0EF0A64F4F2F}"/>
              </a:ext>
            </a:extLst>
          </p:cNvPr>
          <p:cNvSpPr/>
          <p:nvPr/>
        </p:nvSpPr>
        <p:spPr>
          <a:xfrm>
            <a:off x="388950" y="2390680"/>
            <a:ext cx="3545868" cy="85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Обзор аналогов, разработка и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апробация алгоритма идентификации </a:t>
            </a:r>
            <a:r>
              <a:rPr lang="ru-RU" sz="1400" b="0" i="0" u="none" strike="noStrike" cap="none" dirty="0" err="1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объ-ектов</a:t>
            </a: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 на основе </a:t>
            </a:r>
            <a:r>
              <a:rPr lang="ru-RU" sz="1400" b="0" i="0" u="none" strike="noStrike" cap="none" dirty="0" err="1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баркодов</a:t>
            </a: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87;p8">
            <a:extLst>
              <a:ext uri="{FF2B5EF4-FFF2-40B4-BE49-F238E27FC236}">
                <a16:creationId xmlns:a16="http://schemas.microsoft.com/office/drawing/2014/main" id="{A00E30C9-4F73-A1DE-88BB-D1999595BEF4}"/>
              </a:ext>
            </a:extLst>
          </p:cNvPr>
          <p:cNvSpPr/>
          <p:nvPr/>
        </p:nvSpPr>
        <p:spPr>
          <a:xfrm>
            <a:off x="1733597" y="5878915"/>
            <a:ext cx="507776" cy="45719"/>
          </a:xfrm>
          <a:prstGeom prst="rect">
            <a:avLst/>
          </a:prstGeom>
          <a:solidFill>
            <a:srgbClr val="1E88E5"/>
          </a:solidFill>
          <a:ln w="12700" cap="flat" cmpd="sng">
            <a:solidFill>
              <a:srgbClr val="1E88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88;p8">
            <a:extLst>
              <a:ext uri="{FF2B5EF4-FFF2-40B4-BE49-F238E27FC236}">
                <a16:creationId xmlns:a16="http://schemas.microsoft.com/office/drawing/2014/main" id="{63F8A2E0-575D-A249-35C0-826D221ADD1D}"/>
              </a:ext>
            </a:extLst>
          </p:cNvPr>
          <p:cNvSpPr/>
          <p:nvPr/>
        </p:nvSpPr>
        <p:spPr>
          <a:xfrm>
            <a:off x="5074362" y="1110136"/>
            <a:ext cx="3545868" cy="2294306"/>
          </a:xfrm>
          <a:prstGeom prst="roundRect">
            <a:avLst>
              <a:gd name="adj" fmla="val 3846"/>
            </a:avLst>
          </a:prstGeom>
          <a:solidFill>
            <a:schemeClr val="accent6">
              <a:lumMod val="60000"/>
              <a:lumOff val="40000"/>
            </a:schemeClr>
          </a:solidFill>
          <a:ln w="12700" cap="flat" cmpd="sng">
            <a:solidFill>
              <a:srgbClr val="E8E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89;p8" descr="preencoded.png">
            <a:extLst>
              <a:ext uri="{FF2B5EF4-FFF2-40B4-BE49-F238E27FC236}">
                <a16:creationId xmlns:a16="http://schemas.microsoft.com/office/drawing/2014/main" id="{D82EC7BF-8BD6-1401-CA6A-291FD9655A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9559" y="4678871"/>
            <a:ext cx="480464" cy="26007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90;p8">
            <a:extLst>
              <a:ext uri="{FF2B5EF4-FFF2-40B4-BE49-F238E27FC236}">
                <a16:creationId xmlns:a16="http://schemas.microsoft.com/office/drawing/2014/main" id="{D5FD7652-90C0-B8B7-CACB-DB3040AB2B4C}"/>
              </a:ext>
            </a:extLst>
          </p:cNvPr>
          <p:cNvSpPr/>
          <p:nvPr/>
        </p:nvSpPr>
        <p:spPr>
          <a:xfrm>
            <a:off x="5170742" y="1685507"/>
            <a:ext cx="3449487" cy="633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февраль 2026 –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 июнь  2026</a:t>
            </a:r>
            <a:endParaRPr sz="2000" b="1" u="none" strike="noStrike" cap="none" dirty="0">
              <a:solidFill>
                <a:schemeClr val="accent6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91;p8">
            <a:extLst>
              <a:ext uri="{FF2B5EF4-FFF2-40B4-BE49-F238E27FC236}">
                <a16:creationId xmlns:a16="http://schemas.microsoft.com/office/drawing/2014/main" id="{8737F3C2-5C29-0920-CC9A-57E9F48F4BB8}"/>
              </a:ext>
            </a:extLst>
          </p:cNvPr>
          <p:cNvSpPr/>
          <p:nvPr/>
        </p:nvSpPr>
        <p:spPr>
          <a:xfrm>
            <a:off x="5085643" y="2366333"/>
            <a:ext cx="3558875" cy="854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Создание симулятора системы, оценка её   применимости на практике. Перевод </a:t>
            </a:r>
            <a:r>
              <a:rPr lang="ru-RU" sz="1400" b="0" i="0" u="none" strike="noStrike" cap="none" dirty="0" err="1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алго</a:t>
            </a: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- ритма идентификации под </a:t>
            </a:r>
            <a:r>
              <a:rPr lang="ru-RU" sz="1400" b="0" i="0" u="none" strike="noStrike" cap="none" dirty="0" err="1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микроПК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92;p8">
            <a:extLst>
              <a:ext uri="{FF2B5EF4-FFF2-40B4-BE49-F238E27FC236}">
                <a16:creationId xmlns:a16="http://schemas.microsoft.com/office/drawing/2014/main" id="{E9AD38D6-B49E-AD42-868E-0B7BC348F24D}"/>
              </a:ext>
            </a:extLst>
          </p:cNvPr>
          <p:cNvSpPr/>
          <p:nvPr/>
        </p:nvSpPr>
        <p:spPr>
          <a:xfrm>
            <a:off x="5087760" y="4213763"/>
            <a:ext cx="3556758" cy="2264724"/>
          </a:xfrm>
          <a:prstGeom prst="roundRect">
            <a:avLst>
              <a:gd name="adj" fmla="val 3846"/>
            </a:avLst>
          </a:prstGeom>
          <a:solidFill>
            <a:schemeClr val="accent6">
              <a:lumMod val="60000"/>
              <a:lumOff val="40000"/>
            </a:schemeClr>
          </a:solidFill>
          <a:ln w="12700" cap="flat" cmpd="sng">
            <a:solidFill>
              <a:srgbClr val="E8E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93;p8" descr="preencoded.png">
            <a:extLst>
              <a:ext uri="{FF2B5EF4-FFF2-40B4-BE49-F238E27FC236}">
                <a16:creationId xmlns:a16="http://schemas.microsoft.com/office/drawing/2014/main" id="{BF24F704-835D-F1ED-8426-E9811E4AD1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01095" y="4333525"/>
            <a:ext cx="351566" cy="28142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294;p8">
            <a:extLst>
              <a:ext uri="{FF2B5EF4-FFF2-40B4-BE49-F238E27FC236}">
                <a16:creationId xmlns:a16="http://schemas.microsoft.com/office/drawing/2014/main" id="{9B78B619-BB36-4B10-BD1C-05A45752F7C0}"/>
              </a:ext>
            </a:extLst>
          </p:cNvPr>
          <p:cNvSpPr/>
          <p:nvPr/>
        </p:nvSpPr>
        <p:spPr>
          <a:xfrm>
            <a:off x="5572116" y="4310664"/>
            <a:ext cx="2573624" cy="28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Технический этап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95;p8">
            <a:extLst>
              <a:ext uri="{FF2B5EF4-FFF2-40B4-BE49-F238E27FC236}">
                <a16:creationId xmlns:a16="http://schemas.microsoft.com/office/drawing/2014/main" id="{D2342762-11E2-3A97-6855-E9ABF499F8F9}"/>
              </a:ext>
            </a:extLst>
          </p:cNvPr>
          <p:cNvSpPr/>
          <p:nvPr/>
        </p:nvSpPr>
        <p:spPr>
          <a:xfrm>
            <a:off x="5134056" y="4836372"/>
            <a:ext cx="3503251" cy="68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июнь 2026 –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апрель 2027 </a:t>
            </a:r>
            <a:endParaRPr sz="2000" b="1" u="none" strike="noStrike" cap="none" dirty="0">
              <a:solidFill>
                <a:schemeClr val="accent6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96;p8">
            <a:extLst>
              <a:ext uri="{FF2B5EF4-FFF2-40B4-BE49-F238E27FC236}">
                <a16:creationId xmlns:a16="http://schemas.microsoft.com/office/drawing/2014/main" id="{AEC55A52-756E-C310-C571-422F2156C48B}"/>
              </a:ext>
            </a:extLst>
          </p:cNvPr>
          <p:cNvSpPr/>
          <p:nvPr/>
        </p:nvSpPr>
        <p:spPr>
          <a:xfrm>
            <a:off x="5134055" y="5481669"/>
            <a:ext cx="3503251" cy="7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A1A1A"/>
                </a:solidFill>
                <a:latin typeface="+mj-lt"/>
                <a:ea typeface="Arial"/>
                <a:cs typeface="Arial"/>
                <a:sym typeface="Arial"/>
              </a:rPr>
              <a:t>Создание прототипа модуля на базе микрокомпьютера.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97;p8">
            <a:extLst>
              <a:ext uri="{FF2B5EF4-FFF2-40B4-BE49-F238E27FC236}">
                <a16:creationId xmlns:a16="http://schemas.microsoft.com/office/drawing/2014/main" id="{D7A235C8-FEBB-6EC5-EFD4-10D818A40F13}"/>
              </a:ext>
            </a:extLst>
          </p:cNvPr>
          <p:cNvSpPr/>
          <p:nvPr/>
        </p:nvSpPr>
        <p:spPr>
          <a:xfrm>
            <a:off x="388950" y="4221812"/>
            <a:ext cx="3556758" cy="2256676"/>
          </a:xfrm>
          <a:prstGeom prst="roundRect">
            <a:avLst>
              <a:gd name="adj" fmla="val 3846"/>
            </a:avLst>
          </a:prstGeom>
          <a:solidFill>
            <a:schemeClr val="accent6">
              <a:lumMod val="60000"/>
              <a:lumOff val="40000"/>
            </a:schemeClr>
          </a:solidFill>
          <a:ln w="12700" cap="flat" cmpd="sng">
            <a:solidFill>
              <a:srgbClr val="E8E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/>
              <a:t>          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99;p8">
            <a:extLst>
              <a:ext uri="{FF2B5EF4-FFF2-40B4-BE49-F238E27FC236}">
                <a16:creationId xmlns:a16="http://schemas.microsoft.com/office/drawing/2014/main" id="{74DEF65D-6088-F31E-96DB-4A8667CF3213}"/>
              </a:ext>
            </a:extLst>
          </p:cNvPr>
          <p:cNvSpPr txBox="1"/>
          <p:nvPr/>
        </p:nvSpPr>
        <p:spPr>
          <a:xfrm>
            <a:off x="450360" y="4236056"/>
            <a:ext cx="3329552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+mj-lt"/>
              </a:rPr>
              <a:t>Организационно - экономический этап </a:t>
            </a:r>
            <a:endParaRPr sz="1600" b="1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3" name="Google Shape;300;p8">
            <a:extLst>
              <a:ext uri="{FF2B5EF4-FFF2-40B4-BE49-F238E27FC236}">
                <a16:creationId xmlns:a16="http://schemas.microsoft.com/office/drawing/2014/main" id="{17576E21-3E04-7BDB-78F0-CD435518A9D6}"/>
              </a:ext>
            </a:extLst>
          </p:cNvPr>
          <p:cNvSpPr txBox="1"/>
          <p:nvPr/>
        </p:nvSpPr>
        <p:spPr>
          <a:xfrm>
            <a:off x="388948" y="5466953"/>
            <a:ext cx="3556759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+mj-lt"/>
              </a:rPr>
              <a:t>Построение финансовой модели проекта Прогноз выручки и точки безубыточности Оценка инвестиционной привлекательности и сроков окупаемости</a:t>
            </a:r>
            <a:endParaRPr sz="14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4" name="Google Shape;301;p8">
            <a:extLst>
              <a:ext uri="{FF2B5EF4-FFF2-40B4-BE49-F238E27FC236}">
                <a16:creationId xmlns:a16="http://schemas.microsoft.com/office/drawing/2014/main" id="{CC9478BE-9526-D8B9-CE19-6D7A885B6F3E}"/>
              </a:ext>
            </a:extLst>
          </p:cNvPr>
          <p:cNvSpPr txBox="1"/>
          <p:nvPr/>
        </p:nvSpPr>
        <p:spPr>
          <a:xfrm flipH="1">
            <a:off x="908676" y="4956741"/>
            <a:ext cx="2353066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май 2027</a:t>
            </a:r>
            <a:endParaRPr sz="20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5" name="Google Shape;302;p8">
            <a:extLst>
              <a:ext uri="{FF2B5EF4-FFF2-40B4-BE49-F238E27FC236}">
                <a16:creationId xmlns:a16="http://schemas.microsoft.com/office/drawing/2014/main" id="{1C845E07-C77E-0C5D-55F8-80D554A449CC}"/>
              </a:ext>
            </a:extLst>
          </p:cNvPr>
          <p:cNvSpPr/>
          <p:nvPr/>
        </p:nvSpPr>
        <p:spPr>
          <a:xfrm>
            <a:off x="4043642" y="2060579"/>
            <a:ext cx="983114" cy="43500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1E88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Nanum Pen Script"/>
              <a:ea typeface="Nanum Pen Script"/>
              <a:cs typeface="Nanum Pen Script"/>
              <a:sym typeface="Nanum Pen Script"/>
            </a:endParaRPr>
          </a:p>
        </p:txBody>
      </p:sp>
      <p:sp>
        <p:nvSpPr>
          <p:cNvPr id="26" name="Google Shape;303;p8">
            <a:extLst>
              <a:ext uri="{FF2B5EF4-FFF2-40B4-BE49-F238E27FC236}">
                <a16:creationId xmlns:a16="http://schemas.microsoft.com/office/drawing/2014/main" id="{5E4D6C6C-F0E1-0A9F-8C73-363C3596A12F}"/>
              </a:ext>
            </a:extLst>
          </p:cNvPr>
          <p:cNvSpPr/>
          <p:nvPr/>
        </p:nvSpPr>
        <p:spPr>
          <a:xfrm rot="5400000">
            <a:off x="6445345" y="3609121"/>
            <a:ext cx="672278" cy="43500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1E88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Nanum Pen Script"/>
              <a:ea typeface="Nanum Pen Script"/>
              <a:cs typeface="Nanum Pen Script"/>
              <a:sym typeface="Nanum Pen Script"/>
            </a:endParaRPr>
          </a:p>
        </p:txBody>
      </p:sp>
      <p:sp>
        <p:nvSpPr>
          <p:cNvPr id="27" name="Google Shape;304;p8">
            <a:extLst>
              <a:ext uri="{FF2B5EF4-FFF2-40B4-BE49-F238E27FC236}">
                <a16:creationId xmlns:a16="http://schemas.microsoft.com/office/drawing/2014/main" id="{95D08B00-C779-0D15-B28E-C51316B5EB55}"/>
              </a:ext>
            </a:extLst>
          </p:cNvPr>
          <p:cNvSpPr/>
          <p:nvPr/>
        </p:nvSpPr>
        <p:spPr>
          <a:xfrm>
            <a:off x="5627521" y="1164760"/>
            <a:ext cx="2307929" cy="435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143154"/>
                </a:solidFill>
                <a:latin typeface="Arial"/>
                <a:ea typeface="Arial"/>
                <a:cs typeface="Arial"/>
                <a:sym typeface="Arial"/>
              </a:rPr>
              <a:t>Технологический этап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05;p8">
            <a:extLst>
              <a:ext uri="{FF2B5EF4-FFF2-40B4-BE49-F238E27FC236}">
                <a16:creationId xmlns:a16="http://schemas.microsoft.com/office/drawing/2014/main" id="{D0B743AF-CCB9-6A65-D2EB-0AF80FC8517C}"/>
              </a:ext>
            </a:extLst>
          </p:cNvPr>
          <p:cNvSpPr/>
          <p:nvPr/>
        </p:nvSpPr>
        <p:spPr>
          <a:xfrm rot="10800000">
            <a:off x="4038623" y="5178773"/>
            <a:ext cx="983114" cy="43500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1E88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Nanum Pen Script"/>
              <a:ea typeface="Nanum Pen Script"/>
              <a:cs typeface="Nanum Pen Script"/>
              <a:sym typeface="Nanum Pen Script"/>
            </a:endParaRPr>
          </a:p>
        </p:txBody>
      </p:sp>
      <p:pic>
        <p:nvPicPr>
          <p:cNvPr id="29" name="Image 1" descr="preencoded.png">
            <a:extLst>
              <a:ext uri="{FF2B5EF4-FFF2-40B4-BE49-F238E27FC236}">
                <a16:creationId xmlns:a16="http://schemas.microsoft.com/office/drawing/2014/main" id="{CC6E584F-6F11-1261-A021-548169D2E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196752"/>
            <a:ext cx="403785" cy="37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9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10314</TotalTime>
  <Words>1126</Words>
  <Application>Microsoft Office PowerPoint</Application>
  <PresentationFormat>Экран (4:3)</PresentationFormat>
  <Paragraphs>212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맑은 고딕</vt:lpstr>
      <vt:lpstr>굴림체</vt:lpstr>
      <vt:lpstr>Arial</vt:lpstr>
      <vt:lpstr>Calibri Light</vt:lpstr>
      <vt:lpstr>Roboto Black</vt:lpstr>
      <vt:lpstr>Montserrat</vt:lpstr>
      <vt:lpstr>Roboto Medium</vt:lpstr>
      <vt:lpstr>Times New Roman</vt:lpstr>
      <vt:lpstr>Nanum Pen Script</vt:lpstr>
      <vt:lpstr>Calibri</vt:lpstr>
      <vt:lpstr>Golos Text Medium</vt:lpstr>
      <vt:lpstr>Golos Text</vt:lpstr>
      <vt:lpstr>Office 테마</vt:lpstr>
      <vt:lpstr>Модуль топологического анализа подстилающей поверхности для системы автономной навигации БПЛА</vt:lpstr>
      <vt:lpstr>Презентация PowerPoint</vt:lpstr>
      <vt:lpstr>Технологии применяемые в навигации БПЛА</vt:lpstr>
      <vt:lpstr>Презентация PowerPoint</vt:lpstr>
      <vt:lpstr>Презентация PowerPoint</vt:lpstr>
      <vt:lpstr>Презентация PowerPoint</vt:lpstr>
      <vt:lpstr>Анализ конкурентов</vt:lpstr>
      <vt:lpstr>Оценка рынка (на 2024 год)</vt:lpstr>
      <vt:lpstr>Дорожная карта проекта</vt:lpstr>
      <vt:lpstr>Финансовая модель</vt:lpstr>
      <vt:lpstr>Бизнес-модель</vt:lpstr>
      <vt:lpstr>Презентация PowerPoint</vt:lpstr>
      <vt:lpstr>Благодарим за внимание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Александр В. Булаев</cp:lastModifiedBy>
  <cp:revision>12</cp:revision>
  <dcterms:created xsi:type="dcterms:W3CDTF">2010-02-01T08:03:16Z</dcterms:created>
  <dcterms:modified xsi:type="dcterms:W3CDTF">2025-12-08T14:04:16Z</dcterms:modified>
  <cp:category>www.slidemembers.com</cp:category>
</cp:coreProperties>
</file>