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7"/>
  </p:notesMasterIdLst>
  <p:sldIdLst>
    <p:sldId id="322" r:id="rId2"/>
    <p:sldId id="334" r:id="rId3"/>
    <p:sldId id="325" r:id="rId4"/>
    <p:sldId id="333" r:id="rId5"/>
    <p:sldId id="324" r:id="rId6"/>
    <p:sldId id="326" r:id="rId7"/>
    <p:sldId id="327" r:id="rId8"/>
    <p:sldId id="328" r:id="rId9"/>
    <p:sldId id="331" r:id="rId10"/>
    <p:sldId id="336" r:id="rId11"/>
    <p:sldId id="337" r:id="rId12"/>
    <p:sldId id="338" r:id="rId13"/>
    <p:sldId id="339" r:id="rId14"/>
    <p:sldId id="330" r:id="rId15"/>
    <p:sldId id="335" r:id="rId16"/>
  </p:sldIdLst>
  <p:sldSz cx="12192000" cy="6858000"/>
  <p:notesSz cx="6858000" cy="9144000"/>
  <p:embeddedFontLst>
    <p:embeddedFont>
      <p:font typeface="Gilroy-ExtraBold" panose="020B0604020202020204" charset="0"/>
      <p:regular r:id="rId18"/>
    </p:embeddedFont>
    <p:embeddedFont>
      <p:font typeface="Microsoft Sans Serif" panose="020B0604020202020204" pitchFamily="34" charset="0"/>
      <p:regular r:id="rId19"/>
    </p:embeddedFont>
    <p:embeddedFont>
      <p:font typeface="Trebuchet MS" panose="020B0603020202020204" pitchFamily="34" charset="0"/>
      <p:regular r:id="rId20"/>
      <p:bold r:id="rId21"/>
      <p:italic r:id="rId22"/>
      <p:boldItalic r:id="rId23"/>
    </p:embeddedFont>
    <p:embeddedFont>
      <p:font typeface="Raleway" panose="020B0604020202020204" charset="0"/>
      <p:regular r:id="rId24"/>
      <p:bold r:id="rId25"/>
      <p:italic r:id="rId26"/>
      <p:boldItalic r:id="rId27"/>
    </p:embeddedFont>
    <p:embeddedFont>
      <p:font typeface="Calibri Light" panose="020F0302020204030204" pitchFamily="34" charset="0"/>
      <p:regular r:id="rId28"/>
      <p:italic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Raleway SemiBold" panose="020B0604020202020204" charset="0"/>
      <p:bold r:id="rId34"/>
      <p:boldItalic r:id="rId3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5015084D-1AD4-4D18-9564-DD43779D8854}">
          <p14:sldIdLst>
            <p14:sldId id="322"/>
            <p14:sldId id="334"/>
            <p14:sldId id="325"/>
            <p14:sldId id="333"/>
            <p14:sldId id="324"/>
            <p14:sldId id="326"/>
            <p14:sldId id="327"/>
            <p14:sldId id="328"/>
            <p14:sldId id="331"/>
            <p14:sldId id="336"/>
            <p14:sldId id="337"/>
            <p14:sldId id="338"/>
            <p14:sldId id="339"/>
            <p14:sldId id="330"/>
            <p14:sldId id="33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273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4133" userDrawn="1">
          <p15:clr>
            <a:srgbClr val="A4A3A4"/>
          </p15:clr>
        </p15:guide>
        <p15:guide id="4" orient="horz" pos="2024" userDrawn="1">
          <p15:clr>
            <a:srgbClr val="A4A3A4"/>
          </p15:clr>
        </p15:guide>
        <p15:guide id="5" orient="horz" pos="2523" userDrawn="1">
          <p15:clr>
            <a:srgbClr val="A4A3A4"/>
          </p15:clr>
        </p15:guide>
        <p15:guide id="6" pos="211" userDrawn="1">
          <p15:clr>
            <a:srgbClr val="A4A3A4"/>
          </p15:clr>
        </p15:guide>
        <p15:guide id="7" pos="4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B3C1"/>
    <a:srgbClr val="FCAF17"/>
    <a:srgbClr val="8F00FF"/>
    <a:srgbClr val="AAD7E0"/>
    <a:srgbClr val="FD493C"/>
    <a:srgbClr val="3159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48"/>
    <p:restoredTop sz="96327"/>
  </p:normalViewPr>
  <p:slideViewPr>
    <p:cSldViewPr snapToGrid="0">
      <p:cViewPr varScale="1">
        <p:scale>
          <a:sx n="46" d="100"/>
          <a:sy n="46" d="100"/>
        </p:scale>
        <p:origin x="29" y="936"/>
      </p:cViewPr>
      <p:guideLst>
        <p:guide orient="horz" pos="2273"/>
        <p:guide pos="3840"/>
        <p:guide orient="horz" pos="4133"/>
        <p:guide orient="horz" pos="2024"/>
        <p:guide orient="horz" pos="2523"/>
        <p:guide pos="211"/>
        <p:guide pos="4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937F66-F550-9E4D-959E-622383CC06B2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341A1B-5A6C-5A44-904A-F58995260D5D}" type="slidenum">
              <a:rPr lang="ru-RU" smtClean="0"/>
              <a:t>‹N°›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191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EEDE7F-4E4E-4D89-D9D3-39915FDDA2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584DBA7-B910-CCDB-5F26-E321A422D7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91CB80-1CA9-FC4C-54A0-474470EF8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BFEA583-BC48-8E83-243C-CC5E82CB1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BB4C80C-E3E3-41BC-B4C6-40D2ECA01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‹N°›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7273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411402-59ED-3036-13D8-3E0398277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21DED0-C9C2-A072-7649-329E4C293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3391081-466B-4F8F-2233-6B7708E7F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CDED61-299D-6166-93BF-9EC6C8E44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EA53FC-2F12-D82F-5D6C-46424ABA4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‹N°›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733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29CBE4-57E2-E489-65DE-4880104C6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C7B9CA3-2435-434D-AD03-0F873E7608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23FE69-60C8-1868-1AC9-6E9C8CCAD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E38EF2-AF11-1730-7E90-EDF95DE59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AB3DB0-B30E-3885-E12A-9F9F42692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‹N°›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216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D706BC-2E8D-3C93-736E-00F724CE1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139E13-02D1-FB0E-23B0-8683625584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6926C43-DF4D-C598-B31B-FD9F49FB07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245339F-ED26-12D6-ECD1-3B48FB715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B027D27-1866-FE9E-740B-1EB7FF326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1F3922-C229-0E81-2D54-DD12F4CA5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‹N°›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461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3E75A7-527F-D6BC-9AA9-02BA451F9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00F9786-6764-0C16-A45D-0557060223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CAF265D-6D5C-0118-F4A3-B3E5CE92E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B6A304D-579E-D0DE-7304-E54B968A49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6088A95-5C95-52F4-B13D-6AF68D1FC8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8EBF002-B3E6-AF91-0AE2-2A41FE4D7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971B12A-946B-870B-F07A-2FEA6037C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5EFF2FB-3DE4-75B6-9235-3A831D4C4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‹N°›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2870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34F037-0B5E-F04F-4F66-CB0ADBAF9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83CE45E-4184-4EB0-CDF2-3EADC033B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AB7885F-1FC2-16B0-01CA-0630AD4AE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8E9FDE0-0633-1B48-3700-69D7A0166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‹N°›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135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C21DAE4-1AA0-EB25-7AEB-C92BA76DE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3D58342-182D-A232-D569-CA28248FE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4D9C0B-F653-BA3A-D8BA-C1EABAA60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‹N°›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854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94F5DB-C899-8EA4-FB93-74FE8DA20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EFE81B-7231-C4FE-1F94-4CDE9ADA5F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BFFEFC4-67AD-9BA8-7D2E-C3B4F90EE8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1628867-01B7-AB95-840B-CEE8C4B71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5B9C9CA-05E5-7FC2-15B2-3924FD341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809EBE8-0CA7-281A-C7D9-7E3155B50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‹N°›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337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54B009-4B35-79F1-55A3-5E086DB95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C40843B-7837-67D7-8B51-C9F0B72E6B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DAB2E5A-02A0-8EBD-BDE6-85F023CEEB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58C6081-93DD-6F80-DC72-E4666A417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03EB520-0CF0-3AD5-D799-51FA38BAD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9343B63-AB78-0E36-F385-82662F2F8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‹N°›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4009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433EA2-0E74-FC08-BF56-7791B7B6D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45B48D-DF13-C7A5-2C06-596C540534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ECCF9B-5B1C-1CFC-A3AC-3649C5F11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F8B06B-8BB2-6674-D1EB-917A77188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BECC0E-F2F9-585E-8801-06A1186DB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‹N°›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619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BC1B39A-8036-58B8-D4CD-1405D2B07C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201DD87-C9DC-2569-C8BE-A073C39263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0F4053-9B8F-AFF2-D50F-C7F2D7B6E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F42F47-F70B-53B1-077F-5ED77DDC3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48B3FC-8C5C-A401-592B-F951ABEEA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‹N°›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5909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11/9/2024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66379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" y="589905"/>
            <a:ext cx="350818" cy="103197"/>
          </a:xfrm>
          <a:custGeom>
            <a:avLst/>
            <a:gdLst/>
            <a:ahLst/>
            <a:cxnLst/>
            <a:rect l="l" t="t" r="r" b="b"/>
            <a:pathLst>
              <a:path w="578485" h="170180">
                <a:moveTo>
                  <a:pt x="578128" y="0"/>
                </a:moveTo>
                <a:lnTo>
                  <a:pt x="0" y="0"/>
                </a:lnTo>
                <a:lnTo>
                  <a:pt x="0" y="170120"/>
                </a:lnTo>
                <a:lnTo>
                  <a:pt x="578128" y="170120"/>
                </a:lnTo>
                <a:lnTo>
                  <a:pt x="578128" y="0"/>
                </a:lnTo>
                <a:close/>
              </a:path>
            </a:pathLst>
          </a:custGeom>
          <a:solidFill>
            <a:srgbClr val="FBB3C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7" name="bg object 17"/>
          <p:cNvSpPr/>
          <p:nvPr/>
        </p:nvSpPr>
        <p:spPr>
          <a:xfrm>
            <a:off x="350602" y="589905"/>
            <a:ext cx="356595" cy="103197"/>
          </a:xfrm>
          <a:custGeom>
            <a:avLst/>
            <a:gdLst/>
            <a:ahLst/>
            <a:cxnLst/>
            <a:rect l="l" t="t" r="r" b="b"/>
            <a:pathLst>
              <a:path w="588010" h="170180">
                <a:moveTo>
                  <a:pt x="587448" y="0"/>
                </a:moveTo>
                <a:lnTo>
                  <a:pt x="0" y="0"/>
                </a:lnTo>
                <a:lnTo>
                  <a:pt x="0" y="170120"/>
                </a:lnTo>
                <a:lnTo>
                  <a:pt x="587448" y="170120"/>
                </a:lnTo>
                <a:lnTo>
                  <a:pt x="587448" y="0"/>
                </a:lnTo>
                <a:close/>
              </a:path>
            </a:pathLst>
          </a:custGeom>
          <a:solidFill>
            <a:srgbClr val="8F00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8" name="bg object 18"/>
          <p:cNvSpPr/>
          <p:nvPr/>
        </p:nvSpPr>
        <p:spPr>
          <a:xfrm>
            <a:off x="706856" y="589905"/>
            <a:ext cx="338881" cy="103197"/>
          </a:xfrm>
          <a:custGeom>
            <a:avLst/>
            <a:gdLst/>
            <a:ahLst/>
            <a:cxnLst/>
            <a:rect l="l" t="t" r="r" b="b"/>
            <a:pathLst>
              <a:path w="558800" h="170180">
                <a:moveTo>
                  <a:pt x="558202" y="0"/>
                </a:moveTo>
                <a:lnTo>
                  <a:pt x="0" y="0"/>
                </a:lnTo>
                <a:lnTo>
                  <a:pt x="0" y="170120"/>
                </a:lnTo>
                <a:lnTo>
                  <a:pt x="558202" y="170120"/>
                </a:lnTo>
                <a:lnTo>
                  <a:pt x="558202" y="0"/>
                </a:lnTo>
                <a:close/>
              </a:path>
            </a:pathLst>
          </a:custGeom>
          <a:solidFill>
            <a:srgbClr val="FD493D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9" name="bg object 19"/>
          <p:cNvSpPr/>
          <p:nvPr/>
        </p:nvSpPr>
        <p:spPr>
          <a:xfrm>
            <a:off x="1045376" y="589905"/>
            <a:ext cx="353899" cy="103197"/>
          </a:xfrm>
          <a:custGeom>
            <a:avLst/>
            <a:gdLst/>
            <a:ahLst/>
            <a:cxnLst/>
            <a:rect l="l" t="t" r="r" b="b"/>
            <a:pathLst>
              <a:path w="583564" h="170180">
                <a:moveTo>
                  <a:pt x="583186" y="0"/>
                </a:moveTo>
                <a:lnTo>
                  <a:pt x="0" y="0"/>
                </a:lnTo>
                <a:lnTo>
                  <a:pt x="0" y="170120"/>
                </a:lnTo>
                <a:lnTo>
                  <a:pt x="583186" y="170120"/>
                </a:lnTo>
                <a:lnTo>
                  <a:pt x="583186" y="0"/>
                </a:lnTo>
                <a:close/>
              </a:path>
            </a:pathLst>
          </a:custGeom>
          <a:solidFill>
            <a:srgbClr val="FCAF1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78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11/9/2024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53781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61D6CE-65B5-DCA8-09D1-611C4422D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7E62E62-B17B-4AE2-6BF9-B14C56851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431ADC-EE73-F07D-EBAA-5A3DC5D762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BDBBD-0055-1849-BEC6-FBAEC0385321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3CEDBD-A3EC-0AD7-49AB-EE2E1E3EC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48A182-DC2B-62F4-3817-8FBC240DD4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341DF-C770-D94F-8FD3-F4152E9E9684}" type="slidenum">
              <a:rPr lang="ru-RU" smtClean="0"/>
              <a:t>‹N°›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658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8.png"/><Relationship Id="rId18" Type="http://schemas.microsoft.com/office/2007/relationships/hdphoto" Target="../media/hdphoto7.wdp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microsoft.com/office/2007/relationships/hdphoto" Target="../media/hdphoto4.wdp"/><Relationship Id="rId17" Type="http://schemas.openxmlformats.org/officeDocument/2006/relationships/image" Target="../media/image10.png"/><Relationship Id="rId2" Type="http://schemas.openxmlformats.org/officeDocument/2006/relationships/image" Target="../media/image1.png"/><Relationship Id="rId16" Type="http://schemas.microsoft.com/office/2007/relationships/hdphoto" Target="../media/hdphoto6.wdp"/><Relationship Id="rId20" Type="http://schemas.microsoft.com/office/2007/relationships/hdphoto" Target="../media/hdphoto8.wdp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10" Type="http://schemas.microsoft.com/office/2007/relationships/hdphoto" Target="../media/hdphoto3.wdp"/><Relationship Id="rId19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6.png"/><Relationship Id="rId14" Type="http://schemas.microsoft.com/office/2007/relationships/hdphoto" Target="../media/hdphoto5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5.wdp"/><Relationship Id="rId1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17" Type="http://schemas.microsoft.com/office/2007/relationships/hdphoto" Target="../media/hdphoto7.wdp"/><Relationship Id="rId2" Type="http://schemas.openxmlformats.org/officeDocument/2006/relationships/image" Target="../media/image12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7.png"/><Relationship Id="rId19" Type="http://schemas.microsoft.com/office/2007/relationships/hdphoto" Target="../media/hdphoto8.wdp"/><Relationship Id="rId4" Type="http://schemas.openxmlformats.org/officeDocument/2006/relationships/image" Target="../media/image4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5.wdp"/><Relationship Id="rId18" Type="http://schemas.openxmlformats.org/officeDocument/2006/relationships/image" Target="../media/image11.png"/><Relationship Id="rId3" Type="http://schemas.openxmlformats.org/officeDocument/2006/relationships/image" Target="../media/image13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17" Type="http://schemas.microsoft.com/office/2007/relationships/hdphoto" Target="../media/hdphoto7.wdp"/><Relationship Id="rId2" Type="http://schemas.openxmlformats.org/officeDocument/2006/relationships/image" Target="../media/image2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7.png"/><Relationship Id="rId19" Type="http://schemas.microsoft.com/office/2007/relationships/hdphoto" Target="../media/hdphoto8.wdp"/><Relationship Id="rId4" Type="http://schemas.openxmlformats.org/officeDocument/2006/relationships/image" Target="../media/image4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8.png"/><Relationship Id="rId18" Type="http://schemas.microsoft.com/office/2007/relationships/hdphoto" Target="../media/hdphoto8.wdp"/><Relationship Id="rId3" Type="http://schemas.openxmlformats.org/officeDocument/2006/relationships/image" Target="../media/image14.png"/><Relationship Id="rId7" Type="http://schemas.openxmlformats.org/officeDocument/2006/relationships/image" Target="../media/image5.png"/><Relationship Id="rId12" Type="http://schemas.microsoft.com/office/2007/relationships/hdphoto" Target="../media/hdphoto4.wdp"/><Relationship Id="rId17" Type="http://schemas.openxmlformats.org/officeDocument/2006/relationships/image" Target="../media/image11.png"/><Relationship Id="rId2" Type="http://schemas.openxmlformats.org/officeDocument/2006/relationships/image" Target="../media/image2.png"/><Relationship Id="rId16" Type="http://schemas.microsoft.com/office/2007/relationships/hdphoto" Target="../media/hdphoto6.wdp"/><Relationship Id="rId20" Type="http://schemas.microsoft.com/office/2007/relationships/hdphoto" Target="../media/hdphoto7.wdp"/><Relationship Id="rId1" Type="http://schemas.openxmlformats.org/officeDocument/2006/relationships/slideLayout" Target="../slideLayouts/slideLayout13.xml"/><Relationship Id="rId6" Type="http://schemas.microsoft.com/office/2007/relationships/hdphoto" Target="../media/hdphoto1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10" Type="http://schemas.microsoft.com/office/2007/relationships/hdphoto" Target="../media/hdphoto3.wdp"/><Relationship Id="rId19" Type="http://schemas.openxmlformats.org/officeDocument/2006/relationships/image" Target="../media/image10.png"/><Relationship Id="rId4" Type="http://schemas.microsoft.com/office/2007/relationships/hdphoto" Target="../media/hdphoto9.wdp"/><Relationship Id="rId9" Type="http://schemas.openxmlformats.org/officeDocument/2006/relationships/image" Target="../media/image6.png"/><Relationship Id="rId14" Type="http://schemas.microsoft.com/office/2007/relationships/hdphoto" Target="../media/hdphoto5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microsoft.com/office/2007/relationships/hdphoto" Target="../media/hdphoto7.wdp"/><Relationship Id="rId3" Type="http://schemas.openxmlformats.org/officeDocument/2006/relationships/image" Target="../media/image15.png"/><Relationship Id="rId7" Type="http://schemas.microsoft.com/office/2007/relationships/hdphoto" Target="../media/hdphoto3.wdp"/><Relationship Id="rId12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5" Type="http://schemas.microsoft.com/office/2007/relationships/hdphoto" Target="../media/hdphoto8.wdp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microsoft.com/office/2007/relationships/hdphoto" Target="../media/hdphoto4.wdp"/><Relationship Id="rId1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5.wdp"/><Relationship Id="rId18" Type="http://schemas.openxmlformats.org/officeDocument/2006/relationships/image" Target="../media/image11.png"/><Relationship Id="rId3" Type="http://schemas.openxmlformats.org/officeDocument/2006/relationships/image" Target="../media/image16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17" Type="http://schemas.microsoft.com/office/2007/relationships/hdphoto" Target="../media/hdphoto7.wdp"/><Relationship Id="rId2" Type="http://schemas.openxmlformats.org/officeDocument/2006/relationships/image" Target="../media/image2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7.png"/><Relationship Id="rId19" Type="http://schemas.microsoft.com/office/2007/relationships/hdphoto" Target="../media/hdphoto8.wdp"/><Relationship Id="rId4" Type="http://schemas.openxmlformats.org/officeDocument/2006/relationships/image" Target="../media/image4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9.png"/><Relationship Id="rId18" Type="http://schemas.microsoft.com/office/2007/relationships/hdphoto" Target="../media/hdphoto8.wdp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microsoft.com/office/2007/relationships/hdphoto" Target="../media/hdphoto5.wdp"/><Relationship Id="rId17" Type="http://schemas.openxmlformats.org/officeDocument/2006/relationships/image" Target="../media/image11.png"/><Relationship Id="rId2" Type="http://schemas.openxmlformats.org/officeDocument/2006/relationships/image" Target="../media/image2.png"/><Relationship Id="rId16" Type="http://schemas.microsoft.com/office/2007/relationships/hdphoto" Target="../media/hdphoto7.wdp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5" Type="http://schemas.openxmlformats.org/officeDocument/2006/relationships/image" Target="../media/image10.png"/><Relationship Id="rId10" Type="http://schemas.microsoft.com/office/2007/relationships/hdphoto" Target="../media/hdphoto4.wdp"/><Relationship Id="rId19" Type="http://schemas.openxmlformats.org/officeDocument/2006/relationships/image" Target="../media/image17.png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microsoft.com/office/2007/relationships/hdphoto" Target="../media/hdphoto6.wdp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microsoft.com/office/2007/relationships/hdphoto" Target="../media/hdphoto6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microsoft.com/office/2007/relationships/hdphoto" Target="../media/hdphoto3.wdp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0" Type="http://schemas.microsoft.com/office/2007/relationships/hdphoto" Target="../media/hdphoto5.wdp"/><Relationship Id="rId4" Type="http://schemas.microsoft.com/office/2007/relationships/hdphoto" Target="../media/hdphoto1.wdp"/><Relationship Id="rId9" Type="http://schemas.openxmlformats.org/officeDocument/2006/relationships/image" Target="../media/image8.png"/><Relationship Id="rId14" Type="http://schemas.microsoft.com/office/2007/relationships/hdphoto" Target="../media/hdphoto7.wdp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9.png"/><Relationship Id="rId18" Type="http://schemas.microsoft.com/office/2007/relationships/hdphoto" Target="../media/hdphoto8.wdp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microsoft.com/office/2007/relationships/hdphoto" Target="../media/hdphoto5.wdp"/><Relationship Id="rId17" Type="http://schemas.openxmlformats.org/officeDocument/2006/relationships/image" Target="../media/image11.png"/><Relationship Id="rId2" Type="http://schemas.openxmlformats.org/officeDocument/2006/relationships/image" Target="../media/image2.png"/><Relationship Id="rId16" Type="http://schemas.microsoft.com/office/2007/relationships/hdphoto" Target="../media/hdphoto7.wdp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5" Type="http://schemas.openxmlformats.org/officeDocument/2006/relationships/image" Target="../media/image10.png"/><Relationship Id="rId10" Type="http://schemas.microsoft.com/office/2007/relationships/hdphoto" Target="../media/hdphoto4.wdp"/><Relationship Id="rId19" Type="http://schemas.openxmlformats.org/officeDocument/2006/relationships/image" Target="../media/image18.png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microsoft.com/office/2007/relationships/hdphoto" Target="../media/hdphoto6.wdp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microsoft.com/office/2007/relationships/hdphoto" Target="../media/hdphoto6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microsoft.com/office/2007/relationships/hdphoto" Target="../media/hdphoto3.wdp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0" Type="http://schemas.microsoft.com/office/2007/relationships/hdphoto" Target="../media/hdphoto5.wdp"/><Relationship Id="rId4" Type="http://schemas.microsoft.com/office/2007/relationships/hdphoto" Target="../media/hdphoto1.wdp"/><Relationship Id="rId9" Type="http://schemas.openxmlformats.org/officeDocument/2006/relationships/image" Target="../media/image8.png"/><Relationship Id="rId14" Type="http://schemas.microsoft.com/office/2007/relationships/hdphoto" Target="../media/hdphoto7.wdp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microsoft.com/office/2007/relationships/hdphoto" Target="../media/hdphoto6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microsoft.com/office/2007/relationships/hdphoto" Target="../media/hdphoto3.wdp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5" Type="http://schemas.openxmlformats.org/officeDocument/2006/relationships/image" Target="../media/image19.png"/><Relationship Id="rId10" Type="http://schemas.microsoft.com/office/2007/relationships/hdphoto" Target="../media/hdphoto5.wdp"/><Relationship Id="rId4" Type="http://schemas.microsoft.com/office/2007/relationships/hdphoto" Target="../media/hdphoto1.wdp"/><Relationship Id="rId9" Type="http://schemas.openxmlformats.org/officeDocument/2006/relationships/image" Target="../media/image8.png"/><Relationship Id="rId14" Type="http://schemas.microsoft.com/office/2007/relationships/hdphoto" Target="../media/hdphoto7.wdp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microsoft.com/office/2007/relationships/hdphoto" Target="../media/hdphoto6.wdp"/><Relationship Id="rId2" Type="http://schemas.openxmlformats.org/officeDocument/2006/relationships/image" Target="../media/image2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13.xml"/><Relationship Id="rId6" Type="http://schemas.microsoft.com/office/2007/relationships/hdphoto" Target="../media/hdphoto3.wdp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5" Type="http://schemas.openxmlformats.org/officeDocument/2006/relationships/image" Target="../media/image20.png"/><Relationship Id="rId10" Type="http://schemas.microsoft.com/office/2007/relationships/hdphoto" Target="../media/hdphoto5.wdp"/><Relationship Id="rId4" Type="http://schemas.microsoft.com/office/2007/relationships/hdphoto" Target="../media/hdphoto1.wdp"/><Relationship Id="rId9" Type="http://schemas.openxmlformats.org/officeDocument/2006/relationships/image" Target="../media/image8.png"/><Relationship Id="rId14" Type="http://schemas.microsoft.com/office/2007/relationships/hdphoto" Target="../media/hdphoto7.wdp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microsoft.com/office/2007/relationships/hdphoto" Target="../media/hdphoto6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microsoft.com/office/2007/relationships/hdphoto" Target="../media/hdphoto3.wdp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0" Type="http://schemas.microsoft.com/office/2007/relationships/hdphoto" Target="../media/hdphoto5.wdp"/><Relationship Id="rId4" Type="http://schemas.microsoft.com/office/2007/relationships/hdphoto" Target="../media/hdphoto1.wdp"/><Relationship Id="rId9" Type="http://schemas.openxmlformats.org/officeDocument/2006/relationships/image" Target="../media/image8.png"/><Relationship Id="rId14" Type="http://schemas.microsoft.com/office/2007/relationships/hdphoto" Target="../media/hdphoto7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microsoft.com/office/2007/relationships/hdphoto" Target="../media/hdphoto4.wdp"/><Relationship Id="rId18" Type="http://schemas.openxmlformats.org/officeDocument/2006/relationships/image" Target="../media/image10.png"/><Relationship Id="rId3" Type="http://schemas.openxmlformats.org/officeDocument/2006/relationships/image" Target="../media/image22.png"/><Relationship Id="rId7" Type="http://schemas.microsoft.com/office/2007/relationships/hdphoto" Target="../media/hdphoto8.wdp"/><Relationship Id="rId12" Type="http://schemas.openxmlformats.org/officeDocument/2006/relationships/image" Target="../media/image7.png"/><Relationship Id="rId17" Type="http://schemas.microsoft.com/office/2007/relationships/hdphoto" Target="../media/hdphoto6.wdp"/><Relationship Id="rId2" Type="http://schemas.openxmlformats.org/officeDocument/2006/relationships/image" Target="../media/image2.png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11" Type="http://schemas.microsoft.com/office/2007/relationships/hdphoto" Target="../media/hdphoto3.wdp"/><Relationship Id="rId5" Type="http://schemas.microsoft.com/office/2007/relationships/hdphoto" Target="../media/hdphoto1.wdp"/><Relationship Id="rId15" Type="http://schemas.microsoft.com/office/2007/relationships/hdphoto" Target="../media/hdphoto5.wdp"/><Relationship Id="rId10" Type="http://schemas.openxmlformats.org/officeDocument/2006/relationships/image" Target="../media/image6.png"/><Relationship Id="rId19" Type="http://schemas.microsoft.com/office/2007/relationships/hdphoto" Target="../media/hdphoto7.wdp"/><Relationship Id="rId4" Type="http://schemas.openxmlformats.org/officeDocument/2006/relationships/image" Target="../media/image4.png"/><Relationship Id="rId9" Type="http://schemas.microsoft.com/office/2007/relationships/hdphoto" Target="../media/hdphoto2.wdp"/><Relationship Id="rId1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5.wdp"/><Relationship Id="rId1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17" Type="http://schemas.microsoft.com/office/2007/relationships/hdphoto" Target="../media/hdphoto7.wdp"/><Relationship Id="rId2" Type="http://schemas.openxmlformats.org/officeDocument/2006/relationships/image" Target="../media/image23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7.png"/><Relationship Id="rId19" Type="http://schemas.microsoft.com/office/2007/relationships/hdphoto" Target="../media/hdphoto8.wdp"/><Relationship Id="rId4" Type="http://schemas.openxmlformats.org/officeDocument/2006/relationships/image" Target="../media/image4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A15A7C4D-68D2-4CE0-82E5-6CB571693FFB}"/>
              </a:ext>
            </a:extLst>
          </p:cNvPr>
          <p:cNvGrpSpPr/>
          <p:nvPr/>
        </p:nvGrpSpPr>
        <p:grpSpPr>
          <a:xfrm>
            <a:off x="1" y="-1859"/>
            <a:ext cx="12191830" cy="6859858"/>
            <a:chOff x="81011" y="-1859"/>
            <a:chExt cx="12110819" cy="6854148"/>
          </a:xfrm>
        </p:grpSpPr>
        <p:grpSp>
          <p:nvGrpSpPr>
            <p:cNvPr id="2" name="object 2"/>
            <p:cNvGrpSpPr/>
            <p:nvPr/>
          </p:nvGrpSpPr>
          <p:grpSpPr>
            <a:xfrm>
              <a:off x="4911624" y="-1859"/>
              <a:ext cx="7280206" cy="6854148"/>
              <a:chOff x="8098926" y="0"/>
              <a:chExt cx="12005600" cy="11302998"/>
            </a:xfrm>
          </p:grpSpPr>
          <p:sp>
            <p:nvSpPr>
              <p:cNvPr id="6" name="object 6"/>
              <p:cNvSpPr/>
              <p:nvPr/>
            </p:nvSpPr>
            <p:spPr>
              <a:xfrm>
                <a:off x="12116123" y="8474600"/>
                <a:ext cx="1997710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8F00FF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0" name="object 10"/>
              <p:cNvSpPr/>
              <p:nvPr/>
            </p:nvSpPr>
            <p:spPr>
              <a:xfrm>
                <a:off x="14113455" y="8474601"/>
                <a:ext cx="1997709" cy="2828289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B5D8E1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2" name="object 12"/>
              <p:cNvSpPr/>
              <p:nvPr/>
            </p:nvSpPr>
            <p:spPr>
              <a:xfrm>
                <a:off x="8098926" y="8476614"/>
                <a:ext cx="3990667" cy="2826384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6385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6175"/>
                    </a:lnTo>
                    <a:lnTo>
                      <a:pt x="1997321" y="2826175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FD493D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4" name="object 14"/>
              <p:cNvSpPr/>
              <p:nvPr/>
            </p:nvSpPr>
            <p:spPr>
              <a:xfrm>
                <a:off x="18108087" y="0"/>
                <a:ext cx="1996439" cy="2824480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4480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4165"/>
                    </a:lnTo>
                    <a:lnTo>
                      <a:pt x="1996012" y="2824165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FCAF17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5" name="object 15"/>
              <p:cNvSpPr/>
              <p:nvPr/>
            </p:nvSpPr>
            <p:spPr>
              <a:xfrm>
                <a:off x="18108087" y="2824186"/>
                <a:ext cx="1996439" cy="2826385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6385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6175"/>
                    </a:lnTo>
                    <a:lnTo>
                      <a:pt x="1996012" y="2826175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8F00FF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6" name="object 16"/>
              <p:cNvSpPr/>
              <p:nvPr/>
            </p:nvSpPr>
            <p:spPr>
              <a:xfrm>
                <a:off x="18108087" y="5648435"/>
                <a:ext cx="1996439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8290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6012" y="2828102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FD493C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7" name="object 17"/>
              <p:cNvSpPr/>
              <p:nvPr/>
            </p:nvSpPr>
            <p:spPr>
              <a:xfrm>
                <a:off x="18108087" y="8474600"/>
                <a:ext cx="1996439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8290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6012" y="2828102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FCAF17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</p:grpSp>
        <p:grpSp>
          <p:nvGrpSpPr>
            <p:cNvPr id="21" name="object 2">
              <a:extLst>
                <a:ext uri="{FF2B5EF4-FFF2-40B4-BE49-F238E27FC236}">
                  <a16:creationId xmlns:a16="http://schemas.microsoft.com/office/drawing/2014/main" id="{60DCC83C-8E37-4A7E-AA94-44735F40B9F5}"/>
                </a:ext>
              </a:extLst>
            </p:cNvPr>
            <p:cNvGrpSpPr/>
            <p:nvPr/>
          </p:nvGrpSpPr>
          <p:grpSpPr>
            <a:xfrm>
              <a:off x="1289217" y="-1859"/>
              <a:ext cx="9691818" cy="6854082"/>
              <a:chOff x="10113612" y="0"/>
              <a:chExt cx="15982529" cy="11302890"/>
            </a:xfrm>
          </p:grpSpPr>
          <p:sp>
            <p:nvSpPr>
              <p:cNvPr id="26" name="object 7">
                <a:extLst>
                  <a:ext uri="{FF2B5EF4-FFF2-40B4-BE49-F238E27FC236}">
                    <a16:creationId xmlns:a16="http://schemas.microsoft.com/office/drawing/2014/main" id="{094F2451-34F7-4D6E-BFAF-584731BB7AC1}"/>
                  </a:ext>
                </a:extLst>
              </p:cNvPr>
              <p:cNvSpPr/>
              <p:nvPr/>
            </p:nvSpPr>
            <p:spPr>
              <a:xfrm>
                <a:off x="10117521" y="0"/>
                <a:ext cx="15978265" cy="2824480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448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4165"/>
                    </a:lnTo>
                    <a:lnTo>
                      <a:pt x="1997321" y="2824165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FD493C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29" name="object 10">
                <a:extLst>
                  <a:ext uri="{FF2B5EF4-FFF2-40B4-BE49-F238E27FC236}">
                    <a16:creationId xmlns:a16="http://schemas.microsoft.com/office/drawing/2014/main" id="{69A493EE-0D75-46E9-AB35-1260EC1B7357}"/>
                  </a:ext>
                </a:extLst>
              </p:cNvPr>
              <p:cNvSpPr/>
              <p:nvPr/>
            </p:nvSpPr>
            <p:spPr>
              <a:xfrm>
                <a:off x="14113455" y="8474600"/>
                <a:ext cx="1997710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AAD7E0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34" name="object 15">
                <a:extLst>
                  <a:ext uri="{FF2B5EF4-FFF2-40B4-BE49-F238E27FC236}">
                    <a16:creationId xmlns:a16="http://schemas.microsoft.com/office/drawing/2014/main" id="{9450D7B0-F644-4F3C-ADB1-7BC0EAFF283A}"/>
                  </a:ext>
                </a:extLst>
              </p:cNvPr>
              <p:cNvSpPr/>
              <p:nvPr/>
            </p:nvSpPr>
            <p:spPr>
              <a:xfrm>
                <a:off x="24099703" y="8474602"/>
                <a:ext cx="1996438" cy="2826385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6385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6175"/>
                    </a:lnTo>
                    <a:lnTo>
                      <a:pt x="1996012" y="2826175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AAD7E0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36" name="object 17">
                <a:extLst>
                  <a:ext uri="{FF2B5EF4-FFF2-40B4-BE49-F238E27FC236}">
                    <a16:creationId xmlns:a16="http://schemas.microsoft.com/office/drawing/2014/main" id="{C0AB703F-FFE6-454E-B212-B5647416737D}"/>
                  </a:ext>
                </a:extLst>
              </p:cNvPr>
              <p:cNvSpPr/>
              <p:nvPr/>
            </p:nvSpPr>
            <p:spPr>
              <a:xfrm>
                <a:off x="18108087" y="8474600"/>
                <a:ext cx="1996439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8290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6012" y="2828102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FD493C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25" name="object 6">
                <a:extLst>
                  <a:ext uri="{FF2B5EF4-FFF2-40B4-BE49-F238E27FC236}">
                    <a16:creationId xmlns:a16="http://schemas.microsoft.com/office/drawing/2014/main" id="{931DE2BB-CF86-4C3D-860A-AEB9E228399F}"/>
                  </a:ext>
                </a:extLst>
              </p:cNvPr>
              <p:cNvSpPr/>
              <p:nvPr/>
            </p:nvSpPr>
            <p:spPr>
              <a:xfrm>
                <a:off x="10113612" y="8474600"/>
                <a:ext cx="3998538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FCAF17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</p:grpSp>
        <p:grpSp>
          <p:nvGrpSpPr>
            <p:cNvPr id="47" name="Группа 46">
              <a:extLst>
                <a:ext uri="{FF2B5EF4-FFF2-40B4-BE49-F238E27FC236}">
                  <a16:creationId xmlns:a16="http://schemas.microsoft.com/office/drawing/2014/main" id="{574C6D6E-9B55-4097-AAA2-0FCF2213F7DD}"/>
                </a:ext>
              </a:extLst>
            </p:cNvPr>
            <p:cNvGrpSpPr/>
            <p:nvPr/>
          </p:nvGrpSpPr>
          <p:grpSpPr>
            <a:xfrm>
              <a:off x="81011" y="-1859"/>
              <a:ext cx="1211413" cy="5140294"/>
              <a:chOff x="81011" y="8272"/>
              <a:chExt cx="1211413" cy="5140294"/>
            </a:xfrm>
          </p:grpSpPr>
          <p:sp>
            <p:nvSpPr>
              <p:cNvPr id="38" name="object 11">
                <a:extLst>
                  <a:ext uri="{FF2B5EF4-FFF2-40B4-BE49-F238E27FC236}">
                    <a16:creationId xmlns:a16="http://schemas.microsoft.com/office/drawing/2014/main" id="{C8F21282-FC21-458D-A849-540FEB93C2ED}"/>
                  </a:ext>
                </a:extLst>
              </p:cNvPr>
              <p:cNvSpPr/>
              <p:nvPr/>
            </p:nvSpPr>
            <p:spPr>
              <a:xfrm>
                <a:off x="81011" y="8272"/>
                <a:ext cx="1211413" cy="1712767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448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4165"/>
                    </a:lnTo>
                    <a:lnTo>
                      <a:pt x="1997321" y="2824165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8F00FF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39" name="object 12">
                <a:extLst>
                  <a:ext uri="{FF2B5EF4-FFF2-40B4-BE49-F238E27FC236}">
                    <a16:creationId xmlns:a16="http://schemas.microsoft.com/office/drawing/2014/main" id="{D17D8E83-9FAD-4528-BAF8-97BC0D05FA76}"/>
                  </a:ext>
                </a:extLst>
              </p:cNvPr>
              <p:cNvSpPr/>
              <p:nvPr/>
            </p:nvSpPr>
            <p:spPr>
              <a:xfrm>
                <a:off x="81011" y="1720854"/>
                <a:ext cx="1211413" cy="1713922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6385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6175"/>
                    </a:lnTo>
                    <a:lnTo>
                      <a:pt x="1997321" y="2826175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FCAF17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40" name="object 13">
                <a:extLst>
                  <a:ext uri="{FF2B5EF4-FFF2-40B4-BE49-F238E27FC236}">
                    <a16:creationId xmlns:a16="http://schemas.microsoft.com/office/drawing/2014/main" id="{584D255D-28B0-466F-9FDD-A5BF3B2C6C6C}"/>
                  </a:ext>
                </a:extLst>
              </p:cNvPr>
              <p:cNvSpPr/>
              <p:nvPr/>
            </p:nvSpPr>
            <p:spPr>
              <a:xfrm>
                <a:off x="81011" y="3433488"/>
                <a:ext cx="1211413" cy="1715078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AAD7E0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</p:grpSp>
      </p:grpSp>
      <p:sp>
        <p:nvSpPr>
          <p:cNvPr id="19" name="object 19"/>
          <p:cNvSpPr txBox="1"/>
          <p:nvPr/>
        </p:nvSpPr>
        <p:spPr>
          <a:xfrm>
            <a:off x="1320114" y="5705121"/>
            <a:ext cx="2465819" cy="931495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lang="ru-RU" sz="2000" spc="-97" dirty="0">
                <a:solidFill>
                  <a:schemeClr val="bg1"/>
                </a:solidFill>
                <a:latin typeface="Gilroy-ExtraBold" panose="020B0604020202020204" charset="-52"/>
                <a:cs typeface="Microsoft Sans Serif"/>
              </a:rPr>
              <a:t>НАЦИОНАЛЬНАЯ ТЕХНОЛОГИЧЕСКАЯ ИНИЦИАТИВА</a:t>
            </a:r>
            <a:endParaRPr sz="2000" dirty="0">
              <a:solidFill>
                <a:schemeClr val="bg1"/>
              </a:solidFill>
              <a:latin typeface="Gilroy-ExtraBold" panose="020B0604020202020204" charset="-52"/>
              <a:cs typeface="Microsoft Sans Serif"/>
            </a:endParaRPr>
          </a:p>
        </p:txBody>
      </p:sp>
      <p:pic>
        <p:nvPicPr>
          <p:cNvPr id="49" name="Рисунок 4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330E3E0-02EF-436B-BE44-A67C80232B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543" y="5271329"/>
            <a:ext cx="1834897" cy="14555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69650"/>
              </a:prstClr>
            </a:outerShdw>
          </a:effectLst>
        </p:spPr>
      </p:pic>
      <p:sp>
        <p:nvSpPr>
          <p:cNvPr id="51" name="object 6">
            <a:extLst>
              <a:ext uri="{FF2B5EF4-FFF2-40B4-BE49-F238E27FC236}">
                <a16:creationId xmlns:a16="http://schemas.microsoft.com/office/drawing/2014/main" id="{64E0E948-3FCD-4B3B-A626-D0F5C0F08456}"/>
              </a:ext>
            </a:extLst>
          </p:cNvPr>
          <p:cNvSpPr/>
          <p:nvPr/>
        </p:nvSpPr>
        <p:spPr>
          <a:xfrm>
            <a:off x="-3167" y="5141494"/>
            <a:ext cx="1219516" cy="1716506"/>
          </a:xfrm>
          <a:custGeom>
            <a:avLst/>
            <a:gdLst/>
            <a:ahLst/>
            <a:cxnLst/>
            <a:rect l="l" t="t" r="r" b="b"/>
            <a:pathLst>
              <a:path w="1997709" h="2828290">
                <a:moveTo>
                  <a:pt x="1997321" y="0"/>
                </a:moveTo>
                <a:lnTo>
                  <a:pt x="0" y="0"/>
                </a:lnTo>
                <a:lnTo>
                  <a:pt x="0" y="2828102"/>
                </a:lnTo>
                <a:lnTo>
                  <a:pt x="1997321" y="2828102"/>
                </a:lnTo>
                <a:lnTo>
                  <a:pt x="1997321" y="0"/>
                </a:lnTo>
                <a:close/>
              </a:path>
            </a:pathLst>
          </a:custGeom>
          <a:solidFill>
            <a:srgbClr val="FD493C"/>
          </a:solidFill>
        </p:spPr>
        <p:txBody>
          <a:bodyPr wrap="square" lIns="0" tIns="0" rIns="0" bIns="0" rtlCol="0"/>
          <a:lstStyle/>
          <a:p>
            <a:endParaRPr sz="1092" dirty="0"/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9B099718-95F8-48EC-B6D9-901CAD40E7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10" y="409232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3" name="object 18" hidden="1">
            <a:extLst>
              <a:ext uri="{FF2B5EF4-FFF2-40B4-BE49-F238E27FC236}">
                <a16:creationId xmlns:a16="http://schemas.microsoft.com/office/drawing/2014/main" id="{1FE2821C-E326-4B0B-9904-92762EDBB72F}"/>
              </a:ext>
            </a:extLst>
          </p:cNvPr>
          <p:cNvSpPr txBox="1"/>
          <p:nvPr/>
        </p:nvSpPr>
        <p:spPr>
          <a:xfrm>
            <a:off x="1753748" y="391952"/>
            <a:ext cx="9583099" cy="937899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06600"/>
              </a:lnSpc>
              <a:spcBef>
                <a:spcPts val="58"/>
              </a:spcBef>
            </a:pPr>
            <a:r>
              <a:rPr lang="ru-RU" sz="60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Энергия города. Среда</a:t>
            </a:r>
            <a:endParaRPr sz="60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D5A306D8-4C99-4857-9802-68FBAE83A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6035" y="5335497"/>
            <a:ext cx="2296171" cy="1623291"/>
          </a:xfrm>
          <a:prstGeom prst="rect">
            <a:avLst/>
          </a:prstGeom>
        </p:spPr>
      </p:pic>
      <p:sp>
        <p:nvSpPr>
          <p:cNvPr id="56" name="object 19">
            <a:extLst>
              <a:ext uri="{FF2B5EF4-FFF2-40B4-BE49-F238E27FC236}">
                <a16:creationId xmlns:a16="http://schemas.microsoft.com/office/drawing/2014/main" id="{8D8F2EF6-1C19-4208-BC78-B1271903882B}"/>
              </a:ext>
            </a:extLst>
          </p:cNvPr>
          <p:cNvSpPr txBox="1"/>
          <p:nvPr/>
        </p:nvSpPr>
        <p:spPr>
          <a:xfrm>
            <a:off x="8485845" y="5335497"/>
            <a:ext cx="2465819" cy="285164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 algn="ctr">
              <a:spcBef>
                <a:spcPts val="64"/>
              </a:spcBef>
            </a:pPr>
            <a:r>
              <a:rPr lang="ru-RU" spc="-97" dirty="0">
                <a:solidFill>
                  <a:srgbClr val="8F00FF"/>
                </a:solidFill>
                <a:latin typeface="Gilroy-ExtraBold" panose="020B0604020202020204" charset="-52"/>
                <a:cs typeface="Microsoft Sans Serif"/>
              </a:rPr>
              <a:t>АКСЕЛЕРАТОР ГУУ</a:t>
            </a:r>
            <a:endParaRPr dirty="0">
              <a:solidFill>
                <a:srgbClr val="8F00FF"/>
              </a:solidFill>
              <a:latin typeface="Gilroy-ExtraBold" panose="020B0604020202020204" charset="-52"/>
              <a:cs typeface="Microsoft Sans Serif"/>
            </a:endParaRPr>
          </a:p>
        </p:txBody>
      </p:sp>
      <p:sp>
        <p:nvSpPr>
          <p:cNvPr id="57" name="object 15">
            <a:extLst>
              <a:ext uri="{FF2B5EF4-FFF2-40B4-BE49-F238E27FC236}">
                <a16:creationId xmlns:a16="http://schemas.microsoft.com/office/drawing/2014/main" id="{1C7AF060-111F-4488-B0FE-95018651C281}"/>
              </a:ext>
            </a:extLst>
          </p:cNvPr>
          <p:cNvSpPr/>
          <p:nvPr/>
        </p:nvSpPr>
        <p:spPr>
          <a:xfrm>
            <a:off x="9753980" y="1717220"/>
            <a:ext cx="1218740" cy="1715350"/>
          </a:xfrm>
          <a:custGeom>
            <a:avLst/>
            <a:gdLst/>
            <a:ahLst/>
            <a:cxnLst/>
            <a:rect l="l" t="t" r="r" b="b"/>
            <a:pathLst>
              <a:path w="1996440" h="2826385">
                <a:moveTo>
                  <a:pt x="1996012" y="0"/>
                </a:moveTo>
                <a:lnTo>
                  <a:pt x="0" y="0"/>
                </a:lnTo>
                <a:lnTo>
                  <a:pt x="0" y="2826175"/>
                </a:lnTo>
                <a:lnTo>
                  <a:pt x="1996012" y="2826175"/>
                </a:lnTo>
                <a:lnTo>
                  <a:pt x="199601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8" name="object 16">
            <a:extLst>
              <a:ext uri="{FF2B5EF4-FFF2-40B4-BE49-F238E27FC236}">
                <a16:creationId xmlns:a16="http://schemas.microsoft.com/office/drawing/2014/main" id="{88971B2B-3F63-4091-B07F-A31721234A5F}"/>
              </a:ext>
            </a:extLst>
          </p:cNvPr>
          <p:cNvSpPr/>
          <p:nvPr/>
        </p:nvSpPr>
        <p:spPr>
          <a:xfrm>
            <a:off x="9753980" y="3415232"/>
            <a:ext cx="1218740" cy="1716506"/>
          </a:xfrm>
          <a:custGeom>
            <a:avLst/>
            <a:gdLst/>
            <a:ahLst/>
            <a:cxnLst/>
            <a:rect l="l" t="t" r="r" b="b"/>
            <a:pathLst>
              <a:path w="1996440" h="2828290">
                <a:moveTo>
                  <a:pt x="1996012" y="0"/>
                </a:moveTo>
                <a:lnTo>
                  <a:pt x="0" y="0"/>
                </a:lnTo>
                <a:lnTo>
                  <a:pt x="0" y="2828102"/>
                </a:lnTo>
                <a:lnTo>
                  <a:pt x="1996012" y="2828102"/>
                </a:lnTo>
                <a:lnTo>
                  <a:pt x="199601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9" name="object 15">
            <a:extLst>
              <a:ext uri="{FF2B5EF4-FFF2-40B4-BE49-F238E27FC236}">
                <a16:creationId xmlns:a16="http://schemas.microsoft.com/office/drawing/2014/main" id="{112FDB4E-591E-4A01-8FAA-92204B775E04}"/>
              </a:ext>
            </a:extLst>
          </p:cNvPr>
          <p:cNvSpPr/>
          <p:nvPr/>
        </p:nvSpPr>
        <p:spPr>
          <a:xfrm>
            <a:off x="8535055" y="1717220"/>
            <a:ext cx="1218740" cy="1715350"/>
          </a:xfrm>
          <a:custGeom>
            <a:avLst/>
            <a:gdLst/>
            <a:ahLst/>
            <a:cxnLst/>
            <a:rect l="l" t="t" r="r" b="b"/>
            <a:pathLst>
              <a:path w="1996440" h="2826385">
                <a:moveTo>
                  <a:pt x="1996012" y="0"/>
                </a:moveTo>
                <a:lnTo>
                  <a:pt x="0" y="0"/>
                </a:lnTo>
                <a:lnTo>
                  <a:pt x="0" y="2826175"/>
                </a:lnTo>
                <a:lnTo>
                  <a:pt x="1996012" y="2826175"/>
                </a:lnTo>
                <a:lnTo>
                  <a:pt x="199601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0" name="object 16">
            <a:extLst>
              <a:ext uri="{FF2B5EF4-FFF2-40B4-BE49-F238E27FC236}">
                <a16:creationId xmlns:a16="http://schemas.microsoft.com/office/drawing/2014/main" id="{21D91009-A2E1-4E0F-8688-0C7595F5F806}"/>
              </a:ext>
            </a:extLst>
          </p:cNvPr>
          <p:cNvSpPr/>
          <p:nvPr/>
        </p:nvSpPr>
        <p:spPr>
          <a:xfrm>
            <a:off x="8535055" y="3415232"/>
            <a:ext cx="1218740" cy="1716506"/>
          </a:xfrm>
          <a:custGeom>
            <a:avLst/>
            <a:gdLst/>
            <a:ahLst/>
            <a:cxnLst/>
            <a:rect l="l" t="t" r="r" b="b"/>
            <a:pathLst>
              <a:path w="1996440" h="2828290">
                <a:moveTo>
                  <a:pt x="1996012" y="0"/>
                </a:moveTo>
                <a:lnTo>
                  <a:pt x="0" y="0"/>
                </a:lnTo>
                <a:lnTo>
                  <a:pt x="0" y="2828102"/>
                </a:lnTo>
                <a:lnTo>
                  <a:pt x="1996012" y="2828102"/>
                </a:lnTo>
                <a:lnTo>
                  <a:pt x="199601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1" name="object 19">
            <a:extLst>
              <a:ext uri="{FF2B5EF4-FFF2-40B4-BE49-F238E27FC236}">
                <a16:creationId xmlns:a16="http://schemas.microsoft.com/office/drawing/2014/main" id="{A0F762D0-B31B-45B9-82A7-241BCCFE902C}"/>
              </a:ext>
            </a:extLst>
          </p:cNvPr>
          <p:cNvSpPr txBox="1"/>
          <p:nvPr/>
        </p:nvSpPr>
        <p:spPr>
          <a:xfrm>
            <a:off x="1320114" y="5111477"/>
            <a:ext cx="1548370" cy="685273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lang="ru-RU" sz="4400" b="1" spc="-97" dirty="0">
                <a:solidFill>
                  <a:schemeClr val="bg1"/>
                </a:solidFill>
                <a:latin typeface="Gilroy-ExtraBold" panose="020B0604020202020204" charset="-52"/>
                <a:cs typeface="Microsoft Sans Serif"/>
              </a:rPr>
              <a:t>20.35</a:t>
            </a:r>
            <a:endParaRPr sz="4400" b="1" dirty="0">
              <a:solidFill>
                <a:schemeClr val="bg1"/>
              </a:solidFill>
              <a:latin typeface="Gilroy-ExtraBold" panose="020B0604020202020204" charset="-52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768139" y="2855623"/>
            <a:ext cx="8705704" cy="937899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 algn="ctr">
              <a:lnSpc>
                <a:spcPct val="106600"/>
              </a:lnSpc>
              <a:spcBef>
                <a:spcPts val="58"/>
              </a:spcBef>
            </a:pPr>
            <a:r>
              <a:rPr lang="en-US" sz="6000" dirty="0" smtClean="0">
                <a:solidFill>
                  <a:srgbClr val="8F00FF"/>
                </a:solidFill>
                <a:latin typeface="Gilroy-ExtraBold" panose="020B0604020202020204" charset="-52"/>
              </a:rPr>
              <a:t>PREDICTIFY</a:t>
            </a:r>
            <a:endParaRPr sz="6000" dirty="0">
              <a:solidFill>
                <a:srgbClr val="8F00FF"/>
              </a:solidFill>
              <a:latin typeface="Gilroy-ExtraBold" panose="020B0604020202020204" charset="-52"/>
              <a:cs typeface="Trebuchet MS"/>
            </a:endParaRPr>
          </a:p>
        </p:txBody>
      </p:sp>
      <p:sp>
        <p:nvSpPr>
          <p:cNvPr id="37" name="Заголовок">
            <a:extLst>
              <a:ext uri="{FF2B5EF4-FFF2-40B4-BE49-F238E27FC236}">
                <a16:creationId xmlns:a16="http://schemas.microsoft.com/office/drawing/2014/main" id="{73BFA161-A072-4250-916F-1F7F0EC05211}"/>
              </a:ext>
            </a:extLst>
          </p:cNvPr>
          <p:cNvSpPr txBox="1"/>
          <p:nvPr/>
        </p:nvSpPr>
        <p:spPr>
          <a:xfrm>
            <a:off x="1479019" y="461163"/>
            <a:ext cx="10635428" cy="713424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>
              <a:lnSpc>
                <a:spcPct val="85000"/>
              </a:lnSpc>
            </a:pPr>
            <a:r>
              <a:rPr lang="ru-RU" sz="54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</a:t>
            </a:r>
            <a:r>
              <a:rPr lang="ru-RU" sz="20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       </a:t>
            </a:r>
            <a:r>
              <a:rPr lang="ru-RU" sz="54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2.0</a:t>
            </a:r>
            <a:endParaRPr sz="54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id="{0556CE4B-C22E-4C53-9BD2-26248E40C4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62949" y="5599072"/>
            <a:ext cx="891221" cy="891221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5CE2D36F-C13A-4C2F-B8C5-253F8549132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8446" y="5620661"/>
            <a:ext cx="802393" cy="802393"/>
          </a:xfrm>
          <a:prstGeom prst="rect">
            <a:avLst/>
          </a:prstGeom>
          <a:noFill/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C63D2F2-E78A-4BDE-84CE-A3CA09D8E0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6106" y="2123426"/>
            <a:ext cx="854404" cy="854404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E540AFC7-F7EA-465A-B84E-ABA3B3530ED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0330" y="3796368"/>
            <a:ext cx="910180" cy="910180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AF222AC4-DFD1-4963-A02F-93E5A67B9CC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16747" y="5410770"/>
            <a:ext cx="1022984" cy="1022984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768C6F89-566F-4909-8232-67473668FD7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51278" y="3833946"/>
            <a:ext cx="862365" cy="862365"/>
          </a:xfrm>
          <a:prstGeom prst="rect">
            <a:avLst/>
          </a:prstGeom>
        </p:spPr>
      </p:pic>
      <p:pic>
        <p:nvPicPr>
          <p:cNvPr id="63" name="Рисунок 62" hidden="1">
            <a:extLst>
              <a:ext uri="{FF2B5EF4-FFF2-40B4-BE49-F238E27FC236}">
                <a16:creationId xmlns:a16="http://schemas.microsoft.com/office/drawing/2014/main" id="{751E5569-A06D-401C-8861-46409F334459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67661" y="5507909"/>
            <a:ext cx="982384" cy="982384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CD788FDA-17E0-46AF-8E88-7205C22DEF6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51278" y="2175357"/>
            <a:ext cx="812097" cy="81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506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FB9E1B7B-0099-4FAF-B356-DD6E82798654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2" name="object 6">
              <a:extLst>
                <a:ext uri="{FF2B5EF4-FFF2-40B4-BE49-F238E27FC236}">
                  <a16:creationId xmlns:a16="http://schemas.microsoft.com/office/drawing/2014/main" id="{412A5E2A-6D93-4BCD-8682-82BB175A1DF0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3" name="object 17">
              <a:extLst>
                <a:ext uri="{FF2B5EF4-FFF2-40B4-BE49-F238E27FC236}">
                  <a16:creationId xmlns:a16="http://schemas.microsoft.com/office/drawing/2014/main" id="{72D29E4A-7DA5-4D21-9CA3-98750DE05105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4" name="object 15">
              <a:extLst>
                <a:ext uri="{FF2B5EF4-FFF2-40B4-BE49-F238E27FC236}">
                  <a16:creationId xmlns:a16="http://schemas.microsoft.com/office/drawing/2014/main" id="{EE6B99B1-CEE5-40FC-92BA-D7AAFA806176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6" name="Группа 75">
            <a:extLst>
              <a:ext uri="{FF2B5EF4-FFF2-40B4-BE49-F238E27FC236}">
                <a16:creationId xmlns:a16="http://schemas.microsoft.com/office/drawing/2014/main" id="{0FAE1671-DC5F-4080-8A98-D83964D06345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7" name="object 4">
              <a:extLst>
                <a:ext uri="{FF2B5EF4-FFF2-40B4-BE49-F238E27FC236}">
                  <a16:creationId xmlns:a16="http://schemas.microsoft.com/office/drawing/2014/main" id="{92BE3D02-6BC6-41F0-A292-E8C5C5308027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5">
              <a:extLst>
                <a:ext uri="{FF2B5EF4-FFF2-40B4-BE49-F238E27FC236}">
                  <a16:creationId xmlns:a16="http://schemas.microsoft.com/office/drawing/2014/main" id="{3323B8C5-502E-4134-8BA9-F8FEB88DC0AC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7">
              <a:extLst>
                <a:ext uri="{FF2B5EF4-FFF2-40B4-BE49-F238E27FC236}">
                  <a16:creationId xmlns:a16="http://schemas.microsoft.com/office/drawing/2014/main" id="{4B2118B8-2743-465C-ADF4-65D38125DCBD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8">
              <a:extLst>
                <a:ext uri="{FF2B5EF4-FFF2-40B4-BE49-F238E27FC236}">
                  <a16:creationId xmlns:a16="http://schemas.microsoft.com/office/drawing/2014/main" id="{B685775D-A694-4911-85D9-79C021558597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0">
              <a:extLst>
                <a:ext uri="{FF2B5EF4-FFF2-40B4-BE49-F238E27FC236}">
                  <a16:creationId xmlns:a16="http://schemas.microsoft.com/office/drawing/2014/main" id="{801F928F-2CA7-461F-A686-D05ED7B1DB84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1">
              <a:extLst>
                <a:ext uri="{FF2B5EF4-FFF2-40B4-BE49-F238E27FC236}">
                  <a16:creationId xmlns:a16="http://schemas.microsoft.com/office/drawing/2014/main" id="{D68D13E0-9721-4BD9-A05F-33A99D6C8302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12">
              <a:extLst>
                <a:ext uri="{FF2B5EF4-FFF2-40B4-BE49-F238E27FC236}">
                  <a16:creationId xmlns:a16="http://schemas.microsoft.com/office/drawing/2014/main" id="{35263978-9983-420D-93B8-0DD5EC2BF8BD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14">
              <a:extLst>
                <a:ext uri="{FF2B5EF4-FFF2-40B4-BE49-F238E27FC236}">
                  <a16:creationId xmlns:a16="http://schemas.microsoft.com/office/drawing/2014/main" id="{A16418E9-FBA7-4932-8097-1AC0D85FF56F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5" name="object 4">
              <a:extLst>
                <a:ext uri="{FF2B5EF4-FFF2-40B4-BE49-F238E27FC236}">
                  <a16:creationId xmlns:a16="http://schemas.microsoft.com/office/drawing/2014/main" id="{A35C4A52-2EDE-46E3-94CA-ED4BCFE0EC35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6" name="object 4">
              <a:extLst>
                <a:ext uri="{FF2B5EF4-FFF2-40B4-BE49-F238E27FC236}">
                  <a16:creationId xmlns:a16="http://schemas.microsoft.com/office/drawing/2014/main" id="{43665E24-A094-4AA9-85A8-3CAC92ABFAFB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6" name="Группа 65">
            <a:extLst>
              <a:ext uri="{FF2B5EF4-FFF2-40B4-BE49-F238E27FC236}">
                <a16:creationId xmlns:a16="http://schemas.microsoft.com/office/drawing/2014/main" id="{35F949BF-DA9D-4A23-AEB3-045C11777635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67" name="object 16">
              <a:extLst>
                <a:ext uri="{FF2B5EF4-FFF2-40B4-BE49-F238E27FC236}">
                  <a16:creationId xmlns:a16="http://schemas.microsoft.com/office/drawing/2014/main" id="{8D6A3CDC-D212-4272-BED4-6DBB6B1FFC41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4">
              <a:extLst>
                <a:ext uri="{FF2B5EF4-FFF2-40B4-BE49-F238E27FC236}">
                  <a16:creationId xmlns:a16="http://schemas.microsoft.com/office/drawing/2014/main" id="{6F939D48-53E4-466F-B489-2C1BC0391D8F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5">
              <a:extLst>
                <a:ext uri="{FF2B5EF4-FFF2-40B4-BE49-F238E27FC236}">
                  <a16:creationId xmlns:a16="http://schemas.microsoft.com/office/drawing/2014/main" id="{2FB12E3E-68C0-44AE-9D38-155CFD12B95B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2">
              <a:extLst>
                <a:ext uri="{FF2B5EF4-FFF2-40B4-BE49-F238E27FC236}">
                  <a16:creationId xmlns:a16="http://schemas.microsoft.com/office/drawing/2014/main" id="{A609C503-E4DA-4A41-8E4A-1B0D05E18EC6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5">
              <a:extLst>
                <a:ext uri="{FF2B5EF4-FFF2-40B4-BE49-F238E27FC236}">
                  <a16:creationId xmlns:a16="http://schemas.microsoft.com/office/drawing/2014/main" id="{0C0443E3-AB86-4B64-9668-E76EE5135948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14">
              <a:extLst>
                <a:ext uri="{FF2B5EF4-FFF2-40B4-BE49-F238E27FC236}">
                  <a16:creationId xmlns:a16="http://schemas.microsoft.com/office/drawing/2014/main" id="{B5CA77FA-1E72-4A2D-92A4-50F788887755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16">
              <a:extLst>
                <a:ext uri="{FF2B5EF4-FFF2-40B4-BE49-F238E27FC236}">
                  <a16:creationId xmlns:a16="http://schemas.microsoft.com/office/drawing/2014/main" id="{8368196F-9D58-459C-B8B4-B7331B7FF1F2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4" name="object 3">
              <a:extLst>
                <a:ext uri="{FF2B5EF4-FFF2-40B4-BE49-F238E27FC236}">
                  <a16:creationId xmlns:a16="http://schemas.microsoft.com/office/drawing/2014/main" id="{2478BE80-1BD5-429F-8E8C-1EC39E6E18C2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5" name="object 4">
              <a:extLst>
                <a:ext uri="{FF2B5EF4-FFF2-40B4-BE49-F238E27FC236}">
                  <a16:creationId xmlns:a16="http://schemas.microsoft.com/office/drawing/2014/main" id="{58684556-AFB5-41EA-99BA-CBE4A27B7133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7" name="Описание"/>
          <p:cNvSpPr txBox="1"/>
          <p:nvPr/>
        </p:nvSpPr>
        <p:spPr>
          <a:xfrm>
            <a:off x="1917627" y="1791831"/>
            <a:ext cx="6514155" cy="3269819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12700"/>
            <a:r>
              <a:rPr lang="en-US" sz="1600" b="1" dirty="0" smtClean="0">
                <a:latin typeface="Gilroy-ExtraBold" panose="020B0604020202020204" charset="-52"/>
                <a:cs typeface="Microsoft Sans Serif"/>
              </a:rPr>
              <a:t>PREDICTIFY</a:t>
            </a:r>
            <a:r>
              <a:rPr lang="ru-RU" sz="1600" b="1" dirty="0" smtClean="0">
                <a:latin typeface="Gilroy-ExtraBold" panose="020B0604020202020204" charset="-52"/>
                <a:cs typeface="Microsoft Sans Serif"/>
              </a:rPr>
              <a:t> </a:t>
            </a:r>
            <a:r>
              <a:rPr lang="ru-RU" dirty="0" smtClean="0">
                <a:cs typeface="Microsoft Sans Serif"/>
              </a:rPr>
              <a:t>это проект который </a:t>
            </a:r>
            <a:r>
              <a:rPr lang="ru-RU" dirty="0"/>
              <a:t>предоставить компаниям возможность принимать обоснованные решения на основе аналитики данных, что повысит их конкурентоспособность. </a:t>
            </a:r>
            <a:endParaRPr lang="ru-RU" sz="1600" dirty="0">
              <a:latin typeface="Gilroy-ExtraBold" panose="020B0604020202020204" charset="-52"/>
              <a:cs typeface="Microsoft Sans Serif"/>
            </a:endParaRPr>
          </a:p>
          <a:p>
            <a:pPr marL="12700"/>
            <a:endParaRPr lang="ru-RU" sz="1600" dirty="0">
              <a:latin typeface="Gilroy-ExtraBold" panose="020B0604020202020204" charset="-52"/>
              <a:cs typeface="Microsoft Sans Serif"/>
            </a:endParaRPr>
          </a:p>
          <a:p>
            <a:pPr marL="12700"/>
            <a:r>
              <a:rPr lang="ru-RU" dirty="0"/>
              <a:t>Задачи включают разработку моделей прогнозирования, интеграцию с существующими системами и создание пользовательского интерфейса для анализа результатов. </a:t>
            </a:r>
            <a:endParaRPr lang="ru-RU" sz="1600" dirty="0"/>
          </a:p>
          <a:p>
            <a:pPr marL="12700"/>
            <a:endParaRPr lang="ru-RU" sz="1600" dirty="0">
              <a:latin typeface="Gilroy-ExtraBold" panose="020B0604020202020204" charset="-52"/>
              <a:cs typeface="Microsoft Sans Serif"/>
            </a:endParaRPr>
          </a:p>
          <a:p>
            <a:pPr marL="12700" marR="637540"/>
            <a:r>
              <a:rPr lang="ru-RU" dirty="0"/>
              <a:t>Ожидаемые результаты: точные прогнозы, улучшение клиентского опыта и оптимизация бизнес-процессов. Области применения охватывают розничную торговлю, финансовые услуги, маркетинг и управление запасами. </a:t>
            </a:r>
            <a:endParaRPr sz="1486" dirty="0">
              <a:latin typeface="Microsoft Sans Serif"/>
              <a:cs typeface="Microsoft Sans Serif"/>
            </a:endParaRPr>
          </a:p>
        </p:txBody>
      </p:sp>
      <p:sp>
        <p:nvSpPr>
          <p:cNvPr id="15" name="Заголовок"/>
          <p:cNvSpPr txBox="1"/>
          <p:nvPr/>
        </p:nvSpPr>
        <p:spPr>
          <a:xfrm>
            <a:off x="321462" y="961917"/>
            <a:ext cx="5783130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АКТУАЛЬНОСТЬ ПРОЕКТА</a:t>
            </a:r>
            <a:endParaRPr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611606" y="209482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en-US" sz="1789" dirty="0">
                <a:solidFill>
                  <a:srgbClr val="000000"/>
                </a:solidFill>
                <a:latin typeface="Arial"/>
                <a:cs typeface="Arial"/>
              </a:rPr>
              <a:t>PREDICTIFY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D9A949D-0290-2F16-6240-4C0FA80880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5" y="3689919"/>
            <a:ext cx="4094270" cy="2894777"/>
          </a:xfrm>
          <a:prstGeom prst="rect">
            <a:avLst/>
          </a:prstGeom>
        </p:spPr>
      </p:pic>
      <p:pic>
        <p:nvPicPr>
          <p:cNvPr id="49" name="Лого ГУУ">
            <a:extLst>
              <a:ext uri="{FF2B5EF4-FFF2-40B4-BE49-F238E27FC236}">
                <a16:creationId xmlns:a16="http://schemas.microsoft.com/office/drawing/2014/main" id="{3EC4B08C-90FD-4C8D-BF76-2EFB97BB04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6847" y="351619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>
            <a:extLst>
              <a:ext uri="{FF2B5EF4-FFF2-40B4-BE49-F238E27FC236}">
                <a16:creationId xmlns:a16="http://schemas.microsoft.com/office/drawing/2014/main" id="{337E1BF8-5868-4199-8DD8-DEE0C8E03A7D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2C519CAD-D7EF-4BC3-8B35-30EFCFD6C3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14879" y="3942896"/>
            <a:ext cx="752853" cy="752853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F1ECCCB9-787E-451D-8529-283A2CC171A2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51633" y="451410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id="{0426FF92-4781-48F5-8BB9-7F744E05D5B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id="{A0903FC7-04B2-4BDB-A745-E45D74EF8F5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8923" y="2107050"/>
            <a:ext cx="884766" cy="884766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:a16="http://schemas.microsoft.com/office/drawing/2014/main" id="{A842E526-D4C7-4A3B-9765-A8691557280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86451" y="2081066"/>
            <a:ext cx="956961" cy="956961"/>
          </a:xfrm>
          <a:prstGeom prst="rect">
            <a:avLst/>
          </a:prstGeom>
        </p:spPr>
      </p:pic>
      <p:pic>
        <p:nvPicPr>
          <p:cNvPr id="46" name="Рисунок 45" hidden="1">
            <a:extLst>
              <a:ext uri="{FF2B5EF4-FFF2-40B4-BE49-F238E27FC236}">
                <a16:creationId xmlns:a16="http://schemas.microsoft.com/office/drawing/2014/main" id="{05AA3265-0CE4-409E-8BF3-E6C747E8BFE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6238" y="3854035"/>
            <a:ext cx="933759" cy="933759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9832272A-0179-4507-8917-D00CAF0D7EB0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55230" y="2108180"/>
            <a:ext cx="933759" cy="933759"/>
          </a:xfrm>
          <a:prstGeom prst="rect">
            <a:avLst/>
          </a:prstGeom>
        </p:spPr>
      </p:pic>
      <p:pic>
        <p:nvPicPr>
          <p:cNvPr id="50" name="Рисунок 49" hidden="1">
            <a:extLst>
              <a:ext uri="{FF2B5EF4-FFF2-40B4-BE49-F238E27FC236}">
                <a16:creationId xmlns:a16="http://schemas.microsoft.com/office/drawing/2014/main" id="{6A976FB2-D172-4832-BD02-2CB4BE1C993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26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12A5BC3F-7875-4FCB-B299-6E9D7A95FCDB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1" name="object 6">
              <a:extLst>
                <a:ext uri="{FF2B5EF4-FFF2-40B4-BE49-F238E27FC236}">
                  <a16:creationId xmlns:a16="http://schemas.microsoft.com/office/drawing/2014/main" id="{36749BE9-7AE8-4FCC-A4E7-85E052460BE7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7">
              <a:extLst>
                <a:ext uri="{FF2B5EF4-FFF2-40B4-BE49-F238E27FC236}">
                  <a16:creationId xmlns:a16="http://schemas.microsoft.com/office/drawing/2014/main" id="{D8F0C742-A9D5-4E4E-A6E7-AC3DBEBB289A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3" name="object 15">
              <a:extLst>
                <a:ext uri="{FF2B5EF4-FFF2-40B4-BE49-F238E27FC236}">
                  <a16:creationId xmlns:a16="http://schemas.microsoft.com/office/drawing/2014/main" id="{CDED378C-E64F-4B5F-B93B-DD419B83258D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5" name="Группа 74">
            <a:extLst>
              <a:ext uri="{FF2B5EF4-FFF2-40B4-BE49-F238E27FC236}">
                <a16:creationId xmlns:a16="http://schemas.microsoft.com/office/drawing/2014/main" id="{972D7C45-E5D4-489A-9FDB-764C784EBBCF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6" name="object 4">
              <a:extLst>
                <a:ext uri="{FF2B5EF4-FFF2-40B4-BE49-F238E27FC236}">
                  <a16:creationId xmlns:a16="http://schemas.microsoft.com/office/drawing/2014/main" id="{92ADEA06-1704-4A6A-B53F-C8D20C475423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5">
              <a:extLst>
                <a:ext uri="{FF2B5EF4-FFF2-40B4-BE49-F238E27FC236}">
                  <a16:creationId xmlns:a16="http://schemas.microsoft.com/office/drawing/2014/main" id="{C561268F-98F9-4167-86DA-E7CAABD4D6D9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7">
              <a:extLst>
                <a:ext uri="{FF2B5EF4-FFF2-40B4-BE49-F238E27FC236}">
                  <a16:creationId xmlns:a16="http://schemas.microsoft.com/office/drawing/2014/main" id="{E54F0F15-188F-4B72-B3ED-132D9510BD2A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8">
              <a:extLst>
                <a:ext uri="{FF2B5EF4-FFF2-40B4-BE49-F238E27FC236}">
                  <a16:creationId xmlns:a16="http://schemas.microsoft.com/office/drawing/2014/main" id="{D8803ABB-9754-4BE3-967C-08EF728A7122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0">
              <a:extLst>
                <a:ext uri="{FF2B5EF4-FFF2-40B4-BE49-F238E27FC236}">
                  <a16:creationId xmlns:a16="http://schemas.microsoft.com/office/drawing/2014/main" id="{D6F49BA0-98AE-46C4-AD39-4D03CAB8EBE5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1">
              <a:extLst>
                <a:ext uri="{FF2B5EF4-FFF2-40B4-BE49-F238E27FC236}">
                  <a16:creationId xmlns:a16="http://schemas.microsoft.com/office/drawing/2014/main" id="{CB097DEC-F56C-4219-AA18-53410E2C0480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2">
              <a:extLst>
                <a:ext uri="{FF2B5EF4-FFF2-40B4-BE49-F238E27FC236}">
                  <a16:creationId xmlns:a16="http://schemas.microsoft.com/office/drawing/2014/main" id="{BC120372-BA7F-4887-9008-71D4884EE778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14">
              <a:extLst>
                <a:ext uri="{FF2B5EF4-FFF2-40B4-BE49-F238E27FC236}">
                  <a16:creationId xmlns:a16="http://schemas.microsoft.com/office/drawing/2014/main" id="{83752FCA-F4BA-40A8-8DF6-2D8416B3B9BF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:a16="http://schemas.microsoft.com/office/drawing/2014/main" id="{4D1CE876-F7D8-4D2F-A33E-AF883D7327E7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5" name="object 4">
              <a:extLst>
                <a:ext uri="{FF2B5EF4-FFF2-40B4-BE49-F238E27FC236}">
                  <a16:creationId xmlns:a16="http://schemas.microsoft.com/office/drawing/2014/main" id="{BB6FA4A7-3956-4A9B-A371-BCCC2BA04053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A9356EB2-72F7-4972-A90F-EFAD23011EDD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66" name="object 16">
              <a:extLst>
                <a:ext uri="{FF2B5EF4-FFF2-40B4-BE49-F238E27FC236}">
                  <a16:creationId xmlns:a16="http://schemas.microsoft.com/office/drawing/2014/main" id="{2C89FC14-1545-4526-A889-21E3D16FB8BA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4">
              <a:extLst>
                <a:ext uri="{FF2B5EF4-FFF2-40B4-BE49-F238E27FC236}">
                  <a16:creationId xmlns:a16="http://schemas.microsoft.com/office/drawing/2014/main" id="{A7B767F4-6FE6-46FC-8504-C62C6F3385E6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5">
              <a:extLst>
                <a:ext uri="{FF2B5EF4-FFF2-40B4-BE49-F238E27FC236}">
                  <a16:creationId xmlns:a16="http://schemas.microsoft.com/office/drawing/2014/main" id="{FE851A5D-8F73-4C41-AEA8-3DA043A8EEE8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2">
              <a:extLst>
                <a:ext uri="{FF2B5EF4-FFF2-40B4-BE49-F238E27FC236}">
                  <a16:creationId xmlns:a16="http://schemas.microsoft.com/office/drawing/2014/main" id="{4FD3F465-C4C8-4E61-BBE3-519A950A9AAC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5">
              <a:extLst>
                <a:ext uri="{FF2B5EF4-FFF2-40B4-BE49-F238E27FC236}">
                  <a16:creationId xmlns:a16="http://schemas.microsoft.com/office/drawing/2014/main" id="{6A3EF6B1-A221-403D-A394-B082B37C031C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4">
              <a:extLst>
                <a:ext uri="{FF2B5EF4-FFF2-40B4-BE49-F238E27FC236}">
                  <a16:creationId xmlns:a16="http://schemas.microsoft.com/office/drawing/2014/main" id="{730903F9-A5D6-4417-9B9E-48997FADDA06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16">
              <a:extLst>
                <a:ext uri="{FF2B5EF4-FFF2-40B4-BE49-F238E27FC236}">
                  <a16:creationId xmlns:a16="http://schemas.microsoft.com/office/drawing/2014/main" id="{EF18F2C6-1EDB-4C91-8397-287E343BB4AA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3">
              <a:extLst>
                <a:ext uri="{FF2B5EF4-FFF2-40B4-BE49-F238E27FC236}">
                  <a16:creationId xmlns:a16="http://schemas.microsoft.com/office/drawing/2014/main" id="{52B41CF6-8420-4029-AC5A-99C1D7653D00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4" name="object 4">
              <a:extLst>
                <a:ext uri="{FF2B5EF4-FFF2-40B4-BE49-F238E27FC236}">
                  <a16:creationId xmlns:a16="http://schemas.microsoft.com/office/drawing/2014/main" id="{1C5503F4-BF40-49D2-8767-04EFAD8AF260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7" name="Описание"/>
          <p:cNvSpPr txBox="1"/>
          <p:nvPr/>
        </p:nvSpPr>
        <p:spPr>
          <a:xfrm>
            <a:off x="695325" y="1796442"/>
            <a:ext cx="5106726" cy="3806248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r>
              <a:rPr lang="ru-RU" dirty="0"/>
              <a:t>Продуктом нашего стартап-проекта является облачная платформа предиктивной аналитики, которая использует алгоритмы машинного обучения для анализа данных и прогнозирования будущих трендов в бизнесе. </a:t>
            </a:r>
            <a:endParaRPr lang="ru-RU" sz="1600" dirty="0"/>
          </a:p>
          <a:p>
            <a:r>
              <a:rPr lang="ru-RU" dirty="0"/>
              <a:t> </a:t>
            </a:r>
            <a:endParaRPr lang="ru-RU" sz="1600" dirty="0"/>
          </a:p>
          <a:p>
            <a:r>
              <a:rPr lang="ru-RU" dirty="0"/>
              <a:t>Платформа включает в себя следующие ключевые компоненты:</a:t>
            </a:r>
            <a:endParaRPr lang="ru-RU" sz="1600" dirty="0"/>
          </a:p>
          <a:p>
            <a:r>
              <a:rPr lang="ru-RU" dirty="0"/>
              <a:t>1. Модели прогнозирования</a:t>
            </a:r>
            <a:endParaRPr lang="ru-RU" sz="1600" dirty="0"/>
          </a:p>
          <a:p>
            <a:r>
              <a:rPr lang="ru-RU" dirty="0"/>
              <a:t>2. Интерфейс для визуализации данных</a:t>
            </a:r>
            <a:endParaRPr lang="ru-RU" sz="1600" dirty="0"/>
          </a:p>
          <a:p>
            <a:r>
              <a:rPr lang="ru-RU" dirty="0"/>
              <a:t>3. Интеграция с существующими системами</a:t>
            </a:r>
            <a:endParaRPr lang="ru-RU" sz="1600" dirty="0"/>
          </a:p>
          <a:p>
            <a:r>
              <a:rPr lang="ru-RU" dirty="0"/>
              <a:t>4. Поддержка и обучение</a:t>
            </a:r>
            <a:endParaRPr lang="ru-RU" sz="1600" dirty="0"/>
          </a:p>
          <a:p>
            <a:pPr marL="12700"/>
            <a:endParaRPr lang="ru-RU" sz="1600" dirty="0">
              <a:latin typeface="Gilroy-ExtraBold" panose="020B0604020202020204" charset="-52"/>
              <a:cs typeface="Microsoft Sans Serif"/>
            </a:endParaRPr>
          </a:p>
          <a:p>
            <a:pPr marL="12700" marR="938530"/>
            <a:endParaRPr sz="1486" dirty="0">
              <a:latin typeface="Microsoft Sans Serif"/>
              <a:cs typeface="Microsoft Sans Serif"/>
            </a:endParaRPr>
          </a:p>
        </p:txBody>
      </p:sp>
      <p:sp>
        <p:nvSpPr>
          <p:cNvPr id="15" name="Заголовок"/>
          <p:cNvSpPr txBox="1"/>
          <p:nvPr/>
        </p:nvSpPr>
        <p:spPr>
          <a:xfrm>
            <a:off x="312870" y="927346"/>
            <a:ext cx="5783130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РЕШЕНИЕ</a:t>
            </a:r>
            <a:endParaRPr lang="ru-RU"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en-US" sz="1789" dirty="0">
                <a:solidFill>
                  <a:srgbClr val="000000"/>
                </a:solidFill>
                <a:latin typeface="Arial"/>
                <a:cs typeface="Arial"/>
              </a:rPr>
              <a:t>PREDICTIFY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1EBBB835-2A74-4E1C-A7D1-9E53F3A91E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5969" y="2914505"/>
            <a:ext cx="4636874" cy="3676974"/>
          </a:xfrm>
          <a:prstGeom prst="rect">
            <a:avLst/>
          </a:prstGeom>
        </p:spPr>
      </p:pic>
      <p:sp>
        <p:nvSpPr>
          <p:cNvPr id="39" name="Тема">
            <a:extLst>
              <a:ext uri="{FF2B5EF4-FFF2-40B4-BE49-F238E27FC236}">
                <a16:creationId xmlns:a16="http://schemas.microsoft.com/office/drawing/2014/main" id="{C08DF701-3587-4E48-B875-52DAE56C58E6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2" name="Рисунок 41" hidden="1">
            <a:extLst>
              <a:ext uri="{FF2B5EF4-FFF2-40B4-BE49-F238E27FC236}">
                <a16:creationId xmlns:a16="http://schemas.microsoft.com/office/drawing/2014/main" id="{14E43816-88D4-466E-B28C-C296E1854C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id="{3FC522C3-5BE1-4773-8A61-083C6EFCF1CC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id="{4A58C7F2-3199-4CA2-AB39-090B18FA85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C508F677-3A44-486C-B70D-563C732D26D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6" name="Рисунок 45" hidden="1">
            <a:extLst>
              <a:ext uri="{FF2B5EF4-FFF2-40B4-BE49-F238E27FC236}">
                <a16:creationId xmlns:a16="http://schemas.microsoft.com/office/drawing/2014/main" id="{C724FDD4-293E-4F0A-A50F-1182734257E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1B45A451-EFE5-4DAD-83BD-E26CF34E732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6238" y="460466"/>
            <a:ext cx="933759" cy="933759"/>
          </a:xfrm>
          <a:prstGeom prst="rect">
            <a:avLst/>
          </a:prstGeom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id="{73F50D8D-1DCB-40FF-97CF-7EAE583999DD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E5B14CDE-7291-4477-9892-051283A5DD8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47363" y="3922911"/>
            <a:ext cx="812097" cy="81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354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306D0FD2-A415-4F67-837C-D5308A487BB4}"/>
              </a:ext>
            </a:extLst>
          </p:cNvPr>
          <p:cNvGrpSpPr/>
          <p:nvPr/>
        </p:nvGrpSpPr>
        <p:grpSpPr>
          <a:xfrm>
            <a:off x="8542166" y="5136816"/>
            <a:ext cx="3649834" cy="1721184"/>
            <a:chOff x="8542166" y="5136816"/>
            <a:chExt cx="3649834" cy="1721184"/>
          </a:xfrm>
        </p:grpSpPr>
        <p:sp>
          <p:nvSpPr>
            <p:cNvPr id="51" name="object 6">
              <a:extLst>
                <a:ext uri="{FF2B5EF4-FFF2-40B4-BE49-F238E27FC236}">
                  <a16:creationId xmlns:a16="http://schemas.microsoft.com/office/drawing/2014/main" id="{D09F050E-466D-45ED-8D63-6C2FCD86558A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7">
              <a:extLst>
                <a:ext uri="{FF2B5EF4-FFF2-40B4-BE49-F238E27FC236}">
                  <a16:creationId xmlns:a16="http://schemas.microsoft.com/office/drawing/2014/main" id="{344D86CC-6753-43A6-B364-19EBE75C9B16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3" name="object 15">
              <a:extLst>
                <a:ext uri="{FF2B5EF4-FFF2-40B4-BE49-F238E27FC236}">
                  <a16:creationId xmlns:a16="http://schemas.microsoft.com/office/drawing/2014/main" id="{F17352F6-5B1A-4C32-93E5-BE8629286A1E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5" name="Группа 74">
            <a:extLst>
              <a:ext uri="{FF2B5EF4-FFF2-40B4-BE49-F238E27FC236}">
                <a16:creationId xmlns:a16="http://schemas.microsoft.com/office/drawing/2014/main" id="{1997607D-4DF3-4CEA-86B5-5306F0AA792C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6" name="object 4">
              <a:extLst>
                <a:ext uri="{FF2B5EF4-FFF2-40B4-BE49-F238E27FC236}">
                  <a16:creationId xmlns:a16="http://schemas.microsoft.com/office/drawing/2014/main" id="{20594E3D-E87D-449C-9118-35D91EA76175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5">
              <a:extLst>
                <a:ext uri="{FF2B5EF4-FFF2-40B4-BE49-F238E27FC236}">
                  <a16:creationId xmlns:a16="http://schemas.microsoft.com/office/drawing/2014/main" id="{7A5847C8-BA03-4EB0-B8C0-62F2A25E57AA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7">
              <a:extLst>
                <a:ext uri="{FF2B5EF4-FFF2-40B4-BE49-F238E27FC236}">
                  <a16:creationId xmlns:a16="http://schemas.microsoft.com/office/drawing/2014/main" id="{6F7FA479-CC78-4ECE-A299-61E975979F7C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8">
              <a:extLst>
                <a:ext uri="{FF2B5EF4-FFF2-40B4-BE49-F238E27FC236}">
                  <a16:creationId xmlns:a16="http://schemas.microsoft.com/office/drawing/2014/main" id="{D37B7076-C66C-40F1-892B-EA931BA833E9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0">
              <a:extLst>
                <a:ext uri="{FF2B5EF4-FFF2-40B4-BE49-F238E27FC236}">
                  <a16:creationId xmlns:a16="http://schemas.microsoft.com/office/drawing/2014/main" id="{161D96AF-B828-4361-B640-A69F9566222B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1">
              <a:extLst>
                <a:ext uri="{FF2B5EF4-FFF2-40B4-BE49-F238E27FC236}">
                  <a16:creationId xmlns:a16="http://schemas.microsoft.com/office/drawing/2014/main" id="{238EE5AF-508D-4610-B8FD-AF9ED6D669DE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2">
              <a:extLst>
                <a:ext uri="{FF2B5EF4-FFF2-40B4-BE49-F238E27FC236}">
                  <a16:creationId xmlns:a16="http://schemas.microsoft.com/office/drawing/2014/main" id="{1E8E5EC9-3B02-40B7-AFB8-C4F1A423E073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14">
              <a:extLst>
                <a:ext uri="{FF2B5EF4-FFF2-40B4-BE49-F238E27FC236}">
                  <a16:creationId xmlns:a16="http://schemas.microsoft.com/office/drawing/2014/main" id="{38A5482D-D550-4294-B983-5D78FF99A3C6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:a16="http://schemas.microsoft.com/office/drawing/2014/main" id="{2533CA0D-26CB-481A-BF0B-90835707B4C7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5" name="object 4">
              <a:extLst>
                <a:ext uri="{FF2B5EF4-FFF2-40B4-BE49-F238E27FC236}">
                  <a16:creationId xmlns:a16="http://schemas.microsoft.com/office/drawing/2014/main" id="{32DD6758-96C2-4B52-BF15-1EFF0C15E8E6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2578D839-3902-4791-BEF0-3857D587F5E1}"/>
              </a:ext>
            </a:extLst>
          </p:cNvPr>
          <p:cNvGrpSpPr/>
          <p:nvPr/>
        </p:nvGrpSpPr>
        <p:grpSpPr>
          <a:xfrm>
            <a:off x="8540207" y="-1354"/>
            <a:ext cx="3660849" cy="5143095"/>
            <a:chOff x="8540207" y="-1354"/>
            <a:chExt cx="3660849" cy="5143095"/>
          </a:xfrm>
        </p:grpSpPr>
        <p:sp>
          <p:nvSpPr>
            <p:cNvPr id="66" name="object 16">
              <a:extLst>
                <a:ext uri="{FF2B5EF4-FFF2-40B4-BE49-F238E27FC236}">
                  <a16:creationId xmlns:a16="http://schemas.microsoft.com/office/drawing/2014/main" id="{0B910C66-316F-42DF-A997-95993BC2E9AC}"/>
                </a:ext>
              </a:extLst>
            </p:cNvPr>
            <p:cNvSpPr/>
            <p:nvPr/>
          </p:nvSpPr>
          <p:spPr>
            <a:xfrm>
              <a:off x="9763192" y="342523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4">
              <a:extLst>
                <a:ext uri="{FF2B5EF4-FFF2-40B4-BE49-F238E27FC236}">
                  <a16:creationId xmlns:a16="http://schemas.microsoft.com/office/drawing/2014/main" id="{C871CB96-7712-428B-BBB4-6FA87F4076C7}"/>
                </a:ext>
              </a:extLst>
            </p:cNvPr>
            <p:cNvSpPr/>
            <p:nvPr/>
          </p:nvSpPr>
          <p:spPr>
            <a:xfrm>
              <a:off x="8540207" y="3425234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5">
              <a:extLst>
                <a:ext uri="{FF2B5EF4-FFF2-40B4-BE49-F238E27FC236}">
                  <a16:creationId xmlns:a16="http://schemas.microsoft.com/office/drawing/2014/main" id="{FFC48002-305F-47FF-A9C6-4E6379E7BAB3}"/>
                </a:ext>
              </a:extLst>
            </p:cNvPr>
            <p:cNvSpPr/>
            <p:nvPr/>
          </p:nvSpPr>
          <p:spPr>
            <a:xfrm>
              <a:off x="10981540" y="3425234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2">
              <a:extLst>
                <a:ext uri="{FF2B5EF4-FFF2-40B4-BE49-F238E27FC236}">
                  <a16:creationId xmlns:a16="http://schemas.microsoft.com/office/drawing/2014/main" id="{0E31DE71-034A-4128-A213-93F5D3B95CAC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5">
              <a:extLst>
                <a:ext uri="{FF2B5EF4-FFF2-40B4-BE49-F238E27FC236}">
                  <a16:creationId xmlns:a16="http://schemas.microsoft.com/office/drawing/2014/main" id="{6CDAA5C1-E5DA-4158-B23E-49ADB1DE3583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4">
              <a:extLst>
                <a:ext uri="{FF2B5EF4-FFF2-40B4-BE49-F238E27FC236}">
                  <a16:creationId xmlns:a16="http://schemas.microsoft.com/office/drawing/2014/main" id="{86EB0950-03A1-413F-951F-F0933918B977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16">
              <a:extLst>
                <a:ext uri="{FF2B5EF4-FFF2-40B4-BE49-F238E27FC236}">
                  <a16:creationId xmlns:a16="http://schemas.microsoft.com/office/drawing/2014/main" id="{340E8A2C-D849-4464-BEB0-BBB7693F7D9E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3">
              <a:extLst>
                <a:ext uri="{FF2B5EF4-FFF2-40B4-BE49-F238E27FC236}">
                  <a16:creationId xmlns:a16="http://schemas.microsoft.com/office/drawing/2014/main" id="{8213FBB8-EAD5-4F09-8E6F-A298A2665F54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4" name="object 4">
              <a:extLst>
                <a:ext uri="{FF2B5EF4-FFF2-40B4-BE49-F238E27FC236}">
                  <a16:creationId xmlns:a16="http://schemas.microsoft.com/office/drawing/2014/main" id="{E18598CB-0903-4D5A-8E48-2CFF32720732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306088" y="942564"/>
            <a:ext cx="8460785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cap="all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Визуализация продукта</a:t>
            </a:r>
            <a:endParaRPr sz="3600" cap="all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en-US" sz="1789" dirty="0" smtClean="0">
                <a:solidFill>
                  <a:srgbClr val="000000"/>
                </a:solidFill>
                <a:latin typeface="Arial"/>
                <a:cs typeface="Arial"/>
              </a:rPr>
              <a:t>PREDICTIFY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Описание">
            <a:extLst>
              <a:ext uri="{FF2B5EF4-FFF2-40B4-BE49-F238E27FC236}">
                <a16:creationId xmlns:a16="http://schemas.microsoft.com/office/drawing/2014/main" id="{762FCEDE-80AB-FF24-A7FE-A09AD3E4E06E}"/>
              </a:ext>
            </a:extLst>
          </p:cNvPr>
          <p:cNvSpPr txBox="1"/>
          <p:nvPr/>
        </p:nvSpPr>
        <p:spPr>
          <a:xfrm>
            <a:off x="695324" y="1793886"/>
            <a:ext cx="6254115" cy="3700706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12700"/>
            <a:r>
              <a:rPr lang="ru-RU" sz="2400" dirty="0">
                <a:latin typeface="Gilroy-ExtraBold" panose="020B0604020202020204" charset="-52"/>
                <a:cs typeface="Microsoft Sans Serif"/>
              </a:rPr>
              <a:t>Что из себя представляет ваше изобретение?</a:t>
            </a:r>
          </a:p>
          <a:p>
            <a:pPr marL="12700"/>
            <a:endParaRPr lang="ru-RU" sz="2400" dirty="0">
              <a:latin typeface="Gilroy-ExtraBold" panose="020B0604020202020204" charset="-52"/>
              <a:cs typeface="Microsoft Sans Serif"/>
            </a:endParaRPr>
          </a:p>
          <a:p>
            <a:r>
              <a:rPr lang="ru-RU" sz="2400" dirty="0">
                <a:latin typeface="Gilroy-ExtraBold" panose="020B0604020202020204" charset="-52"/>
                <a:cs typeface="Microsoft Sans Serif"/>
              </a:rPr>
              <a:t>- </a:t>
            </a:r>
            <a:r>
              <a:rPr lang="ru-RU" sz="2400" dirty="0"/>
              <a:t>облачная </a:t>
            </a:r>
            <a:r>
              <a:rPr lang="ru-RU" sz="2400" dirty="0" smtClean="0"/>
              <a:t>платформа (</a:t>
            </a:r>
            <a:r>
              <a:rPr lang="en-US" sz="2400" dirty="0" smtClean="0"/>
              <a:t>PREDICTIFY)</a:t>
            </a:r>
            <a:r>
              <a:rPr lang="ru-RU" sz="2400" dirty="0" smtClean="0"/>
              <a:t> </a:t>
            </a:r>
            <a:r>
              <a:rPr lang="ru-RU" sz="2400" dirty="0"/>
              <a:t>предиктивной аналитики, которая использует алгоритмы машинного обучения для анализа данных и прогнозирования будущих трендов в </a:t>
            </a:r>
            <a:r>
              <a:rPr lang="ru-RU" sz="2400" dirty="0" smtClean="0"/>
              <a:t>бизнесе</a:t>
            </a:r>
            <a:r>
              <a:rPr lang="en-US" sz="2400" dirty="0"/>
              <a:t> </a:t>
            </a:r>
            <a:r>
              <a:rPr lang="ru-RU" sz="2400" dirty="0" smtClean="0"/>
              <a:t> и интеграция ИИ.</a:t>
            </a:r>
            <a:endParaRPr lang="ru-RU" sz="2400" dirty="0"/>
          </a:p>
          <a:p>
            <a:pPr marL="12700"/>
            <a:endParaRPr lang="ru-RU" sz="2400" dirty="0">
              <a:latin typeface="Gilroy-ExtraBold" panose="020B0604020202020204" charset="-52"/>
              <a:cs typeface="Microsoft Sans Serif"/>
            </a:endParaRPr>
          </a:p>
          <a:p>
            <a:pPr marL="12700" marR="938530"/>
            <a:endParaRPr sz="2400" dirty="0">
              <a:latin typeface="Microsoft Sans Serif"/>
              <a:cs typeface="Microsoft Sans Serif"/>
            </a:endParaRPr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48EF4C2E-6E00-4E7D-8F85-8AD433212F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  <a14:imgEffect>
                      <a14:brightnessContrast bright="16000" contrast="-1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61949" y="1701997"/>
            <a:ext cx="2439676" cy="3448378"/>
          </a:xfrm>
          <a:prstGeom prst="rect">
            <a:avLst/>
          </a:prstGeom>
        </p:spPr>
      </p:pic>
      <p:sp>
        <p:nvSpPr>
          <p:cNvPr id="39" name="Тема">
            <a:extLst>
              <a:ext uri="{FF2B5EF4-FFF2-40B4-BE49-F238E27FC236}">
                <a16:creationId xmlns:a16="http://schemas.microsoft.com/office/drawing/2014/main" id="{BAAD26CF-FF75-4024-A15E-7EAB6B25AD41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2" name="Рисунок 41" hidden="1">
            <a:extLst>
              <a:ext uri="{FF2B5EF4-FFF2-40B4-BE49-F238E27FC236}">
                <a16:creationId xmlns:a16="http://schemas.microsoft.com/office/drawing/2014/main" id="{3EE378CB-F124-4B36-B4C7-EEF36B1016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id="{470C9076-8F7F-4359-A6AB-44F36C64435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62355" y="3937903"/>
            <a:ext cx="802393" cy="802393"/>
          </a:xfrm>
          <a:prstGeom prst="rect">
            <a:avLst/>
          </a:prstGeom>
          <a:noFill/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id="{19AC86DE-786B-4345-AC51-1A819D70044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:a16="http://schemas.microsoft.com/office/drawing/2014/main" id="{DF7B1C46-53AE-42C6-B92E-78F0CD71158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6" name="Рисунок 45" hidden="1">
            <a:extLst>
              <a:ext uri="{FF2B5EF4-FFF2-40B4-BE49-F238E27FC236}">
                <a16:creationId xmlns:a16="http://schemas.microsoft.com/office/drawing/2014/main" id="{589E2380-6733-4C46-83D3-622032B6090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7" name="Рисунок 46" hidden="1">
            <a:extLst>
              <a:ext uri="{FF2B5EF4-FFF2-40B4-BE49-F238E27FC236}">
                <a16:creationId xmlns:a16="http://schemas.microsoft.com/office/drawing/2014/main" id="{9A0852F7-6401-42FB-AD8E-F638D82AE94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9" name="Рисунок 48" hidden="1">
            <a:extLst>
              <a:ext uri="{FF2B5EF4-FFF2-40B4-BE49-F238E27FC236}">
                <a16:creationId xmlns:a16="http://schemas.microsoft.com/office/drawing/2014/main" id="{07EFAACD-4E5F-495D-A786-03E40637CD0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058DB9AC-4FDA-44CA-AFA2-0C28D79C982D}"/>
              </a:ext>
            </a:extLst>
          </p:cNvPr>
          <p:cNvPicPr>
            <a:picLocks noChangeAspect="1"/>
          </p:cNvPicPr>
          <p:nvPr/>
        </p:nvPicPr>
        <p:blipFill>
          <a:blip r:embed="rId19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6238" y="349289"/>
            <a:ext cx="933759" cy="933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475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3DA6E234-43D4-4D49-9189-B20DE0C2E032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0" name="object 6">
              <a:extLst>
                <a:ext uri="{FF2B5EF4-FFF2-40B4-BE49-F238E27FC236}">
                  <a16:creationId xmlns:a16="http://schemas.microsoft.com/office/drawing/2014/main" id="{1DC98009-DC5D-4CC7-9C0B-A61167915210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1" name="object 17">
              <a:extLst>
                <a:ext uri="{FF2B5EF4-FFF2-40B4-BE49-F238E27FC236}">
                  <a16:creationId xmlns:a16="http://schemas.microsoft.com/office/drawing/2014/main" id="{E8E593FB-BD93-4242-8FCF-910D38171E2D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5">
              <a:extLst>
                <a:ext uri="{FF2B5EF4-FFF2-40B4-BE49-F238E27FC236}">
                  <a16:creationId xmlns:a16="http://schemas.microsoft.com/office/drawing/2014/main" id="{DEF79C3B-66D5-410C-9892-9CB424D13C14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3101C7EB-0100-4481-92AB-81BC62F59467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54" name="object 4">
              <a:extLst>
                <a:ext uri="{FF2B5EF4-FFF2-40B4-BE49-F238E27FC236}">
                  <a16:creationId xmlns:a16="http://schemas.microsoft.com/office/drawing/2014/main" id="{806FC2A3-B569-4A28-BC4B-3E704DF79FF8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5" name="object 5">
              <a:extLst>
                <a:ext uri="{FF2B5EF4-FFF2-40B4-BE49-F238E27FC236}">
                  <a16:creationId xmlns:a16="http://schemas.microsoft.com/office/drawing/2014/main" id="{0B78E7D5-7A98-4F1F-87C6-651188E24043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6" name="object 7">
              <a:extLst>
                <a:ext uri="{FF2B5EF4-FFF2-40B4-BE49-F238E27FC236}">
                  <a16:creationId xmlns:a16="http://schemas.microsoft.com/office/drawing/2014/main" id="{CC70F8DB-94F5-4D05-9E8D-8AFBAEAC8AC3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7" name="object 8">
              <a:extLst>
                <a:ext uri="{FF2B5EF4-FFF2-40B4-BE49-F238E27FC236}">
                  <a16:creationId xmlns:a16="http://schemas.microsoft.com/office/drawing/2014/main" id="{E911403A-87C7-4B9C-811E-738A423E3421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8" name="object 10">
              <a:extLst>
                <a:ext uri="{FF2B5EF4-FFF2-40B4-BE49-F238E27FC236}">
                  <a16:creationId xmlns:a16="http://schemas.microsoft.com/office/drawing/2014/main" id="{2DCC29A9-ABD7-427B-A006-C6B50CB48B98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9" name="object 11">
              <a:extLst>
                <a:ext uri="{FF2B5EF4-FFF2-40B4-BE49-F238E27FC236}">
                  <a16:creationId xmlns:a16="http://schemas.microsoft.com/office/drawing/2014/main" id="{01676FF1-5BD5-406F-AD8E-A410AFD56F6A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0" name="object 12">
              <a:extLst>
                <a:ext uri="{FF2B5EF4-FFF2-40B4-BE49-F238E27FC236}">
                  <a16:creationId xmlns:a16="http://schemas.microsoft.com/office/drawing/2014/main" id="{D9796762-8949-43B2-887C-A427FD409466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1" name="object 14">
              <a:extLst>
                <a:ext uri="{FF2B5EF4-FFF2-40B4-BE49-F238E27FC236}">
                  <a16:creationId xmlns:a16="http://schemas.microsoft.com/office/drawing/2014/main" id="{A1424449-60D3-452E-B4C7-50CDA14BF87B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2" name="object 4">
              <a:extLst>
                <a:ext uri="{FF2B5EF4-FFF2-40B4-BE49-F238E27FC236}">
                  <a16:creationId xmlns:a16="http://schemas.microsoft.com/office/drawing/2014/main" id="{085E4B4A-6285-4199-96FC-EA7A9BF2FAA3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3" name="object 4">
              <a:extLst>
                <a:ext uri="{FF2B5EF4-FFF2-40B4-BE49-F238E27FC236}">
                  <a16:creationId xmlns:a16="http://schemas.microsoft.com/office/drawing/2014/main" id="{2E2503B6-90B6-4E2A-B896-E2F8CEC80263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id="{3601C259-F30D-4B44-840B-6AEB1248778F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65" name="object 16">
              <a:extLst>
                <a:ext uri="{FF2B5EF4-FFF2-40B4-BE49-F238E27FC236}">
                  <a16:creationId xmlns:a16="http://schemas.microsoft.com/office/drawing/2014/main" id="{4E0FD1FE-A3A9-4907-9CC9-CE28B495A007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6" name="object 4">
              <a:extLst>
                <a:ext uri="{FF2B5EF4-FFF2-40B4-BE49-F238E27FC236}">
                  <a16:creationId xmlns:a16="http://schemas.microsoft.com/office/drawing/2014/main" id="{AD55ECD6-F623-4CCA-8A70-77997BD86E7B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5">
              <a:extLst>
                <a:ext uri="{FF2B5EF4-FFF2-40B4-BE49-F238E27FC236}">
                  <a16:creationId xmlns:a16="http://schemas.microsoft.com/office/drawing/2014/main" id="{9C8C21AF-CA9A-4557-87E1-294BE8A6A292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12">
              <a:extLst>
                <a:ext uri="{FF2B5EF4-FFF2-40B4-BE49-F238E27FC236}">
                  <a16:creationId xmlns:a16="http://schemas.microsoft.com/office/drawing/2014/main" id="{BD932902-2E5A-4546-97D7-942092853FFC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5">
              <a:extLst>
                <a:ext uri="{FF2B5EF4-FFF2-40B4-BE49-F238E27FC236}">
                  <a16:creationId xmlns:a16="http://schemas.microsoft.com/office/drawing/2014/main" id="{517AD2A2-BF67-4594-BEAD-F75F2EC12C30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4">
              <a:extLst>
                <a:ext uri="{FF2B5EF4-FFF2-40B4-BE49-F238E27FC236}">
                  <a16:creationId xmlns:a16="http://schemas.microsoft.com/office/drawing/2014/main" id="{D1210B19-5C15-479D-96C6-E47667316A0E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6">
              <a:extLst>
                <a:ext uri="{FF2B5EF4-FFF2-40B4-BE49-F238E27FC236}">
                  <a16:creationId xmlns:a16="http://schemas.microsoft.com/office/drawing/2014/main" id="{B5D42480-8C65-4DE6-8D8A-E273B22E2598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3">
              <a:extLst>
                <a:ext uri="{FF2B5EF4-FFF2-40B4-BE49-F238E27FC236}">
                  <a16:creationId xmlns:a16="http://schemas.microsoft.com/office/drawing/2014/main" id="{EA8BD9E9-6669-4F3B-9140-6CB6DE771680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4">
              <a:extLst>
                <a:ext uri="{FF2B5EF4-FFF2-40B4-BE49-F238E27FC236}">
                  <a16:creationId xmlns:a16="http://schemas.microsoft.com/office/drawing/2014/main" id="{995DD00C-5A1A-4328-A983-EB98E789F6F2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306160" y="765245"/>
            <a:ext cx="7952406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ПРОРАБОТКА ИДЕИ ПРОЕКТА</a:t>
            </a:r>
            <a:endParaRPr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en-US" sz="1789" dirty="0">
                <a:solidFill>
                  <a:srgbClr val="000000"/>
                </a:solidFill>
                <a:latin typeface="Arial"/>
                <a:cs typeface="Arial"/>
              </a:rPr>
              <a:t>PREDICTIFY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8" name="Описание"/>
          <p:cNvSpPr txBox="1"/>
          <p:nvPr/>
        </p:nvSpPr>
        <p:spPr>
          <a:xfrm>
            <a:off x="254291" y="1069663"/>
            <a:ext cx="8623702" cy="6044647"/>
          </a:xfrm>
          <a:prstGeom prst="rect">
            <a:avLst/>
          </a:prstGeom>
        </p:spPr>
        <p:txBody>
          <a:bodyPr vert="horz" wrap="square" lIns="0" tIns="316908" rIns="0" bIns="0" rtlCol="0">
            <a:spAutoFit/>
          </a:bodyPr>
          <a:lstStyle/>
          <a:p>
            <a:pPr marL="12700" marR="938530"/>
            <a:r>
              <a:rPr lang="ru-RU" sz="1200" b="1" spc="-15" dirty="0">
                <a:latin typeface="Raleway SemiBold" panose="020B0604020202020204" charset="-52"/>
                <a:cs typeface="Microsoft Sans Serif"/>
              </a:rPr>
              <a:t>1) Целевая аудитория:</a:t>
            </a:r>
          </a:p>
          <a:p>
            <a:pPr marL="12700" marR="938530"/>
            <a:r>
              <a:rPr lang="ru-RU" sz="1200" spc="-15" dirty="0" smtClean="0">
                <a:latin typeface="Raleway SemiBold" panose="020B0604020202020204" charset="-52"/>
                <a:cs typeface="Microsoft Sans Serif"/>
              </a:rPr>
              <a:t>-</a:t>
            </a:r>
            <a:r>
              <a:rPr lang="en-US" sz="1200" spc="-15" dirty="0" smtClean="0">
                <a:latin typeface="Raleway SemiBold" panose="020B0604020202020204" charset="-52"/>
                <a:cs typeface="Microsoft Sans Serif"/>
              </a:rPr>
              <a:t> </a:t>
            </a:r>
            <a:r>
              <a:rPr lang="ru-RU" sz="1200" dirty="0"/>
              <a:t>Малый и средний бизнес (</a:t>
            </a:r>
            <a:r>
              <a:rPr lang="ru-RU" sz="1200" dirty="0" smtClean="0"/>
              <a:t>МСБ</a:t>
            </a:r>
            <a:r>
              <a:rPr lang="en-US" sz="1200" dirty="0" smtClean="0"/>
              <a:t>);</a:t>
            </a:r>
            <a:endParaRPr lang="ru-RU" sz="1200" spc="-15" dirty="0">
              <a:latin typeface="Raleway SemiBold" panose="020B0604020202020204" charset="-52"/>
              <a:cs typeface="Microsoft Sans Serif"/>
            </a:endParaRPr>
          </a:p>
          <a:p>
            <a:pPr marL="12700" marR="938530"/>
            <a:r>
              <a:rPr lang="ru-RU" sz="1200" spc="-15" dirty="0" smtClean="0">
                <a:latin typeface="Raleway SemiBold" panose="020B0604020202020204" charset="-52"/>
                <a:cs typeface="Microsoft Sans Serif"/>
              </a:rPr>
              <a:t>-</a:t>
            </a:r>
            <a:r>
              <a:rPr lang="en-US" sz="1200" spc="-15" dirty="0" smtClean="0">
                <a:latin typeface="Raleway SemiBold" panose="020B0604020202020204" charset="-52"/>
                <a:cs typeface="Microsoft Sans Serif"/>
              </a:rPr>
              <a:t> </a:t>
            </a:r>
            <a:r>
              <a:rPr lang="ru-RU" sz="1200" dirty="0"/>
              <a:t>Крупные </a:t>
            </a:r>
            <a:r>
              <a:rPr lang="ru-RU" sz="1200" dirty="0" smtClean="0"/>
              <a:t>корпорации</a:t>
            </a:r>
            <a:r>
              <a:rPr lang="en-US" sz="1200" dirty="0" smtClean="0"/>
              <a:t>;</a:t>
            </a:r>
            <a:endParaRPr lang="ru-RU" sz="1200" spc="-15" dirty="0">
              <a:latin typeface="Raleway SemiBold" panose="020B0604020202020204" charset="-52"/>
              <a:cs typeface="Microsoft Sans Serif"/>
            </a:endParaRPr>
          </a:p>
          <a:p>
            <a:pPr marL="12700" marR="938530"/>
            <a:r>
              <a:rPr lang="ru-RU" sz="1200" spc="-15" dirty="0" smtClean="0">
                <a:latin typeface="Raleway SemiBold" panose="020B0604020202020204" charset="-52"/>
                <a:cs typeface="Microsoft Sans Serif"/>
              </a:rPr>
              <a:t>-</a:t>
            </a:r>
            <a:r>
              <a:rPr lang="ru-RU" sz="1200" dirty="0" smtClean="0"/>
              <a:t>Маркетологи</a:t>
            </a:r>
            <a:r>
              <a:rPr lang="en-US" sz="1200" dirty="0" smtClean="0"/>
              <a:t>;</a:t>
            </a:r>
          </a:p>
          <a:p>
            <a:pPr marL="12700" marR="938530"/>
            <a:r>
              <a:rPr lang="en-US" sz="1200" dirty="0" smtClean="0"/>
              <a:t>- </a:t>
            </a:r>
            <a:r>
              <a:rPr lang="ru-RU" sz="1200" dirty="0" smtClean="0"/>
              <a:t>Финансовые аналитики</a:t>
            </a:r>
            <a:r>
              <a:rPr lang="en-US" sz="1200" dirty="0" smtClean="0"/>
              <a:t>.</a:t>
            </a:r>
            <a:endParaRPr lang="ru-RU" sz="1200" spc="-15" dirty="0">
              <a:latin typeface="Raleway SemiBold" panose="020B0604020202020204" charset="-52"/>
              <a:cs typeface="Microsoft Sans Serif"/>
            </a:endParaRPr>
          </a:p>
          <a:p>
            <a:pPr marL="12700" marR="938530"/>
            <a:r>
              <a:rPr lang="ru-RU" sz="1200" spc="-15" dirty="0">
                <a:latin typeface="Raleway SemiBold" panose="020B0604020202020204" charset="-52"/>
                <a:cs typeface="Microsoft Sans Serif"/>
              </a:rPr>
              <a:t>2) Ответьте на вопрос:</a:t>
            </a:r>
          </a:p>
          <a:p>
            <a:pPr marL="12700" marR="938530"/>
            <a:r>
              <a:rPr lang="ru-RU" sz="1200" spc="-15" dirty="0">
                <a:latin typeface="Raleway SemiBold" panose="020B0604020202020204" charset="-52"/>
                <a:cs typeface="Microsoft Sans Serif"/>
              </a:rPr>
              <a:t>1. Необходимость в улучшении принятия решений: Компании, сталкивающиеся с трудностями в принятии обоснованных решений на основе данных, могут искать решения, которые помогут им лучше понять тренды и поведение клиентов</a:t>
            </a:r>
            <a:r>
              <a:rPr lang="ru-RU" sz="1200" spc="-15" dirty="0" smtClean="0">
                <a:latin typeface="Raleway SemiBold" panose="020B0604020202020204" charset="-52"/>
                <a:cs typeface="Microsoft Sans Serif"/>
              </a:rPr>
              <a:t>.</a:t>
            </a:r>
            <a:endParaRPr lang="ru-RU" sz="1200" spc="-15" dirty="0">
              <a:latin typeface="Raleway SemiBold" panose="020B0604020202020204" charset="-52"/>
              <a:cs typeface="Microsoft Sans Serif"/>
            </a:endParaRPr>
          </a:p>
          <a:p>
            <a:pPr marL="12700" marR="938530"/>
            <a:r>
              <a:rPr lang="ru-RU" sz="1200" spc="-15" dirty="0">
                <a:latin typeface="Raleway SemiBold" panose="020B0604020202020204" charset="-52"/>
                <a:cs typeface="Microsoft Sans Serif"/>
              </a:rPr>
              <a:t>2. Понижение конкурентоспособности: Бизнесы, которые замечают снижение своей конкурентоспособности на рынке и нуждаются в инструментах, позволяющих им адаптироваться к изменениям, будут заинтересованы в использовании предиктивной аналитики для выявления новых возможностей</a:t>
            </a:r>
            <a:r>
              <a:rPr lang="ru-RU" sz="1200" spc="-15" dirty="0" smtClean="0">
                <a:latin typeface="Raleway SemiBold" panose="020B0604020202020204" charset="-52"/>
                <a:cs typeface="Microsoft Sans Serif"/>
              </a:rPr>
              <a:t>.</a:t>
            </a:r>
            <a:endParaRPr lang="ru-RU" sz="1200" spc="-15" dirty="0">
              <a:latin typeface="Raleway SemiBold" panose="020B0604020202020204" charset="-52"/>
              <a:cs typeface="Microsoft Sans Serif"/>
            </a:endParaRPr>
          </a:p>
          <a:p>
            <a:pPr marL="12700" marR="938530"/>
            <a:r>
              <a:rPr lang="ru-RU" sz="1200" spc="-15" dirty="0">
                <a:latin typeface="Raleway SemiBold" panose="020B0604020202020204" charset="-52"/>
                <a:cs typeface="Microsoft Sans Serif"/>
              </a:rPr>
              <a:t>3. Оптимизация бизнес-процессов: Организации, стремящиеся к повышению эффективности своих процессов и снижению затрат, могут рассмотреть PREDICTIFY как способ оптимизации управления запасами, логистики или маркетинговых стратегий</a:t>
            </a:r>
            <a:r>
              <a:rPr lang="ru-RU" sz="1200" spc="-15" dirty="0" smtClean="0">
                <a:latin typeface="Raleway SemiBold" panose="020B0604020202020204" charset="-52"/>
                <a:cs typeface="Microsoft Sans Serif"/>
              </a:rPr>
              <a:t>.</a:t>
            </a:r>
            <a:endParaRPr lang="ru-RU" sz="1200" spc="-15" dirty="0">
              <a:latin typeface="Raleway SemiBold" panose="020B0604020202020204" charset="-52"/>
              <a:cs typeface="Microsoft Sans Serif"/>
            </a:endParaRPr>
          </a:p>
          <a:p>
            <a:pPr marL="12700" marR="938530"/>
            <a:r>
              <a:rPr lang="ru-RU" sz="1200" spc="-15" dirty="0">
                <a:latin typeface="Raleway SemiBold" panose="020B0604020202020204" charset="-52"/>
                <a:cs typeface="Microsoft Sans Serif"/>
              </a:rPr>
              <a:t>4. Улучшение клиентского опыта: Бренды, которые хотят лучше понимать потребности и предпочтения своих клиентов, могут искать решения для персонализации предложений и повышения уровня обслуживания</a:t>
            </a:r>
            <a:r>
              <a:rPr lang="ru-RU" sz="1200" spc="-15" dirty="0" smtClean="0">
                <a:latin typeface="Raleway SemiBold" panose="020B0604020202020204" charset="-52"/>
                <a:cs typeface="Microsoft Sans Serif"/>
              </a:rPr>
              <a:t>.</a:t>
            </a:r>
            <a:endParaRPr lang="ru-RU" sz="1200" spc="-15" dirty="0">
              <a:latin typeface="Raleway SemiBold" panose="020B0604020202020204" charset="-52"/>
              <a:cs typeface="Microsoft Sans Serif"/>
            </a:endParaRPr>
          </a:p>
          <a:p>
            <a:pPr marL="12700" marR="938530"/>
            <a:r>
              <a:rPr lang="ru-RU" sz="1200" spc="-15" dirty="0">
                <a:latin typeface="Raleway SemiBold" panose="020B0604020202020204" charset="-52"/>
                <a:cs typeface="Microsoft Sans Serif"/>
              </a:rPr>
              <a:t>5. Анализ больших данных: Компании, работающие с большими объемами данных, но не имеющие ресурсов для их анализа, могут быть заинтересованы в автоматизированных решениях для извлечения полезной информации и прогнозирования</a:t>
            </a:r>
            <a:r>
              <a:rPr lang="ru-RU" sz="1200" spc="-15" dirty="0" smtClean="0">
                <a:latin typeface="Raleway SemiBold" panose="020B0604020202020204" charset="-52"/>
                <a:cs typeface="Microsoft Sans Serif"/>
              </a:rPr>
              <a:t>.</a:t>
            </a:r>
            <a:endParaRPr lang="ru-RU" sz="1200" spc="-15" dirty="0">
              <a:latin typeface="Raleway SemiBold" panose="020B0604020202020204" charset="-52"/>
              <a:cs typeface="Microsoft Sans Serif"/>
            </a:endParaRPr>
          </a:p>
          <a:p>
            <a:pPr marL="12700" marR="938530"/>
            <a:r>
              <a:rPr lang="ru-RU" sz="1200" spc="-15" dirty="0">
                <a:latin typeface="Raleway SemiBold" panose="020B0604020202020204" charset="-52"/>
                <a:cs typeface="Microsoft Sans Serif"/>
              </a:rPr>
              <a:t>6. Стратегическое планирование: Стартапы и компании, которые находятся на этапе роста и нуждаются в долгосрочных прогнозах для разработки стратегий развития, будут рассматривать PREDICTIFY как инструмент для поддержки своих планов</a:t>
            </a:r>
            <a:r>
              <a:rPr lang="ru-RU" sz="1200" spc="-15" dirty="0" smtClean="0">
                <a:latin typeface="Raleway SemiBold" panose="020B0604020202020204" charset="-52"/>
                <a:cs typeface="Microsoft Sans Serif"/>
              </a:rPr>
              <a:t>.</a:t>
            </a:r>
            <a:endParaRPr lang="ru-RU" sz="1200" spc="-15" dirty="0">
              <a:latin typeface="Raleway SemiBold" panose="020B0604020202020204" charset="-52"/>
              <a:cs typeface="Microsoft Sans Serif"/>
            </a:endParaRPr>
          </a:p>
          <a:p>
            <a:pPr marL="12700" marR="938530"/>
            <a:r>
              <a:rPr lang="ru-RU" sz="1200" spc="-15" dirty="0">
                <a:latin typeface="Raleway SemiBold" panose="020B0604020202020204" charset="-52"/>
                <a:cs typeface="Microsoft Sans Serif"/>
              </a:rPr>
              <a:t>7. Реакция на кризисные ситуации: В условиях экономической нестабильности или кризиса, когда компании должны быстро адаптироваться к изменяющимся условиям, предиктивная аналитика может стать ключевым инструментом для оценки рисков и нахождения новых путей для роста</a:t>
            </a:r>
            <a:r>
              <a:rPr lang="ru-RU" sz="1200" spc="-15" dirty="0" smtClean="0">
                <a:latin typeface="Raleway SemiBold" panose="020B0604020202020204" charset="-52"/>
                <a:cs typeface="Microsoft Sans Serif"/>
              </a:rPr>
              <a:t>.</a:t>
            </a:r>
            <a:endParaRPr lang="ru-RU" sz="1200" spc="-15" dirty="0">
              <a:latin typeface="Raleway SemiBold" panose="020B0604020202020204" charset="-52"/>
              <a:cs typeface="Microsoft Sans Serif"/>
            </a:endParaRPr>
          </a:p>
          <a:p>
            <a:pPr marL="12700" marR="938530"/>
            <a:endParaRPr lang="ru-RU" sz="1200" spc="-15" dirty="0">
              <a:latin typeface="Raleway SemiBold" panose="020B0604020202020204" charset="-52"/>
              <a:cs typeface="Microsoft Sans Serif"/>
            </a:endParaRPr>
          </a:p>
          <a:p>
            <a:pPr marL="12700" marR="938530"/>
            <a:endParaRPr lang="ru-RU" sz="1200" spc="-15" dirty="0">
              <a:latin typeface="Raleway SemiBold" panose="020B0604020202020204" charset="-52"/>
              <a:cs typeface="Microsoft Sans Serif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853B7B5-D342-4D10-ACAF-EA08EA8BF2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6984" y="1553555"/>
            <a:ext cx="3359173" cy="3359173"/>
          </a:xfrm>
          <a:prstGeom prst="rect">
            <a:avLst/>
          </a:prstGeom>
        </p:spPr>
      </p:pic>
      <p:sp>
        <p:nvSpPr>
          <p:cNvPr id="36" name="Тема">
            <a:extLst>
              <a:ext uri="{FF2B5EF4-FFF2-40B4-BE49-F238E27FC236}">
                <a16:creationId xmlns:a16="http://schemas.microsoft.com/office/drawing/2014/main" id="{68E9FA06-F6BB-43AB-8019-8D76847A0974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2" name="Рисунок 41" hidden="1">
            <a:extLst>
              <a:ext uri="{FF2B5EF4-FFF2-40B4-BE49-F238E27FC236}">
                <a16:creationId xmlns:a16="http://schemas.microsoft.com/office/drawing/2014/main" id="{34518EB1-51CF-4FBC-B72B-033B9D51BDD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93898F93-85C3-4AF1-9F50-AFB73E74E4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88699" y="377376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id="{94C81403-4BC8-4950-ACCB-9E3110B167A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:a16="http://schemas.microsoft.com/office/drawing/2014/main" id="{D263CE57-4B63-4933-9FE1-0DD716E763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7" name="Рисунок 46" hidden="1">
            <a:extLst>
              <a:ext uri="{FF2B5EF4-FFF2-40B4-BE49-F238E27FC236}">
                <a16:creationId xmlns:a16="http://schemas.microsoft.com/office/drawing/2014/main" id="{1503C543-C0E3-43C2-9CED-396DD76E64D6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id="{CD5BA7C1-B411-4109-A616-9C8B7750FAF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93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58" name="Группа 57">
            <a:extLst>
              <a:ext uri="{FF2B5EF4-FFF2-40B4-BE49-F238E27FC236}">
                <a16:creationId xmlns:a16="http://schemas.microsoft.com/office/drawing/2014/main" id="{3AFEF683-0BEB-4FAC-9CC2-5D820EAEC45E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9" name="object 6">
              <a:extLst>
                <a:ext uri="{FF2B5EF4-FFF2-40B4-BE49-F238E27FC236}">
                  <a16:creationId xmlns:a16="http://schemas.microsoft.com/office/drawing/2014/main" id="{D6BD77BA-9C7F-4287-B257-DA639EA9D7D9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0" name="object 17">
              <a:extLst>
                <a:ext uri="{FF2B5EF4-FFF2-40B4-BE49-F238E27FC236}">
                  <a16:creationId xmlns:a16="http://schemas.microsoft.com/office/drawing/2014/main" id="{AE375CA1-F9DE-438E-A001-23B79B17A9CA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1" name="object 15">
              <a:extLst>
                <a:ext uri="{FF2B5EF4-FFF2-40B4-BE49-F238E27FC236}">
                  <a16:creationId xmlns:a16="http://schemas.microsoft.com/office/drawing/2014/main" id="{70BE51E1-9A2E-48A8-96F1-3BD3A87DA74C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83" name="Группа 82">
            <a:extLst>
              <a:ext uri="{FF2B5EF4-FFF2-40B4-BE49-F238E27FC236}">
                <a16:creationId xmlns:a16="http://schemas.microsoft.com/office/drawing/2014/main" id="{D5196C67-85C7-4830-B498-7839249554C1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84" name="object 4">
              <a:extLst>
                <a:ext uri="{FF2B5EF4-FFF2-40B4-BE49-F238E27FC236}">
                  <a16:creationId xmlns:a16="http://schemas.microsoft.com/office/drawing/2014/main" id="{78DC0B64-F713-4F82-91E6-395A3CAD8D04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5" name="object 5">
              <a:extLst>
                <a:ext uri="{FF2B5EF4-FFF2-40B4-BE49-F238E27FC236}">
                  <a16:creationId xmlns:a16="http://schemas.microsoft.com/office/drawing/2014/main" id="{51B5B65C-69A8-4E91-B314-BF090DE3DDA4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6" name="object 7">
              <a:extLst>
                <a:ext uri="{FF2B5EF4-FFF2-40B4-BE49-F238E27FC236}">
                  <a16:creationId xmlns:a16="http://schemas.microsoft.com/office/drawing/2014/main" id="{131523BF-D097-4265-AFEB-17B1AE617A49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7" name="object 8">
              <a:extLst>
                <a:ext uri="{FF2B5EF4-FFF2-40B4-BE49-F238E27FC236}">
                  <a16:creationId xmlns:a16="http://schemas.microsoft.com/office/drawing/2014/main" id="{4A5BA6DF-FD1A-4EC6-B7AE-22FAAD953371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8" name="object 10">
              <a:extLst>
                <a:ext uri="{FF2B5EF4-FFF2-40B4-BE49-F238E27FC236}">
                  <a16:creationId xmlns:a16="http://schemas.microsoft.com/office/drawing/2014/main" id="{C08A76BF-C880-4CFB-A0EC-B307C44F5B39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9" name="object 11">
              <a:extLst>
                <a:ext uri="{FF2B5EF4-FFF2-40B4-BE49-F238E27FC236}">
                  <a16:creationId xmlns:a16="http://schemas.microsoft.com/office/drawing/2014/main" id="{188C54A4-CA28-4181-8D3B-51F8D6817CB7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90" name="object 12">
              <a:extLst>
                <a:ext uri="{FF2B5EF4-FFF2-40B4-BE49-F238E27FC236}">
                  <a16:creationId xmlns:a16="http://schemas.microsoft.com/office/drawing/2014/main" id="{6436C5F3-FEFB-4805-A8D8-466512618E13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91" name="object 14">
              <a:extLst>
                <a:ext uri="{FF2B5EF4-FFF2-40B4-BE49-F238E27FC236}">
                  <a16:creationId xmlns:a16="http://schemas.microsoft.com/office/drawing/2014/main" id="{D522F36D-61B7-4102-9567-2F52E20DF248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92" name="object 4">
              <a:extLst>
                <a:ext uri="{FF2B5EF4-FFF2-40B4-BE49-F238E27FC236}">
                  <a16:creationId xmlns:a16="http://schemas.microsoft.com/office/drawing/2014/main" id="{B854B6CD-A917-4E0D-A25F-166EBC1321C1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93" name="object 4">
              <a:extLst>
                <a:ext uri="{FF2B5EF4-FFF2-40B4-BE49-F238E27FC236}">
                  <a16:creationId xmlns:a16="http://schemas.microsoft.com/office/drawing/2014/main" id="{136034D6-206D-4D22-B223-2BCE93B30DBB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73" name="Группа 72">
            <a:extLst>
              <a:ext uri="{FF2B5EF4-FFF2-40B4-BE49-F238E27FC236}">
                <a16:creationId xmlns:a16="http://schemas.microsoft.com/office/drawing/2014/main" id="{53D0717D-BA9C-413A-B7ED-82E85597C457}"/>
              </a:ext>
            </a:extLst>
          </p:cNvPr>
          <p:cNvGrpSpPr/>
          <p:nvPr/>
        </p:nvGrpSpPr>
        <p:grpSpPr>
          <a:xfrm>
            <a:off x="8531151" y="-1354"/>
            <a:ext cx="3660849" cy="5133570"/>
            <a:chOff x="8540207" y="-1354"/>
            <a:chExt cx="3660849" cy="5133570"/>
          </a:xfrm>
        </p:grpSpPr>
        <p:sp>
          <p:nvSpPr>
            <p:cNvPr id="74" name="object 16">
              <a:extLst>
                <a:ext uri="{FF2B5EF4-FFF2-40B4-BE49-F238E27FC236}">
                  <a16:creationId xmlns:a16="http://schemas.microsoft.com/office/drawing/2014/main" id="{30B822F3-9107-4BE7-9066-FAACA80757D8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5" name="object 4">
              <a:extLst>
                <a:ext uri="{FF2B5EF4-FFF2-40B4-BE49-F238E27FC236}">
                  <a16:creationId xmlns:a16="http://schemas.microsoft.com/office/drawing/2014/main" id="{8E7471AD-8503-4AAF-8F81-D046D1BA663D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6" name="object 5">
              <a:extLst>
                <a:ext uri="{FF2B5EF4-FFF2-40B4-BE49-F238E27FC236}">
                  <a16:creationId xmlns:a16="http://schemas.microsoft.com/office/drawing/2014/main" id="{FE29E561-7896-4598-A0D4-1A6443074CEF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12">
              <a:extLst>
                <a:ext uri="{FF2B5EF4-FFF2-40B4-BE49-F238E27FC236}">
                  <a16:creationId xmlns:a16="http://schemas.microsoft.com/office/drawing/2014/main" id="{9BB9A29A-EEF8-45BE-BD02-929A776C61ED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15">
              <a:extLst>
                <a:ext uri="{FF2B5EF4-FFF2-40B4-BE49-F238E27FC236}">
                  <a16:creationId xmlns:a16="http://schemas.microsoft.com/office/drawing/2014/main" id="{55337788-7951-451C-84B6-8B5DD3479B14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14">
              <a:extLst>
                <a:ext uri="{FF2B5EF4-FFF2-40B4-BE49-F238E27FC236}">
                  <a16:creationId xmlns:a16="http://schemas.microsoft.com/office/drawing/2014/main" id="{51D72CCA-7CC6-4601-8587-56556AE793C4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6">
              <a:extLst>
                <a:ext uri="{FF2B5EF4-FFF2-40B4-BE49-F238E27FC236}">
                  <a16:creationId xmlns:a16="http://schemas.microsoft.com/office/drawing/2014/main" id="{FDA20139-FC2C-4B4D-856C-35E0BA13CA95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3">
              <a:extLst>
                <a:ext uri="{FF2B5EF4-FFF2-40B4-BE49-F238E27FC236}">
                  <a16:creationId xmlns:a16="http://schemas.microsoft.com/office/drawing/2014/main" id="{6F5A0449-CAC7-42B7-94E3-692A071AE319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4">
              <a:extLst>
                <a:ext uri="{FF2B5EF4-FFF2-40B4-BE49-F238E27FC236}">
                  <a16:creationId xmlns:a16="http://schemas.microsoft.com/office/drawing/2014/main" id="{25F9745B-E44F-45DE-ACCC-215886C6E083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325773" y="687424"/>
            <a:ext cx="7722956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Рынок. Объем рынка и динамика</a:t>
            </a:r>
            <a:endParaRPr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en-US" sz="1789" dirty="0">
                <a:solidFill>
                  <a:srgbClr val="000000"/>
                </a:solidFill>
                <a:latin typeface="Arial"/>
                <a:cs typeface="Arial"/>
              </a:rPr>
              <a:t>PREDICTIFY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7" name="Описание"/>
          <p:cNvSpPr txBox="1"/>
          <p:nvPr/>
        </p:nvSpPr>
        <p:spPr>
          <a:xfrm>
            <a:off x="321528" y="1233412"/>
            <a:ext cx="7188810" cy="482261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12700"/>
            <a:r>
              <a:rPr lang="ru-RU" sz="1600" dirty="0">
                <a:latin typeface="Gilroy-ExtraBold" panose="020B0604020202020204" charset="-52"/>
                <a:cs typeface="Microsoft Sans Serif"/>
              </a:rPr>
              <a:t>Описать оценку объема рынка или указать источники данных</a:t>
            </a:r>
          </a:p>
          <a:p>
            <a:pPr marL="12700" marR="938530"/>
            <a:endParaRPr sz="1486" dirty="0">
              <a:latin typeface="Microsoft Sans Serif"/>
              <a:cs typeface="Microsoft Sans Serif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6" name="Google Shape;162;p7">
            <a:extLst>
              <a:ext uri="{FF2B5EF4-FFF2-40B4-BE49-F238E27FC236}">
                <a16:creationId xmlns:a16="http://schemas.microsoft.com/office/drawing/2014/main" id="{38ED3B5E-367C-4965-94D0-FCCA2ED71B62}"/>
              </a:ext>
            </a:extLst>
          </p:cNvPr>
          <p:cNvGrpSpPr/>
          <p:nvPr/>
        </p:nvGrpSpPr>
        <p:grpSpPr>
          <a:xfrm>
            <a:off x="284224" y="1582341"/>
            <a:ext cx="7659244" cy="561099"/>
            <a:chOff x="618978" y="3826412"/>
            <a:chExt cx="7241760" cy="675250"/>
          </a:xfrm>
        </p:grpSpPr>
        <p:sp>
          <p:nvSpPr>
            <p:cNvPr id="37" name="Google Shape;163;p7">
              <a:extLst>
                <a:ext uri="{FF2B5EF4-FFF2-40B4-BE49-F238E27FC236}">
                  <a16:creationId xmlns:a16="http://schemas.microsoft.com/office/drawing/2014/main" id="{42F644C4-195F-4455-BB5B-AC72CA9BA784}"/>
                </a:ext>
              </a:extLst>
            </p:cNvPr>
            <p:cNvSpPr/>
            <p:nvPr/>
          </p:nvSpPr>
          <p:spPr>
            <a:xfrm>
              <a:off x="3179298" y="3826412"/>
              <a:ext cx="4670473" cy="67525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endParaRPr sz="1867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164;p7">
              <a:extLst>
                <a:ext uri="{FF2B5EF4-FFF2-40B4-BE49-F238E27FC236}">
                  <a16:creationId xmlns:a16="http://schemas.microsoft.com/office/drawing/2014/main" id="{BAF23873-7B92-45F9-849D-07EF6DD86CF4}"/>
                </a:ext>
              </a:extLst>
            </p:cNvPr>
            <p:cNvSpPr/>
            <p:nvPr/>
          </p:nvSpPr>
          <p:spPr>
            <a:xfrm>
              <a:off x="5479366" y="3826412"/>
              <a:ext cx="2370405" cy="67525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165;p7">
              <a:extLst>
                <a:ext uri="{FF2B5EF4-FFF2-40B4-BE49-F238E27FC236}">
                  <a16:creationId xmlns:a16="http://schemas.microsoft.com/office/drawing/2014/main" id="{DC3AA70F-F794-4CC5-AEDF-371B9ADEBFB2}"/>
                </a:ext>
              </a:extLst>
            </p:cNvPr>
            <p:cNvSpPr/>
            <p:nvPr/>
          </p:nvSpPr>
          <p:spPr>
            <a:xfrm>
              <a:off x="618978" y="3826412"/>
              <a:ext cx="7230793" cy="675250"/>
            </a:xfrm>
            <a:prstGeom prst="rect">
              <a:avLst/>
            </a:prstGeom>
            <a:noFill/>
            <a:ln w="25400" cap="flat" cmpd="sng">
              <a:solidFill>
                <a:srgbClr val="CB880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166;p7">
              <a:extLst>
                <a:ext uri="{FF2B5EF4-FFF2-40B4-BE49-F238E27FC236}">
                  <a16:creationId xmlns:a16="http://schemas.microsoft.com/office/drawing/2014/main" id="{8668AB41-F2F2-4078-8FC3-9317FF7B38A3}"/>
                </a:ext>
              </a:extLst>
            </p:cNvPr>
            <p:cNvSpPr txBox="1"/>
            <p:nvPr/>
          </p:nvSpPr>
          <p:spPr>
            <a:xfrm>
              <a:off x="734000" y="3953861"/>
              <a:ext cx="2370406" cy="3077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33" rIns="121900" bIns="60933" anchor="t" anchorCtr="0">
              <a:sp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r>
                <a:rPr lang="ru" sz="1867" b="1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TAM: </a:t>
              </a:r>
              <a:endParaRPr sz="186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167;p7">
              <a:extLst>
                <a:ext uri="{FF2B5EF4-FFF2-40B4-BE49-F238E27FC236}">
                  <a16:creationId xmlns:a16="http://schemas.microsoft.com/office/drawing/2014/main" id="{838334BB-92D9-42DC-BC75-6BD61926F855}"/>
                </a:ext>
              </a:extLst>
            </p:cNvPr>
            <p:cNvSpPr txBox="1"/>
            <p:nvPr/>
          </p:nvSpPr>
          <p:spPr>
            <a:xfrm>
              <a:off x="3145993" y="3953861"/>
              <a:ext cx="2370406" cy="3077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33" rIns="121900" bIns="60933" anchor="t" anchorCtr="0">
              <a:sp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r>
                <a:rPr lang="ru" sz="1867" b="1" dirty="0">
                  <a:solidFill>
                    <a:srgbClr val="262626"/>
                  </a:solidFill>
                  <a:latin typeface="Raleway"/>
                  <a:ea typeface="Raleway"/>
                  <a:cs typeface="Raleway"/>
                  <a:sym typeface="Raleway"/>
                </a:rPr>
                <a:t>SAM: </a:t>
              </a:r>
              <a:endParaRPr sz="1867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168;p7">
              <a:extLst>
                <a:ext uri="{FF2B5EF4-FFF2-40B4-BE49-F238E27FC236}">
                  <a16:creationId xmlns:a16="http://schemas.microsoft.com/office/drawing/2014/main" id="{699516D6-7FA1-4891-A714-06C464564888}"/>
                </a:ext>
              </a:extLst>
            </p:cNvPr>
            <p:cNvSpPr txBox="1"/>
            <p:nvPr/>
          </p:nvSpPr>
          <p:spPr>
            <a:xfrm>
              <a:off x="5490332" y="3953861"/>
              <a:ext cx="2370406" cy="3077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33" rIns="121900" bIns="60933" anchor="t" anchorCtr="0">
              <a:sp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r>
                <a:rPr lang="ru" sz="1867" b="1" dirty="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SOM: </a:t>
              </a:r>
              <a:endParaRPr sz="1867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id="{81D989B5-1C22-4789-B253-E2079385BB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9062" y="1711730"/>
            <a:ext cx="2441248" cy="3434047"/>
          </a:xfrm>
          <a:prstGeom prst="rect">
            <a:avLst/>
          </a:prstGeom>
        </p:spPr>
      </p:pic>
      <p:sp>
        <p:nvSpPr>
          <p:cNvPr id="49" name="Тема">
            <a:extLst>
              <a:ext uri="{FF2B5EF4-FFF2-40B4-BE49-F238E27FC236}">
                <a16:creationId xmlns:a16="http://schemas.microsoft.com/office/drawing/2014/main" id="{D1C09D7E-1634-467B-87A7-1AE36B884932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50" name="Рисунок 49" hidden="1">
            <a:extLst>
              <a:ext uri="{FF2B5EF4-FFF2-40B4-BE49-F238E27FC236}">
                <a16:creationId xmlns:a16="http://schemas.microsoft.com/office/drawing/2014/main" id="{0BF7E05A-FFAB-4940-8B6F-F91CD801DE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B7591D49-F194-4B75-A330-6B28EA01CF98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52" name="Рисунок 51" hidden="1">
            <a:extLst>
              <a:ext uri="{FF2B5EF4-FFF2-40B4-BE49-F238E27FC236}">
                <a16:creationId xmlns:a16="http://schemas.microsoft.com/office/drawing/2014/main" id="{7BBE69CE-6AB9-4239-967C-2E575FC163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32968109-D812-49E0-935C-76DCCEF5226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57446" y="2065813"/>
            <a:ext cx="884766" cy="884766"/>
          </a:xfrm>
          <a:prstGeom prst="rect">
            <a:avLst/>
          </a:prstGeom>
        </p:spPr>
      </p:pic>
      <p:pic>
        <p:nvPicPr>
          <p:cNvPr id="54" name="Рисунок 53" hidden="1">
            <a:extLst>
              <a:ext uri="{FF2B5EF4-FFF2-40B4-BE49-F238E27FC236}">
                <a16:creationId xmlns:a16="http://schemas.microsoft.com/office/drawing/2014/main" id="{5B56D416-B4B2-433D-AD33-AAAAFEADB2F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D2E94115-EACA-4170-9EA3-6D10F609E1C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56" name="Рисунок 55" hidden="1">
            <a:extLst>
              <a:ext uri="{FF2B5EF4-FFF2-40B4-BE49-F238E27FC236}">
                <a16:creationId xmlns:a16="http://schemas.microsoft.com/office/drawing/2014/main" id="{3CBDC455-12A7-49CF-A6F1-C6495CA9456E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57" name="Рисунок 56" hidden="1">
            <a:extLst>
              <a:ext uri="{FF2B5EF4-FFF2-40B4-BE49-F238E27FC236}">
                <a16:creationId xmlns:a16="http://schemas.microsoft.com/office/drawing/2014/main" id="{2EF9A7B2-17A2-454E-B344-AB9CB447EEA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874922" y="2197635"/>
            <a:ext cx="2553945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/>
              <a:t>Доступный обслуживаемый рынок для </a:t>
            </a:r>
            <a:r>
              <a:rPr lang="ru-RU" sz="1200" i="1" dirty="0"/>
              <a:t>PREDICTIFY</a:t>
            </a:r>
            <a:r>
              <a:rPr lang="ru-RU" sz="1200" dirty="0"/>
              <a:t> сосредоточен на отраслях с высокой зависимостью от данных и активным </a:t>
            </a:r>
            <a:r>
              <a:rPr lang="ru-RU" sz="1200" dirty="0" smtClean="0"/>
              <a:t>внедрением </a:t>
            </a:r>
            <a:r>
              <a:rPr lang="ru-RU" sz="1200" dirty="0"/>
              <a:t>цифровых технологий, главным образом в секторах розничной торговли, финансов, маркетинга и логистики. Малый и средний бизнес (МСБ), а также крупные корпорации в этих отраслях могут искать аналитические инструменты, предлагающие возможности предиктивного моделирования. Это включает компании, заинтересованные в понимании поведения клиентов, оптимизации запасов и повышении операционной эффективности. SAM может быть дополнительно сегментирован по географическим рынкам или конкретным бизнес-функциям внутри этих отраслей.</a:t>
            </a:r>
          </a:p>
        </p:txBody>
      </p:sp>
      <p:sp>
        <p:nvSpPr>
          <p:cNvPr id="62" name="Rectangle 61"/>
          <p:cNvSpPr/>
          <p:nvPr/>
        </p:nvSpPr>
        <p:spPr>
          <a:xfrm>
            <a:off x="5424811" y="2155396"/>
            <a:ext cx="255394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/>
              <a:t>Доступный обслуживаемый рыночный сегмент для </a:t>
            </a:r>
            <a:r>
              <a:rPr lang="ru-RU" sz="1200" i="1" dirty="0"/>
              <a:t>PREDICTIFY</a:t>
            </a:r>
            <a:r>
              <a:rPr lang="ru-RU" sz="1200" dirty="0"/>
              <a:t> является подмножеством SAM и ориентирован на компании, готовые к внедрению инструментов предиктивной аналитики на основе машинного обучения. В этот сегмент входят ранние пользователи из таких отраслей, как розничная торговля и финансы, которые активно инвестируют в аналитику для стратегического планирования. В этом рынке </a:t>
            </a:r>
            <a:r>
              <a:rPr lang="ru-RU" sz="1200" i="1" dirty="0"/>
              <a:t>PREDICTIFY</a:t>
            </a:r>
            <a:r>
              <a:rPr lang="ru-RU" sz="1200" dirty="0"/>
              <a:t> может привлекать потенциальных клиентов через целевые маркетинговые кампании, партнерства с лидерами отрасли и демонстрационные предложения. SOM будет зависеть от эффективности маркетинга </a:t>
            </a:r>
            <a:r>
              <a:rPr lang="ru-RU" sz="1200" i="1" dirty="0"/>
              <a:t>PREDICTIFY</a:t>
            </a:r>
            <a:r>
              <a:rPr lang="ru-RU" sz="1200" dirty="0"/>
              <a:t>, конкурентного позиционирования и стратегии партнерств для привлечения и удержания клиентов.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320881" y="2182860"/>
            <a:ext cx="255394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/>
              <a:t>Общий адресуемый рынок для предиктивной аналитики в бизнесе охватывает все отрасли, которые могут получить выгоду от принятия решений на основе данных. Это включает такие сектора, как розничная торговля, финансы, маркетинг, управление запасами и другие. С ростом внедрения цифровой трансформации, глобальный рынок предиктивной аналитики продолжает расширяться, поскольку компании разного размера — от малого бизнеса до крупных корпораций — стремятся использовать данные для получения конкурентных преимуществ. По мере увеличения проникновения интернета и доступности данных во всем мире расширяется и потенциальная пользовательская база для решений предиктивной аналитики, таких как </a:t>
            </a:r>
            <a:r>
              <a:rPr lang="ru-RU" sz="1200" i="1" dirty="0"/>
              <a:t>PREDICTIFY</a:t>
            </a:r>
            <a:r>
              <a:rPr lang="ru-RU" sz="1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45930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D5A9C5FD-1732-457C-AC5C-4F7969753720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1" name="object 6">
              <a:extLst>
                <a:ext uri="{FF2B5EF4-FFF2-40B4-BE49-F238E27FC236}">
                  <a16:creationId xmlns:a16="http://schemas.microsoft.com/office/drawing/2014/main" id="{67355370-7906-454D-ACD9-ADEB00FD4E5F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7">
              <a:extLst>
                <a:ext uri="{FF2B5EF4-FFF2-40B4-BE49-F238E27FC236}">
                  <a16:creationId xmlns:a16="http://schemas.microsoft.com/office/drawing/2014/main" id="{5F22FC07-0EA1-420E-A6B8-08131BFDFC15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3" name="object 15">
              <a:extLst>
                <a:ext uri="{FF2B5EF4-FFF2-40B4-BE49-F238E27FC236}">
                  <a16:creationId xmlns:a16="http://schemas.microsoft.com/office/drawing/2014/main" id="{964AAAC9-694F-46CB-ABC1-B2C6CAE1491F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5" name="Группа 74">
            <a:extLst>
              <a:ext uri="{FF2B5EF4-FFF2-40B4-BE49-F238E27FC236}">
                <a16:creationId xmlns:a16="http://schemas.microsoft.com/office/drawing/2014/main" id="{603AA600-C224-4326-90C6-AD1AC7BECA50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6" name="object 4">
              <a:extLst>
                <a:ext uri="{FF2B5EF4-FFF2-40B4-BE49-F238E27FC236}">
                  <a16:creationId xmlns:a16="http://schemas.microsoft.com/office/drawing/2014/main" id="{56EA14D4-B16B-4911-8B91-39A7A1E77A70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5">
              <a:extLst>
                <a:ext uri="{FF2B5EF4-FFF2-40B4-BE49-F238E27FC236}">
                  <a16:creationId xmlns:a16="http://schemas.microsoft.com/office/drawing/2014/main" id="{251D6AF7-EEED-4561-9FEA-F34D6335F824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7">
              <a:extLst>
                <a:ext uri="{FF2B5EF4-FFF2-40B4-BE49-F238E27FC236}">
                  <a16:creationId xmlns:a16="http://schemas.microsoft.com/office/drawing/2014/main" id="{3DF6E899-838A-420E-BEC3-66548328D662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8">
              <a:extLst>
                <a:ext uri="{FF2B5EF4-FFF2-40B4-BE49-F238E27FC236}">
                  <a16:creationId xmlns:a16="http://schemas.microsoft.com/office/drawing/2014/main" id="{6469E37D-7B98-4C67-B687-17F86132660C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0">
              <a:extLst>
                <a:ext uri="{FF2B5EF4-FFF2-40B4-BE49-F238E27FC236}">
                  <a16:creationId xmlns:a16="http://schemas.microsoft.com/office/drawing/2014/main" id="{6B35DB2E-EA22-4571-8948-15228485D3B2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1">
              <a:extLst>
                <a:ext uri="{FF2B5EF4-FFF2-40B4-BE49-F238E27FC236}">
                  <a16:creationId xmlns:a16="http://schemas.microsoft.com/office/drawing/2014/main" id="{3C8CEBE8-F2D3-41CF-AA9D-A7ABDC6A792C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2">
              <a:extLst>
                <a:ext uri="{FF2B5EF4-FFF2-40B4-BE49-F238E27FC236}">
                  <a16:creationId xmlns:a16="http://schemas.microsoft.com/office/drawing/2014/main" id="{8932EE75-267E-4991-B3A5-1ACC451D32D8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14">
              <a:extLst>
                <a:ext uri="{FF2B5EF4-FFF2-40B4-BE49-F238E27FC236}">
                  <a16:creationId xmlns:a16="http://schemas.microsoft.com/office/drawing/2014/main" id="{8C2D42C2-9926-4767-9EFA-24B6EBAFA850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:a16="http://schemas.microsoft.com/office/drawing/2014/main" id="{E69646D2-C175-479D-9CBB-8B17D3BE0669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5" name="object 4">
              <a:extLst>
                <a:ext uri="{FF2B5EF4-FFF2-40B4-BE49-F238E27FC236}">
                  <a16:creationId xmlns:a16="http://schemas.microsoft.com/office/drawing/2014/main" id="{5623C247-936F-4B09-968B-0D20E7D761D0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40287214-AC1C-4BEA-A3C9-8EC5B7310530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66" name="object 16">
              <a:extLst>
                <a:ext uri="{FF2B5EF4-FFF2-40B4-BE49-F238E27FC236}">
                  <a16:creationId xmlns:a16="http://schemas.microsoft.com/office/drawing/2014/main" id="{3510CAD1-D941-4366-ADFB-4F2F17D1E067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4">
              <a:extLst>
                <a:ext uri="{FF2B5EF4-FFF2-40B4-BE49-F238E27FC236}">
                  <a16:creationId xmlns:a16="http://schemas.microsoft.com/office/drawing/2014/main" id="{0A1AF7DC-714E-4DA2-AAF4-0032BD0FAC69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5">
              <a:extLst>
                <a:ext uri="{FF2B5EF4-FFF2-40B4-BE49-F238E27FC236}">
                  <a16:creationId xmlns:a16="http://schemas.microsoft.com/office/drawing/2014/main" id="{FF0CF0EB-244C-44D6-86B4-FF87136F1C3E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2">
              <a:extLst>
                <a:ext uri="{FF2B5EF4-FFF2-40B4-BE49-F238E27FC236}">
                  <a16:creationId xmlns:a16="http://schemas.microsoft.com/office/drawing/2014/main" id="{3DA96C21-7061-45ED-901C-5CC04D40D137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5">
              <a:extLst>
                <a:ext uri="{FF2B5EF4-FFF2-40B4-BE49-F238E27FC236}">
                  <a16:creationId xmlns:a16="http://schemas.microsoft.com/office/drawing/2014/main" id="{E5061579-6B15-4B27-9866-972B0B898907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4">
              <a:extLst>
                <a:ext uri="{FF2B5EF4-FFF2-40B4-BE49-F238E27FC236}">
                  <a16:creationId xmlns:a16="http://schemas.microsoft.com/office/drawing/2014/main" id="{07EB61C5-8E50-43B1-B17A-174FDE252387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16">
              <a:extLst>
                <a:ext uri="{FF2B5EF4-FFF2-40B4-BE49-F238E27FC236}">
                  <a16:creationId xmlns:a16="http://schemas.microsoft.com/office/drawing/2014/main" id="{CD070E0C-FBB0-40AC-BF1D-519BAE986D79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3">
              <a:extLst>
                <a:ext uri="{FF2B5EF4-FFF2-40B4-BE49-F238E27FC236}">
                  <a16:creationId xmlns:a16="http://schemas.microsoft.com/office/drawing/2014/main" id="{4FA9E308-1017-4F0D-B737-7982FA7C2F60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4" name="object 4">
              <a:extLst>
                <a:ext uri="{FF2B5EF4-FFF2-40B4-BE49-F238E27FC236}">
                  <a16:creationId xmlns:a16="http://schemas.microsoft.com/office/drawing/2014/main" id="{383E5131-D80B-444F-ABB5-BA8C582A64FA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324257" y="910154"/>
            <a:ext cx="5783130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КОНКУРЕНТЫ</a:t>
            </a:r>
            <a:endParaRPr lang="ru-RU"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en-US" sz="1789" dirty="0">
                <a:solidFill>
                  <a:srgbClr val="000000"/>
                </a:solidFill>
                <a:latin typeface="Arial"/>
                <a:cs typeface="Arial"/>
              </a:rPr>
              <a:t>PREDICTIFY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7" name="Описание"/>
          <p:cNvSpPr txBox="1"/>
          <p:nvPr/>
        </p:nvSpPr>
        <p:spPr>
          <a:xfrm>
            <a:off x="116379" y="1638053"/>
            <a:ext cx="6788074" cy="517803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r>
              <a:rPr lang="ru-RU" sz="1600" dirty="0" smtClean="0"/>
              <a:t>Наша платформа предлагает </a:t>
            </a:r>
            <a:r>
              <a:rPr lang="ru-RU" sz="1600" dirty="0"/>
              <a:t>мощные инструменты для визуализации и точного прогнозирования. </a:t>
            </a:r>
          </a:p>
          <a:p>
            <a:r>
              <a:rPr lang="ru-RU" sz="1600" dirty="0"/>
              <a:t>Мы обеспечиваем легкость в использовании, позволяя пользователям быстро адаптироваться без глубоких технических </a:t>
            </a:r>
            <a:r>
              <a:rPr lang="ru-RU" sz="1600" dirty="0" smtClean="0"/>
              <a:t>знаний. Давайте сравним его с другими платформамы:</a:t>
            </a:r>
          </a:p>
          <a:p>
            <a:r>
              <a:rPr lang="ru-RU" sz="1600" dirty="0"/>
              <a:t>1. Tableau: Один из ведущих инструментов для визуализации данных, который позволяет пользователям создавать интерактивные дашборды и отчеты</a:t>
            </a:r>
            <a:r>
              <a:rPr lang="ru-RU" sz="1600" dirty="0" smtClean="0"/>
              <a:t>.</a:t>
            </a:r>
            <a:endParaRPr lang="ru-RU" sz="1600" dirty="0"/>
          </a:p>
          <a:p>
            <a:r>
              <a:rPr lang="ru-RU" sz="1600" dirty="0"/>
              <a:t>2. Microsoft Power BI: Платформа для бизнес-аналитики, предлагающая мощные возможности для анализа и визуализации данных, интеграция с другими продуктами Microsoft</a:t>
            </a:r>
            <a:r>
              <a:rPr lang="ru-RU" sz="1600" dirty="0" smtClean="0"/>
              <a:t>.</a:t>
            </a:r>
            <a:endParaRPr lang="ru-RU" sz="1600" dirty="0"/>
          </a:p>
          <a:p>
            <a:r>
              <a:rPr lang="ru-RU" sz="1600" dirty="0"/>
              <a:t>3. QlikView/Qlik Sense: Инструменты для бизнес-аналитики, которые предлагают мощные функции для анализа данных и создания отчетов</a:t>
            </a:r>
            <a:r>
              <a:rPr lang="ru-RU" sz="1600" dirty="0" smtClean="0"/>
              <a:t>.</a:t>
            </a:r>
            <a:endParaRPr lang="ru-RU" sz="1600" dirty="0"/>
          </a:p>
          <a:p>
            <a:r>
              <a:rPr lang="ru-RU" sz="1600" dirty="0"/>
              <a:t>4. SAS: Комплексное решение для анализа данных, статистики и прогнозирования, используемое в различных отраслях, включая финансы и здравоохранение</a:t>
            </a:r>
            <a:r>
              <a:rPr lang="ru-RU" sz="1600" dirty="0" smtClean="0"/>
              <a:t>.</a:t>
            </a:r>
            <a:endParaRPr lang="ru-RU" sz="1600" dirty="0"/>
          </a:p>
          <a:p>
            <a:r>
              <a:rPr lang="ru-RU" sz="1600" dirty="0"/>
              <a:t>5. IBM Watson Analytics: Платформа для анализа данных, использующая искусственный интеллект для предоставления аналитических выводов и </a:t>
            </a:r>
            <a:r>
              <a:rPr lang="ru-RU" sz="1600" dirty="0" smtClean="0"/>
              <a:t>рекомендаций.</a:t>
            </a:r>
            <a:endParaRPr lang="ru-RU" sz="1600" dirty="0"/>
          </a:p>
          <a:p>
            <a:endParaRPr lang="ru-RU" sz="1600" dirty="0" smtClean="0"/>
          </a:p>
          <a:p>
            <a:endParaRPr sz="1600" dirty="0">
              <a:latin typeface="Microsoft Sans Serif"/>
              <a:cs typeface="Microsoft Sans Serif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>
            <a:extLst>
              <a:ext uri="{FF2B5EF4-FFF2-40B4-BE49-F238E27FC236}">
                <a16:creationId xmlns:a16="http://schemas.microsoft.com/office/drawing/2014/main" id="{8FBC96DD-4C6D-4FA5-BDC5-BDEB5DE939EB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2" name="Рисунок 41" hidden="1">
            <a:extLst>
              <a:ext uri="{FF2B5EF4-FFF2-40B4-BE49-F238E27FC236}">
                <a16:creationId xmlns:a16="http://schemas.microsoft.com/office/drawing/2014/main" id="{7C368D1F-7A35-4EA5-A50E-CE3819BD9C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id="{5C47D1EC-826B-4CCB-9954-0A693EA6057F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id="{3D1F0077-E62A-4D5D-8537-BED520717A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:a16="http://schemas.microsoft.com/office/drawing/2014/main" id="{2250187C-B20F-43AD-A202-457B0EAE4B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928581E4-BB10-4E19-992A-6C73579DB6F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7" name="Рисунок 46" hidden="1">
            <a:extLst>
              <a:ext uri="{FF2B5EF4-FFF2-40B4-BE49-F238E27FC236}">
                <a16:creationId xmlns:a16="http://schemas.microsoft.com/office/drawing/2014/main" id="{69BDDDA2-F9BD-40E4-BCE6-4C82E9C2CA3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7ECB07A5-39C6-4A99-982E-72C1FB489B51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9" name="Рисунок 48" hidden="1">
            <a:extLst>
              <a:ext uri="{FF2B5EF4-FFF2-40B4-BE49-F238E27FC236}">
                <a16:creationId xmlns:a16="http://schemas.microsoft.com/office/drawing/2014/main" id="{B8D394E2-FC50-469D-8F1A-4BF74FF5343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pic>
        <p:nvPicPr>
          <p:cNvPr id="54" name="Рисунок 10">
            <a:extLst>
              <a:ext uri="{FF2B5EF4-FFF2-40B4-BE49-F238E27FC236}">
                <a16:creationId xmlns:a16="http://schemas.microsoft.com/office/drawing/2014/main" id="{C22ADAEC-3826-009C-C283-CF10783252B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569528" y="4342230"/>
            <a:ext cx="2961624" cy="2216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16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2A26596C-3F3C-4394-8AF7-F3F79514F95B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26" name="object 6">
              <a:extLst>
                <a:ext uri="{FF2B5EF4-FFF2-40B4-BE49-F238E27FC236}">
                  <a16:creationId xmlns:a16="http://schemas.microsoft.com/office/drawing/2014/main" id="{1E9BD7B3-95ED-47CB-8F58-693355982FD1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3" name="object 17">
              <a:extLst>
                <a:ext uri="{FF2B5EF4-FFF2-40B4-BE49-F238E27FC236}">
                  <a16:creationId xmlns:a16="http://schemas.microsoft.com/office/drawing/2014/main" id="{D8255D00-2A6A-49DF-85EE-188F075D54B4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4" name="object 15">
              <a:extLst>
                <a:ext uri="{FF2B5EF4-FFF2-40B4-BE49-F238E27FC236}">
                  <a16:creationId xmlns:a16="http://schemas.microsoft.com/office/drawing/2014/main" id="{8EFBB284-CAC8-4A10-B6F3-F5C93B656E54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54" name="Группа 53">
            <a:extLst>
              <a:ext uri="{FF2B5EF4-FFF2-40B4-BE49-F238E27FC236}">
                <a16:creationId xmlns:a16="http://schemas.microsoft.com/office/drawing/2014/main" id="{9563E7A6-2474-4F7E-83B0-F51B227C7EEA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55" name="object 4">
              <a:extLst>
                <a:ext uri="{FF2B5EF4-FFF2-40B4-BE49-F238E27FC236}">
                  <a16:creationId xmlns:a16="http://schemas.microsoft.com/office/drawing/2014/main" id="{0ED8A119-377D-4496-A8DA-7089889913F9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6" name="object 5">
              <a:extLst>
                <a:ext uri="{FF2B5EF4-FFF2-40B4-BE49-F238E27FC236}">
                  <a16:creationId xmlns:a16="http://schemas.microsoft.com/office/drawing/2014/main" id="{B93F8DDD-21C4-4FEB-A2DE-6B8A4CD25837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7" name="object 7">
              <a:extLst>
                <a:ext uri="{FF2B5EF4-FFF2-40B4-BE49-F238E27FC236}">
                  <a16:creationId xmlns:a16="http://schemas.microsoft.com/office/drawing/2014/main" id="{5B1A13FB-3F47-4941-B782-2331131C619F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8" name="object 8">
              <a:extLst>
                <a:ext uri="{FF2B5EF4-FFF2-40B4-BE49-F238E27FC236}">
                  <a16:creationId xmlns:a16="http://schemas.microsoft.com/office/drawing/2014/main" id="{3C5224F1-5AB8-4F7E-93DE-96E52E586076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9" name="object 10">
              <a:extLst>
                <a:ext uri="{FF2B5EF4-FFF2-40B4-BE49-F238E27FC236}">
                  <a16:creationId xmlns:a16="http://schemas.microsoft.com/office/drawing/2014/main" id="{C09A962B-2EE5-4210-A782-6276E906316B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0" name="object 11">
              <a:extLst>
                <a:ext uri="{FF2B5EF4-FFF2-40B4-BE49-F238E27FC236}">
                  <a16:creationId xmlns:a16="http://schemas.microsoft.com/office/drawing/2014/main" id="{A9013B3C-BBDD-4113-A523-2A1E20BCA13B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1" name="object 12">
              <a:extLst>
                <a:ext uri="{FF2B5EF4-FFF2-40B4-BE49-F238E27FC236}">
                  <a16:creationId xmlns:a16="http://schemas.microsoft.com/office/drawing/2014/main" id="{BD2147F8-68C4-4EA7-BFDB-5B50D6D382C6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2" name="object 14">
              <a:extLst>
                <a:ext uri="{FF2B5EF4-FFF2-40B4-BE49-F238E27FC236}">
                  <a16:creationId xmlns:a16="http://schemas.microsoft.com/office/drawing/2014/main" id="{44687D47-9AAB-459D-BB77-F072413175A2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3" name="object 4">
              <a:extLst>
                <a:ext uri="{FF2B5EF4-FFF2-40B4-BE49-F238E27FC236}">
                  <a16:creationId xmlns:a16="http://schemas.microsoft.com/office/drawing/2014/main" id="{EDE592F4-9302-4CEE-A1F0-515A6CC8E9B8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4" name="object 4">
              <a:extLst>
                <a:ext uri="{FF2B5EF4-FFF2-40B4-BE49-F238E27FC236}">
                  <a16:creationId xmlns:a16="http://schemas.microsoft.com/office/drawing/2014/main" id="{CF18E655-3999-479C-95EC-DA9C1696D323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A23857D7-7F51-4EA6-BADD-C73ECB306568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43" name="object 16">
              <a:extLst>
                <a:ext uri="{FF2B5EF4-FFF2-40B4-BE49-F238E27FC236}">
                  <a16:creationId xmlns:a16="http://schemas.microsoft.com/office/drawing/2014/main" id="{79B99E04-C1E9-4128-AABA-4A580B232DA2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4" name="object 4">
              <a:extLst>
                <a:ext uri="{FF2B5EF4-FFF2-40B4-BE49-F238E27FC236}">
                  <a16:creationId xmlns:a16="http://schemas.microsoft.com/office/drawing/2014/main" id="{8F9F3F27-62E5-43E9-8DEB-205346E9DF9F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5" name="object 5">
              <a:extLst>
                <a:ext uri="{FF2B5EF4-FFF2-40B4-BE49-F238E27FC236}">
                  <a16:creationId xmlns:a16="http://schemas.microsoft.com/office/drawing/2014/main" id="{25D7C806-DD5F-490A-812D-640A22B3396C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8" name="object 12">
              <a:extLst>
                <a:ext uri="{FF2B5EF4-FFF2-40B4-BE49-F238E27FC236}">
                  <a16:creationId xmlns:a16="http://schemas.microsoft.com/office/drawing/2014/main" id="{F0A1F968-F3B1-47CB-A836-3B9CBFDEA247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1" name="object 15">
              <a:extLst>
                <a:ext uri="{FF2B5EF4-FFF2-40B4-BE49-F238E27FC236}">
                  <a16:creationId xmlns:a16="http://schemas.microsoft.com/office/drawing/2014/main" id="{B81399BF-3C8A-4029-AB32-A4534B25A431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0" name="object 14">
              <a:extLst>
                <a:ext uri="{FF2B5EF4-FFF2-40B4-BE49-F238E27FC236}">
                  <a16:creationId xmlns:a16="http://schemas.microsoft.com/office/drawing/2014/main" id="{545B00B2-B027-4FD0-8FCC-CCDEC9A99199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2" name="object 16">
              <a:extLst>
                <a:ext uri="{FF2B5EF4-FFF2-40B4-BE49-F238E27FC236}">
                  <a16:creationId xmlns:a16="http://schemas.microsoft.com/office/drawing/2014/main" id="{5D141953-15E4-4D17-9476-E1957DE4C307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3" name="object 3">
              <a:extLst>
                <a:ext uri="{FF2B5EF4-FFF2-40B4-BE49-F238E27FC236}">
                  <a16:creationId xmlns:a16="http://schemas.microsoft.com/office/drawing/2014/main" id="{0FC4D791-44C5-44D8-A71D-95DD9A17026C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42" name="object 4">
              <a:extLst>
                <a:ext uri="{FF2B5EF4-FFF2-40B4-BE49-F238E27FC236}">
                  <a16:creationId xmlns:a16="http://schemas.microsoft.com/office/drawing/2014/main" id="{0B979B0A-31D7-42DC-90BA-4BAAA31C2464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310445" y="1048250"/>
            <a:ext cx="8163912" cy="502941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2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БИЗНЕС-МОДЕЛЬ и ЮНИТ-ЭКОНОМИКА</a:t>
            </a:r>
            <a:endParaRPr sz="32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en-US" sz="1789" dirty="0">
                <a:solidFill>
                  <a:srgbClr val="000000"/>
                </a:solidFill>
                <a:latin typeface="Arial"/>
                <a:cs typeface="Arial"/>
              </a:rPr>
              <a:t>PREDICTIFY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7" name="Описание"/>
          <p:cNvSpPr txBox="1"/>
          <p:nvPr/>
        </p:nvSpPr>
        <p:spPr>
          <a:xfrm>
            <a:off x="310445" y="1753125"/>
            <a:ext cx="4178429" cy="4624036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12700"/>
            <a:r>
              <a:rPr lang="ru-RU" sz="1200" dirty="0">
                <a:latin typeface="Gilroy-ExtraBold" panose="020B0604020202020204" charset="-52"/>
                <a:cs typeface="Microsoft Sans Serif"/>
              </a:rPr>
              <a:t>1. Необходимые </a:t>
            </a:r>
            <a:r>
              <a:rPr lang="ru-RU" sz="1200" dirty="0" smtClean="0">
                <a:latin typeface="Gilroy-ExtraBold" panose="020B0604020202020204" charset="-52"/>
                <a:cs typeface="Microsoft Sans Serif"/>
              </a:rPr>
              <a:t>инвестиции</a:t>
            </a:r>
            <a:endParaRPr lang="ru-RU" sz="1200" dirty="0">
              <a:latin typeface="Gilroy-ExtraBold" panose="020B0604020202020204" charset="-52"/>
              <a:cs typeface="Microsoft Sans Serif"/>
            </a:endParaRPr>
          </a:p>
          <a:p>
            <a:pPr marL="12700"/>
            <a:r>
              <a:rPr lang="ru-RU" sz="1200" dirty="0">
                <a:latin typeface="Gilroy-ExtraBold" panose="020B0604020202020204" charset="-52"/>
                <a:cs typeface="Microsoft Sans Serif"/>
              </a:rPr>
              <a:t>Общие расходы на запуск</a:t>
            </a:r>
            <a:r>
              <a:rPr lang="ru-RU" sz="1200" dirty="0" smtClean="0">
                <a:latin typeface="Gilroy-ExtraBold" panose="020B0604020202020204" charset="-52"/>
                <a:cs typeface="Microsoft Sans Serif"/>
              </a:rPr>
              <a:t>:</a:t>
            </a:r>
            <a:endParaRPr lang="ru-RU" sz="1200" dirty="0">
              <a:latin typeface="Gilroy-ExtraBold" panose="020B0604020202020204" charset="-52"/>
              <a:cs typeface="Microsoft Sans Serif"/>
            </a:endParaRPr>
          </a:p>
          <a:p>
            <a:pPr marL="12700"/>
            <a:r>
              <a:rPr lang="ru-RU" sz="1200" dirty="0">
                <a:latin typeface="Gilroy-ExtraBold" panose="020B0604020202020204" charset="-52"/>
                <a:cs typeface="Microsoft Sans Serif"/>
              </a:rPr>
              <a:t>• Разработка продукта: 10,000,000 </a:t>
            </a:r>
            <a:r>
              <a:rPr lang="ru-RU" sz="1200" dirty="0" smtClean="0">
                <a:latin typeface="Gilroy-ExtraBold" panose="020B0604020202020204" charset="-52"/>
                <a:cs typeface="Microsoft Sans Serif"/>
              </a:rPr>
              <a:t>рублей</a:t>
            </a:r>
            <a:endParaRPr lang="ru-RU" sz="1200" dirty="0">
              <a:latin typeface="Gilroy-ExtraBold" panose="020B0604020202020204" charset="-52"/>
              <a:cs typeface="Microsoft Sans Serif"/>
            </a:endParaRPr>
          </a:p>
          <a:p>
            <a:pPr marL="12700"/>
            <a:r>
              <a:rPr lang="ru-RU" sz="1200" dirty="0">
                <a:latin typeface="Gilroy-ExtraBold" panose="020B0604020202020204" charset="-52"/>
                <a:cs typeface="Microsoft Sans Serif"/>
              </a:rPr>
              <a:t>• Маркетинг и продвижение: 5,000,000 </a:t>
            </a:r>
            <a:r>
              <a:rPr lang="ru-RU" sz="1200" dirty="0" smtClean="0">
                <a:latin typeface="Gilroy-ExtraBold" panose="020B0604020202020204" charset="-52"/>
                <a:cs typeface="Microsoft Sans Serif"/>
              </a:rPr>
              <a:t>рублей</a:t>
            </a:r>
            <a:endParaRPr lang="ru-RU" sz="1200" dirty="0">
              <a:latin typeface="Gilroy-ExtraBold" panose="020B0604020202020204" charset="-52"/>
              <a:cs typeface="Microsoft Sans Serif"/>
            </a:endParaRPr>
          </a:p>
          <a:p>
            <a:pPr marL="12700"/>
            <a:r>
              <a:rPr lang="ru-RU" sz="1200" dirty="0">
                <a:latin typeface="Gilroy-ExtraBold" panose="020B0604020202020204" charset="-52"/>
                <a:cs typeface="Microsoft Sans Serif"/>
              </a:rPr>
              <a:t>• Операционные расходы (аренда, зарплаты, IT-инфраструктура): 3,000,000 </a:t>
            </a:r>
            <a:r>
              <a:rPr lang="ru-RU" sz="1200" dirty="0" smtClean="0">
                <a:latin typeface="Gilroy-ExtraBold" panose="020B0604020202020204" charset="-52"/>
                <a:cs typeface="Microsoft Sans Serif"/>
              </a:rPr>
              <a:t>рублей</a:t>
            </a:r>
            <a:endParaRPr lang="ru-RU" sz="1200" dirty="0">
              <a:latin typeface="Gilroy-ExtraBold" panose="020B0604020202020204" charset="-52"/>
              <a:cs typeface="Microsoft Sans Serif"/>
            </a:endParaRPr>
          </a:p>
          <a:p>
            <a:pPr marL="12700"/>
            <a:r>
              <a:rPr lang="ru-RU" sz="1200" dirty="0">
                <a:latin typeface="Gilroy-ExtraBold" panose="020B0604020202020204" charset="-52"/>
                <a:cs typeface="Microsoft Sans Serif"/>
              </a:rPr>
              <a:t>• Дополнительные расходы (лицензии, юридические услуги): 2,000,000 </a:t>
            </a:r>
            <a:r>
              <a:rPr lang="ru-RU" sz="1200" dirty="0" smtClean="0">
                <a:latin typeface="Gilroy-ExtraBold" panose="020B0604020202020204" charset="-52"/>
                <a:cs typeface="Microsoft Sans Serif"/>
              </a:rPr>
              <a:t>рублей</a:t>
            </a:r>
            <a:endParaRPr lang="ru-RU" sz="1200" dirty="0">
              <a:latin typeface="Gilroy-ExtraBold" panose="020B0604020202020204" charset="-52"/>
              <a:cs typeface="Microsoft Sans Serif"/>
            </a:endParaRPr>
          </a:p>
          <a:p>
            <a:pPr marL="12700"/>
            <a:r>
              <a:rPr lang="ru-RU" sz="1200" dirty="0">
                <a:latin typeface="Gilroy-ExtraBold" panose="020B0604020202020204" charset="-52"/>
                <a:cs typeface="Microsoft Sans Serif"/>
              </a:rPr>
              <a:t>Итого первоначальные инвестиции: 20,000,000 </a:t>
            </a:r>
            <a:r>
              <a:rPr lang="ru-RU" sz="1200" dirty="0" smtClean="0">
                <a:latin typeface="Gilroy-ExtraBold" panose="020B0604020202020204" charset="-52"/>
                <a:cs typeface="Microsoft Sans Serif"/>
              </a:rPr>
              <a:t>рублей</a:t>
            </a:r>
          </a:p>
          <a:p>
            <a:pPr marL="12700"/>
            <a:endParaRPr lang="ru-RU" sz="1200" dirty="0">
              <a:latin typeface="Gilroy-ExtraBold" panose="020B0604020202020204" charset="-52"/>
              <a:cs typeface="Microsoft Sans Serif"/>
            </a:endParaRPr>
          </a:p>
          <a:p>
            <a:pPr marL="12700"/>
            <a:r>
              <a:rPr lang="ru-RU" sz="1200" dirty="0" smtClean="0">
                <a:latin typeface="Gilroy-ExtraBold" panose="020B0604020202020204" charset="-52"/>
                <a:cs typeface="Microsoft Sans Serif"/>
              </a:rPr>
              <a:t>2</a:t>
            </a:r>
            <a:r>
              <a:rPr lang="ru-RU" sz="1200" dirty="0">
                <a:latin typeface="Gilroy-ExtraBold" panose="020B0604020202020204" charset="-52"/>
                <a:cs typeface="Microsoft Sans Serif"/>
              </a:rPr>
              <a:t>. Себестоимость производства 1 единицы </a:t>
            </a:r>
            <a:r>
              <a:rPr lang="ru-RU" sz="1200" dirty="0" smtClean="0">
                <a:latin typeface="Gilroy-ExtraBold" panose="020B0604020202020204" charset="-52"/>
                <a:cs typeface="Microsoft Sans Serif"/>
              </a:rPr>
              <a:t>товара</a:t>
            </a:r>
            <a:endParaRPr lang="ru-RU" sz="1200" dirty="0">
              <a:latin typeface="Gilroy-ExtraBold" panose="020B0604020202020204" charset="-52"/>
              <a:cs typeface="Microsoft Sans Serif"/>
            </a:endParaRPr>
          </a:p>
          <a:p>
            <a:pPr marL="12700"/>
            <a:r>
              <a:rPr lang="ru-RU" sz="1200" dirty="0">
                <a:latin typeface="Gilroy-ExtraBold" panose="020B0604020202020204" charset="-52"/>
                <a:cs typeface="Microsoft Sans Serif"/>
              </a:rPr>
              <a:t>Себестоимость будет включать</a:t>
            </a:r>
            <a:r>
              <a:rPr lang="ru-RU" sz="1200" dirty="0" smtClean="0">
                <a:latin typeface="Gilroy-ExtraBold" panose="020B0604020202020204" charset="-52"/>
                <a:cs typeface="Microsoft Sans Serif"/>
              </a:rPr>
              <a:t>:</a:t>
            </a:r>
            <a:endParaRPr lang="ru-RU" sz="1200" dirty="0">
              <a:latin typeface="Gilroy-ExtraBold" panose="020B0604020202020204" charset="-52"/>
              <a:cs typeface="Microsoft Sans Serif"/>
            </a:endParaRPr>
          </a:p>
          <a:p>
            <a:pPr marL="12700"/>
            <a:r>
              <a:rPr lang="ru-RU" sz="1200" dirty="0">
                <a:latin typeface="Gilroy-ExtraBold" panose="020B0604020202020204" charset="-52"/>
                <a:cs typeface="Microsoft Sans Serif"/>
              </a:rPr>
              <a:t>• Техническая поддержка и обслуживание: 500 </a:t>
            </a:r>
            <a:r>
              <a:rPr lang="ru-RU" sz="1200" dirty="0" smtClean="0">
                <a:latin typeface="Gilroy-ExtraBold" panose="020B0604020202020204" charset="-52"/>
                <a:cs typeface="Microsoft Sans Serif"/>
              </a:rPr>
              <a:t>рублей</a:t>
            </a:r>
            <a:endParaRPr lang="ru-RU" sz="1200" dirty="0">
              <a:latin typeface="Gilroy-ExtraBold" panose="020B0604020202020204" charset="-52"/>
              <a:cs typeface="Microsoft Sans Serif"/>
            </a:endParaRPr>
          </a:p>
          <a:p>
            <a:pPr marL="12700"/>
            <a:r>
              <a:rPr lang="ru-RU" sz="1200" dirty="0">
                <a:latin typeface="Gilroy-ExtraBold" panose="020B0604020202020204" charset="-52"/>
                <a:cs typeface="Microsoft Sans Serif"/>
              </a:rPr>
              <a:t>• Хостинг и облачные услуги: 300 </a:t>
            </a:r>
            <a:r>
              <a:rPr lang="ru-RU" sz="1200" dirty="0" smtClean="0">
                <a:latin typeface="Gilroy-ExtraBold" panose="020B0604020202020204" charset="-52"/>
                <a:cs typeface="Microsoft Sans Serif"/>
              </a:rPr>
              <a:t>рублей</a:t>
            </a:r>
            <a:endParaRPr lang="ru-RU" sz="1200" dirty="0">
              <a:latin typeface="Gilroy-ExtraBold" panose="020B0604020202020204" charset="-52"/>
              <a:cs typeface="Microsoft Sans Serif"/>
            </a:endParaRPr>
          </a:p>
          <a:p>
            <a:pPr marL="12700"/>
            <a:r>
              <a:rPr lang="ru-RU" sz="1200" dirty="0">
                <a:latin typeface="Gilroy-ExtraBold" panose="020B0604020202020204" charset="-52"/>
                <a:cs typeface="Microsoft Sans Serif"/>
              </a:rPr>
              <a:t>• Разработка и обновления программного обеспечения: 200 </a:t>
            </a:r>
            <a:r>
              <a:rPr lang="ru-RU" sz="1200" dirty="0" smtClean="0">
                <a:latin typeface="Gilroy-ExtraBold" panose="020B0604020202020204" charset="-52"/>
                <a:cs typeface="Microsoft Sans Serif"/>
              </a:rPr>
              <a:t>рублей</a:t>
            </a:r>
            <a:endParaRPr lang="ru-RU" sz="1200" dirty="0">
              <a:latin typeface="Gilroy-ExtraBold" panose="020B0604020202020204" charset="-52"/>
              <a:cs typeface="Microsoft Sans Serif"/>
            </a:endParaRPr>
          </a:p>
          <a:p>
            <a:pPr marL="12700"/>
            <a:r>
              <a:rPr lang="ru-RU" sz="1200" dirty="0">
                <a:latin typeface="Gilroy-ExtraBold" panose="020B0604020202020204" charset="-52"/>
                <a:cs typeface="Microsoft Sans Serif"/>
              </a:rPr>
              <a:t>• Маркетинговые расходы на привлечение клиента (CAC): 1,000 рублей (в среднем на одного клиента</a:t>
            </a:r>
            <a:r>
              <a:rPr lang="ru-RU" sz="1200" dirty="0" smtClean="0">
                <a:latin typeface="Gilroy-ExtraBold" panose="020B0604020202020204" charset="-52"/>
                <a:cs typeface="Microsoft Sans Serif"/>
              </a:rPr>
              <a:t>)</a:t>
            </a:r>
            <a:endParaRPr lang="ru-RU" sz="1200" dirty="0">
              <a:latin typeface="Gilroy-ExtraBold" panose="020B0604020202020204" charset="-52"/>
              <a:cs typeface="Microsoft Sans Serif"/>
            </a:endParaRPr>
          </a:p>
          <a:p>
            <a:pPr marL="12700"/>
            <a:r>
              <a:rPr lang="ru-RU" sz="1200" dirty="0">
                <a:latin typeface="Gilroy-ExtraBold" panose="020B0604020202020204" charset="-52"/>
                <a:cs typeface="Microsoft Sans Serif"/>
              </a:rPr>
              <a:t>Итого себестоимость на 1 подписчика в месяц: 2,000 рублей</a:t>
            </a:r>
          </a:p>
          <a:p>
            <a:pPr marL="12700"/>
            <a:endParaRPr lang="ru-RU" sz="1200" dirty="0">
              <a:latin typeface="Gilroy-ExtraBold" panose="020B0604020202020204" charset="-52"/>
              <a:cs typeface="Microsoft Sans Serif"/>
            </a:endParaRPr>
          </a:p>
          <a:p>
            <a:pPr marL="12700"/>
            <a:r>
              <a:rPr lang="ru-RU" sz="1200" dirty="0" smtClean="0">
                <a:latin typeface="Gilroy-ExtraBold" panose="020B0604020202020204" charset="-52"/>
                <a:cs typeface="Microsoft Sans Serif"/>
              </a:rPr>
              <a:t>3</a:t>
            </a:r>
            <a:r>
              <a:rPr lang="ru-RU" sz="1200" dirty="0">
                <a:latin typeface="Gilroy-ExtraBold" panose="020B0604020202020204" charset="-52"/>
                <a:cs typeface="Microsoft Sans Serif"/>
              </a:rPr>
              <a:t>. Цена </a:t>
            </a:r>
            <a:r>
              <a:rPr lang="ru-RU" sz="1200" dirty="0" smtClean="0">
                <a:latin typeface="Gilroy-ExtraBold" panose="020B0604020202020204" charset="-52"/>
                <a:cs typeface="Microsoft Sans Serif"/>
              </a:rPr>
              <a:t>продажи</a:t>
            </a:r>
            <a:endParaRPr lang="ru-RU" sz="1200" dirty="0">
              <a:latin typeface="Gilroy-ExtraBold" panose="020B0604020202020204" charset="-52"/>
              <a:cs typeface="Microsoft Sans Serif"/>
            </a:endParaRPr>
          </a:p>
          <a:p>
            <a:pPr marL="12700"/>
            <a:r>
              <a:rPr lang="ru-RU" sz="1200" dirty="0">
                <a:latin typeface="Gilroy-ExtraBold" panose="020B0604020202020204" charset="-52"/>
                <a:cs typeface="Microsoft Sans Serif"/>
              </a:rPr>
              <a:t>Рекомендуемая цена подписки на платформу PREDICTIFY может составлять</a:t>
            </a:r>
            <a:r>
              <a:rPr lang="ru-RU" sz="1200" dirty="0" smtClean="0">
                <a:latin typeface="Gilroy-ExtraBold" panose="020B0604020202020204" charset="-52"/>
                <a:cs typeface="Microsoft Sans Serif"/>
              </a:rPr>
              <a:t>:</a:t>
            </a:r>
            <a:endParaRPr lang="ru-RU" sz="1200" dirty="0">
              <a:latin typeface="Gilroy-ExtraBold" panose="020B0604020202020204" charset="-52"/>
              <a:cs typeface="Microsoft Sans Serif"/>
            </a:endParaRPr>
          </a:p>
          <a:p>
            <a:pPr marL="12700"/>
            <a:r>
              <a:rPr lang="ru-RU" sz="1200" dirty="0">
                <a:latin typeface="Gilroy-ExtraBold" panose="020B0604020202020204" charset="-52"/>
                <a:cs typeface="Microsoft Sans Serif"/>
              </a:rPr>
              <a:t>• Цена подписки: 5,000 рублей в месяц</a:t>
            </a:r>
            <a:endParaRPr sz="1200" dirty="0">
              <a:latin typeface="Microsoft Sans Serif"/>
              <a:cs typeface="Microsoft Sans Serif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7214" y="324174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>
            <a:extLst>
              <a:ext uri="{FF2B5EF4-FFF2-40B4-BE49-F238E27FC236}">
                <a16:creationId xmlns:a16="http://schemas.microsoft.com/office/drawing/2014/main" id="{A874F8A1-40D3-478D-9F7F-D69F92B72E79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B7B0BB14-D62C-46F8-9E4F-0192BFC4B1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79819" y="641503"/>
            <a:ext cx="752853" cy="752853"/>
          </a:xfrm>
          <a:prstGeom prst="rect">
            <a:avLst/>
          </a:prstGeom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id="{5ABB4078-959E-4CC6-958B-9E9244997E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9" name="Рисунок 48" hidden="1">
            <a:extLst>
              <a:ext uri="{FF2B5EF4-FFF2-40B4-BE49-F238E27FC236}">
                <a16:creationId xmlns:a16="http://schemas.microsoft.com/office/drawing/2014/main" id="{06D008A6-7833-4297-AB57-7FD3FB245B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36917" y="422298"/>
            <a:ext cx="884766" cy="884766"/>
          </a:xfrm>
          <a:prstGeom prst="rect">
            <a:avLst/>
          </a:prstGeom>
        </p:spPr>
      </p:pic>
      <p:pic>
        <p:nvPicPr>
          <p:cNvPr id="50" name="Рисунок 49" hidden="1">
            <a:extLst>
              <a:ext uri="{FF2B5EF4-FFF2-40B4-BE49-F238E27FC236}">
                <a16:creationId xmlns:a16="http://schemas.microsoft.com/office/drawing/2014/main" id="{22A0AB6A-D5A8-4D7E-BB95-4B703110315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32294" y="2124974"/>
            <a:ext cx="956961" cy="956961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9A6DB207-4C67-40A9-851A-AE045F77CCC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95518" y="4172951"/>
            <a:ext cx="933759" cy="933759"/>
          </a:xfrm>
          <a:prstGeom prst="rect">
            <a:avLst/>
          </a:prstGeom>
        </p:spPr>
      </p:pic>
      <p:pic>
        <p:nvPicPr>
          <p:cNvPr id="52" name="Рисунок 51" hidden="1">
            <a:extLst>
              <a:ext uri="{FF2B5EF4-FFF2-40B4-BE49-F238E27FC236}">
                <a16:creationId xmlns:a16="http://schemas.microsoft.com/office/drawing/2014/main" id="{127A38EA-FB38-45D1-B915-5ED72604DF6A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02476" y="3838368"/>
            <a:ext cx="933759" cy="933759"/>
          </a:xfrm>
          <a:prstGeom prst="rect">
            <a:avLst/>
          </a:prstGeom>
        </p:spPr>
      </p:pic>
      <p:sp>
        <p:nvSpPr>
          <p:cNvPr id="44" name="Описание"/>
          <p:cNvSpPr txBox="1"/>
          <p:nvPr/>
        </p:nvSpPr>
        <p:spPr>
          <a:xfrm>
            <a:off x="4545182" y="1705234"/>
            <a:ext cx="3970598" cy="4624036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12700"/>
            <a:r>
              <a:rPr lang="ru-RU" sz="1200" dirty="0">
                <a:latin typeface="Gilroy-ExtraBold" panose="020B0604020202020204" charset="-52"/>
                <a:cs typeface="Microsoft Sans Serif"/>
              </a:rPr>
              <a:t>4. Планируемый объем продаж в </a:t>
            </a:r>
            <a:r>
              <a:rPr lang="ru-RU" sz="1200" dirty="0" smtClean="0">
                <a:latin typeface="Gilroy-ExtraBold" panose="020B0604020202020204" charset="-52"/>
                <a:cs typeface="Microsoft Sans Serif"/>
              </a:rPr>
              <a:t>месяц</a:t>
            </a:r>
            <a:endParaRPr lang="ru-RU" sz="1200" dirty="0">
              <a:latin typeface="Gilroy-ExtraBold" panose="020B0604020202020204" charset="-52"/>
              <a:cs typeface="Microsoft Sans Serif"/>
            </a:endParaRPr>
          </a:p>
          <a:p>
            <a:pPr marL="12700"/>
            <a:r>
              <a:rPr lang="ru-RU" sz="1200" dirty="0">
                <a:latin typeface="Gilroy-ExtraBold" panose="020B0604020202020204" charset="-52"/>
                <a:cs typeface="Microsoft Sans Serif"/>
              </a:rPr>
              <a:t>Предположим, что в первый месяц после запуска мы планируем привлечь 100 клиентов, а затем увеличивать количество клиентов на 10% каждый месяц</a:t>
            </a:r>
            <a:r>
              <a:rPr lang="ru-RU" sz="1200" dirty="0" smtClean="0">
                <a:latin typeface="Gilroy-ExtraBold" panose="020B0604020202020204" charset="-52"/>
                <a:cs typeface="Microsoft Sans Serif"/>
              </a:rPr>
              <a:t>.</a:t>
            </a:r>
            <a:endParaRPr lang="ru-RU" sz="1200" dirty="0">
              <a:latin typeface="Gilroy-ExtraBold" panose="020B0604020202020204" charset="-52"/>
              <a:cs typeface="Microsoft Sans Serif"/>
            </a:endParaRPr>
          </a:p>
          <a:p>
            <a:pPr marL="12700"/>
            <a:r>
              <a:rPr lang="ru-RU" sz="1200" dirty="0">
                <a:latin typeface="Gilroy-ExtraBold" panose="020B0604020202020204" charset="-52"/>
                <a:cs typeface="Microsoft Sans Serif"/>
              </a:rPr>
              <a:t>• Месяц 1: 100 </a:t>
            </a:r>
            <a:r>
              <a:rPr lang="ru-RU" sz="1200" dirty="0" smtClean="0">
                <a:latin typeface="Gilroy-ExtraBold" panose="020B0604020202020204" charset="-52"/>
                <a:cs typeface="Microsoft Sans Serif"/>
              </a:rPr>
              <a:t>клиентов</a:t>
            </a:r>
            <a:endParaRPr lang="ru-RU" sz="1200" dirty="0">
              <a:latin typeface="Gilroy-ExtraBold" panose="020B0604020202020204" charset="-52"/>
              <a:cs typeface="Microsoft Sans Serif"/>
            </a:endParaRPr>
          </a:p>
          <a:p>
            <a:pPr marL="12700"/>
            <a:r>
              <a:rPr lang="ru-RU" sz="1200" dirty="0">
                <a:latin typeface="Gilroy-ExtraBold" panose="020B0604020202020204" charset="-52"/>
                <a:cs typeface="Microsoft Sans Serif"/>
              </a:rPr>
              <a:t>• Месяц 2: 110 </a:t>
            </a:r>
            <a:r>
              <a:rPr lang="ru-RU" sz="1200" dirty="0" smtClean="0">
                <a:latin typeface="Gilroy-ExtraBold" panose="020B0604020202020204" charset="-52"/>
                <a:cs typeface="Microsoft Sans Serif"/>
              </a:rPr>
              <a:t>клиентов</a:t>
            </a:r>
            <a:endParaRPr lang="ru-RU" sz="1200" dirty="0">
              <a:latin typeface="Gilroy-ExtraBold" panose="020B0604020202020204" charset="-52"/>
              <a:cs typeface="Microsoft Sans Serif"/>
            </a:endParaRPr>
          </a:p>
          <a:p>
            <a:pPr marL="12700"/>
            <a:r>
              <a:rPr lang="ru-RU" sz="1200" dirty="0">
                <a:latin typeface="Gilroy-ExtraBold" panose="020B0604020202020204" charset="-52"/>
                <a:cs typeface="Microsoft Sans Serif"/>
              </a:rPr>
              <a:t>• Месяц 3: 121 </a:t>
            </a:r>
            <a:r>
              <a:rPr lang="ru-RU" sz="1200" dirty="0" smtClean="0">
                <a:latin typeface="Gilroy-ExtraBold" panose="020B0604020202020204" charset="-52"/>
                <a:cs typeface="Microsoft Sans Serif"/>
              </a:rPr>
              <a:t>клиент</a:t>
            </a:r>
            <a:endParaRPr lang="ru-RU" sz="1200" dirty="0">
              <a:latin typeface="Gilroy-ExtraBold" panose="020B0604020202020204" charset="-52"/>
              <a:cs typeface="Microsoft Sans Serif"/>
            </a:endParaRPr>
          </a:p>
          <a:p>
            <a:pPr marL="12700"/>
            <a:r>
              <a:rPr lang="ru-RU" sz="1200" dirty="0">
                <a:latin typeface="Gilroy-ExtraBold" panose="020B0604020202020204" charset="-52"/>
                <a:cs typeface="Microsoft Sans Serif"/>
              </a:rPr>
              <a:t>• ... и так далее.</a:t>
            </a:r>
          </a:p>
          <a:p>
            <a:pPr marL="12700"/>
            <a:endParaRPr lang="ru-RU" sz="1200" dirty="0">
              <a:latin typeface="Gilroy-ExtraBold" panose="020B0604020202020204" charset="-52"/>
              <a:cs typeface="Microsoft Sans Serif"/>
            </a:endParaRPr>
          </a:p>
          <a:p>
            <a:pPr marL="12700"/>
            <a:r>
              <a:rPr lang="ru-RU" sz="1200" dirty="0" smtClean="0">
                <a:latin typeface="Gilroy-ExtraBold" panose="020B0604020202020204" charset="-52"/>
                <a:cs typeface="Microsoft Sans Serif"/>
              </a:rPr>
              <a:t>5</a:t>
            </a:r>
            <a:r>
              <a:rPr lang="ru-RU" sz="1200" dirty="0">
                <a:latin typeface="Gilroy-ExtraBold" panose="020B0604020202020204" charset="-52"/>
                <a:cs typeface="Microsoft Sans Serif"/>
              </a:rPr>
              <a:t>. Доходность от реализации продукции в </a:t>
            </a:r>
            <a:r>
              <a:rPr lang="ru-RU" sz="1200" dirty="0" smtClean="0">
                <a:latin typeface="Gilroy-ExtraBold" panose="020B0604020202020204" charset="-52"/>
                <a:cs typeface="Microsoft Sans Serif"/>
              </a:rPr>
              <a:t>месяц</a:t>
            </a:r>
            <a:endParaRPr lang="ru-RU" sz="1200" dirty="0">
              <a:latin typeface="Gilroy-ExtraBold" panose="020B0604020202020204" charset="-52"/>
              <a:cs typeface="Microsoft Sans Serif"/>
            </a:endParaRPr>
          </a:p>
          <a:p>
            <a:pPr marL="12700"/>
            <a:r>
              <a:rPr lang="ru-RU" sz="1200" dirty="0">
                <a:latin typeface="Gilroy-ExtraBold" panose="020B0604020202020204" charset="-52"/>
                <a:cs typeface="Microsoft Sans Serif"/>
              </a:rPr>
              <a:t>Для расчета доходности возьмем данные за первый месяц</a:t>
            </a:r>
            <a:r>
              <a:rPr lang="ru-RU" sz="1200" dirty="0" smtClean="0">
                <a:latin typeface="Gilroy-ExtraBold" panose="020B0604020202020204" charset="-52"/>
                <a:cs typeface="Microsoft Sans Serif"/>
              </a:rPr>
              <a:t>:</a:t>
            </a:r>
            <a:endParaRPr lang="ru-RU" sz="1200" dirty="0">
              <a:latin typeface="Gilroy-ExtraBold" panose="020B0604020202020204" charset="-52"/>
              <a:cs typeface="Microsoft Sans Serif"/>
            </a:endParaRPr>
          </a:p>
          <a:p>
            <a:pPr marL="12700"/>
            <a:r>
              <a:rPr lang="ru-RU" sz="1200" dirty="0">
                <a:latin typeface="Gilroy-ExtraBold" panose="020B0604020202020204" charset="-52"/>
                <a:cs typeface="Microsoft Sans Serif"/>
              </a:rPr>
              <a:t>• Доход от продаж в месяц</a:t>
            </a:r>
            <a:r>
              <a:rPr lang="ru-RU" sz="1200" dirty="0" smtClean="0">
                <a:latin typeface="Gilroy-ExtraBold" panose="020B0604020202020204" charset="-52"/>
                <a:cs typeface="Microsoft Sans Serif"/>
              </a:rPr>
              <a:t>:</a:t>
            </a:r>
            <a:endParaRPr lang="ru-RU" sz="1200" dirty="0">
              <a:latin typeface="Gilroy-ExtraBold" panose="020B0604020202020204" charset="-52"/>
              <a:cs typeface="Microsoft Sans Serif"/>
            </a:endParaRPr>
          </a:p>
          <a:p>
            <a:pPr marL="12700"/>
            <a:r>
              <a:rPr lang="ru-RU" sz="1200" dirty="0">
                <a:latin typeface="Gilroy-ExtraBold" panose="020B0604020202020204" charset="-52"/>
                <a:cs typeface="Microsoft Sans Serif"/>
              </a:rPr>
              <a:t>  • Количество клиентов: </a:t>
            </a:r>
            <a:r>
              <a:rPr lang="ru-RU" sz="1200" dirty="0" smtClean="0">
                <a:latin typeface="Gilroy-ExtraBold" panose="020B0604020202020204" charset="-52"/>
                <a:cs typeface="Microsoft Sans Serif"/>
              </a:rPr>
              <a:t>100</a:t>
            </a:r>
            <a:endParaRPr lang="ru-RU" sz="1200" dirty="0">
              <a:latin typeface="Gilroy-ExtraBold" panose="020B0604020202020204" charset="-52"/>
              <a:cs typeface="Microsoft Sans Serif"/>
            </a:endParaRPr>
          </a:p>
          <a:p>
            <a:pPr marL="12700"/>
            <a:r>
              <a:rPr lang="ru-RU" sz="1200" dirty="0">
                <a:latin typeface="Gilroy-ExtraBold" panose="020B0604020202020204" charset="-52"/>
                <a:cs typeface="Microsoft Sans Serif"/>
              </a:rPr>
              <a:t>  • Цена подписки: 5,000 </a:t>
            </a:r>
            <a:r>
              <a:rPr lang="ru-RU" sz="1200" dirty="0" smtClean="0">
                <a:latin typeface="Gilroy-ExtraBold" panose="020B0604020202020204" charset="-52"/>
                <a:cs typeface="Microsoft Sans Serif"/>
              </a:rPr>
              <a:t>рублей</a:t>
            </a:r>
            <a:endParaRPr lang="ru-RU" sz="1200" dirty="0">
              <a:latin typeface="Gilroy-ExtraBold" panose="020B0604020202020204" charset="-52"/>
              <a:cs typeface="Microsoft Sans Serif"/>
            </a:endParaRPr>
          </a:p>
          <a:p>
            <a:pPr marL="12700"/>
            <a:r>
              <a:rPr lang="ru-RU" sz="1200" dirty="0">
                <a:latin typeface="Gilroy-ExtraBold" panose="020B0604020202020204" charset="-52"/>
                <a:cs typeface="Microsoft Sans Serif"/>
              </a:rPr>
              <a:t>  • Общий доход = 100 клиентов * 5,000 рублей = 500,000 </a:t>
            </a:r>
            <a:r>
              <a:rPr lang="ru-RU" sz="1200" dirty="0" smtClean="0">
                <a:latin typeface="Gilroy-ExtraBold" panose="020B0604020202020204" charset="-52"/>
                <a:cs typeface="Microsoft Sans Serif"/>
              </a:rPr>
              <a:t>рублей</a:t>
            </a:r>
            <a:endParaRPr lang="ru-RU" sz="1200" dirty="0">
              <a:latin typeface="Gilroy-ExtraBold" panose="020B0604020202020204" charset="-52"/>
              <a:cs typeface="Microsoft Sans Serif"/>
            </a:endParaRPr>
          </a:p>
          <a:p>
            <a:pPr marL="12700"/>
            <a:r>
              <a:rPr lang="ru-RU" sz="1200" dirty="0">
                <a:latin typeface="Gilroy-ExtraBold" panose="020B0604020202020204" charset="-52"/>
                <a:cs typeface="Microsoft Sans Serif"/>
              </a:rPr>
              <a:t>• Себестоимость</a:t>
            </a:r>
            <a:r>
              <a:rPr lang="ru-RU" sz="1200" dirty="0" smtClean="0">
                <a:latin typeface="Gilroy-ExtraBold" panose="020B0604020202020204" charset="-52"/>
                <a:cs typeface="Microsoft Sans Serif"/>
              </a:rPr>
              <a:t>:</a:t>
            </a:r>
            <a:endParaRPr lang="ru-RU" sz="1200" dirty="0">
              <a:latin typeface="Gilroy-ExtraBold" panose="020B0604020202020204" charset="-52"/>
              <a:cs typeface="Microsoft Sans Serif"/>
            </a:endParaRPr>
          </a:p>
          <a:p>
            <a:pPr marL="12700"/>
            <a:r>
              <a:rPr lang="ru-RU" sz="1200" dirty="0">
                <a:latin typeface="Gilroy-ExtraBold" panose="020B0604020202020204" charset="-52"/>
                <a:cs typeface="Microsoft Sans Serif"/>
              </a:rPr>
              <a:t>  • Себестоимость на 1 клиента: 2,000 </a:t>
            </a:r>
            <a:r>
              <a:rPr lang="ru-RU" sz="1200" dirty="0" smtClean="0">
                <a:latin typeface="Gilroy-ExtraBold" panose="020B0604020202020204" charset="-52"/>
                <a:cs typeface="Microsoft Sans Serif"/>
              </a:rPr>
              <a:t>рублей</a:t>
            </a:r>
            <a:endParaRPr lang="ru-RU" sz="1200" dirty="0">
              <a:latin typeface="Gilroy-ExtraBold" panose="020B0604020202020204" charset="-52"/>
              <a:cs typeface="Microsoft Sans Serif"/>
            </a:endParaRPr>
          </a:p>
          <a:p>
            <a:pPr marL="12700"/>
            <a:r>
              <a:rPr lang="ru-RU" sz="1200" dirty="0">
                <a:latin typeface="Gilroy-ExtraBold" panose="020B0604020202020204" charset="-52"/>
                <a:cs typeface="Microsoft Sans Serif"/>
              </a:rPr>
              <a:t>  • Общая себестоимость = 100 клиентов * 2,000 рублей = 200,000 </a:t>
            </a:r>
            <a:r>
              <a:rPr lang="ru-RU" sz="1200" dirty="0" smtClean="0">
                <a:latin typeface="Gilroy-ExtraBold" panose="020B0604020202020204" charset="-52"/>
                <a:cs typeface="Microsoft Sans Serif"/>
              </a:rPr>
              <a:t>рублей</a:t>
            </a:r>
            <a:endParaRPr lang="ru-RU" sz="1200" dirty="0">
              <a:latin typeface="Gilroy-ExtraBold" panose="020B0604020202020204" charset="-52"/>
              <a:cs typeface="Microsoft Sans Serif"/>
            </a:endParaRPr>
          </a:p>
          <a:p>
            <a:pPr marL="12700"/>
            <a:r>
              <a:rPr lang="ru-RU" sz="1200" dirty="0">
                <a:latin typeface="Gilroy-ExtraBold" panose="020B0604020202020204" charset="-52"/>
                <a:cs typeface="Microsoft Sans Serif"/>
              </a:rPr>
              <a:t>• Прибыль</a:t>
            </a:r>
            <a:r>
              <a:rPr lang="ru-RU" sz="1200" dirty="0" smtClean="0">
                <a:latin typeface="Gilroy-ExtraBold" panose="020B0604020202020204" charset="-52"/>
                <a:cs typeface="Microsoft Sans Serif"/>
              </a:rPr>
              <a:t>:</a:t>
            </a:r>
            <a:endParaRPr lang="ru-RU" sz="1200" dirty="0">
              <a:latin typeface="Gilroy-ExtraBold" panose="020B0604020202020204" charset="-52"/>
              <a:cs typeface="Microsoft Sans Serif"/>
            </a:endParaRPr>
          </a:p>
          <a:p>
            <a:pPr marL="12700"/>
            <a:r>
              <a:rPr lang="ru-RU" sz="1200" dirty="0">
                <a:latin typeface="Gilroy-ExtraBold" panose="020B0604020202020204" charset="-52"/>
                <a:cs typeface="Microsoft Sans Serif"/>
              </a:rPr>
              <a:t>  • Прибыль = Общий доход - Общая себестоимость = 500,000 рублей - 200,000 рублей = 300,000 рублей</a:t>
            </a:r>
            <a:endParaRPr sz="1200" dirty="0"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111670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id="{DE6C9674-0CAB-47A4-8535-1043FE6785B5}"/>
              </a:ext>
            </a:extLst>
          </p:cNvPr>
          <p:cNvGrpSpPr/>
          <p:nvPr/>
        </p:nvGrpSpPr>
        <p:grpSpPr>
          <a:xfrm>
            <a:off x="8540207" y="-1354"/>
            <a:ext cx="3660849" cy="5143095"/>
            <a:chOff x="8540207" y="-1354"/>
            <a:chExt cx="3660849" cy="5143095"/>
          </a:xfrm>
        </p:grpSpPr>
        <p:sp>
          <p:nvSpPr>
            <p:cNvPr id="65" name="object 16">
              <a:extLst>
                <a:ext uri="{FF2B5EF4-FFF2-40B4-BE49-F238E27FC236}">
                  <a16:creationId xmlns:a16="http://schemas.microsoft.com/office/drawing/2014/main" id="{F8EDC4C9-450C-4941-9CAF-6CEDD9B8A3EC}"/>
                </a:ext>
              </a:extLst>
            </p:cNvPr>
            <p:cNvSpPr/>
            <p:nvPr/>
          </p:nvSpPr>
          <p:spPr>
            <a:xfrm>
              <a:off x="9763192" y="342523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6" name="object 4">
              <a:extLst>
                <a:ext uri="{FF2B5EF4-FFF2-40B4-BE49-F238E27FC236}">
                  <a16:creationId xmlns:a16="http://schemas.microsoft.com/office/drawing/2014/main" id="{47561FE7-450C-4011-964E-6F10F214B7C9}"/>
                </a:ext>
              </a:extLst>
            </p:cNvPr>
            <p:cNvSpPr/>
            <p:nvPr/>
          </p:nvSpPr>
          <p:spPr>
            <a:xfrm>
              <a:off x="8540207" y="3425234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5">
              <a:extLst>
                <a:ext uri="{FF2B5EF4-FFF2-40B4-BE49-F238E27FC236}">
                  <a16:creationId xmlns:a16="http://schemas.microsoft.com/office/drawing/2014/main" id="{60895F61-F169-4934-B609-0BEE443C12BA}"/>
                </a:ext>
              </a:extLst>
            </p:cNvPr>
            <p:cNvSpPr/>
            <p:nvPr/>
          </p:nvSpPr>
          <p:spPr>
            <a:xfrm>
              <a:off x="10981540" y="3425234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12">
              <a:extLst>
                <a:ext uri="{FF2B5EF4-FFF2-40B4-BE49-F238E27FC236}">
                  <a16:creationId xmlns:a16="http://schemas.microsoft.com/office/drawing/2014/main" id="{11A57793-0B6A-4B9A-A778-6A5A99C5B62F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5">
              <a:extLst>
                <a:ext uri="{FF2B5EF4-FFF2-40B4-BE49-F238E27FC236}">
                  <a16:creationId xmlns:a16="http://schemas.microsoft.com/office/drawing/2014/main" id="{7F341433-BAFA-496A-A591-3D6C18662793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4">
              <a:extLst>
                <a:ext uri="{FF2B5EF4-FFF2-40B4-BE49-F238E27FC236}">
                  <a16:creationId xmlns:a16="http://schemas.microsoft.com/office/drawing/2014/main" id="{0F68DC1D-E2A3-4D30-BF07-2C632AD4C496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6">
              <a:extLst>
                <a:ext uri="{FF2B5EF4-FFF2-40B4-BE49-F238E27FC236}">
                  <a16:creationId xmlns:a16="http://schemas.microsoft.com/office/drawing/2014/main" id="{18CB1489-A772-4282-836F-32A3F60274DC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3">
              <a:extLst>
                <a:ext uri="{FF2B5EF4-FFF2-40B4-BE49-F238E27FC236}">
                  <a16:creationId xmlns:a16="http://schemas.microsoft.com/office/drawing/2014/main" id="{BF8936CB-EF82-4AD7-8073-1D30833F7000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4">
              <a:extLst>
                <a:ext uri="{FF2B5EF4-FFF2-40B4-BE49-F238E27FC236}">
                  <a16:creationId xmlns:a16="http://schemas.microsoft.com/office/drawing/2014/main" id="{38E11785-6AB0-4C0E-8E81-5C19451FCAEF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6A0F19FD-BAC3-42FD-90DB-9DFEE551909F}"/>
              </a:ext>
            </a:extLst>
          </p:cNvPr>
          <p:cNvGrpSpPr/>
          <p:nvPr/>
        </p:nvGrpSpPr>
        <p:grpSpPr>
          <a:xfrm>
            <a:off x="8542166" y="5136816"/>
            <a:ext cx="3649834" cy="1721184"/>
            <a:chOff x="8542166" y="5136816"/>
            <a:chExt cx="3649834" cy="1721184"/>
          </a:xfrm>
        </p:grpSpPr>
        <p:sp>
          <p:nvSpPr>
            <p:cNvPr id="50" name="object 6">
              <a:extLst>
                <a:ext uri="{FF2B5EF4-FFF2-40B4-BE49-F238E27FC236}">
                  <a16:creationId xmlns:a16="http://schemas.microsoft.com/office/drawing/2014/main" id="{0BDD3C02-C0BD-45C6-BF88-F07BF51B70C1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1" name="object 17">
              <a:extLst>
                <a:ext uri="{FF2B5EF4-FFF2-40B4-BE49-F238E27FC236}">
                  <a16:creationId xmlns:a16="http://schemas.microsoft.com/office/drawing/2014/main" id="{8A018343-2837-47B7-A0AB-C57949E77D8E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5">
              <a:extLst>
                <a:ext uri="{FF2B5EF4-FFF2-40B4-BE49-F238E27FC236}">
                  <a16:creationId xmlns:a16="http://schemas.microsoft.com/office/drawing/2014/main" id="{21770921-118B-479D-91C4-4FFDAAF52116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id="{E66C04C1-1F5D-4CB6-94FD-D32732371747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5" name="object 4">
              <a:extLst>
                <a:ext uri="{FF2B5EF4-FFF2-40B4-BE49-F238E27FC236}">
                  <a16:creationId xmlns:a16="http://schemas.microsoft.com/office/drawing/2014/main" id="{C294AA2B-538A-4A92-BB4B-46B2B4A12BFE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6" name="object 5">
              <a:extLst>
                <a:ext uri="{FF2B5EF4-FFF2-40B4-BE49-F238E27FC236}">
                  <a16:creationId xmlns:a16="http://schemas.microsoft.com/office/drawing/2014/main" id="{6DEFEEBF-6E91-443C-888B-FA2DE097EA03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7">
              <a:extLst>
                <a:ext uri="{FF2B5EF4-FFF2-40B4-BE49-F238E27FC236}">
                  <a16:creationId xmlns:a16="http://schemas.microsoft.com/office/drawing/2014/main" id="{6608BABB-14A5-41D5-83BF-4A8B47119BB1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8">
              <a:extLst>
                <a:ext uri="{FF2B5EF4-FFF2-40B4-BE49-F238E27FC236}">
                  <a16:creationId xmlns:a16="http://schemas.microsoft.com/office/drawing/2014/main" id="{3C5112D1-329A-4B6E-B3CC-54EBBFACD5A4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10">
              <a:extLst>
                <a:ext uri="{FF2B5EF4-FFF2-40B4-BE49-F238E27FC236}">
                  <a16:creationId xmlns:a16="http://schemas.microsoft.com/office/drawing/2014/main" id="{A0037505-F7F2-49A2-92B2-6170D3DB1CF5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1">
              <a:extLst>
                <a:ext uri="{FF2B5EF4-FFF2-40B4-BE49-F238E27FC236}">
                  <a16:creationId xmlns:a16="http://schemas.microsoft.com/office/drawing/2014/main" id="{D108A73F-3CE4-4241-87E0-6E165F7F97B3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2">
              <a:extLst>
                <a:ext uri="{FF2B5EF4-FFF2-40B4-BE49-F238E27FC236}">
                  <a16:creationId xmlns:a16="http://schemas.microsoft.com/office/drawing/2014/main" id="{54EF101C-7C74-4C12-8872-B8F5B1505BC0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4">
              <a:extLst>
                <a:ext uri="{FF2B5EF4-FFF2-40B4-BE49-F238E27FC236}">
                  <a16:creationId xmlns:a16="http://schemas.microsoft.com/office/drawing/2014/main" id="{630731D2-9FFA-4D2D-884C-3CC01AD2F428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4">
              <a:extLst>
                <a:ext uri="{FF2B5EF4-FFF2-40B4-BE49-F238E27FC236}">
                  <a16:creationId xmlns:a16="http://schemas.microsoft.com/office/drawing/2014/main" id="{75555F9B-1E5B-4CEC-9FEF-8969CDBB1993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:a16="http://schemas.microsoft.com/office/drawing/2014/main" id="{1D350897-3A52-42C8-8C7A-B9CA2E6BF75B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Заголовок"/>
          <p:cNvSpPr txBox="1"/>
          <p:nvPr/>
        </p:nvSpPr>
        <p:spPr>
          <a:xfrm>
            <a:off x="239987" y="876518"/>
            <a:ext cx="8163912" cy="564496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 smtClean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РИСКИ </a:t>
            </a:r>
            <a:endParaRPr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en-US" sz="1789" dirty="0">
                <a:solidFill>
                  <a:srgbClr val="000000"/>
                </a:solidFill>
                <a:latin typeface="Arial"/>
                <a:cs typeface="Arial"/>
              </a:rPr>
              <a:t>PREDICTIFY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36" name="Тема">
            <a:extLst>
              <a:ext uri="{FF2B5EF4-FFF2-40B4-BE49-F238E27FC236}">
                <a16:creationId xmlns:a16="http://schemas.microsoft.com/office/drawing/2014/main" id="{50156583-B2EF-4C9F-A4F3-EB5BF563DB05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 hidden="1">
            <a:extLst>
              <a:ext uri="{FF2B5EF4-FFF2-40B4-BE49-F238E27FC236}">
                <a16:creationId xmlns:a16="http://schemas.microsoft.com/office/drawing/2014/main" id="{71FC1F68-ADCC-4E88-B0C2-71686C65A9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D3FA6C7D-DC99-4529-92F4-2411C3B5C117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id="{D025025A-CC75-491D-AA0D-8C9D1ABF5A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id="{990E1124-B4FC-4AF2-A943-2B39AD668D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:a16="http://schemas.microsoft.com/office/drawing/2014/main" id="{716D2507-0667-4E7B-BF6A-A91C2052DEB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6" name="Рисунок 45" hidden="1">
            <a:extLst>
              <a:ext uri="{FF2B5EF4-FFF2-40B4-BE49-F238E27FC236}">
                <a16:creationId xmlns:a16="http://schemas.microsoft.com/office/drawing/2014/main" id="{ABE85D63-24B3-4F69-BCAC-A00B7DE73EB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7" name="Рисунок 46" hidden="1">
            <a:extLst>
              <a:ext uri="{FF2B5EF4-FFF2-40B4-BE49-F238E27FC236}">
                <a16:creationId xmlns:a16="http://schemas.microsoft.com/office/drawing/2014/main" id="{F6D2BDA3-6680-4828-95E7-96DC8AE19D75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id="{6502303D-7E9D-4180-A8CB-B1D0A298806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6971929"/>
              </p:ext>
            </p:extLst>
          </p:nvPr>
        </p:nvGraphicFramePr>
        <p:xfrm>
          <a:off x="209346" y="1582954"/>
          <a:ext cx="8128000" cy="46989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2097">
                  <a:extLst>
                    <a:ext uri="{9D8B030D-6E8A-4147-A177-3AD203B41FA5}">
                      <a16:colId xmlns:a16="http://schemas.microsoft.com/office/drawing/2014/main" val="2057305448"/>
                    </a:ext>
                  </a:extLst>
                </a:gridCol>
                <a:gridCol w="1446415">
                  <a:extLst>
                    <a:ext uri="{9D8B030D-6E8A-4147-A177-3AD203B41FA5}">
                      <a16:colId xmlns:a16="http://schemas.microsoft.com/office/drawing/2014/main" val="344555811"/>
                    </a:ext>
                  </a:extLst>
                </a:gridCol>
                <a:gridCol w="1246865">
                  <a:extLst>
                    <a:ext uri="{9D8B030D-6E8A-4147-A177-3AD203B41FA5}">
                      <a16:colId xmlns:a16="http://schemas.microsoft.com/office/drawing/2014/main" val="2593325876"/>
                    </a:ext>
                  </a:extLst>
                </a:gridCol>
                <a:gridCol w="2952623">
                  <a:extLst>
                    <a:ext uri="{9D8B030D-6E8A-4147-A177-3AD203B41FA5}">
                      <a16:colId xmlns:a16="http://schemas.microsoft.com/office/drawing/2014/main" val="2608776873"/>
                    </a:ext>
                  </a:extLst>
                </a:gridCol>
              </a:tblGrid>
              <a:tr h="340327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Вероятность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Вероятность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Влияние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Меры по снижению риска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054842"/>
                  </a:ext>
                </a:extLst>
              </a:tr>
              <a:tr h="78591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Технические трудности при разработке моделей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Средняя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Высокое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smtClean="0"/>
                        <a:t>Привлечение квалифицированных специалистов и технологических партнеров.</a:t>
                      </a:r>
                      <a:endParaRPr lang="ru-RU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56719"/>
                  </a:ext>
                </a:extLst>
              </a:tr>
              <a:tr h="78591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Недовольство пользователей интерфейсом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Низкая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Среднее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Регулярная обратная связь с пользователями и тестирование.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849462"/>
                  </a:ext>
                </a:extLst>
              </a:tr>
              <a:tr h="78591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Задержки при интеграции с другими системами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Средняя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Высокое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Планирование времени на интеграцию, привлечение специалистов.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985365"/>
                  </a:ext>
                </a:extLst>
              </a:tr>
              <a:tr h="78591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Нехватка финансирования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Средняя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Высокое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Привлечение венчурных инвесторов и грантов для поддержки проекта.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0530319"/>
                  </a:ext>
                </a:extLst>
              </a:tr>
              <a:tr h="78591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Высокая конкуренция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Высокая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Среднее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Активный маркетинг, партнерства, регулярное обновление продукта.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111802"/>
                  </a:ext>
                </a:extLst>
              </a:tr>
            </a:tbl>
          </a:graphicData>
        </a:graphic>
      </p:graphicFrame>
      <p:pic>
        <p:nvPicPr>
          <p:cNvPr id="54" name="Рисунок 16">
            <a:extLst>
              <a:ext uri="{FF2B5EF4-FFF2-40B4-BE49-F238E27FC236}">
                <a16:creationId xmlns:a16="http://schemas.microsoft.com/office/drawing/2014/main" id="{BD128A2D-B2C3-3297-D051-A741C966FD9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900277" y="1808145"/>
            <a:ext cx="2111342" cy="2825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300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2A26596C-3F3C-4394-8AF7-F3F79514F95B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26" name="object 6">
              <a:extLst>
                <a:ext uri="{FF2B5EF4-FFF2-40B4-BE49-F238E27FC236}">
                  <a16:creationId xmlns:a16="http://schemas.microsoft.com/office/drawing/2014/main" id="{1E9BD7B3-95ED-47CB-8F58-693355982FD1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3" name="object 17">
              <a:extLst>
                <a:ext uri="{FF2B5EF4-FFF2-40B4-BE49-F238E27FC236}">
                  <a16:creationId xmlns:a16="http://schemas.microsoft.com/office/drawing/2014/main" id="{D8255D00-2A6A-49DF-85EE-188F075D54B4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4" name="object 15">
              <a:extLst>
                <a:ext uri="{FF2B5EF4-FFF2-40B4-BE49-F238E27FC236}">
                  <a16:creationId xmlns:a16="http://schemas.microsoft.com/office/drawing/2014/main" id="{8EFBB284-CAC8-4A10-B6F3-F5C93B656E54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54" name="Группа 53">
            <a:extLst>
              <a:ext uri="{FF2B5EF4-FFF2-40B4-BE49-F238E27FC236}">
                <a16:creationId xmlns:a16="http://schemas.microsoft.com/office/drawing/2014/main" id="{9563E7A6-2474-4F7E-83B0-F51B227C7EEA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55" name="object 4">
              <a:extLst>
                <a:ext uri="{FF2B5EF4-FFF2-40B4-BE49-F238E27FC236}">
                  <a16:creationId xmlns:a16="http://schemas.microsoft.com/office/drawing/2014/main" id="{0ED8A119-377D-4496-A8DA-7089889913F9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6" name="object 5">
              <a:extLst>
                <a:ext uri="{FF2B5EF4-FFF2-40B4-BE49-F238E27FC236}">
                  <a16:creationId xmlns:a16="http://schemas.microsoft.com/office/drawing/2014/main" id="{B93F8DDD-21C4-4FEB-A2DE-6B8A4CD25837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7" name="object 7">
              <a:extLst>
                <a:ext uri="{FF2B5EF4-FFF2-40B4-BE49-F238E27FC236}">
                  <a16:creationId xmlns:a16="http://schemas.microsoft.com/office/drawing/2014/main" id="{5B1A13FB-3F47-4941-B782-2331131C619F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8" name="object 8">
              <a:extLst>
                <a:ext uri="{FF2B5EF4-FFF2-40B4-BE49-F238E27FC236}">
                  <a16:creationId xmlns:a16="http://schemas.microsoft.com/office/drawing/2014/main" id="{3C5224F1-5AB8-4F7E-93DE-96E52E586076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9" name="object 10">
              <a:extLst>
                <a:ext uri="{FF2B5EF4-FFF2-40B4-BE49-F238E27FC236}">
                  <a16:creationId xmlns:a16="http://schemas.microsoft.com/office/drawing/2014/main" id="{C09A962B-2EE5-4210-A782-6276E906316B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0" name="object 11">
              <a:extLst>
                <a:ext uri="{FF2B5EF4-FFF2-40B4-BE49-F238E27FC236}">
                  <a16:creationId xmlns:a16="http://schemas.microsoft.com/office/drawing/2014/main" id="{A9013B3C-BBDD-4113-A523-2A1E20BCA13B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1" name="object 12">
              <a:extLst>
                <a:ext uri="{FF2B5EF4-FFF2-40B4-BE49-F238E27FC236}">
                  <a16:creationId xmlns:a16="http://schemas.microsoft.com/office/drawing/2014/main" id="{BD2147F8-68C4-4EA7-BFDB-5B50D6D382C6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2" name="object 14">
              <a:extLst>
                <a:ext uri="{FF2B5EF4-FFF2-40B4-BE49-F238E27FC236}">
                  <a16:creationId xmlns:a16="http://schemas.microsoft.com/office/drawing/2014/main" id="{44687D47-9AAB-459D-BB77-F072413175A2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3" name="object 4">
              <a:extLst>
                <a:ext uri="{FF2B5EF4-FFF2-40B4-BE49-F238E27FC236}">
                  <a16:creationId xmlns:a16="http://schemas.microsoft.com/office/drawing/2014/main" id="{EDE592F4-9302-4CEE-A1F0-515A6CC8E9B8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4" name="object 4">
              <a:extLst>
                <a:ext uri="{FF2B5EF4-FFF2-40B4-BE49-F238E27FC236}">
                  <a16:creationId xmlns:a16="http://schemas.microsoft.com/office/drawing/2014/main" id="{CF18E655-3999-479C-95EC-DA9C1696D323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A23857D7-7F51-4EA6-BADD-C73ECB306568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43" name="object 16">
              <a:extLst>
                <a:ext uri="{FF2B5EF4-FFF2-40B4-BE49-F238E27FC236}">
                  <a16:creationId xmlns:a16="http://schemas.microsoft.com/office/drawing/2014/main" id="{79B99E04-C1E9-4128-AABA-4A580B232DA2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4" name="object 4">
              <a:extLst>
                <a:ext uri="{FF2B5EF4-FFF2-40B4-BE49-F238E27FC236}">
                  <a16:creationId xmlns:a16="http://schemas.microsoft.com/office/drawing/2014/main" id="{8F9F3F27-62E5-43E9-8DEB-205346E9DF9F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5" name="object 5">
              <a:extLst>
                <a:ext uri="{FF2B5EF4-FFF2-40B4-BE49-F238E27FC236}">
                  <a16:creationId xmlns:a16="http://schemas.microsoft.com/office/drawing/2014/main" id="{25D7C806-DD5F-490A-812D-640A22B3396C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8" name="object 12">
              <a:extLst>
                <a:ext uri="{FF2B5EF4-FFF2-40B4-BE49-F238E27FC236}">
                  <a16:creationId xmlns:a16="http://schemas.microsoft.com/office/drawing/2014/main" id="{F0A1F968-F3B1-47CB-A836-3B9CBFDEA247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1" name="object 15">
              <a:extLst>
                <a:ext uri="{FF2B5EF4-FFF2-40B4-BE49-F238E27FC236}">
                  <a16:creationId xmlns:a16="http://schemas.microsoft.com/office/drawing/2014/main" id="{B81399BF-3C8A-4029-AB32-A4534B25A431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0" name="object 14">
              <a:extLst>
                <a:ext uri="{FF2B5EF4-FFF2-40B4-BE49-F238E27FC236}">
                  <a16:creationId xmlns:a16="http://schemas.microsoft.com/office/drawing/2014/main" id="{545B00B2-B027-4FD0-8FCC-CCDEC9A99199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2" name="object 16">
              <a:extLst>
                <a:ext uri="{FF2B5EF4-FFF2-40B4-BE49-F238E27FC236}">
                  <a16:creationId xmlns:a16="http://schemas.microsoft.com/office/drawing/2014/main" id="{5D141953-15E4-4D17-9476-E1957DE4C307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3" name="object 3">
              <a:extLst>
                <a:ext uri="{FF2B5EF4-FFF2-40B4-BE49-F238E27FC236}">
                  <a16:creationId xmlns:a16="http://schemas.microsoft.com/office/drawing/2014/main" id="{0FC4D791-44C5-44D8-A71D-95DD9A17026C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42" name="object 4">
              <a:extLst>
                <a:ext uri="{FF2B5EF4-FFF2-40B4-BE49-F238E27FC236}">
                  <a16:creationId xmlns:a16="http://schemas.microsoft.com/office/drawing/2014/main" id="{0B979B0A-31D7-42DC-90BA-4BAAA31C2464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261013" y="833031"/>
            <a:ext cx="8163912" cy="502941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200" b="1" dirty="0" smtClean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КАЛЕНДАРНЫЙ </a:t>
            </a:r>
            <a:r>
              <a:rPr lang="ru-RU" sz="3200" b="1" dirty="0" smtClean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ГРАФИК</a:t>
            </a:r>
            <a:endParaRPr sz="32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en-US" sz="1789" dirty="0">
                <a:solidFill>
                  <a:srgbClr val="000000"/>
                </a:solidFill>
                <a:latin typeface="Arial"/>
                <a:cs typeface="Arial"/>
              </a:rPr>
              <a:t>PREDICTIFY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7214" y="324174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>
            <a:extLst>
              <a:ext uri="{FF2B5EF4-FFF2-40B4-BE49-F238E27FC236}">
                <a16:creationId xmlns:a16="http://schemas.microsoft.com/office/drawing/2014/main" id="{A874F8A1-40D3-478D-9F7F-D69F92B72E79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B7B0BB14-D62C-46F8-9E4F-0192BFC4B1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79819" y="641503"/>
            <a:ext cx="752853" cy="752853"/>
          </a:xfrm>
          <a:prstGeom prst="rect">
            <a:avLst/>
          </a:prstGeom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id="{5ABB4078-959E-4CC6-958B-9E9244997E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9" name="Рисунок 48" hidden="1">
            <a:extLst>
              <a:ext uri="{FF2B5EF4-FFF2-40B4-BE49-F238E27FC236}">
                <a16:creationId xmlns:a16="http://schemas.microsoft.com/office/drawing/2014/main" id="{06D008A6-7833-4297-AB57-7FD3FB245B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36917" y="422298"/>
            <a:ext cx="884766" cy="884766"/>
          </a:xfrm>
          <a:prstGeom prst="rect">
            <a:avLst/>
          </a:prstGeom>
        </p:spPr>
      </p:pic>
      <p:pic>
        <p:nvPicPr>
          <p:cNvPr id="50" name="Рисунок 49" hidden="1">
            <a:extLst>
              <a:ext uri="{FF2B5EF4-FFF2-40B4-BE49-F238E27FC236}">
                <a16:creationId xmlns:a16="http://schemas.microsoft.com/office/drawing/2014/main" id="{22A0AB6A-D5A8-4D7E-BB95-4B703110315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32294" y="2124974"/>
            <a:ext cx="956961" cy="956961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9A6DB207-4C67-40A9-851A-AE045F77CCC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95518" y="4172951"/>
            <a:ext cx="933759" cy="933759"/>
          </a:xfrm>
          <a:prstGeom prst="rect">
            <a:avLst/>
          </a:prstGeom>
        </p:spPr>
      </p:pic>
      <p:pic>
        <p:nvPicPr>
          <p:cNvPr id="52" name="Рисунок 51" hidden="1">
            <a:extLst>
              <a:ext uri="{FF2B5EF4-FFF2-40B4-BE49-F238E27FC236}">
                <a16:creationId xmlns:a16="http://schemas.microsoft.com/office/drawing/2014/main" id="{127A38EA-FB38-45D1-B915-5ED72604DF6A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02476" y="3838368"/>
            <a:ext cx="933759" cy="933759"/>
          </a:xfrm>
          <a:prstGeom prst="rect">
            <a:avLst/>
          </a:prstGeom>
        </p:spPr>
      </p:pic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631374"/>
              </p:ext>
            </p:extLst>
          </p:nvPr>
        </p:nvGraphicFramePr>
        <p:xfrm>
          <a:off x="234595" y="1413975"/>
          <a:ext cx="7974622" cy="50669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7637">
                  <a:extLst>
                    <a:ext uri="{9D8B030D-6E8A-4147-A177-3AD203B41FA5}">
                      <a16:colId xmlns:a16="http://schemas.microsoft.com/office/drawing/2014/main" val="3948079039"/>
                    </a:ext>
                  </a:extLst>
                </a:gridCol>
                <a:gridCol w="668216">
                  <a:extLst>
                    <a:ext uri="{9D8B030D-6E8A-4147-A177-3AD203B41FA5}">
                      <a16:colId xmlns:a16="http://schemas.microsoft.com/office/drawing/2014/main" val="382543092"/>
                    </a:ext>
                  </a:extLst>
                </a:gridCol>
                <a:gridCol w="553915">
                  <a:extLst>
                    <a:ext uri="{9D8B030D-6E8A-4147-A177-3AD203B41FA5}">
                      <a16:colId xmlns:a16="http://schemas.microsoft.com/office/drawing/2014/main" val="3082986257"/>
                    </a:ext>
                  </a:extLst>
                </a:gridCol>
                <a:gridCol w="615462">
                  <a:extLst>
                    <a:ext uri="{9D8B030D-6E8A-4147-A177-3AD203B41FA5}">
                      <a16:colId xmlns:a16="http://schemas.microsoft.com/office/drawing/2014/main" val="1500348373"/>
                    </a:ext>
                  </a:extLst>
                </a:gridCol>
                <a:gridCol w="668215">
                  <a:extLst>
                    <a:ext uri="{9D8B030D-6E8A-4147-A177-3AD203B41FA5}">
                      <a16:colId xmlns:a16="http://schemas.microsoft.com/office/drawing/2014/main" val="2061946617"/>
                    </a:ext>
                  </a:extLst>
                </a:gridCol>
                <a:gridCol w="747346">
                  <a:extLst>
                    <a:ext uri="{9D8B030D-6E8A-4147-A177-3AD203B41FA5}">
                      <a16:colId xmlns:a16="http://schemas.microsoft.com/office/drawing/2014/main" val="3398707982"/>
                    </a:ext>
                  </a:extLst>
                </a:gridCol>
                <a:gridCol w="624254">
                  <a:extLst>
                    <a:ext uri="{9D8B030D-6E8A-4147-A177-3AD203B41FA5}">
                      <a16:colId xmlns:a16="http://schemas.microsoft.com/office/drawing/2014/main" val="1511072310"/>
                    </a:ext>
                  </a:extLst>
                </a:gridCol>
                <a:gridCol w="536331">
                  <a:extLst>
                    <a:ext uri="{9D8B030D-6E8A-4147-A177-3AD203B41FA5}">
                      <a16:colId xmlns:a16="http://schemas.microsoft.com/office/drawing/2014/main" val="810335212"/>
                    </a:ext>
                  </a:extLst>
                </a:gridCol>
                <a:gridCol w="536331">
                  <a:extLst>
                    <a:ext uri="{9D8B030D-6E8A-4147-A177-3AD203B41FA5}">
                      <a16:colId xmlns:a16="http://schemas.microsoft.com/office/drawing/2014/main" val="465547468"/>
                    </a:ext>
                  </a:extLst>
                </a:gridCol>
                <a:gridCol w="483577">
                  <a:extLst>
                    <a:ext uri="{9D8B030D-6E8A-4147-A177-3AD203B41FA5}">
                      <a16:colId xmlns:a16="http://schemas.microsoft.com/office/drawing/2014/main" val="3102195907"/>
                    </a:ext>
                  </a:extLst>
                </a:gridCol>
                <a:gridCol w="509953">
                  <a:extLst>
                    <a:ext uri="{9D8B030D-6E8A-4147-A177-3AD203B41FA5}">
                      <a16:colId xmlns:a16="http://schemas.microsoft.com/office/drawing/2014/main" val="3398054545"/>
                    </a:ext>
                  </a:extLst>
                </a:gridCol>
                <a:gridCol w="703385">
                  <a:extLst>
                    <a:ext uri="{9D8B030D-6E8A-4147-A177-3AD203B41FA5}">
                      <a16:colId xmlns:a16="http://schemas.microsoft.com/office/drawing/2014/main" val="1656134879"/>
                    </a:ext>
                  </a:extLst>
                </a:gridCol>
              </a:tblGrid>
              <a:tr h="621482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   Время</a:t>
                      </a:r>
                      <a:r>
                        <a:rPr lang="ru-RU" sz="1600" baseline="0" dirty="0" smtClean="0"/>
                        <a:t> реализации </a:t>
                      </a:r>
                      <a:endParaRPr lang="ru-RU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2024 год</a:t>
                      </a:r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2025 год</a:t>
                      </a:r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196863"/>
                  </a:ext>
                </a:extLst>
              </a:tr>
              <a:tr h="414020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Этапы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 smtClean="0"/>
                        <a:t>Ноябрь </a:t>
                      </a:r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 smtClean="0"/>
                        <a:t>Декабрь </a:t>
                      </a:r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 smtClean="0"/>
                        <a:t>Январь </a:t>
                      </a:r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 smtClean="0"/>
                        <a:t>Февраль </a:t>
                      </a:r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 smtClean="0"/>
                        <a:t>март</a:t>
                      </a:r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 smtClean="0"/>
                        <a:t>Апрель </a:t>
                      </a:r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 smtClean="0"/>
                        <a:t>май</a:t>
                      </a:r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 smtClean="0"/>
                        <a:t>йюнь</a:t>
                      </a:r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 smtClean="0"/>
                        <a:t>йюль</a:t>
                      </a:r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 smtClean="0"/>
                        <a:t>Август </a:t>
                      </a:r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 smtClean="0"/>
                        <a:t>Сентябрь</a:t>
                      </a:r>
                      <a:endParaRPr lang="ru-RU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184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Исследование и анализ требований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043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Разработка моделей прогнозирования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0734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Интеграция с существующими системами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7988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Создание пользовательского интерфейса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1745396"/>
                  </a:ext>
                </a:extLst>
              </a:tr>
              <a:tr h="465271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Тестирование и отладка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4227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Подготовка документации и обучение пользователей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158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Внедрение и запуск продукта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7195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563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2A26596C-3F3C-4394-8AF7-F3F79514F95B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26" name="object 6">
              <a:extLst>
                <a:ext uri="{FF2B5EF4-FFF2-40B4-BE49-F238E27FC236}">
                  <a16:creationId xmlns:a16="http://schemas.microsoft.com/office/drawing/2014/main" id="{1E9BD7B3-95ED-47CB-8F58-693355982FD1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3" name="object 17">
              <a:extLst>
                <a:ext uri="{FF2B5EF4-FFF2-40B4-BE49-F238E27FC236}">
                  <a16:creationId xmlns:a16="http://schemas.microsoft.com/office/drawing/2014/main" id="{D8255D00-2A6A-49DF-85EE-188F075D54B4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4" name="object 15">
              <a:extLst>
                <a:ext uri="{FF2B5EF4-FFF2-40B4-BE49-F238E27FC236}">
                  <a16:creationId xmlns:a16="http://schemas.microsoft.com/office/drawing/2014/main" id="{8EFBB284-CAC8-4A10-B6F3-F5C93B656E54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54" name="Группа 53">
            <a:extLst>
              <a:ext uri="{FF2B5EF4-FFF2-40B4-BE49-F238E27FC236}">
                <a16:creationId xmlns:a16="http://schemas.microsoft.com/office/drawing/2014/main" id="{9563E7A6-2474-4F7E-83B0-F51B227C7EEA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55" name="object 4">
              <a:extLst>
                <a:ext uri="{FF2B5EF4-FFF2-40B4-BE49-F238E27FC236}">
                  <a16:creationId xmlns:a16="http://schemas.microsoft.com/office/drawing/2014/main" id="{0ED8A119-377D-4496-A8DA-7089889913F9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6" name="object 5">
              <a:extLst>
                <a:ext uri="{FF2B5EF4-FFF2-40B4-BE49-F238E27FC236}">
                  <a16:creationId xmlns:a16="http://schemas.microsoft.com/office/drawing/2014/main" id="{B93F8DDD-21C4-4FEB-A2DE-6B8A4CD25837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7" name="object 7">
              <a:extLst>
                <a:ext uri="{FF2B5EF4-FFF2-40B4-BE49-F238E27FC236}">
                  <a16:creationId xmlns:a16="http://schemas.microsoft.com/office/drawing/2014/main" id="{5B1A13FB-3F47-4941-B782-2331131C619F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8" name="object 8">
              <a:extLst>
                <a:ext uri="{FF2B5EF4-FFF2-40B4-BE49-F238E27FC236}">
                  <a16:creationId xmlns:a16="http://schemas.microsoft.com/office/drawing/2014/main" id="{3C5224F1-5AB8-4F7E-93DE-96E52E586076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9" name="object 10">
              <a:extLst>
                <a:ext uri="{FF2B5EF4-FFF2-40B4-BE49-F238E27FC236}">
                  <a16:creationId xmlns:a16="http://schemas.microsoft.com/office/drawing/2014/main" id="{C09A962B-2EE5-4210-A782-6276E906316B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0" name="object 11">
              <a:extLst>
                <a:ext uri="{FF2B5EF4-FFF2-40B4-BE49-F238E27FC236}">
                  <a16:creationId xmlns:a16="http://schemas.microsoft.com/office/drawing/2014/main" id="{A9013B3C-BBDD-4113-A523-2A1E20BCA13B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1" name="object 12">
              <a:extLst>
                <a:ext uri="{FF2B5EF4-FFF2-40B4-BE49-F238E27FC236}">
                  <a16:creationId xmlns:a16="http://schemas.microsoft.com/office/drawing/2014/main" id="{BD2147F8-68C4-4EA7-BFDB-5B50D6D382C6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2" name="object 14">
              <a:extLst>
                <a:ext uri="{FF2B5EF4-FFF2-40B4-BE49-F238E27FC236}">
                  <a16:creationId xmlns:a16="http://schemas.microsoft.com/office/drawing/2014/main" id="{44687D47-9AAB-459D-BB77-F072413175A2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3" name="object 4">
              <a:extLst>
                <a:ext uri="{FF2B5EF4-FFF2-40B4-BE49-F238E27FC236}">
                  <a16:creationId xmlns:a16="http://schemas.microsoft.com/office/drawing/2014/main" id="{EDE592F4-9302-4CEE-A1F0-515A6CC8E9B8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4" name="object 4">
              <a:extLst>
                <a:ext uri="{FF2B5EF4-FFF2-40B4-BE49-F238E27FC236}">
                  <a16:creationId xmlns:a16="http://schemas.microsoft.com/office/drawing/2014/main" id="{CF18E655-3999-479C-95EC-DA9C1696D323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A23857D7-7F51-4EA6-BADD-C73ECB306568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43" name="object 16">
              <a:extLst>
                <a:ext uri="{FF2B5EF4-FFF2-40B4-BE49-F238E27FC236}">
                  <a16:creationId xmlns:a16="http://schemas.microsoft.com/office/drawing/2014/main" id="{79B99E04-C1E9-4128-AABA-4A580B232DA2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4" name="object 4">
              <a:extLst>
                <a:ext uri="{FF2B5EF4-FFF2-40B4-BE49-F238E27FC236}">
                  <a16:creationId xmlns:a16="http://schemas.microsoft.com/office/drawing/2014/main" id="{8F9F3F27-62E5-43E9-8DEB-205346E9DF9F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5" name="object 5">
              <a:extLst>
                <a:ext uri="{FF2B5EF4-FFF2-40B4-BE49-F238E27FC236}">
                  <a16:creationId xmlns:a16="http://schemas.microsoft.com/office/drawing/2014/main" id="{25D7C806-DD5F-490A-812D-640A22B3396C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8" name="object 12">
              <a:extLst>
                <a:ext uri="{FF2B5EF4-FFF2-40B4-BE49-F238E27FC236}">
                  <a16:creationId xmlns:a16="http://schemas.microsoft.com/office/drawing/2014/main" id="{F0A1F968-F3B1-47CB-A836-3B9CBFDEA247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1" name="object 15">
              <a:extLst>
                <a:ext uri="{FF2B5EF4-FFF2-40B4-BE49-F238E27FC236}">
                  <a16:creationId xmlns:a16="http://schemas.microsoft.com/office/drawing/2014/main" id="{B81399BF-3C8A-4029-AB32-A4534B25A431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0" name="object 14">
              <a:extLst>
                <a:ext uri="{FF2B5EF4-FFF2-40B4-BE49-F238E27FC236}">
                  <a16:creationId xmlns:a16="http://schemas.microsoft.com/office/drawing/2014/main" id="{545B00B2-B027-4FD0-8FCC-CCDEC9A99199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2" name="object 16">
              <a:extLst>
                <a:ext uri="{FF2B5EF4-FFF2-40B4-BE49-F238E27FC236}">
                  <a16:creationId xmlns:a16="http://schemas.microsoft.com/office/drawing/2014/main" id="{5D141953-15E4-4D17-9476-E1957DE4C307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3" name="object 3">
              <a:extLst>
                <a:ext uri="{FF2B5EF4-FFF2-40B4-BE49-F238E27FC236}">
                  <a16:creationId xmlns:a16="http://schemas.microsoft.com/office/drawing/2014/main" id="{0FC4D791-44C5-44D8-A71D-95DD9A17026C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42" name="object 4">
              <a:extLst>
                <a:ext uri="{FF2B5EF4-FFF2-40B4-BE49-F238E27FC236}">
                  <a16:creationId xmlns:a16="http://schemas.microsoft.com/office/drawing/2014/main" id="{0B979B0A-31D7-42DC-90BA-4BAAA31C2464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611606" y="964352"/>
            <a:ext cx="8163912" cy="502941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200" b="1" dirty="0" smtClean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ДИАГРАММ ГАНТА</a:t>
            </a:r>
            <a:endParaRPr sz="32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en-US" sz="1789" dirty="0">
                <a:solidFill>
                  <a:srgbClr val="000000"/>
                </a:solidFill>
                <a:latin typeface="Arial"/>
                <a:cs typeface="Arial"/>
              </a:rPr>
              <a:t>PREDICTIFY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7214" y="324174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>
            <a:extLst>
              <a:ext uri="{FF2B5EF4-FFF2-40B4-BE49-F238E27FC236}">
                <a16:creationId xmlns:a16="http://schemas.microsoft.com/office/drawing/2014/main" id="{A874F8A1-40D3-478D-9F7F-D69F92B72E79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B7B0BB14-D62C-46F8-9E4F-0192BFC4B1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79819" y="641503"/>
            <a:ext cx="752853" cy="752853"/>
          </a:xfrm>
          <a:prstGeom prst="rect">
            <a:avLst/>
          </a:prstGeom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id="{5ABB4078-959E-4CC6-958B-9E9244997E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9" name="Рисунок 48" hidden="1">
            <a:extLst>
              <a:ext uri="{FF2B5EF4-FFF2-40B4-BE49-F238E27FC236}">
                <a16:creationId xmlns:a16="http://schemas.microsoft.com/office/drawing/2014/main" id="{06D008A6-7833-4297-AB57-7FD3FB245B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36917" y="422298"/>
            <a:ext cx="884766" cy="884766"/>
          </a:xfrm>
          <a:prstGeom prst="rect">
            <a:avLst/>
          </a:prstGeom>
        </p:spPr>
      </p:pic>
      <p:pic>
        <p:nvPicPr>
          <p:cNvPr id="50" name="Рисунок 49" hidden="1">
            <a:extLst>
              <a:ext uri="{FF2B5EF4-FFF2-40B4-BE49-F238E27FC236}">
                <a16:creationId xmlns:a16="http://schemas.microsoft.com/office/drawing/2014/main" id="{22A0AB6A-D5A8-4D7E-BB95-4B703110315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32294" y="2124974"/>
            <a:ext cx="956961" cy="956961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9A6DB207-4C67-40A9-851A-AE045F77CCC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95518" y="4172951"/>
            <a:ext cx="933759" cy="933759"/>
          </a:xfrm>
          <a:prstGeom prst="rect">
            <a:avLst/>
          </a:prstGeom>
        </p:spPr>
      </p:pic>
      <p:pic>
        <p:nvPicPr>
          <p:cNvPr id="52" name="Рисунок 51" hidden="1">
            <a:extLst>
              <a:ext uri="{FF2B5EF4-FFF2-40B4-BE49-F238E27FC236}">
                <a16:creationId xmlns:a16="http://schemas.microsoft.com/office/drawing/2014/main" id="{127A38EA-FB38-45D1-B915-5ED72604DF6A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02476" y="3838368"/>
            <a:ext cx="933759" cy="9337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44" y="1707625"/>
            <a:ext cx="7830972" cy="4577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12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2A26596C-3F3C-4394-8AF7-F3F79514F95B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26" name="object 6">
              <a:extLst>
                <a:ext uri="{FF2B5EF4-FFF2-40B4-BE49-F238E27FC236}">
                  <a16:creationId xmlns:a16="http://schemas.microsoft.com/office/drawing/2014/main" id="{1E9BD7B3-95ED-47CB-8F58-693355982FD1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3" name="object 17">
              <a:extLst>
                <a:ext uri="{FF2B5EF4-FFF2-40B4-BE49-F238E27FC236}">
                  <a16:creationId xmlns:a16="http://schemas.microsoft.com/office/drawing/2014/main" id="{D8255D00-2A6A-49DF-85EE-188F075D54B4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4" name="object 15">
              <a:extLst>
                <a:ext uri="{FF2B5EF4-FFF2-40B4-BE49-F238E27FC236}">
                  <a16:creationId xmlns:a16="http://schemas.microsoft.com/office/drawing/2014/main" id="{8EFBB284-CAC8-4A10-B6F3-F5C93B656E54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54" name="Группа 53">
            <a:extLst>
              <a:ext uri="{FF2B5EF4-FFF2-40B4-BE49-F238E27FC236}">
                <a16:creationId xmlns:a16="http://schemas.microsoft.com/office/drawing/2014/main" id="{9563E7A6-2474-4F7E-83B0-F51B227C7EEA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55" name="object 4">
              <a:extLst>
                <a:ext uri="{FF2B5EF4-FFF2-40B4-BE49-F238E27FC236}">
                  <a16:creationId xmlns:a16="http://schemas.microsoft.com/office/drawing/2014/main" id="{0ED8A119-377D-4496-A8DA-7089889913F9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6" name="object 5">
              <a:extLst>
                <a:ext uri="{FF2B5EF4-FFF2-40B4-BE49-F238E27FC236}">
                  <a16:creationId xmlns:a16="http://schemas.microsoft.com/office/drawing/2014/main" id="{B93F8DDD-21C4-4FEB-A2DE-6B8A4CD25837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7" name="object 7">
              <a:extLst>
                <a:ext uri="{FF2B5EF4-FFF2-40B4-BE49-F238E27FC236}">
                  <a16:creationId xmlns:a16="http://schemas.microsoft.com/office/drawing/2014/main" id="{5B1A13FB-3F47-4941-B782-2331131C619F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8" name="object 8">
              <a:extLst>
                <a:ext uri="{FF2B5EF4-FFF2-40B4-BE49-F238E27FC236}">
                  <a16:creationId xmlns:a16="http://schemas.microsoft.com/office/drawing/2014/main" id="{3C5224F1-5AB8-4F7E-93DE-96E52E586076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9" name="object 10">
              <a:extLst>
                <a:ext uri="{FF2B5EF4-FFF2-40B4-BE49-F238E27FC236}">
                  <a16:creationId xmlns:a16="http://schemas.microsoft.com/office/drawing/2014/main" id="{C09A962B-2EE5-4210-A782-6276E906316B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0" name="object 11">
              <a:extLst>
                <a:ext uri="{FF2B5EF4-FFF2-40B4-BE49-F238E27FC236}">
                  <a16:creationId xmlns:a16="http://schemas.microsoft.com/office/drawing/2014/main" id="{A9013B3C-BBDD-4113-A523-2A1E20BCA13B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1" name="object 12">
              <a:extLst>
                <a:ext uri="{FF2B5EF4-FFF2-40B4-BE49-F238E27FC236}">
                  <a16:creationId xmlns:a16="http://schemas.microsoft.com/office/drawing/2014/main" id="{BD2147F8-68C4-4EA7-BFDB-5B50D6D382C6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2" name="object 14">
              <a:extLst>
                <a:ext uri="{FF2B5EF4-FFF2-40B4-BE49-F238E27FC236}">
                  <a16:creationId xmlns:a16="http://schemas.microsoft.com/office/drawing/2014/main" id="{44687D47-9AAB-459D-BB77-F072413175A2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3" name="object 4">
              <a:extLst>
                <a:ext uri="{FF2B5EF4-FFF2-40B4-BE49-F238E27FC236}">
                  <a16:creationId xmlns:a16="http://schemas.microsoft.com/office/drawing/2014/main" id="{EDE592F4-9302-4CEE-A1F0-515A6CC8E9B8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4" name="object 4">
              <a:extLst>
                <a:ext uri="{FF2B5EF4-FFF2-40B4-BE49-F238E27FC236}">
                  <a16:creationId xmlns:a16="http://schemas.microsoft.com/office/drawing/2014/main" id="{CF18E655-3999-479C-95EC-DA9C1696D323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A23857D7-7F51-4EA6-BADD-C73ECB306568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43" name="object 16">
              <a:extLst>
                <a:ext uri="{FF2B5EF4-FFF2-40B4-BE49-F238E27FC236}">
                  <a16:creationId xmlns:a16="http://schemas.microsoft.com/office/drawing/2014/main" id="{79B99E04-C1E9-4128-AABA-4A580B232DA2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4" name="object 4">
              <a:extLst>
                <a:ext uri="{FF2B5EF4-FFF2-40B4-BE49-F238E27FC236}">
                  <a16:creationId xmlns:a16="http://schemas.microsoft.com/office/drawing/2014/main" id="{8F9F3F27-62E5-43E9-8DEB-205346E9DF9F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5" name="object 5">
              <a:extLst>
                <a:ext uri="{FF2B5EF4-FFF2-40B4-BE49-F238E27FC236}">
                  <a16:creationId xmlns:a16="http://schemas.microsoft.com/office/drawing/2014/main" id="{25D7C806-DD5F-490A-812D-640A22B3396C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8" name="object 12">
              <a:extLst>
                <a:ext uri="{FF2B5EF4-FFF2-40B4-BE49-F238E27FC236}">
                  <a16:creationId xmlns:a16="http://schemas.microsoft.com/office/drawing/2014/main" id="{F0A1F968-F3B1-47CB-A836-3B9CBFDEA247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1" name="object 15">
              <a:extLst>
                <a:ext uri="{FF2B5EF4-FFF2-40B4-BE49-F238E27FC236}">
                  <a16:creationId xmlns:a16="http://schemas.microsoft.com/office/drawing/2014/main" id="{B81399BF-3C8A-4029-AB32-A4534B25A431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0" name="object 14">
              <a:extLst>
                <a:ext uri="{FF2B5EF4-FFF2-40B4-BE49-F238E27FC236}">
                  <a16:creationId xmlns:a16="http://schemas.microsoft.com/office/drawing/2014/main" id="{545B00B2-B027-4FD0-8FCC-CCDEC9A99199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2" name="object 16">
              <a:extLst>
                <a:ext uri="{FF2B5EF4-FFF2-40B4-BE49-F238E27FC236}">
                  <a16:creationId xmlns:a16="http://schemas.microsoft.com/office/drawing/2014/main" id="{5D141953-15E4-4D17-9476-E1957DE4C307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3" name="object 3">
              <a:extLst>
                <a:ext uri="{FF2B5EF4-FFF2-40B4-BE49-F238E27FC236}">
                  <a16:creationId xmlns:a16="http://schemas.microsoft.com/office/drawing/2014/main" id="{0FC4D791-44C5-44D8-A71D-95DD9A17026C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42" name="object 4">
              <a:extLst>
                <a:ext uri="{FF2B5EF4-FFF2-40B4-BE49-F238E27FC236}">
                  <a16:creationId xmlns:a16="http://schemas.microsoft.com/office/drawing/2014/main" id="{0B979B0A-31D7-42DC-90BA-4BAAA31C2464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241371" y="828119"/>
            <a:ext cx="8163912" cy="502941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 algn="ctr">
              <a:spcBef>
                <a:spcPts val="82"/>
              </a:spcBef>
            </a:pPr>
            <a:r>
              <a:rPr lang="ru-RU" sz="3200" b="1" dirty="0" smtClean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СЕТЕВОЙ ГРАФИК</a:t>
            </a:r>
            <a:endParaRPr sz="32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en-US" sz="1789" dirty="0">
                <a:solidFill>
                  <a:srgbClr val="000000"/>
                </a:solidFill>
                <a:latin typeface="Arial"/>
                <a:cs typeface="Arial"/>
              </a:rPr>
              <a:t>PREDICTIFY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7214" y="324174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>
            <a:extLst>
              <a:ext uri="{FF2B5EF4-FFF2-40B4-BE49-F238E27FC236}">
                <a16:creationId xmlns:a16="http://schemas.microsoft.com/office/drawing/2014/main" id="{A874F8A1-40D3-478D-9F7F-D69F92B72E79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B7B0BB14-D62C-46F8-9E4F-0192BFC4B1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79819" y="641503"/>
            <a:ext cx="752853" cy="752853"/>
          </a:xfrm>
          <a:prstGeom prst="rect">
            <a:avLst/>
          </a:prstGeom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id="{5ABB4078-959E-4CC6-958B-9E9244997E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9" name="Рисунок 48" hidden="1">
            <a:extLst>
              <a:ext uri="{FF2B5EF4-FFF2-40B4-BE49-F238E27FC236}">
                <a16:creationId xmlns:a16="http://schemas.microsoft.com/office/drawing/2014/main" id="{06D008A6-7833-4297-AB57-7FD3FB245B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36917" y="422298"/>
            <a:ext cx="884766" cy="884766"/>
          </a:xfrm>
          <a:prstGeom prst="rect">
            <a:avLst/>
          </a:prstGeom>
        </p:spPr>
      </p:pic>
      <p:pic>
        <p:nvPicPr>
          <p:cNvPr id="50" name="Рисунок 49" hidden="1">
            <a:extLst>
              <a:ext uri="{FF2B5EF4-FFF2-40B4-BE49-F238E27FC236}">
                <a16:creationId xmlns:a16="http://schemas.microsoft.com/office/drawing/2014/main" id="{22A0AB6A-D5A8-4D7E-BB95-4B703110315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32294" y="2124974"/>
            <a:ext cx="956961" cy="956961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9A6DB207-4C67-40A9-851A-AE045F77CCC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95518" y="4172951"/>
            <a:ext cx="933759" cy="933759"/>
          </a:xfrm>
          <a:prstGeom prst="rect">
            <a:avLst/>
          </a:prstGeom>
        </p:spPr>
      </p:pic>
      <p:pic>
        <p:nvPicPr>
          <p:cNvPr id="52" name="Рисунок 51" hidden="1">
            <a:extLst>
              <a:ext uri="{FF2B5EF4-FFF2-40B4-BE49-F238E27FC236}">
                <a16:creationId xmlns:a16="http://schemas.microsoft.com/office/drawing/2014/main" id="{127A38EA-FB38-45D1-B915-5ED72604DF6A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02476" y="3838368"/>
            <a:ext cx="933759" cy="93375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7861"/>
            <a:ext cx="6729558" cy="4789944"/>
          </a:xfrm>
          <a:prstGeom prst="rect">
            <a:avLst/>
          </a:prstGeom>
        </p:spPr>
      </p:pic>
      <p:pic>
        <p:nvPicPr>
          <p:cNvPr id="41" name="Рисунок 8">
            <a:extLst>
              <a:ext uri="{FF2B5EF4-FFF2-40B4-BE49-F238E27FC236}">
                <a16:creationId xmlns:a16="http://schemas.microsoft.com/office/drawing/2014/main" id="{FF080DFC-C693-85AC-D2E4-41C37B91F0E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738614" y="3710294"/>
            <a:ext cx="1939706" cy="2745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94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2A26596C-3F3C-4394-8AF7-F3F79514F95B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26" name="object 6">
              <a:extLst>
                <a:ext uri="{FF2B5EF4-FFF2-40B4-BE49-F238E27FC236}">
                  <a16:creationId xmlns:a16="http://schemas.microsoft.com/office/drawing/2014/main" id="{1E9BD7B3-95ED-47CB-8F58-693355982FD1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3" name="object 17">
              <a:extLst>
                <a:ext uri="{FF2B5EF4-FFF2-40B4-BE49-F238E27FC236}">
                  <a16:creationId xmlns:a16="http://schemas.microsoft.com/office/drawing/2014/main" id="{D8255D00-2A6A-49DF-85EE-188F075D54B4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4" name="object 15">
              <a:extLst>
                <a:ext uri="{FF2B5EF4-FFF2-40B4-BE49-F238E27FC236}">
                  <a16:creationId xmlns:a16="http://schemas.microsoft.com/office/drawing/2014/main" id="{8EFBB284-CAC8-4A10-B6F3-F5C93B656E54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54" name="Группа 53">
            <a:extLst>
              <a:ext uri="{FF2B5EF4-FFF2-40B4-BE49-F238E27FC236}">
                <a16:creationId xmlns:a16="http://schemas.microsoft.com/office/drawing/2014/main" id="{9563E7A6-2474-4F7E-83B0-F51B227C7EEA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55" name="object 4">
              <a:extLst>
                <a:ext uri="{FF2B5EF4-FFF2-40B4-BE49-F238E27FC236}">
                  <a16:creationId xmlns:a16="http://schemas.microsoft.com/office/drawing/2014/main" id="{0ED8A119-377D-4496-A8DA-7089889913F9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6" name="object 5">
              <a:extLst>
                <a:ext uri="{FF2B5EF4-FFF2-40B4-BE49-F238E27FC236}">
                  <a16:creationId xmlns:a16="http://schemas.microsoft.com/office/drawing/2014/main" id="{B93F8DDD-21C4-4FEB-A2DE-6B8A4CD25837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7" name="object 7">
              <a:extLst>
                <a:ext uri="{FF2B5EF4-FFF2-40B4-BE49-F238E27FC236}">
                  <a16:creationId xmlns:a16="http://schemas.microsoft.com/office/drawing/2014/main" id="{5B1A13FB-3F47-4941-B782-2331131C619F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8" name="object 8">
              <a:extLst>
                <a:ext uri="{FF2B5EF4-FFF2-40B4-BE49-F238E27FC236}">
                  <a16:creationId xmlns:a16="http://schemas.microsoft.com/office/drawing/2014/main" id="{3C5224F1-5AB8-4F7E-93DE-96E52E586076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9" name="object 10">
              <a:extLst>
                <a:ext uri="{FF2B5EF4-FFF2-40B4-BE49-F238E27FC236}">
                  <a16:creationId xmlns:a16="http://schemas.microsoft.com/office/drawing/2014/main" id="{C09A962B-2EE5-4210-A782-6276E906316B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0" name="object 11">
              <a:extLst>
                <a:ext uri="{FF2B5EF4-FFF2-40B4-BE49-F238E27FC236}">
                  <a16:creationId xmlns:a16="http://schemas.microsoft.com/office/drawing/2014/main" id="{A9013B3C-BBDD-4113-A523-2A1E20BCA13B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1" name="object 12">
              <a:extLst>
                <a:ext uri="{FF2B5EF4-FFF2-40B4-BE49-F238E27FC236}">
                  <a16:creationId xmlns:a16="http://schemas.microsoft.com/office/drawing/2014/main" id="{BD2147F8-68C4-4EA7-BFDB-5B50D6D382C6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2" name="object 14">
              <a:extLst>
                <a:ext uri="{FF2B5EF4-FFF2-40B4-BE49-F238E27FC236}">
                  <a16:creationId xmlns:a16="http://schemas.microsoft.com/office/drawing/2014/main" id="{44687D47-9AAB-459D-BB77-F072413175A2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3" name="object 4">
              <a:extLst>
                <a:ext uri="{FF2B5EF4-FFF2-40B4-BE49-F238E27FC236}">
                  <a16:creationId xmlns:a16="http://schemas.microsoft.com/office/drawing/2014/main" id="{EDE592F4-9302-4CEE-A1F0-515A6CC8E9B8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4" name="object 4">
              <a:extLst>
                <a:ext uri="{FF2B5EF4-FFF2-40B4-BE49-F238E27FC236}">
                  <a16:creationId xmlns:a16="http://schemas.microsoft.com/office/drawing/2014/main" id="{CF18E655-3999-479C-95EC-DA9C1696D323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A23857D7-7F51-4EA6-BADD-C73ECB306568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43" name="object 16">
              <a:extLst>
                <a:ext uri="{FF2B5EF4-FFF2-40B4-BE49-F238E27FC236}">
                  <a16:creationId xmlns:a16="http://schemas.microsoft.com/office/drawing/2014/main" id="{79B99E04-C1E9-4128-AABA-4A580B232DA2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4" name="object 4">
              <a:extLst>
                <a:ext uri="{FF2B5EF4-FFF2-40B4-BE49-F238E27FC236}">
                  <a16:creationId xmlns:a16="http://schemas.microsoft.com/office/drawing/2014/main" id="{8F9F3F27-62E5-43E9-8DEB-205346E9DF9F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5" name="object 5">
              <a:extLst>
                <a:ext uri="{FF2B5EF4-FFF2-40B4-BE49-F238E27FC236}">
                  <a16:creationId xmlns:a16="http://schemas.microsoft.com/office/drawing/2014/main" id="{25D7C806-DD5F-490A-812D-640A22B3396C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8" name="object 12">
              <a:extLst>
                <a:ext uri="{FF2B5EF4-FFF2-40B4-BE49-F238E27FC236}">
                  <a16:creationId xmlns:a16="http://schemas.microsoft.com/office/drawing/2014/main" id="{F0A1F968-F3B1-47CB-A836-3B9CBFDEA247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1" name="object 15">
              <a:extLst>
                <a:ext uri="{FF2B5EF4-FFF2-40B4-BE49-F238E27FC236}">
                  <a16:creationId xmlns:a16="http://schemas.microsoft.com/office/drawing/2014/main" id="{B81399BF-3C8A-4029-AB32-A4534B25A431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0" name="object 14">
              <a:extLst>
                <a:ext uri="{FF2B5EF4-FFF2-40B4-BE49-F238E27FC236}">
                  <a16:creationId xmlns:a16="http://schemas.microsoft.com/office/drawing/2014/main" id="{545B00B2-B027-4FD0-8FCC-CCDEC9A99199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2" name="object 16">
              <a:extLst>
                <a:ext uri="{FF2B5EF4-FFF2-40B4-BE49-F238E27FC236}">
                  <a16:creationId xmlns:a16="http://schemas.microsoft.com/office/drawing/2014/main" id="{5D141953-15E4-4D17-9476-E1957DE4C307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3" name="object 3">
              <a:extLst>
                <a:ext uri="{FF2B5EF4-FFF2-40B4-BE49-F238E27FC236}">
                  <a16:creationId xmlns:a16="http://schemas.microsoft.com/office/drawing/2014/main" id="{0FC4D791-44C5-44D8-A71D-95DD9A17026C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42" name="object 4">
              <a:extLst>
                <a:ext uri="{FF2B5EF4-FFF2-40B4-BE49-F238E27FC236}">
                  <a16:creationId xmlns:a16="http://schemas.microsoft.com/office/drawing/2014/main" id="{0B979B0A-31D7-42DC-90BA-4BAAA31C2464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241371" y="828119"/>
            <a:ext cx="8163912" cy="502941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 algn="ctr">
              <a:spcBef>
                <a:spcPts val="82"/>
              </a:spcBef>
            </a:pPr>
            <a:r>
              <a:rPr lang="ru-RU" sz="3200" b="1" dirty="0" smtClean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ТАБЛИЦА</a:t>
            </a:r>
            <a:r>
              <a:rPr lang="en-US" sz="32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 </a:t>
            </a:r>
            <a:r>
              <a:rPr lang="en-US" sz="3200" b="1" dirty="0" smtClean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LEAN CANVAS</a:t>
            </a:r>
            <a:endParaRPr sz="32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en-US" sz="1789" dirty="0">
                <a:solidFill>
                  <a:srgbClr val="000000"/>
                </a:solidFill>
                <a:latin typeface="Arial"/>
                <a:cs typeface="Arial"/>
              </a:rPr>
              <a:t>PREDICTIFY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7214" y="324174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>
            <a:extLst>
              <a:ext uri="{FF2B5EF4-FFF2-40B4-BE49-F238E27FC236}">
                <a16:creationId xmlns:a16="http://schemas.microsoft.com/office/drawing/2014/main" id="{A874F8A1-40D3-478D-9F7F-D69F92B72E79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B7B0BB14-D62C-46F8-9E4F-0192BFC4B1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79819" y="641503"/>
            <a:ext cx="752853" cy="752853"/>
          </a:xfrm>
          <a:prstGeom prst="rect">
            <a:avLst/>
          </a:prstGeom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id="{5ABB4078-959E-4CC6-958B-9E9244997E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9" name="Рисунок 48" hidden="1">
            <a:extLst>
              <a:ext uri="{FF2B5EF4-FFF2-40B4-BE49-F238E27FC236}">
                <a16:creationId xmlns:a16="http://schemas.microsoft.com/office/drawing/2014/main" id="{06D008A6-7833-4297-AB57-7FD3FB245B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36917" y="422298"/>
            <a:ext cx="884766" cy="884766"/>
          </a:xfrm>
          <a:prstGeom prst="rect">
            <a:avLst/>
          </a:prstGeom>
        </p:spPr>
      </p:pic>
      <p:pic>
        <p:nvPicPr>
          <p:cNvPr id="50" name="Рисунок 49" hidden="1">
            <a:extLst>
              <a:ext uri="{FF2B5EF4-FFF2-40B4-BE49-F238E27FC236}">
                <a16:creationId xmlns:a16="http://schemas.microsoft.com/office/drawing/2014/main" id="{22A0AB6A-D5A8-4D7E-BB95-4B703110315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32294" y="2124974"/>
            <a:ext cx="956961" cy="956961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9A6DB207-4C67-40A9-851A-AE045F77CCC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95518" y="4172951"/>
            <a:ext cx="933759" cy="933759"/>
          </a:xfrm>
          <a:prstGeom prst="rect">
            <a:avLst/>
          </a:prstGeom>
        </p:spPr>
      </p:pic>
      <p:pic>
        <p:nvPicPr>
          <p:cNvPr id="52" name="Рисунок 51" hidden="1">
            <a:extLst>
              <a:ext uri="{FF2B5EF4-FFF2-40B4-BE49-F238E27FC236}">
                <a16:creationId xmlns:a16="http://schemas.microsoft.com/office/drawing/2014/main" id="{127A38EA-FB38-45D1-B915-5ED72604DF6A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02476" y="3838368"/>
            <a:ext cx="933759" cy="933759"/>
          </a:xfrm>
          <a:prstGeom prst="rect">
            <a:avLst/>
          </a:prstGeom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3797936"/>
              </p:ext>
            </p:extLst>
          </p:nvPr>
        </p:nvGraphicFramePr>
        <p:xfrm>
          <a:off x="336076" y="1398304"/>
          <a:ext cx="7627517" cy="5144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4506">
                  <a:extLst>
                    <a:ext uri="{9D8B030D-6E8A-4147-A177-3AD203B41FA5}">
                      <a16:colId xmlns:a16="http://schemas.microsoft.com/office/drawing/2014/main" val="2142710348"/>
                    </a:ext>
                  </a:extLst>
                </a:gridCol>
                <a:gridCol w="5353011">
                  <a:extLst>
                    <a:ext uri="{9D8B030D-6E8A-4147-A177-3AD203B41FA5}">
                      <a16:colId xmlns:a16="http://schemas.microsoft.com/office/drawing/2014/main" val="150838476"/>
                    </a:ext>
                  </a:extLst>
                </a:gridCol>
              </a:tblGrid>
              <a:tr h="48083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Компонент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Описание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44120"/>
                  </a:ext>
                </a:extLst>
              </a:tr>
              <a:tr h="48083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Проблема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Компании нуждаются в точных прогнозах для принятия решений, но многим не хватает подходящих инструментов.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551209"/>
                  </a:ext>
                </a:extLst>
              </a:tr>
              <a:tr h="48083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Решение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Создание платформы предиктивной аналитики с интуитивным интерфейсом и мощными аналитическими инструментами.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570128"/>
                  </a:ext>
                </a:extLst>
              </a:tr>
              <a:tr h="48083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Ключевые метрики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Число активных подписчиков, рост подписной базы, уровень удержания клиентов.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719311"/>
                  </a:ext>
                </a:extLst>
              </a:tr>
              <a:tr h="48083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Ценностное предложение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Обеспечение компаний точными прогнозами и аналитикой для улучшения бизнес-процессов и увеличения эффективности.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785185"/>
                  </a:ext>
                </a:extLst>
              </a:tr>
              <a:tr h="48083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Незаменимые преимущества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Использование передовых алгоритмов машинного обучения и интеграция с существующими системами клиентов.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2137592"/>
                  </a:ext>
                </a:extLst>
              </a:tr>
              <a:tr h="48083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Каналы продаж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Цифровой маркетинг, email-рассылки, участие в выставках и конференциях, партнерства.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994783"/>
                  </a:ext>
                </a:extLst>
              </a:tr>
              <a:tr h="48083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Сегменты клиентов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Малый и средний бизнес, крупные корпорации, стартапы, нуждающиеся в предиктивной аналитике.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413106"/>
                  </a:ext>
                </a:extLst>
              </a:tr>
              <a:tr h="48083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Структура затрат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Разработка, интеграция, маркетинг, обслуживание и поддержка, инфраструктура и безопасность.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483088"/>
                  </a:ext>
                </a:extLst>
              </a:tr>
              <a:tr h="48083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Поток доходов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Подписка (базовый, продвинутый и корпоративный уровни), платные функции (консультации, кастомизация и интеграция).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1566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8758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D4535795-BDBF-4688-BC69-7BCA6777C2AC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0" name="object 6">
              <a:extLst>
                <a:ext uri="{FF2B5EF4-FFF2-40B4-BE49-F238E27FC236}">
                  <a16:creationId xmlns:a16="http://schemas.microsoft.com/office/drawing/2014/main" id="{85305155-9326-495F-B9AD-23E4A395980C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1" name="object 17">
              <a:extLst>
                <a:ext uri="{FF2B5EF4-FFF2-40B4-BE49-F238E27FC236}">
                  <a16:creationId xmlns:a16="http://schemas.microsoft.com/office/drawing/2014/main" id="{5A995476-FEAF-4C86-98E1-06927C328C9B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5">
              <a:extLst>
                <a:ext uri="{FF2B5EF4-FFF2-40B4-BE49-F238E27FC236}">
                  <a16:creationId xmlns:a16="http://schemas.microsoft.com/office/drawing/2014/main" id="{BABF98EB-1F2C-4A82-AD22-F0AAD07D3466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id="{2533FE66-E19C-4AF6-9CE6-A11572945854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5" name="object 4">
              <a:extLst>
                <a:ext uri="{FF2B5EF4-FFF2-40B4-BE49-F238E27FC236}">
                  <a16:creationId xmlns:a16="http://schemas.microsoft.com/office/drawing/2014/main" id="{3030A51B-637E-4E82-A085-BADF6FF3C952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6" name="object 5">
              <a:extLst>
                <a:ext uri="{FF2B5EF4-FFF2-40B4-BE49-F238E27FC236}">
                  <a16:creationId xmlns:a16="http://schemas.microsoft.com/office/drawing/2014/main" id="{FE9A804F-5079-44D5-9D1E-CCE9C85FF726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7">
              <a:extLst>
                <a:ext uri="{FF2B5EF4-FFF2-40B4-BE49-F238E27FC236}">
                  <a16:creationId xmlns:a16="http://schemas.microsoft.com/office/drawing/2014/main" id="{FA331A72-AAF6-4BA7-9CB8-5B683FF75EF5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8">
              <a:extLst>
                <a:ext uri="{FF2B5EF4-FFF2-40B4-BE49-F238E27FC236}">
                  <a16:creationId xmlns:a16="http://schemas.microsoft.com/office/drawing/2014/main" id="{9992155D-57CE-4925-9F70-FD7D04D219A8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10">
              <a:extLst>
                <a:ext uri="{FF2B5EF4-FFF2-40B4-BE49-F238E27FC236}">
                  <a16:creationId xmlns:a16="http://schemas.microsoft.com/office/drawing/2014/main" id="{35AA6871-B61D-4C47-9A79-4E9EF5734546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1">
              <a:extLst>
                <a:ext uri="{FF2B5EF4-FFF2-40B4-BE49-F238E27FC236}">
                  <a16:creationId xmlns:a16="http://schemas.microsoft.com/office/drawing/2014/main" id="{E4CD6812-27B1-4BA8-9A62-DC41949A7637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2">
              <a:extLst>
                <a:ext uri="{FF2B5EF4-FFF2-40B4-BE49-F238E27FC236}">
                  <a16:creationId xmlns:a16="http://schemas.microsoft.com/office/drawing/2014/main" id="{17ED7643-B3EF-4DF2-A331-BDFCB706CA80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4">
              <a:extLst>
                <a:ext uri="{FF2B5EF4-FFF2-40B4-BE49-F238E27FC236}">
                  <a16:creationId xmlns:a16="http://schemas.microsoft.com/office/drawing/2014/main" id="{AE3A137B-0C48-47AE-B849-9BB97AE34C90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4">
              <a:extLst>
                <a:ext uri="{FF2B5EF4-FFF2-40B4-BE49-F238E27FC236}">
                  <a16:creationId xmlns:a16="http://schemas.microsoft.com/office/drawing/2014/main" id="{054F6249-D880-4D8D-B2B6-6A36CF000D9E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:a16="http://schemas.microsoft.com/office/drawing/2014/main" id="{B25791B2-F44A-4FA6-AB17-32FDC6C2B27E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id="{95683817-3CF6-4C57-8B65-C107BA16D5E4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65" name="object 16">
              <a:extLst>
                <a:ext uri="{FF2B5EF4-FFF2-40B4-BE49-F238E27FC236}">
                  <a16:creationId xmlns:a16="http://schemas.microsoft.com/office/drawing/2014/main" id="{92AD8906-B0D9-444D-A88A-54D52FB31A6F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6" name="object 4">
              <a:extLst>
                <a:ext uri="{FF2B5EF4-FFF2-40B4-BE49-F238E27FC236}">
                  <a16:creationId xmlns:a16="http://schemas.microsoft.com/office/drawing/2014/main" id="{11C8E01C-D06D-4FD0-A493-9B7CE712AD50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5">
              <a:extLst>
                <a:ext uri="{FF2B5EF4-FFF2-40B4-BE49-F238E27FC236}">
                  <a16:creationId xmlns:a16="http://schemas.microsoft.com/office/drawing/2014/main" id="{60E58586-9CE3-43B9-B10A-6A724B44DC13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12">
              <a:extLst>
                <a:ext uri="{FF2B5EF4-FFF2-40B4-BE49-F238E27FC236}">
                  <a16:creationId xmlns:a16="http://schemas.microsoft.com/office/drawing/2014/main" id="{46BDEBD0-4638-4CD1-BDD2-4D7E29DD97F4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5">
              <a:extLst>
                <a:ext uri="{FF2B5EF4-FFF2-40B4-BE49-F238E27FC236}">
                  <a16:creationId xmlns:a16="http://schemas.microsoft.com/office/drawing/2014/main" id="{A43C5D80-AF0E-4101-A141-D94B0A45C751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4">
              <a:extLst>
                <a:ext uri="{FF2B5EF4-FFF2-40B4-BE49-F238E27FC236}">
                  <a16:creationId xmlns:a16="http://schemas.microsoft.com/office/drawing/2014/main" id="{466AF665-ADBA-4C4C-B2B1-6AEFF7A417C0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6">
              <a:extLst>
                <a:ext uri="{FF2B5EF4-FFF2-40B4-BE49-F238E27FC236}">
                  <a16:creationId xmlns:a16="http://schemas.microsoft.com/office/drawing/2014/main" id="{CBFEE814-701C-4AE1-B715-28F6E2CF050D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3">
              <a:extLst>
                <a:ext uri="{FF2B5EF4-FFF2-40B4-BE49-F238E27FC236}">
                  <a16:creationId xmlns:a16="http://schemas.microsoft.com/office/drawing/2014/main" id="{4B3A36ED-2C65-4410-B177-0F8A7A54215E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4">
              <a:extLst>
                <a:ext uri="{FF2B5EF4-FFF2-40B4-BE49-F238E27FC236}">
                  <a16:creationId xmlns:a16="http://schemas.microsoft.com/office/drawing/2014/main" id="{A4BC71A2-BD70-43F4-8C3D-E64F668FA165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7" name="Описание"/>
          <p:cNvSpPr txBox="1"/>
          <p:nvPr/>
        </p:nvSpPr>
        <p:spPr>
          <a:xfrm>
            <a:off x="392452" y="1690693"/>
            <a:ext cx="6485425" cy="3885372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r>
              <a:rPr lang="ru-RU" sz="1400" dirty="0"/>
              <a:t>1. Завершение разработки продукта (1-3 месяца)</a:t>
            </a:r>
          </a:p>
          <a:p>
            <a:r>
              <a:rPr lang="ru-RU" sz="1400" dirty="0"/>
              <a:t>   • Отладка платформы и внедрение обратной связи от пользователей.</a:t>
            </a:r>
          </a:p>
          <a:p>
            <a:r>
              <a:rPr lang="ru-RU" sz="1400" dirty="0"/>
              <a:t>2. Запуск бета-версии (3-4 месяца)</a:t>
            </a:r>
          </a:p>
          <a:p>
            <a:r>
              <a:rPr lang="ru-RU" sz="1400" dirty="0"/>
              <a:t>   • Ограниченный запуск для пользователей и сбор обратной связи.</a:t>
            </a:r>
          </a:p>
          <a:p>
            <a:r>
              <a:rPr lang="ru-RU" sz="1400" dirty="0"/>
              <a:t>3. Маркетинговая кампания (4-6 месяцев)</a:t>
            </a:r>
          </a:p>
          <a:p>
            <a:r>
              <a:rPr lang="ru-RU" sz="1400" dirty="0"/>
              <a:t>   • Разработка стратегии, участие в выставках и кросс-промоция.</a:t>
            </a:r>
          </a:p>
          <a:p>
            <a:r>
              <a:rPr lang="ru-RU" sz="1400" dirty="0"/>
              <a:t>4. Расширение команды (6-8 месяцев)</a:t>
            </a:r>
          </a:p>
          <a:p>
            <a:r>
              <a:rPr lang="ru-RU" sz="1400" dirty="0"/>
              <a:t>   • Набор новых сотрудников и проведение тренингов.</a:t>
            </a:r>
          </a:p>
          <a:p>
            <a:r>
              <a:rPr lang="ru-RU" sz="1400" dirty="0"/>
              <a:t>5. Поиск финансирования (8-10 месяцев)</a:t>
            </a:r>
          </a:p>
          <a:p>
            <a:r>
              <a:rPr lang="ru-RU" sz="1400" dirty="0"/>
              <a:t>   • Подготовка материалов для инвесторов и участие в питч-сессиях.</a:t>
            </a:r>
          </a:p>
          <a:p>
            <a:r>
              <a:rPr lang="ru-RU" sz="1400" dirty="0"/>
              <a:t>6. Оптимизация бизнес-модели (10-12 месяцев)</a:t>
            </a:r>
          </a:p>
          <a:p>
            <a:r>
              <a:rPr lang="ru-RU" sz="1400" dirty="0"/>
              <a:t>   • Анализ финансовых показателей и корректировка ценовой модели.</a:t>
            </a:r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Меры поддержки</a:t>
            </a:r>
          </a:p>
          <a:p>
            <a:r>
              <a:rPr lang="ru-RU" sz="1400" dirty="0"/>
              <a:t>• Менторская поддержка: Сотрудничество с менторами.</a:t>
            </a:r>
          </a:p>
          <a:p>
            <a:r>
              <a:rPr lang="ru-RU" sz="1400" dirty="0"/>
              <a:t>• Инвестиции: Привлечение венчурного капитала.</a:t>
            </a:r>
          </a:p>
          <a:p>
            <a:r>
              <a:rPr lang="ru-RU" sz="1400" dirty="0"/>
              <a:t>• Гранты: Поиск программ поддержки стартапов.</a:t>
            </a:r>
          </a:p>
          <a:p>
            <a:r>
              <a:rPr lang="ru-RU" sz="1400" dirty="0"/>
              <a:t>• Партнерства: Сотрудничество с университетами и исследовательскими центрами.</a:t>
            </a:r>
            <a:endParaRPr sz="1400" dirty="0">
              <a:latin typeface="Microsoft Sans Serif"/>
              <a:cs typeface="Microsoft Sans Serif"/>
            </a:endParaRPr>
          </a:p>
        </p:txBody>
      </p:sp>
      <p:sp>
        <p:nvSpPr>
          <p:cNvPr id="15" name="Заголовок"/>
          <p:cNvSpPr txBox="1"/>
          <p:nvPr/>
        </p:nvSpPr>
        <p:spPr>
          <a:xfrm>
            <a:off x="308163" y="940865"/>
            <a:ext cx="8163912" cy="564496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ПЛАНЫ РАЗВИТИЯ ПРОДУКТА</a:t>
            </a:r>
            <a:endParaRPr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en-US" sz="1789" dirty="0">
                <a:solidFill>
                  <a:srgbClr val="000000"/>
                </a:solidFill>
                <a:latin typeface="Arial"/>
                <a:cs typeface="Arial"/>
              </a:rPr>
              <a:t>PREDICTIFY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3AEAB22-D5AC-23A7-AC2B-5C2B10BD9D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8910" y="3043446"/>
            <a:ext cx="2969386" cy="4202475"/>
          </a:xfrm>
          <a:prstGeom prst="rect">
            <a:avLst/>
          </a:prstGeom>
        </p:spPr>
      </p:pic>
      <p:sp>
        <p:nvSpPr>
          <p:cNvPr id="36" name="Тема">
            <a:extLst>
              <a:ext uri="{FF2B5EF4-FFF2-40B4-BE49-F238E27FC236}">
                <a16:creationId xmlns:a16="http://schemas.microsoft.com/office/drawing/2014/main" id="{8C073461-5D5B-47AB-8AF1-590C53A0B943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 hidden="1">
            <a:extLst>
              <a:ext uri="{FF2B5EF4-FFF2-40B4-BE49-F238E27FC236}">
                <a16:creationId xmlns:a16="http://schemas.microsoft.com/office/drawing/2014/main" id="{8D32863B-4090-4D56-9CF3-15455EED03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id="{A4F2BE0A-CE62-4FD3-B8B9-DFB38AB5F3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pic>
        <p:nvPicPr>
          <p:cNvPr id="42" name="Рисунок 41" hidden="1">
            <a:extLst>
              <a:ext uri="{FF2B5EF4-FFF2-40B4-BE49-F238E27FC236}">
                <a16:creationId xmlns:a16="http://schemas.microsoft.com/office/drawing/2014/main" id="{7FFCF8BF-1F32-4776-835B-E838982A6CCD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id="{47A0210C-F466-4B09-B5FB-0C7D8C47666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id="{F305A95D-EA4B-412C-99FE-19B271DF420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5FB2CE66-6EDE-4013-BFB1-9235AC2AC17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6" name="Рисунок 45" hidden="1">
            <a:extLst>
              <a:ext uri="{FF2B5EF4-FFF2-40B4-BE49-F238E27FC236}">
                <a16:creationId xmlns:a16="http://schemas.microsoft.com/office/drawing/2014/main" id="{AA4DB53A-5EBB-48EB-B5AF-DB4694A8761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FE6665FA-EB17-4BEA-A524-1FB79F067A04}"/>
              </a:ext>
            </a:extLst>
          </p:cNvPr>
          <p:cNvPicPr>
            <a:picLocks noChangeAspect="1"/>
          </p:cNvPicPr>
          <p:nvPr/>
        </p:nvPicPr>
        <p:blipFill>
          <a:blip r:embed="rId18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82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id="{DE6C9674-0CAB-47A4-8535-1043FE6785B5}"/>
              </a:ext>
            </a:extLst>
          </p:cNvPr>
          <p:cNvGrpSpPr/>
          <p:nvPr/>
        </p:nvGrpSpPr>
        <p:grpSpPr>
          <a:xfrm>
            <a:off x="8540207" y="-1354"/>
            <a:ext cx="3660849" cy="5143095"/>
            <a:chOff x="8540207" y="-1354"/>
            <a:chExt cx="3660849" cy="5143095"/>
          </a:xfrm>
        </p:grpSpPr>
        <p:sp>
          <p:nvSpPr>
            <p:cNvPr id="65" name="object 16">
              <a:extLst>
                <a:ext uri="{FF2B5EF4-FFF2-40B4-BE49-F238E27FC236}">
                  <a16:creationId xmlns:a16="http://schemas.microsoft.com/office/drawing/2014/main" id="{F8EDC4C9-450C-4941-9CAF-6CEDD9B8A3EC}"/>
                </a:ext>
              </a:extLst>
            </p:cNvPr>
            <p:cNvSpPr/>
            <p:nvPr/>
          </p:nvSpPr>
          <p:spPr>
            <a:xfrm>
              <a:off x="9763192" y="342523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6" name="object 4">
              <a:extLst>
                <a:ext uri="{FF2B5EF4-FFF2-40B4-BE49-F238E27FC236}">
                  <a16:creationId xmlns:a16="http://schemas.microsoft.com/office/drawing/2014/main" id="{47561FE7-450C-4011-964E-6F10F214B7C9}"/>
                </a:ext>
              </a:extLst>
            </p:cNvPr>
            <p:cNvSpPr/>
            <p:nvPr/>
          </p:nvSpPr>
          <p:spPr>
            <a:xfrm>
              <a:off x="8540207" y="3425234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5">
              <a:extLst>
                <a:ext uri="{FF2B5EF4-FFF2-40B4-BE49-F238E27FC236}">
                  <a16:creationId xmlns:a16="http://schemas.microsoft.com/office/drawing/2014/main" id="{60895F61-F169-4934-B609-0BEE443C12BA}"/>
                </a:ext>
              </a:extLst>
            </p:cNvPr>
            <p:cNvSpPr/>
            <p:nvPr/>
          </p:nvSpPr>
          <p:spPr>
            <a:xfrm>
              <a:off x="10981540" y="3425234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12">
              <a:extLst>
                <a:ext uri="{FF2B5EF4-FFF2-40B4-BE49-F238E27FC236}">
                  <a16:creationId xmlns:a16="http://schemas.microsoft.com/office/drawing/2014/main" id="{11A57793-0B6A-4B9A-A778-6A5A99C5B62F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5">
              <a:extLst>
                <a:ext uri="{FF2B5EF4-FFF2-40B4-BE49-F238E27FC236}">
                  <a16:creationId xmlns:a16="http://schemas.microsoft.com/office/drawing/2014/main" id="{7F341433-BAFA-496A-A591-3D6C18662793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4">
              <a:extLst>
                <a:ext uri="{FF2B5EF4-FFF2-40B4-BE49-F238E27FC236}">
                  <a16:creationId xmlns:a16="http://schemas.microsoft.com/office/drawing/2014/main" id="{0F68DC1D-E2A3-4D30-BF07-2C632AD4C496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6">
              <a:extLst>
                <a:ext uri="{FF2B5EF4-FFF2-40B4-BE49-F238E27FC236}">
                  <a16:creationId xmlns:a16="http://schemas.microsoft.com/office/drawing/2014/main" id="{18CB1489-A772-4282-836F-32A3F60274DC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3">
              <a:extLst>
                <a:ext uri="{FF2B5EF4-FFF2-40B4-BE49-F238E27FC236}">
                  <a16:creationId xmlns:a16="http://schemas.microsoft.com/office/drawing/2014/main" id="{BF8936CB-EF82-4AD7-8073-1D30833F7000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4">
              <a:extLst>
                <a:ext uri="{FF2B5EF4-FFF2-40B4-BE49-F238E27FC236}">
                  <a16:creationId xmlns:a16="http://schemas.microsoft.com/office/drawing/2014/main" id="{38E11785-6AB0-4C0E-8E81-5C19451FCAEF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6A0F19FD-BAC3-42FD-90DB-9DFEE551909F}"/>
              </a:ext>
            </a:extLst>
          </p:cNvPr>
          <p:cNvGrpSpPr/>
          <p:nvPr/>
        </p:nvGrpSpPr>
        <p:grpSpPr>
          <a:xfrm>
            <a:off x="8542166" y="5136816"/>
            <a:ext cx="3649834" cy="1721184"/>
            <a:chOff x="8542166" y="5136816"/>
            <a:chExt cx="3649834" cy="1721184"/>
          </a:xfrm>
        </p:grpSpPr>
        <p:sp>
          <p:nvSpPr>
            <p:cNvPr id="50" name="object 6">
              <a:extLst>
                <a:ext uri="{FF2B5EF4-FFF2-40B4-BE49-F238E27FC236}">
                  <a16:creationId xmlns:a16="http://schemas.microsoft.com/office/drawing/2014/main" id="{0BDD3C02-C0BD-45C6-BF88-F07BF51B70C1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1" name="object 17">
              <a:extLst>
                <a:ext uri="{FF2B5EF4-FFF2-40B4-BE49-F238E27FC236}">
                  <a16:creationId xmlns:a16="http://schemas.microsoft.com/office/drawing/2014/main" id="{8A018343-2837-47B7-A0AB-C57949E77D8E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5">
              <a:extLst>
                <a:ext uri="{FF2B5EF4-FFF2-40B4-BE49-F238E27FC236}">
                  <a16:creationId xmlns:a16="http://schemas.microsoft.com/office/drawing/2014/main" id="{21770921-118B-479D-91C4-4FFDAAF52116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id="{E66C04C1-1F5D-4CB6-94FD-D32732371747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5" name="object 4">
              <a:extLst>
                <a:ext uri="{FF2B5EF4-FFF2-40B4-BE49-F238E27FC236}">
                  <a16:creationId xmlns:a16="http://schemas.microsoft.com/office/drawing/2014/main" id="{C294AA2B-538A-4A92-BB4B-46B2B4A12BFE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6" name="object 5">
              <a:extLst>
                <a:ext uri="{FF2B5EF4-FFF2-40B4-BE49-F238E27FC236}">
                  <a16:creationId xmlns:a16="http://schemas.microsoft.com/office/drawing/2014/main" id="{6DEFEEBF-6E91-443C-888B-FA2DE097EA03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7">
              <a:extLst>
                <a:ext uri="{FF2B5EF4-FFF2-40B4-BE49-F238E27FC236}">
                  <a16:creationId xmlns:a16="http://schemas.microsoft.com/office/drawing/2014/main" id="{6608BABB-14A5-41D5-83BF-4A8B47119BB1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8">
              <a:extLst>
                <a:ext uri="{FF2B5EF4-FFF2-40B4-BE49-F238E27FC236}">
                  <a16:creationId xmlns:a16="http://schemas.microsoft.com/office/drawing/2014/main" id="{3C5112D1-329A-4B6E-B3CC-54EBBFACD5A4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10">
              <a:extLst>
                <a:ext uri="{FF2B5EF4-FFF2-40B4-BE49-F238E27FC236}">
                  <a16:creationId xmlns:a16="http://schemas.microsoft.com/office/drawing/2014/main" id="{A0037505-F7F2-49A2-92B2-6170D3DB1CF5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1">
              <a:extLst>
                <a:ext uri="{FF2B5EF4-FFF2-40B4-BE49-F238E27FC236}">
                  <a16:creationId xmlns:a16="http://schemas.microsoft.com/office/drawing/2014/main" id="{D108A73F-3CE4-4241-87E0-6E165F7F97B3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2">
              <a:extLst>
                <a:ext uri="{FF2B5EF4-FFF2-40B4-BE49-F238E27FC236}">
                  <a16:creationId xmlns:a16="http://schemas.microsoft.com/office/drawing/2014/main" id="{54EF101C-7C74-4C12-8872-B8F5B1505BC0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4">
              <a:extLst>
                <a:ext uri="{FF2B5EF4-FFF2-40B4-BE49-F238E27FC236}">
                  <a16:creationId xmlns:a16="http://schemas.microsoft.com/office/drawing/2014/main" id="{630731D2-9FFA-4D2D-884C-3CC01AD2F428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4">
              <a:extLst>
                <a:ext uri="{FF2B5EF4-FFF2-40B4-BE49-F238E27FC236}">
                  <a16:creationId xmlns:a16="http://schemas.microsoft.com/office/drawing/2014/main" id="{75555F9B-1E5B-4CEC-9FEF-8969CDBB1993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:a16="http://schemas.microsoft.com/office/drawing/2014/main" id="{1D350897-3A52-42C8-8C7A-B9CA2E6BF75B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01A7D44-4F1F-EED3-F9CA-5FEB19A3A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9899" y="1717978"/>
            <a:ext cx="2441157" cy="3424737"/>
          </a:xfrm>
          <a:prstGeom prst="rect">
            <a:avLst/>
          </a:prstGeom>
        </p:spPr>
      </p:pic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Описание"/>
          <p:cNvSpPr txBox="1"/>
          <p:nvPr/>
        </p:nvSpPr>
        <p:spPr>
          <a:xfrm>
            <a:off x="695325" y="1728097"/>
            <a:ext cx="6485425" cy="211514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>
              <a:lnSpc>
                <a:spcPct val="107000"/>
              </a:lnSpc>
            </a:pPr>
            <a:r>
              <a:rPr lang="ru-RU" sz="1600" kern="100" dirty="0"/>
              <a:t>Лима Невеш </a:t>
            </a:r>
            <a:r>
              <a:rPr lang="ru-RU" sz="1600" kern="100" dirty="0" smtClean="0"/>
              <a:t>Рудни</a:t>
            </a:r>
            <a:r>
              <a:rPr lang="en-US" sz="1600" kern="100" dirty="0"/>
              <a:t> </a:t>
            </a:r>
            <a:r>
              <a:rPr lang="en-US" sz="1600" kern="100" dirty="0" smtClean="0"/>
              <a:t>– </a:t>
            </a:r>
            <a:r>
              <a:rPr lang="ru-RU" sz="1600" kern="100" dirty="0" smtClean="0"/>
              <a:t>лидер проекта</a:t>
            </a:r>
            <a:r>
              <a:rPr lang="en-US" sz="1600" kern="100" dirty="0" smtClean="0"/>
              <a:t> </a:t>
            </a:r>
            <a:endParaRPr lang="ru-RU" sz="1600" kern="100" dirty="0" smtClean="0"/>
          </a:p>
          <a:p>
            <a:pPr>
              <a:lnSpc>
                <a:spcPct val="107000"/>
              </a:lnSpc>
            </a:pPr>
            <a:r>
              <a:rPr lang="ru-RU" sz="1600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Усмаила Алиум – администратор, исполнитель</a:t>
            </a:r>
          </a:p>
          <a:p>
            <a:pPr>
              <a:lnSpc>
                <a:spcPct val="107000"/>
              </a:lnSpc>
            </a:pPr>
            <a:endParaRPr lang="ru-RU" sz="1600" kern="100" dirty="0" smtClean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ru-RU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ru-RU" sz="1600" kern="100" dirty="0" smtClean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1600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Контакты: </a:t>
            </a:r>
            <a:r>
              <a:rPr lang="fr-FR" sz="160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ruddneves1234@gmail.com</a:t>
            </a:r>
            <a:endParaRPr lang="ru-RU" sz="1600" kern="100" dirty="0" smtClean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1600" kern="100" dirty="0" smtClean="0"/>
              <a:t>+79778381260</a:t>
            </a:r>
            <a:endParaRPr lang="ru-RU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ru-RU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Заголовок"/>
          <p:cNvSpPr txBox="1"/>
          <p:nvPr/>
        </p:nvSpPr>
        <p:spPr>
          <a:xfrm>
            <a:off x="308543" y="990479"/>
            <a:ext cx="8163912" cy="564496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КОМАНДА СТАРТАПА</a:t>
            </a:r>
            <a:endParaRPr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en-US" sz="1789" dirty="0">
                <a:solidFill>
                  <a:srgbClr val="000000"/>
                </a:solidFill>
                <a:latin typeface="Arial"/>
                <a:cs typeface="Arial"/>
              </a:rPr>
              <a:t>PREDICTIFY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36" name="Тема">
            <a:extLst>
              <a:ext uri="{FF2B5EF4-FFF2-40B4-BE49-F238E27FC236}">
                <a16:creationId xmlns:a16="http://schemas.microsoft.com/office/drawing/2014/main" id="{50156583-B2EF-4C9F-A4F3-EB5BF563DB05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 hidden="1">
            <a:extLst>
              <a:ext uri="{FF2B5EF4-FFF2-40B4-BE49-F238E27FC236}">
                <a16:creationId xmlns:a16="http://schemas.microsoft.com/office/drawing/2014/main" id="{71FC1F68-ADCC-4E88-B0C2-71686C65A9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D3FA6C7D-DC99-4529-92F4-2411C3B5C117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id="{D025025A-CC75-491D-AA0D-8C9D1ABF5A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id="{990E1124-B4FC-4AF2-A943-2B39AD668DC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:a16="http://schemas.microsoft.com/office/drawing/2014/main" id="{716D2507-0667-4E7B-BF6A-A91C2052DEB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6" name="Рисунок 45" hidden="1">
            <a:extLst>
              <a:ext uri="{FF2B5EF4-FFF2-40B4-BE49-F238E27FC236}">
                <a16:creationId xmlns:a16="http://schemas.microsoft.com/office/drawing/2014/main" id="{ABE85D63-24B3-4F69-BCAC-A00B7DE73EB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7" name="Рисунок 46" hidden="1">
            <a:extLst>
              <a:ext uri="{FF2B5EF4-FFF2-40B4-BE49-F238E27FC236}">
                <a16:creationId xmlns:a16="http://schemas.microsoft.com/office/drawing/2014/main" id="{F6D2BDA3-6680-4828-95E7-96DC8AE19D75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id="{6502303D-7E9D-4180-A8CB-B1D0A298806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64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4013</TotalTime>
  <Words>1626</Words>
  <Application>Microsoft Office PowerPoint</Application>
  <PresentationFormat>Grand écran</PresentationFormat>
  <Paragraphs>218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5" baseType="lpstr">
      <vt:lpstr>Gilroy-ExtraBold</vt:lpstr>
      <vt:lpstr>Times New Roman</vt:lpstr>
      <vt:lpstr>Microsoft Sans Serif</vt:lpstr>
      <vt:lpstr>Trebuchet MS</vt:lpstr>
      <vt:lpstr>Raleway</vt:lpstr>
      <vt:lpstr>Calibri Light</vt:lpstr>
      <vt:lpstr>Calibri</vt:lpstr>
      <vt:lpstr>Arial</vt:lpstr>
      <vt:lpstr>Raleway SemiBold</vt:lpstr>
      <vt:lpstr>Тема Office</vt:lpstr>
      <vt:lpstr>Présentation PowerPoint</vt:lpstr>
      <vt:lpstr>PREDICTIFY</vt:lpstr>
      <vt:lpstr>PREDICTIFY</vt:lpstr>
      <vt:lpstr>PREDICTIFY</vt:lpstr>
      <vt:lpstr>PREDICTIFY</vt:lpstr>
      <vt:lpstr>PREDICTIFY</vt:lpstr>
      <vt:lpstr>PREDICTIFY</vt:lpstr>
      <vt:lpstr>PREDICTIFY</vt:lpstr>
      <vt:lpstr>PREDICTIFY</vt:lpstr>
      <vt:lpstr>PREDICTIFY</vt:lpstr>
      <vt:lpstr>PREDICTIFY</vt:lpstr>
      <vt:lpstr>PREDICTIFY</vt:lpstr>
      <vt:lpstr>PREDICTIFY</vt:lpstr>
      <vt:lpstr>PREDICTIFY</vt:lpstr>
      <vt:lpstr>PREDICTIFY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Айвазян Мартирос Андраникович</dc:creator>
  <cp:lastModifiedBy>Ousmaila alioum</cp:lastModifiedBy>
  <cp:revision>113</cp:revision>
  <dcterms:created xsi:type="dcterms:W3CDTF">2023-09-15T12:14:22Z</dcterms:created>
  <dcterms:modified xsi:type="dcterms:W3CDTF">2024-11-09T11:52:45Z</dcterms:modified>
</cp:coreProperties>
</file>