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1" r:id="rId2"/>
  </p:sldMasterIdLst>
  <p:notesMasterIdLst>
    <p:notesMasterId r:id="rId19"/>
  </p:notesMasterIdLst>
  <p:handoutMasterIdLst>
    <p:handoutMasterId r:id="rId20"/>
  </p:handoutMasterIdLst>
  <p:sldIdLst>
    <p:sldId id="256" r:id="rId3"/>
    <p:sldId id="289" r:id="rId4"/>
    <p:sldId id="259" r:id="rId5"/>
    <p:sldId id="275" r:id="rId6"/>
    <p:sldId id="276" r:id="rId7"/>
    <p:sldId id="281" r:id="rId8"/>
    <p:sldId id="277" r:id="rId9"/>
    <p:sldId id="283" r:id="rId10"/>
    <p:sldId id="284" r:id="rId11"/>
    <p:sldId id="285" r:id="rId12"/>
    <p:sldId id="290" r:id="rId13"/>
    <p:sldId id="278" r:id="rId14"/>
    <p:sldId id="288" r:id="rId15"/>
    <p:sldId id="279" r:id="rId16"/>
    <p:sldId id="280" r:id="rId17"/>
    <p:sldId id="262" r:id="rId18"/>
  </p:sldIdLst>
  <p:sldSz cx="12192000" cy="6858000"/>
  <p:notesSz cx="6797675" cy="98742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8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86ABEC"/>
    <a:srgbClr val="2305A3"/>
    <a:srgbClr val="EE1747"/>
    <a:srgbClr val="DAE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76" autoAdjust="0"/>
    <p:restoredTop sz="85438" autoAdjust="0"/>
  </p:normalViewPr>
  <p:slideViewPr>
    <p:cSldViewPr>
      <p:cViewPr varScale="1">
        <p:scale>
          <a:sx n="102" d="100"/>
          <a:sy n="102" d="100"/>
        </p:scale>
        <p:origin x="144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3312" y="-78"/>
      </p:cViewPr>
      <p:guideLst>
        <p:guide orient="horz" pos="311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Рафинат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Лист1!$A$3:$A$14</c:f>
              <c:numCache>
                <c:formatCode>General</c:formatCode>
                <c:ptCount val="12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96</c:v>
                </c:pt>
                <c:pt idx="11">
                  <c:v>98</c:v>
                </c:pt>
              </c:numCache>
            </c:numRef>
          </c:cat>
          <c:val>
            <c:numRef>
              <c:f>Лист1!$B$3:$B$13</c:f>
              <c:numCache>
                <c:formatCode>General</c:formatCode>
                <c:ptCount val="11"/>
                <c:pt idx="0">
                  <c:v>196</c:v>
                </c:pt>
                <c:pt idx="1">
                  <c:v>229</c:v>
                </c:pt>
                <c:pt idx="2">
                  <c:v>232</c:v>
                </c:pt>
                <c:pt idx="3">
                  <c:v>236</c:v>
                </c:pt>
                <c:pt idx="4">
                  <c:v>239</c:v>
                </c:pt>
                <c:pt idx="5">
                  <c:v>241</c:v>
                </c:pt>
                <c:pt idx="6">
                  <c:v>246</c:v>
                </c:pt>
                <c:pt idx="7">
                  <c:v>252</c:v>
                </c:pt>
                <c:pt idx="8">
                  <c:v>262</c:v>
                </c:pt>
                <c:pt idx="9">
                  <c:v>280</c:v>
                </c:pt>
                <c:pt idx="10">
                  <c:v>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95-1445-932F-AC857A6688FB}"/>
            </c:ext>
          </c:extLst>
        </c:ser>
        <c:ser>
          <c:idx val="1"/>
          <c:order val="1"/>
          <c:tx>
            <c:v>Прямогонное ДТ</c:v>
          </c:tx>
          <c:spPr>
            <a:ln w="28575" cap="rnd">
              <a:solidFill>
                <a:srgbClr val="EE1747"/>
              </a:solidFill>
              <a:round/>
            </a:ln>
            <a:effectLst/>
          </c:spPr>
          <c:marker>
            <c:symbol val="none"/>
          </c:marker>
          <c:cat>
            <c:numRef>
              <c:f>Лист1!$A$3:$A$14</c:f>
              <c:numCache>
                <c:formatCode>General</c:formatCode>
                <c:ptCount val="12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96</c:v>
                </c:pt>
                <c:pt idx="11">
                  <c:v>98</c:v>
                </c:pt>
              </c:numCache>
            </c:numRef>
          </c:cat>
          <c:val>
            <c:numRef>
              <c:f>Лист1!$B$17:$B$27</c:f>
              <c:numCache>
                <c:formatCode>General</c:formatCode>
                <c:ptCount val="11"/>
                <c:pt idx="0">
                  <c:v>184</c:v>
                </c:pt>
                <c:pt idx="1">
                  <c:v>251</c:v>
                </c:pt>
                <c:pt idx="2">
                  <c:v>269</c:v>
                </c:pt>
                <c:pt idx="3">
                  <c:v>280</c:v>
                </c:pt>
                <c:pt idx="4">
                  <c:v>290</c:v>
                </c:pt>
                <c:pt idx="5">
                  <c:v>298</c:v>
                </c:pt>
                <c:pt idx="6">
                  <c:v>309</c:v>
                </c:pt>
                <c:pt idx="7">
                  <c:v>316</c:v>
                </c:pt>
                <c:pt idx="8">
                  <c:v>325</c:v>
                </c:pt>
                <c:pt idx="9">
                  <c:v>336</c:v>
                </c:pt>
                <c:pt idx="10">
                  <c:v>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95-1445-932F-AC857A6688FB}"/>
            </c:ext>
          </c:extLst>
        </c:ser>
        <c:ser>
          <c:idx val="2"/>
          <c:order val="2"/>
          <c:tx>
            <c:v>Сырье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Лист1!$A$3:$A$14</c:f>
              <c:numCache>
                <c:formatCode>General</c:formatCode>
                <c:ptCount val="12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96</c:v>
                </c:pt>
                <c:pt idx="11">
                  <c:v>98</c:v>
                </c:pt>
              </c:numCache>
            </c:numRef>
          </c:cat>
          <c:val>
            <c:numRef>
              <c:f>Лист1!$B$31:$B$41</c:f>
              <c:numCache>
                <c:formatCode>General</c:formatCode>
                <c:ptCount val="11"/>
                <c:pt idx="0">
                  <c:v>212</c:v>
                </c:pt>
                <c:pt idx="1">
                  <c:v>225</c:v>
                </c:pt>
                <c:pt idx="2">
                  <c:v>231</c:v>
                </c:pt>
                <c:pt idx="3">
                  <c:v>236</c:v>
                </c:pt>
                <c:pt idx="4">
                  <c:v>242</c:v>
                </c:pt>
                <c:pt idx="5">
                  <c:v>246</c:v>
                </c:pt>
                <c:pt idx="6">
                  <c:v>251</c:v>
                </c:pt>
                <c:pt idx="7">
                  <c:v>256</c:v>
                </c:pt>
                <c:pt idx="8">
                  <c:v>263</c:v>
                </c:pt>
                <c:pt idx="9">
                  <c:v>273</c:v>
                </c:pt>
                <c:pt idx="10">
                  <c:v>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95-1445-932F-AC857A668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951552"/>
        <c:axId val="82953344"/>
      </c:lineChart>
      <c:catAx>
        <c:axId val="8295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953344"/>
        <c:crosses val="autoZero"/>
        <c:auto val="1"/>
        <c:lblAlgn val="ctr"/>
        <c:lblOffset val="100"/>
        <c:tickMarkSkip val="10"/>
        <c:noMultiLvlLbl val="0"/>
      </c:catAx>
      <c:valAx>
        <c:axId val="82953344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951552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>
            <a:extLst>
              <a:ext uri="{FF2B5EF4-FFF2-40B4-BE49-F238E27FC236}">
                <a16:creationId xmlns:a16="http://schemas.microsoft.com/office/drawing/2014/main" id="{DE211EE1-2CC9-D318-180C-4A24A9CE6D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8627" name="Rectangle 3">
            <a:extLst>
              <a:ext uri="{FF2B5EF4-FFF2-40B4-BE49-F238E27FC236}">
                <a16:creationId xmlns:a16="http://schemas.microsoft.com/office/drawing/2014/main" id="{A4116214-C9C0-D489-4DDA-C150517DDF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8628" name="Rectangle 4">
            <a:extLst>
              <a:ext uri="{FF2B5EF4-FFF2-40B4-BE49-F238E27FC236}">
                <a16:creationId xmlns:a16="http://schemas.microsoft.com/office/drawing/2014/main" id="{66EB34BF-9DD9-FC2D-3055-18F837A5735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8629" name="Rectangle 5">
            <a:extLst>
              <a:ext uri="{FF2B5EF4-FFF2-40B4-BE49-F238E27FC236}">
                <a16:creationId xmlns:a16="http://schemas.microsoft.com/office/drawing/2014/main" id="{B6104DB2-A8F6-D976-4CF7-BA21F2F3E98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4DB62AA-C914-784C-AA0A-13B080CF20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16308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18624BD-9AAD-42D0-E608-0A2F9AE960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9E3655F-D174-8A4F-9602-05106B1BCB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D4173CC-6518-3143-9457-6C87B8F961EF}" type="datetimeFigureOut">
              <a:rPr lang="ru-RU"/>
              <a:pPr>
                <a:defRPr/>
              </a:pPr>
              <a:t>15.04.2024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0CA9000D-88AB-23E1-A8AC-DFD40BD5DD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6C51CBA1-FCE5-9A7A-1C1D-58F900D1B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689475"/>
            <a:ext cx="543560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2CE8EA-4DE7-DFD6-521B-3C084EC595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34CFF1-8060-3C21-892C-5AA9119B1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402618A-078A-1047-ABB3-381F57221A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06122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2618A-078A-1047-ABB3-381F57221A71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3032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02618A-078A-1047-ABB3-381F57221A71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1867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2618A-078A-1047-ABB3-381F57221A71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91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C66C69-585D-7773-B3D8-89BF85481F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42056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B6F8E6-F8BD-82D4-FD6B-9C537D038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600385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744F3C-9212-2A94-24EB-08954DB9B3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83482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5FBE9F-3442-0D2D-E82B-BE1EB651D4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49218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3B152BE-9C57-E4AB-34F9-3FF6861C5E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66648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6B87E4-1856-67CD-3B5C-DB3AAFC7F0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44312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A4BFC9-5D41-4A75-A69B-54A9D08459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67426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912BDA-8049-9F7E-A174-698C693F94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81380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338AA0-A056-7A26-6F3B-AE7547EB0D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33656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20A903-2DB2-796E-5268-8D539ADB9E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152589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83134" y="765175"/>
            <a:ext cx="2789767" cy="53609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765175"/>
            <a:ext cx="8170333" cy="53609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A7B7FD-FDD5-6A94-C3BA-A3030B894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408291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B151CF-6A45-C905-A187-622ACB15087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2FFDB3-DD35-00EA-48FA-752C2AB5F45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74726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B4BFC2-6C67-FEC4-6B1D-71986C2810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F281E6-734F-0DBD-DE71-9259FDDA377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88758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3611A6-7850-9E16-40FB-0F4A212524A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92862D-B9C2-2F47-A3FA-FD2F8EC98E1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993232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39184" y="1196976"/>
            <a:ext cx="5706533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48918" y="1196976"/>
            <a:ext cx="5708649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114B88-1DE0-0D80-99A7-FC7B2774F5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7E66C0-7D0B-2454-A5EB-26F7CE265BE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633208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B939EDD-B11D-9C58-26F6-97C39BA7E0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44E87B6-7C74-DAE0-6C7D-16A4C9973FA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976402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96DC51-A910-18E0-EBAF-F849CC7077B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02F1F75-CD71-D939-081C-483A95582F3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929604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93E8DA6-EF33-90B3-27FE-DE37035E845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FFB5004-28FD-6D95-E02B-20CC99E39A2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998649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D19121-E56E-D1B1-7D3B-7B63BF61DD0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37529B-0F6E-4609-8234-4CBA96DEB92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323576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DFA1F8-66A9-FBBC-A771-A7FC03D90B7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0503E4-2A60-7902-3094-A372BCDB0B8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2577365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95EA10-063D-4BCE-44A4-5C45DE98555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468280-00C8-7AA1-84C1-166811C47A6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127882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53500" y="188914"/>
            <a:ext cx="2904067" cy="59769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39185" y="188914"/>
            <a:ext cx="8511116" cy="59769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F1D6E6-92B3-A054-79DC-1346DDC77FD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E76563-D36B-950D-819E-A8559A34CF8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317784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84" y="188913"/>
            <a:ext cx="10081683" cy="647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184" y="1196976"/>
            <a:ext cx="5706533" cy="49688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48918" y="1196975"/>
            <a:ext cx="5708649" cy="24082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48918" y="3757614"/>
            <a:ext cx="5708649" cy="24082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D83A549-A4A8-31E1-54A6-A5FAE0BA858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F1A1C83-1712-392B-EB62-1313E63F8BA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4039323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39185" y="188914"/>
            <a:ext cx="11618383" cy="59769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1A95E06-0D54-0F74-3F88-674E0D769B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C3A36D-278D-5DDE-4AAC-C651EF127E0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9469430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39184" y="188913"/>
            <a:ext cx="10081683" cy="647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39184" y="1196975"/>
            <a:ext cx="5706533" cy="24082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48918" y="1196975"/>
            <a:ext cx="5708649" cy="24082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239184" y="3757614"/>
            <a:ext cx="5706533" cy="24082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48918" y="3757614"/>
            <a:ext cx="5708649" cy="24082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B693CC4-B540-2F20-7B2A-8406CE136AC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AD92C9-65F5-985C-B29C-5D328671C65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318070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2DB6783-FA46-AC9F-D064-43B330BE9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91250" y="765175"/>
            <a:ext cx="5581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Заголовок презентации</a:t>
            </a:r>
            <a:br>
              <a:rPr lang="ru-RU" altLang="ru-RU"/>
            </a:br>
            <a:r>
              <a:rPr lang="ru-RU" altLang="ru-RU"/>
              <a:t>шрифт </a:t>
            </a:r>
            <a:r>
              <a:rPr lang="en-US" altLang="ru-RU"/>
              <a:t>Arial</a:t>
            </a:r>
            <a:r>
              <a:rPr lang="ru-RU" altLang="ru-RU"/>
              <a:t> (20</a:t>
            </a:r>
            <a:r>
              <a:rPr lang="en-US" altLang="ru-RU"/>
              <a:t> pt)</a:t>
            </a:r>
            <a:endParaRPr lang="ru-RU" altLang="ru-RU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D5608E2-33A7-3DEB-C8F0-E01D118B3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69400" y="6524625"/>
            <a:ext cx="28448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DDAD8B2-E72B-A082-7590-E18E11F57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9713" y="1196975"/>
            <a:ext cx="1161732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Основной текст </a:t>
            </a:r>
            <a:r>
              <a:rPr lang="en-US" altLang="ru-RU"/>
              <a:t> - </a:t>
            </a:r>
            <a:r>
              <a:rPr lang="ru-RU" altLang="ru-RU"/>
              <a:t>шрифт </a:t>
            </a:r>
            <a:r>
              <a:rPr lang="en-US" altLang="ru-RU"/>
              <a:t>Arial (12 pt)</a:t>
            </a:r>
          </a:p>
          <a:p>
            <a:pPr lvl="0"/>
            <a:endParaRPr lang="ru-RU" altLang="ru-RU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502DAED-C5AD-D03B-7F02-21EAB0AB6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9713" y="188913"/>
            <a:ext cx="100806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Заголовок раздела</a:t>
            </a:r>
            <a:br>
              <a:rPr lang="ru-RU" altLang="ru-RU"/>
            </a:br>
            <a:r>
              <a:rPr lang="ru-RU" altLang="ru-RU"/>
              <a:t>шрифт </a:t>
            </a:r>
            <a:r>
              <a:rPr lang="en-US" altLang="ru-RU"/>
              <a:t>Arial</a:t>
            </a:r>
            <a:r>
              <a:rPr lang="ru-RU" altLang="ru-RU"/>
              <a:t> (</a:t>
            </a:r>
            <a:r>
              <a:rPr lang="en-US" altLang="ru-RU"/>
              <a:t>18pt)</a:t>
            </a:r>
            <a:endParaRPr lang="ru-RU" altLang="ru-RU"/>
          </a:p>
        </p:txBody>
      </p:sp>
      <p:sp>
        <p:nvSpPr>
          <p:cNvPr id="504836" name="Rectangle 4">
            <a:extLst>
              <a:ext uri="{FF2B5EF4-FFF2-40B4-BE49-F238E27FC236}">
                <a16:creationId xmlns:a16="http://schemas.microsoft.com/office/drawing/2014/main" id="{6222C75C-5E01-450B-CBD5-9CC03F6980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463" y="6453188"/>
            <a:ext cx="38608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04837" name="Rectangle 5">
            <a:extLst>
              <a:ext uri="{FF2B5EF4-FFF2-40B4-BE49-F238E27FC236}">
                <a16:creationId xmlns:a16="http://schemas.microsoft.com/office/drawing/2014/main" id="{27FCE89D-9954-B0BF-82ED-2CE36A0C6D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072563" y="6453188"/>
            <a:ext cx="28448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9pPr>
    </p:titleStyle>
    <p:bodyStyle>
      <a:lvl1pPr marL="342900" indent="-762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820738" indent="-285750" algn="l" rtl="0" eaLnBrk="0" fontAlgn="base" hangingPunct="0">
        <a:spcBef>
          <a:spcPts val="1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2pPr>
      <a:lvl3pPr marL="1457325" indent="-4572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2017713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57810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30353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4925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9497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4069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8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val 19">
            <a:extLst>
              <a:ext uri="{FF2B5EF4-FFF2-40B4-BE49-F238E27FC236}">
                <a16:creationId xmlns:a16="http://schemas.microsoft.com/office/drawing/2014/main" id="{5904ED8A-05AE-833C-A7CB-BDFD6A849F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-2330450"/>
            <a:ext cx="9144000" cy="91440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5" name="Oval 16">
            <a:extLst>
              <a:ext uri="{FF2B5EF4-FFF2-40B4-BE49-F238E27FC236}">
                <a16:creationId xmlns:a16="http://schemas.microsoft.com/office/drawing/2014/main" id="{BB0C31F9-3386-FDE4-B551-87474253D7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2575" y="-1052513"/>
            <a:ext cx="6588125" cy="6588126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6" name="Oval 14">
            <a:extLst>
              <a:ext uri="{FF2B5EF4-FFF2-40B4-BE49-F238E27FC236}">
                <a16:creationId xmlns:a16="http://schemas.microsoft.com/office/drawing/2014/main" id="{A307E911-F39E-BD67-7A9D-6B2F16BE63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13" y="441325"/>
            <a:ext cx="4038600" cy="40386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7" name="Oval 17">
            <a:extLst>
              <a:ext uri="{FF2B5EF4-FFF2-40B4-BE49-F238E27FC236}">
                <a16:creationId xmlns:a16="http://schemas.microsoft.com/office/drawing/2014/main" id="{1014BE65-0C98-FDA2-05D1-A99F3517C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0100" y="-812800"/>
            <a:ext cx="2868613" cy="2868613"/>
          </a:xfrm>
          <a:prstGeom prst="ellipse">
            <a:avLst/>
          </a:prstGeom>
          <a:solidFill>
            <a:srgbClr val="00428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8" name="Rectangle 18">
            <a:extLst>
              <a:ext uri="{FF2B5EF4-FFF2-40B4-BE49-F238E27FC236}">
                <a16:creationId xmlns:a16="http://schemas.microsoft.com/office/drawing/2014/main" id="{B2A30B0A-A97A-9C5D-A701-91AA7B6A5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750" y="1828800"/>
            <a:ext cx="2962275" cy="150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3079" name="Заголовок 1">
            <a:extLst>
              <a:ext uri="{FF2B5EF4-FFF2-40B4-BE49-F238E27FC236}">
                <a16:creationId xmlns:a16="http://schemas.microsoft.com/office/drawing/2014/main" id="{3311E4CF-59FE-22AF-5C6C-6BACB9F86D7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84350" y="1141083"/>
            <a:ext cx="5980113" cy="3107067"/>
          </a:xfrm>
        </p:spPr>
        <p:txBody>
          <a:bodyPr/>
          <a:lstStyle/>
          <a:p>
            <a:pPr algn="ctr"/>
            <a:r>
              <a:rPr lang="ru-RU" sz="2800" b="1" i="0" u="none" strike="noStrike" dirty="0">
                <a:solidFill>
                  <a:schemeClr val="accent6"/>
                </a:solidFill>
                <a:effectLst/>
              </a:rPr>
              <a:t>Изучение физико-химических характеристик экстракта и </a:t>
            </a:r>
            <a:r>
              <a:rPr lang="ru-RU" sz="2800" b="1" i="0" u="none" strike="noStrike" dirty="0" err="1">
                <a:solidFill>
                  <a:schemeClr val="accent6"/>
                </a:solidFill>
                <a:effectLst/>
              </a:rPr>
              <a:t>рафината</a:t>
            </a:r>
            <a:r>
              <a:rPr lang="ru-RU" sz="2800" b="1" i="0" u="none" strike="noStrike" dirty="0">
                <a:solidFill>
                  <a:schemeClr val="accent6"/>
                </a:solidFill>
                <a:effectLst/>
              </a:rPr>
              <a:t>, полученного при экстрактивном разделении легкого газойля каталитического крекинга с целью дальнейшей их квалифицированной переработки</a:t>
            </a:r>
            <a:endParaRPr lang="ru-RU" altLang="ru-RU" sz="2800" b="1" dirty="0">
              <a:solidFill>
                <a:schemeClr val="accent6"/>
              </a:solidFill>
            </a:endParaRPr>
          </a:p>
        </p:txBody>
      </p:sp>
      <p:sp>
        <p:nvSpPr>
          <p:cNvPr id="3080" name="Oval 20">
            <a:extLst>
              <a:ext uri="{FF2B5EF4-FFF2-40B4-BE49-F238E27FC236}">
                <a16:creationId xmlns:a16="http://schemas.microsoft.com/office/drawing/2014/main" id="{BFC46A0F-FED7-FE4B-095C-91F527242E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86863" y="-1466850"/>
            <a:ext cx="4038600" cy="40386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pSp>
        <p:nvGrpSpPr>
          <p:cNvPr id="3081" name="Group 46">
            <a:extLst>
              <a:ext uri="{FF2B5EF4-FFF2-40B4-BE49-F238E27FC236}">
                <a16:creationId xmlns:a16="http://schemas.microsoft.com/office/drawing/2014/main" id="{7A2816EC-B822-8A72-44CB-7F5CECD82C9E}"/>
              </a:ext>
            </a:extLst>
          </p:cNvPr>
          <p:cNvGrpSpPr>
            <a:grpSpLocks/>
          </p:cNvGrpSpPr>
          <p:nvPr/>
        </p:nvGrpSpPr>
        <p:grpSpPr bwMode="auto">
          <a:xfrm>
            <a:off x="1381125" y="501650"/>
            <a:ext cx="914400" cy="914400"/>
            <a:chOff x="521" y="346"/>
            <a:chExt cx="576" cy="576"/>
          </a:xfrm>
        </p:grpSpPr>
        <p:sp>
          <p:nvSpPr>
            <p:cNvPr id="3102" name="Oval 24">
              <a:extLst>
                <a:ext uri="{FF2B5EF4-FFF2-40B4-BE49-F238E27FC236}">
                  <a16:creationId xmlns:a16="http://schemas.microsoft.com/office/drawing/2014/main" id="{EB8FA71C-669D-A650-B619-1FD60BD0D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4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103" name="Picture 27" descr="буквы2">
              <a:extLst>
                <a:ext uri="{FF2B5EF4-FFF2-40B4-BE49-F238E27FC236}">
                  <a16:creationId xmlns:a16="http://schemas.microsoft.com/office/drawing/2014/main" id="{10FBE3CF-5AF1-7A0C-4182-34B3CDE6D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391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7">
            <a:extLst>
              <a:ext uri="{FF2B5EF4-FFF2-40B4-BE49-F238E27FC236}">
                <a16:creationId xmlns:a16="http://schemas.microsoft.com/office/drawing/2014/main" id="{3E0EE015-93BE-3A57-5D21-BF69C4F24BCC}"/>
              </a:ext>
            </a:extLst>
          </p:cNvPr>
          <p:cNvGrpSpPr>
            <a:grpSpLocks/>
          </p:cNvGrpSpPr>
          <p:nvPr/>
        </p:nvGrpSpPr>
        <p:grpSpPr bwMode="auto">
          <a:xfrm>
            <a:off x="7427913" y="379413"/>
            <a:ext cx="914400" cy="914400"/>
            <a:chOff x="2699" y="119"/>
            <a:chExt cx="576" cy="576"/>
          </a:xfrm>
        </p:grpSpPr>
        <p:sp>
          <p:nvSpPr>
            <p:cNvPr id="3100" name="Oval 25">
              <a:extLst>
                <a:ext uri="{FF2B5EF4-FFF2-40B4-BE49-F238E27FC236}">
                  <a16:creationId xmlns:a16="http://schemas.microsoft.com/office/drawing/2014/main" id="{42451A92-24D7-1798-87EC-F2721F604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11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101" name="Picture 28" descr="буквы3">
              <a:extLst>
                <a:ext uri="{FF2B5EF4-FFF2-40B4-BE49-F238E27FC236}">
                  <a16:creationId xmlns:a16="http://schemas.microsoft.com/office/drawing/2014/main" id="{D7687B42-C226-3B65-4209-D7F8C865A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1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4">
            <a:extLst>
              <a:ext uri="{FF2B5EF4-FFF2-40B4-BE49-F238E27FC236}">
                <a16:creationId xmlns:a16="http://schemas.microsoft.com/office/drawing/2014/main" id="{D8FDA34A-6050-18CF-9F15-2A68B31F629B}"/>
              </a:ext>
            </a:extLst>
          </p:cNvPr>
          <p:cNvGrpSpPr>
            <a:grpSpLocks/>
          </p:cNvGrpSpPr>
          <p:nvPr/>
        </p:nvGrpSpPr>
        <p:grpSpPr bwMode="auto">
          <a:xfrm>
            <a:off x="7635050" y="2111377"/>
            <a:ext cx="914400" cy="914400"/>
            <a:chOff x="3198" y="3475"/>
            <a:chExt cx="576" cy="576"/>
          </a:xfrm>
        </p:grpSpPr>
        <p:sp>
          <p:nvSpPr>
            <p:cNvPr id="3098" name="Oval 12">
              <a:extLst>
                <a:ext uri="{FF2B5EF4-FFF2-40B4-BE49-F238E27FC236}">
                  <a16:creationId xmlns:a16="http://schemas.microsoft.com/office/drawing/2014/main" id="{54885FC8-AE50-3205-FB04-F47AA35E6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75"/>
              <a:ext cx="576" cy="576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9" name="Picture 29" descr="буквы8">
              <a:extLst>
                <a:ext uri="{FF2B5EF4-FFF2-40B4-BE49-F238E27FC236}">
                  <a16:creationId xmlns:a16="http://schemas.microsoft.com/office/drawing/2014/main" id="{E9DD258F-0B72-A01F-D0EE-1BFC2A0339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3566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9">
            <a:extLst>
              <a:ext uri="{FF2B5EF4-FFF2-40B4-BE49-F238E27FC236}">
                <a16:creationId xmlns:a16="http://schemas.microsoft.com/office/drawing/2014/main" id="{486E7020-BA6E-8B64-B349-E28EA315CAD8}"/>
              </a:ext>
            </a:extLst>
          </p:cNvPr>
          <p:cNvGrpSpPr>
            <a:grpSpLocks/>
          </p:cNvGrpSpPr>
          <p:nvPr/>
        </p:nvGrpSpPr>
        <p:grpSpPr bwMode="auto">
          <a:xfrm>
            <a:off x="2424113" y="5907088"/>
            <a:ext cx="1006475" cy="936625"/>
            <a:chOff x="2835" y="2568"/>
            <a:chExt cx="634" cy="590"/>
          </a:xfrm>
        </p:grpSpPr>
        <p:sp>
          <p:nvSpPr>
            <p:cNvPr id="3096" name="Oval 26">
              <a:extLst>
                <a:ext uri="{FF2B5EF4-FFF2-40B4-BE49-F238E27FC236}">
                  <a16:creationId xmlns:a16="http://schemas.microsoft.com/office/drawing/2014/main" id="{20047443-3481-8ECB-4B78-E790498E7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56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7" name="Picture 30" descr="буквы4">
              <a:extLst>
                <a:ext uri="{FF2B5EF4-FFF2-40B4-BE49-F238E27FC236}">
                  <a16:creationId xmlns:a16="http://schemas.microsoft.com/office/drawing/2014/main" id="{FE3E5909-5F62-5F01-556C-52F8FC22A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614"/>
              <a:ext cx="54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5" name="Group 50">
            <a:extLst>
              <a:ext uri="{FF2B5EF4-FFF2-40B4-BE49-F238E27FC236}">
                <a16:creationId xmlns:a16="http://schemas.microsoft.com/office/drawing/2014/main" id="{51E2A01C-EA29-1C52-8233-B3EE621AFAEF}"/>
              </a:ext>
            </a:extLst>
          </p:cNvPr>
          <p:cNvGrpSpPr>
            <a:grpSpLocks/>
          </p:cNvGrpSpPr>
          <p:nvPr/>
        </p:nvGrpSpPr>
        <p:grpSpPr bwMode="auto">
          <a:xfrm>
            <a:off x="1833563" y="3970338"/>
            <a:ext cx="914400" cy="914400"/>
            <a:chOff x="249" y="3339"/>
            <a:chExt cx="576" cy="576"/>
          </a:xfrm>
        </p:grpSpPr>
        <p:sp>
          <p:nvSpPr>
            <p:cNvPr id="3094" name="Oval 13">
              <a:extLst>
                <a:ext uri="{FF2B5EF4-FFF2-40B4-BE49-F238E27FC236}">
                  <a16:creationId xmlns:a16="http://schemas.microsoft.com/office/drawing/2014/main" id="{550DF504-E7C1-A282-980A-55C31A886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33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5" name="Picture 31" descr="буквы5">
              <a:extLst>
                <a:ext uri="{FF2B5EF4-FFF2-40B4-BE49-F238E27FC236}">
                  <a16:creationId xmlns:a16="http://schemas.microsoft.com/office/drawing/2014/main" id="{C1A1102B-F27B-2995-05D7-16A3CB7E8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343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6" name="Group 48">
            <a:extLst>
              <a:ext uri="{FF2B5EF4-FFF2-40B4-BE49-F238E27FC236}">
                <a16:creationId xmlns:a16="http://schemas.microsoft.com/office/drawing/2014/main" id="{AF8081BC-16DF-F629-4142-6D4402517066}"/>
              </a:ext>
            </a:extLst>
          </p:cNvPr>
          <p:cNvGrpSpPr>
            <a:grpSpLocks/>
          </p:cNvGrpSpPr>
          <p:nvPr/>
        </p:nvGrpSpPr>
        <p:grpSpPr bwMode="auto">
          <a:xfrm>
            <a:off x="25400" y="2514600"/>
            <a:ext cx="914400" cy="914400"/>
            <a:chOff x="612" y="1888"/>
            <a:chExt cx="576" cy="576"/>
          </a:xfrm>
        </p:grpSpPr>
        <p:sp>
          <p:nvSpPr>
            <p:cNvPr id="3092" name="Oval 35">
              <a:extLst>
                <a:ext uri="{FF2B5EF4-FFF2-40B4-BE49-F238E27FC236}">
                  <a16:creationId xmlns:a16="http://schemas.microsoft.com/office/drawing/2014/main" id="{6E295971-76A3-5B9C-A11C-1D3A066DB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88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3" name="Picture 33" descr="буквы6">
              <a:extLst>
                <a:ext uri="{FF2B5EF4-FFF2-40B4-BE49-F238E27FC236}">
                  <a16:creationId xmlns:a16="http://schemas.microsoft.com/office/drawing/2014/main" id="{82FD953C-898C-B5B1-FBD8-F028D0589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1979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7" name="Group 45">
            <a:extLst>
              <a:ext uri="{FF2B5EF4-FFF2-40B4-BE49-F238E27FC236}">
                <a16:creationId xmlns:a16="http://schemas.microsoft.com/office/drawing/2014/main" id="{7665272C-13CB-F8EC-7F9B-E3C892E4AB83}"/>
              </a:ext>
            </a:extLst>
          </p:cNvPr>
          <p:cNvGrpSpPr>
            <a:grpSpLocks/>
          </p:cNvGrpSpPr>
          <p:nvPr/>
        </p:nvGrpSpPr>
        <p:grpSpPr bwMode="auto">
          <a:xfrm>
            <a:off x="8061325" y="4802188"/>
            <a:ext cx="914400" cy="914400"/>
            <a:chOff x="4422" y="3249"/>
            <a:chExt cx="576" cy="576"/>
          </a:xfrm>
        </p:grpSpPr>
        <p:sp>
          <p:nvSpPr>
            <p:cNvPr id="3090" name="Oval 36">
              <a:extLst>
                <a:ext uri="{FF2B5EF4-FFF2-40B4-BE49-F238E27FC236}">
                  <a16:creationId xmlns:a16="http://schemas.microsoft.com/office/drawing/2014/main" id="{59D005A1-4A2D-2F7E-E461-47F9960D8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24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1" name="Picture 34" descr="буквы7">
              <a:extLst>
                <a:ext uri="{FF2B5EF4-FFF2-40B4-BE49-F238E27FC236}">
                  <a16:creationId xmlns:a16="http://schemas.microsoft.com/office/drawing/2014/main" id="{5DDC3D8E-B61E-3270-2CC9-7462602148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294"/>
              <a:ext cx="45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9" name="Picture 41" descr="logo-rus1_">
            <a:extLst>
              <a:ext uri="{FF2B5EF4-FFF2-40B4-BE49-F238E27FC236}">
                <a16:creationId xmlns:a16="http://schemas.microsoft.com/office/drawing/2014/main" id="{E0FE0665-59B7-9DD5-E146-A7A80EF8F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025" y="476250"/>
            <a:ext cx="158273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3311E4CF-59FE-22AF-5C6C-6BACB9F86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215" y="4388182"/>
            <a:ext cx="3129723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800" b="1" dirty="0">
                <a:solidFill>
                  <a:srgbClr val="002060"/>
                </a:solidFill>
              </a:rPr>
              <a:t>Авторы:</a:t>
            </a:r>
          </a:p>
          <a:p>
            <a:pPr algn="ctr"/>
            <a:r>
              <a:rPr lang="ru-RU" altLang="ru-RU" sz="1800" b="1" dirty="0" err="1">
                <a:solidFill>
                  <a:srgbClr val="002060"/>
                </a:solidFill>
              </a:rPr>
              <a:t>Гуськова</a:t>
            </a:r>
            <a:r>
              <a:rPr lang="ru-RU" altLang="ru-RU" sz="1800" b="1" dirty="0">
                <a:solidFill>
                  <a:srgbClr val="002060"/>
                </a:solidFill>
              </a:rPr>
              <a:t> А.А.</a:t>
            </a:r>
            <a:br>
              <a:rPr lang="ru-RU" altLang="ru-RU" sz="1800" b="1" dirty="0">
                <a:solidFill>
                  <a:srgbClr val="002060"/>
                </a:solidFill>
              </a:rPr>
            </a:br>
            <a:r>
              <a:rPr lang="ru-RU" altLang="ru-RU" sz="1800" b="1" dirty="0" err="1">
                <a:solidFill>
                  <a:srgbClr val="002060"/>
                </a:solidFill>
              </a:rPr>
              <a:t>Гизатуллин</a:t>
            </a:r>
            <a:r>
              <a:rPr lang="ru-RU" altLang="ru-RU" sz="1800" b="1" dirty="0">
                <a:solidFill>
                  <a:srgbClr val="002060"/>
                </a:solidFill>
              </a:rPr>
              <a:t> В.В.</a:t>
            </a:r>
            <a:br>
              <a:rPr lang="ru-RU" altLang="ru-RU" sz="1800" b="1" dirty="0">
                <a:solidFill>
                  <a:srgbClr val="002060"/>
                </a:solidFill>
              </a:rPr>
            </a:br>
            <a:r>
              <a:rPr lang="ru-RU" altLang="ru-RU" sz="1800" b="1" dirty="0" err="1">
                <a:solidFill>
                  <a:srgbClr val="002060"/>
                </a:solidFill>
              </a:rPr>
              <a:t>Горловская</a:t>
            </a:r>
            <a:r>
              <a:rPr lang="ru-RU" altLang="ru-RU" sz="1800" b="1" dirty="0">
                <a:solidFill>
                  <a:srgbClr val="002060"/>
                </a:solidFill>
              </a:rPr>
              <a:t> М.Д.</a:t>
            </a:r>
          </a:p>
          <a:p>
            <a:pPr algn="ctr"/>
            <a:r>
              <a:rPr lang="ru-RU" altLang="ru-RU" sz="1800" b="1" dirty="0">
                <a:solidFill>
                  <a:srgbClr val="002060"/>
                </a:solidFill>
              </a:rPr>
              <a:t>Зинькова О.А.</a:t>
            </a:r>
          </a:p>
          <a:p>
            <a:pPr algn="ctr"/>
            <a:r>
              <a:rPr lang="ru-RU" altLang="ru-RU" sz="1800" b="1" dirty="0">
                <a:solidFill>
                  <a:srgbClr val="002060"/>
                </a:solidFill>
              </a:rPr>
              <a:t>Под руководством </a:t>
            </a:r>
            <a:r>
              <a:rPr lang="ru-RU" altLang="ru-RU" sz="1800" b="1" dirty="0" err="1">
                <a:solidFill>
                  <a:srgbClr val="002060"/>
                </a:solidFill>
              </a:rPr>
              <a:t>Жилкиной</a:t>
            </a:r>
            <a:r>
              <a:rPr lang="ru-RU" altLang="ru-RU" sz="1800" b="1" dirty="0">
                <a:solidFill>
                  <a:srgbClr val="002060"/>
                </a:solidFill>
              </a:rPr>
              <a:t> Е.О.</a:t>
            </a:r>
          </a:p>
          <a:p>
            <a:pPr algn="ctr"/>
            <a:endParaRPr lang="ru-RU" altLang="ru-RU" sz="1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49">
            <a:extLst>
              <a:ext uri="{FF2B5EF4-FFF2-40B4-BE49-F238E27FC236}">
                <a16:creationId xmlns:a16="http://schemas.microsoft.com/office/drawing/2014/main" id="{486E7020-BA6E-8B64-B349-E28EA315CAD8}"/>
              </a:ext>
            </a:extLst>
          </p:cNvPr>
          <p:cNvGrpSpPr>
            <a:grpSpLocks/>
          </p:cNvGrpSpPr>
          <p:nvPr/>
        </p:nvGrpSpPr>
        <p:grpSpPr bwMode="auto">
          <a:xfrm>
            <a:off x="3915645" y="833436"/>
            <a:ext cx="1006475" cy="936625"/>
            <a:chOff x="2835" y="2568"/>
            <a:chExt cx="634" cy="590"/>
          </a:xfrm>
        </p:grpSpPr>
        <p:sp>
          <p:nvSpPr>
            <p:cNvPr id="39" name="Oval 26">
              <a:extLst>
                <a:ext uri="{FF2B5EF4-FFF2-40B4-BE49-F238E27FC236}">
                  <a16:creationId xmlns:a16="http://schemas.microsoft.com/office/drawing/2014/main" id="{20047443-3481-8ECB-4B78-E790498E7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56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40" name="Picture 30" descr="буквы4">
              <a:extLst>
                <a:ext uri="{FF2B5EF4-FFF2-40B4-BE49-F238E27FC236}">
                  <a16:creationId xmlns:a16="http://schemas.microsoft.com/office/drawing/2014/main" id="{FE3E5909-5F62-5F01-556C-52F8FC22A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614"/>
              <a:ext cx="54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48">
            <a:extLst>
              <a:ext uri="{FF2B5EF4-FFF2-40B4-BE49-F238E27FC236}">
                <a16:creationId xmlns:a16="http://schemas.microsoft.com/office/drawing/2014/main" id="{AF8081BC-16DF-F629-4142-6D4402517066}"/>
              </a:ext>
            </a:extLst>
          </p:cNvPr>
          <p:cNvGrpSpPr>
            <a:grpSpLocks/>
          </p:cNvGrpSpPr>
          <p:nvPr/>
        </p:nvGrpSpPr>
        <p:grpSpPr bwMode="auto">
          <a:xfrm>
            <a:off x="6044417" y="105347"/>
            <a:ext cx="914400" cy="914400"/>
            <a:chOff x="612" y="1888"/>
            <a:chExt cx="576" cy="57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E295971-76A3-5B9C-A11C-1D3A066DB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88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7" name="Picture 33" descr="буквы6">
              <a:extLst>
                <a:ext uri="{FF2B5EF4-FFF2-40B4-BE49-F238E27FC236}">
                  <a16:creationId xmlns:a16="http://schemas.microsoft.com/office/drawing/2014/main" id="{82FD953C-898C-B5B1-FBD8-F028D0589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1979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46">
            <a:extLst>
              <a:ext uri="{FF2B5EF4-FFF2-40B4-BE49-F238E27FC236}">
                <a16:creationId xmlns:a16="http://schemas.microsoft.com/office/drawing/2014/main" id="{7A2816EC-B822-8A72-44CB-7F5CECD82C9E}"/>
              </a:ext>
            </a:extLst>
          </p:cNvPr>
          <p:cNvGrpSpPr>
            <a:grpSpLocks/>
          </p:cNvGrpSpPr>
          <p:nvPr/>
        </p:nvGrpSpPr>
        <p:grpSpPr bwMode="auto">
          <a:xfrm>
            <a:off x="5601185" y="2175688"/>
            <a:ext cx="914400" cy="914400"/>
            <a:chOff x="521" y="346"/>
            <a:chExt cx="576" cy="576"/>
          </a:xfrm>
        </p:grpSpPr>
        <p:sp>
          <p:nvSpPr>
            <p:cNvPr id="33" name="Oval 24">
              <a:extLst>
                <a:ext uri="{FF2B5EF4-FFF2-40B4-BE49-F238E27FC236}">
                  <a16:creationId xmlns:a16="http://schemas.microsoft.com/office/drawing/2014/main" id="{EB8FA71C-669D-A650-B619-1FD60BD0D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4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4" name="Picture 27" descr="буквы2">
              <a:extLst>
                <a:ext uri="{FF2B5EF4-FFF2-40B4-BE49-F238E27FC236}">
                  <a16:creationId xmlns:a16="http://schemas.microsoft.com/office/drawing/2014/main" id="{10FBE3CF-5AF1-7A0C-4182-34B3CDE6D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391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8" name="Picture 4" descr="logo-rus1">
            <a:extLst>
              <a:ext uri="{FF2B5EF4-FFF2-40B4-BE49-F238E27FC236}">
                <a16:creationId xmlns:a16="http://schemas.microsoft.com/office/drawing/2014/main" id="{DB697589-FE2C-79F6-0A78-91103345C8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4099" name="Группа 1">
            <a:extLst>
              <a:ext uri="{FF2B5EF4-FFF2-40B4-BE49-F238E27FC236}">
                <a16:creationId xmlns:a16="http://schemas.microsoft.com/office/drawing/2014/main" id="{49DCC84A-063C-8EAE-7747-3F97956E30FF}"/>
              </a:ext>
            </a:extLst>
          </p:cNvPr>
          <p:cNvGrpSpPr>
            <a:grpSpLocks/>
          </p:cNvGrpSpPr>
          <p:nvPr/>
        </p:nvGrpSpPr>
        <p:grpSpPr bwMode="auto">
          <a:xfrm>
            <a:off x="-805241" y="4484650"/>
            <a:ext cx="4176464" cy="4226000"/>
            <a:chOff x="20637" y="56529"/>
            <a:chExt cx="3698876" cy="3698875"/>
          </a:xfrm>
        </p:grpSpPr>
        <p:sp>
          <p:nvSpPr>
            <p:cNvPr id="4106" name="Oval 2">
              <a:extLst>
                <a:ext uri="{FF2B5EF4-FFF2-40B4-BE49-F238E27FC236}">
                  <a16:creationId xmlns:a16="http://schemas.microsoft.com/office/drawing/2014/main" id="{7BC43D15-6AE2-D9D5-A942-E0F6AE9AC6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4107" name="Oval 3">
              <a:extLst>
                <a:ext uri="{FF2B5EF4-FFF2-40B4-BE49-F238E27FC236}">
                  <a16:creationId xmlns:a16="http://schemas.microsoft.com/office/drawing/2014/main" id="{1299AE39-5F56-AADB-ED83-787B8BE8D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4108" name="Oval 5">
              <a:extLst>
                <a:ext uri="{FF2B5EF4-FFF2-40B4-BE49-F238E27FC236}">
                  <a16:creationId xmlns:a16="http://schemas.microsoft.com/office/drawing/2014/main" id="{1E4ECBE6-200D-E85E-CCBF-1858F04359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4109" name="Oval 6">
              <a:extLst>
                <a:ext uri="{FF2B5EF4-FFF2-40B4-BE49-F238E27FC236}">
                  <a16:creationId xmlns:a16="http://schemas.microsoft.com/office/drawing/2014/main" id="{B31FD4E0-B0B2-EB58-4129-E044E527C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4110" name="Oval 7">
              <a:extLst>
                <a:ext uri="{FF2B5EF4-FFF2-40B4-BE49-F238E27FC236}">
                  <a16:creationId xmlns:a16="http://schemas.microsoft.com/office/drawing/2014/main" id="{BC4968BB-7636-7F77-F569-A84F1BE73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4101" name="Rectangle 9">
            <a:extLst>
              <a:ext uri="{FF2B5EF4-FFF2-40B4-BE49-F238E27FC236}">
                <a16:creationId xmlns:a16="http://schemas.microsoft.com/office/drawing/2014/main" id="{935970CE-474E-614F-A9F7-9FC623072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104" name="Rectangle 17">
            <a:extLst>
              <a:ext uri="{FF2B5EF4-FFF2-40B4-BE49-F238E27FC236}">
                <a16:creationId xmlns:a16="http://schemas.microsoft.com/office/drawing/2014/main" id="{716E7166-6B12-7361-9A17-35A6651DF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8" y="2781300"/>
            <a:ext cx="73453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1357" y="2960652"/>
            <a:ext cx="1898247" cy="25309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6751" y="1237684"/>
            <a:ext cx="1898247" cy="25309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01620" y="4021541"/>
            <a:ext cx="2174699" cy="120311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1600" b="0" strike="noStrike" spc="-1" dirty="0" err="1">
                <a:solidFill>
                  <a:srgbClr val="2A6099"/>
                </a:solidFill>
                <a:latin typeface="Times New Roman"/>
              </a:rPr>
              <a:t>Гуськова</a:t>
            </a:r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 Ангелина Александровна</a:t>
            </a:r>
          </a:p>
          <a:p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Студентка 3–ХТФ-101</a:t>
            </a:r>
            <a:endParaRPr lang="ru-RU" sz="1200" b="0" strike="noStrike" spc="-1" dirty="0">
              <a:solidFill>
                <a:srgbClr val="2A6099"/>
              </a:solidFill>
              <a:latin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72448" y="5319227"/>
            <a:ext cx="2174699" cy="120311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1600" spc="-1" dirty="0">
                <a:solidFill>
                  <a:srgbClr val="2A6099"/>
                </a:solidFill>
                <a:latin typeface="Times New Roman"/>
              </a:rPr>
              <a:t>З</a:t>
            </a:r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инькова Ольга</a:t>
            </a:r>
          </a:p>
          <a:p>
            <a:r>
              <a:rPr lang="ru-RU" sz="1600" spc="-1" dirty="0">
                <a:solidFill>
                  <a:srgbClr val="2A6099"/>
                </a:solidFill>
                <a:latin typeface="Times New Roman"/>
              </a:rPr>
              <a:t>Анатольевна</a:t>
            </a:r>
            <a:endParaRPr lang="ru-RU" sz="1600" b="0" strike="noStrike" spc="-1" dirty="0">
              <a:solidFill>
                <a:srgbClr val="2A6099"/>
              </a:solidFill>
              <a:latin typeface="Times New Roman"/>
            </a:endParaRPr>
          </a:p>
          <a:p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Студентка 3–ХТФ-101</a:t>
            </a:r>
            <a:endParaRPr lang="ru-RU" sz="1200" b="0" strike="noStrike" spc="-1" dirty="0">
              <a:solidFill>
                <a:srgbClr val="2A6099"/>
              </a:solidFill>
              <a:latin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18408" y="5547500"/>
            <a:ext cx="2174699" cy="120311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1600" b="0" strike="noStrike" spc="-1" dirty="0" err="1">
                <a:solidFill>
                  <a:srgbClr val="2A6099"/>
                </a:solidFill>
                <a:latin typeface="Times New Roman"/>
              </a:rPr>
              <a:t>Горловская</a:t>
            </a:r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 Мария</a:t>
            </a:r>
          </a:p>
          <a:p>
            <a:r>
              <a:rPr lang="ru-RU" sz="1600" spc="-1" dirty="0">
                <a:solidFill>
                  <a:srgbClr val="2A6099"/>
                </a:solidFill>
                <a:latin typeface="Times New Roman"/>
              </a:rPr>
              <a:t>Дмитриевна</a:t>
            </a:r>
            <a:endParaRPr lang="ru-RU" sz="1600" b="0" strike="noStrike" spc="-1" dirty="0">
              <a:solidFill>
                <a:srgbClr val="2A6099"/>
              </a:solidFill>
              <a:latin typeface="Times New Roman"/>
            </a:endParaRPr>
          </a:p>
          <a:p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Студентка 3–ХТФ-101</a:t>
            </a:r>
            <a:endParaRPr lang="ru-RU" sz="1200" b="0" strike="noStrike" spc="-1" dirty="0">
              <a:solidFill>
                <a:srgbClr val="2A6099"/>
              </a:solidFill>
              <a:latin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1327" y="3791445"/>
            <a:ext cx="2174699" cy="120311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1600" b="0" strike="noStrike" spc="-1" dirty="0" err="1">
                <a:solidFill>
                  <a:srgbClr val="2A6099"/>
                </a:solidFill>
                <a:latin typeface="Times New Roman"/>
              </a:rPr>
              <a:t>Гизатуллин</a:t>
            </a:r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 Владислав</a:t>
            </a:r>
          </a:p>
          <a:p>
            <a:r>
              <a:rPr lang="ru-RU" sz="1600" spc="-1" dirty="0">
                <a:solidFill>
                  <a:srgbClr val="2A6099"/>
                </a:solidFill>
                <a:latin typeface="Times New Roman"/>
              </a:rPr>
              <a:t>Вячеславович</a:t>
            </a:r>
            <a:endParaRPr lang="ru-RU" sz="1600" b="0" strike="noStrike" spc="-1" dirty="0">
              <a:solidFill>
                <a:srgbClr val="2A6099"/>
              </a:solidFill>
              <a:latin typeface="Times New Roman"/>
            </a:endParaRPr>
          </a:p>
          <a:p>
            <a:r>
              <a:rPr lang="ru-RU" sz="1600" b="0" strike="noStrike" spc="-1" dirty="0">
                <a:solidFill>
                  <a:srgbClr val="2A6099"/>
                </a:solidFill>
                <a:latin typeface="Times New Roman"/>
              </a:rPr>
              <a:t>Студент 3–ХТФ-101</a:t>
            </a:r>
            <a:endParaRPr lang="ru-RU" sz="1200" b="0" strike="noStrike" spc="-1" dirty="0">
              <a:solidFill>
                <a:srgbClr val="2A6099"/>
              </a:solidFill>
              <a:latin typeface="Times New Roman"/>
            </a:endParaRPr>
          </a:p>
        </p:txBody>
      </p:sp>
      <p:grpSp>
        <p:nvGrpSpPr>
          <p:cNvPr id="24" name="Группа 1">
            <a:extLst>
              <a:ext uri="{FF2B5EF4-FFF2-40B4-BE49-F238E27FC236}">
                <a16:creationId xmlns:a16="http://schemas.microsoft.com/office/drawing/2014/main" id="{49DCC84A-063C-8EAE-7747-3F97956E30FF}"/>
              </a:ext>
            </a:extLst>
          </p:cNvPr>
          <p:cNvGrpSpPr>
            <a:grpSpLocks/>
          </p:cNvGrpSpPr>
          <p:nvPr/>
        </p:nvGrpSpPr>
        <p:grpSpPr bwMode="auto">
          <a:xfrm rot="2528686">
            <a:off x="10363603" y="904558"/>
            <a:ext cx="4176464" cy="4226000"/>
            <a:chOff x="20637" y="56529"/>
            <a:chExt cx="3698876" cy="3698875"/>
          </a:xfrm>
        </p:grpSpPr>
        <p:sp>
          <p:nvSpPr>
            <p:cNvPr id="25" name="Oval 2">
              <a:extLst>
                <a:ext uri="{FF2B5EF4-FFF2-40B4-BE49-F238E27FC236}">
                  <a16:creationId xmlns:a16="http://schemas.microsoft.com/office/drawing/2014/main" id="{7BC43D15-6AE2-D9D5-A942-E0F6AE9AC6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26" name="Oval 3">
              <a:extLst>
                <a:ext uri="{FF2B5EF4-FFF2-40B4-BE49-F238E27FC236}">
                  <a16:creationId xmlns:a16="http://schemas.microsoft.com/office/drawing/2014/main" id="{1299AE39-5F56-AADB-ED83-787B8BE8D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27" name="Oval 5">
              <a:extLst>
                <a:ext uri="{FF2B5EF4-FFF2-40B4-BE49-F238E27FC236}">
                  <a16:creationId xmlns:a16="http://schemas.microsoft.com/office/drawing/2014/main" id="{1E4ECBE6-200D-E85E-CCBF-1858F04359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28" name="Oval 6">
              <a:extLst>
                <a:ext uri="{FF2B5EF4-FFF2-40B4-BE49-F238E27FC236}">
                  <a16:creationId xmlns:a16="http://schemas.microsoft.com/office/drawing/2014/main" id="{B31FD4E0-B0B2-EB58-4129-E044E527C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29" name="Oval 7">
              <a:extLst>
                <a:ext uri="{FF2B5EF4-FFF2-40B4-BE49-F238E27FC236}">
                  <a16:creationId xmlns:a16="http://schemas.microsoft.com/office/drawing/2014/main" id="{BC4968BB-7636-7F77-F569-A84F1BE73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0959" y="2758535"/>
            <a:ext cx="1898247" cy="2530996"/>
          </a:xfrm>
          <a:prstGeom prst="rect">
            <a:avLst/>
          </a:prstGeom>
        </p:spPr>
      </p:pic>
      <p:sp>
        <p:nvSpPr>
          <p:cNvPr id="30" name="Oval 14">
            <a:extLst>
              <a:ext uri="{FF2B5EF4-FFF2-40B4-BE49-F238E27FC236}">
                <a16:creationId xmlns:a16="http://schemas.microsoft.com/office/drawing/2014/main" id="{A307E911-F39E-BD67-7A9D-6B2F16BE63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03402" y="-1420813"/>
            <a:ext cx="4038600" cy="40386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3531" y="1168159"/>
            <a:ext cx="1898247" cy="2530995"/>
          </a:xfrm>
          <a:prstGeom prst="rect">
            <a:avLst/>
          </a:prstGeom>
        </p:spPr>
      </p:pic>
      <p:sp>
        <p:nvSpPr>
          <p:cNvPr id="4103" name="Rectangle 11">
            <a:extLst>
              <a:ext uri="{FF2B5EF4-FFF2-40B4-BE49-F238E27FC236}">
                <a16:creationId xmlns:a16="http://schemas.microsoft.com/office/drawing/2014/main" id="{CC8BA936-409C-9B28-4092-F5876D851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4937" y="477044"/>
            <a:ext cx="7561263" cy="647700"/>
          </a:xfrm>
        </p:spPr>
        <p:txBody>
          <a:bodyPr/>
          <a:lstStyle/>
          <a:p>
            <a:r>
              <a:rPr lang="ru-RU" altLang="ru-RU" sz="3600" b="1" dirty="0">
                <a:solidFill>
                  <a:srgbClr val="0070C0"/>
                </a:solidFill>
              </a:rPr>
              <a:t>Исследовательская группа</a:t>
            </a:r>
          </a:p>
        </p:txBody>
      </p:sp>
      <p:sp>
        <p:nvSpPr>
          <p:cNvPr id="31" name="Oval 14">
            <a:extLst>
              <a:ext uri="{FF2B5EF4-FFF2-40B4-BE49-F238E27FC236}">
                <a16:creationId xmlns:a16="http://schemas.microsoft.com/office/drawing/2014/main" id="{A307E911-F39E-BD67-7A9D-6B2F16BE63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78015" y="-2396256"/>
            <a:ext cx="3285823" cy="3285823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801327" y="1168158"/>
            <a:ext cx="2114318" cy="269343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logo-rus1">
            <a:extLst>
              <a:ext uri="{FF2B5EF4-FFF2-40B4-BE49-F238E27FC236}">
                <a16:creationId xmlns:a16="http://schemas.microsoft.com/office/drawing/2014/main" id="{DB697589-FE2C-79F6-0A78-91103345C8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4099" name="Группа 1">
            <a:extLst>
              <a:ext uri="{FF2B5EF4-FFF2-40B4-BE49-F238E27FC236}">
                <a16:creationId xmlns:a16="http://schemas.microsoft.com/office/drawing/2014/main" id="{49DCC84A-063C-8EAE-7747-3F97956E30FF}"/>
              </a:ext>
            </a:extLst>
          </p:cNvPr>
          <p:cNvGrpSpPr>
            <a:grpSpLocks/>
          </p:cNvGrpSpPr>
          <p:nvPr/>
        </p:nvGrpSpPr>
        <p:grpSpPr bwMode="auto">
          <a:xfrm>
            <a:off x="-957824" y="4226681"/>
            <a:ext cx="4176464" cy="4226000"/>
            <a:chOff x="20637" y="56529"/>
            <a:chExt cx="3698876" cy="3698875"/>
          </a:xfrm>
        </p:grpSpPr>
        <p:sp>
          <p:nvSpPr>
            <p:cNvPr id="4106" name="Oval 2">
              <a:extLst>
                <a:ext uri="{FF2B5EF4-FFF2-40B4-BE49-F238E27FC236}">
                  <a16:creationId xmlns:a16="http://schemas.microsoft.com/office/drawing/2014/main" id="{7BC43D15-6AE2-D9D5-A942-E0F6AE9AC6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4107" name="Oval 3">
              <a:extLst>
                <a:ext uri="{FF2B5EF4-FFF2-40B4-BE49-F238E27FC236}">
                  <a16:creationId xmlns:a16="http://schemas.microsoft.com/office/drawing/2014/main" id="{1299AE39-5F56-AADB-ED83-787B8BE8D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4108" name="Oval 5">
              <a:extLst>
                <a:ext uri="{FF2B5EF4-FFF2-40B4-BE49-F238E27FC236}">
                  <a16:creationId xmlns:a16="http://schemas.microsoft.com/office/drawing/2014/main" id="{1E4ECBE6-200D-E85E-CCBF-1858F04359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4109" name="Oval 6">
              <a:extLst>
                <a:ext uri="{FF2B5EF4-FFF2-40B4-BE49-F238E27FC236}">
                  <a16:creationId xmlns:a16="http://schemas.microsoft.com/office/drawing/2014/main" id="{B31FD4E0-B0B2-EB58-4129-E044E527C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4110" name="Oval 7">
              <a:extLst>
                <a:ext uri="{FF2B5EF4-FFF2-40B4-BE49-F238E27FC236}">
                  <a16:creationId xmlns:a16="http://schemas.microsoft.com/office/drawing/2014/main" id="{BC4968BB-7636-7F77-F569-A84F1BE73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4100" name="Oval 8">
            <a:extLst>
              <a:ext uri="{FF2B5EF4-FFF2-40B4-BE49-F238E27FC236}">
                <a16:creationId xmlns:a16="http://schemas.microsoft.com/office/drawing/2014/main" id="{44CCE559-52D7-C1C5-43E0-ADAD101EF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4101" name="Rectangle 9">
            <a:extLst>
              <a:ext uri="{FF2B5EF4-FFF2-40B4-BE49-F238E27FC236}">
                <a16:creationId xmlns:a16="http://schemas.microsoft.com/office/drawing/2014/main" id="{935970CE-474E-614F-A9F7-9FC623072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102" name="Rectangle 10">
            <a:extLst>
              <a:ext uri="{FF2B5EF4-FFF2-40B4-BE49-F238E27FC236}">
                <a16:creationId xmlns:a16="http://schemas.microsoft.com/office/drawing/2014/main" id="{7346E9DD-AAB1-1CC9-3C98-5772EE13B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092" y="2163848"/>
            <a:ext cx="5857581" cy="35403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4103" name="Rectangle 11">
            <a:extLst>
              <a:ext uri="{FF2B5EF4-FFF2-40B4-BE49-F238E27FC236}">
                <a16:creationId xmlns:a16="http://schemas.microsoft.com/office/drawing/2014/main" id="{CC8BA936-409C-9B28-4092-F5876D851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384" y="548680"/>
            <a:ext cx="7561263" cy="647700"/>
          </a:xfrm>
        </p:spPr>
        <p:txBody>
          <a:bodyPr/>
          <a:lstStyle/>
          <a:p>
            <a:r>
              <a:rPr lang="ru-RU" altLang="ru-RU" sz="4000" b="1" dirty="0">
                <a:solidFill>
                  <a:srgbClr val="0070C0"/>
                </a:solidFill>
              </a:rPr>
              <a:t>Актуальность проекта </a:t>
            </a:r>
          </a:p>
        </p:txBody>
      </p:sp>
      <p:sp>
        <p:nvSpPr>
          <p:cNvPr id="4104" name="Rectangle 17">
            <a:extLst>
              <a:ext uri="{FF2B5EF4-FFF2-40B4-BE49-F238E27FC236}">
                <a16:creationId xmlns:a16="http://schemas.microsoft.com/office/drawing/2014/main" id="{716E7166-6B12-7361-9A17-35A6651DF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8" y="2781300"/>
            <a:ext cx="73453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3366CA-ACB6-5D66-1A8B-D532B53630FF}"/>
              </a:ext>
            </a:extLst>
          </p:cNvPr>
          <p:cNvSpPr txBox="1"/>
          <p:nvPr/>
        </p:nvSpPr>
        <p:spPr bwMode="auto">
          <a:xfrm>
            <a:off x="1424375" y="1484784"/>
            <a:ext cx="9224963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1588" algn="ctr">
              <a:tabLst>
                <a:tab pos="180975" algn="l"/>
              </a:tabLst>
            </a:pPr>
            <a:r>
              <a:rPr lang="ru-RU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В настоящее время в сырье для производства дизельного топлива вовлекается все большее количество продуктов вторичного происхождения. Основной трудностью вовлечения их в товарную продукцию является высокие содержания серы и ароматических углеводородов, что значительно затрудняет процесс гидроочистки. </a:t>
            </a:r>
          </a:p>
          <a:p>
            <a:pPr marL="1588" algn="ctr">
              <a:tabLst>
                <a:tab pos="180975" algn="l"/>
              </a:tabLst>
            </a:pPr>
            <a:r>
              <a:rPr lang="ru-RU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Разделение легкого газойля каталитического крекинга установи </a:t>
            </a:r>
            <a:r>
              <a:rPr lang="en-US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FCC </a:t>
            </a:r>
            <a:r>
              <a:rPr lang="ru-RU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АО «Куйбышевского НПЗ» </a:t>
            </a:r>
            <a:r>
              <a:rPr lang="ru-RU" sz="20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N</a:t>
            </a:r>
            <a:r>
              <a:rPr lang="en-US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-</a:t>
            </a:r>
            <a:r>
              <a:rPr lang="ru-RU" sz="20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метилпирролидоном</a:t>
            </a:r>
            <a:r>
              <a:rPr lang="ru-RU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на экстракт и </a:t>
            </a:r>
            <a:r>
              <a:rPr lang="ru-RU" sz="20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рафинат</a:t>
            </a:r>
            <a:r>
              <a:rPr lang="ru-RU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позволит выделить из данного газойля продукт, который по своим физико-химическим характеристикам, таким как содержание серы, непредельных, полициклических ароматических углеводородов и т.д., будет в лучшую сторону отличаться от исходного сырья. Полученный продукт (</a:t>
            </a:r>
            <a:r>
              <a:rPr lang="ru-RU" sz="20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рафинат</a:t>
            </a:r>
            <a:r>
              <a:rPr lang="ru-RU" sz="2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) можно будет использовать как источник дополнительного количества сырья для производства дизельного топлива.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328249" y="1484784"/>
            <a:ext cx="3222401" cy="4248471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10416480" y="1330325"/>
            <a:ext cx="1775520" cy="2458715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11136560" y="5445224"/>
            <a:ext cx="629990" cy="5761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8108890" y="1250758"/>
            <a:ext cx="576064" cy="564356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122" name="Picture 4" descr="logo-rus1">
            <a:extLst>
              <a:ext uri="{FF2B5EF4-FFF2-40B4-BE49-F238E27FC236}">
                <a16:creationId xmlns:a16="http://schemas.microsoft.com/office/drawing/2014/main" id="{5D84A968-9583-0D9B-C3CB-D13AD3D231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5123" name="Группа 1">
            <a:extLst>
              <a:ext uri="{FF2B5EF4-FFF2-40B4-BE49-F238E27FC236}">
                <a16:creationId xmlns:a16="http://schemas.microsoft.com/office/drawing/2014/main" id="{17FF5E7F-EEE1-3329-D23B-693D85662B31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5129" name="Oval 2">
              <a:extLst>
                <a:ext uri="{FF2B5EF4-FFF2-40B4-BE49-F238E27FC236}">
                  <a16:creationId xmlns:a16="http://schemas.microsoft.com/office/drawing/2014/main" id="{8B8186AC-801B-9A06-DB67-74CE863471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5130" name="Oval 3">
              <a:extLst>
                <a:ext uri="{FF2B5EF4-FFF2-40B4-BE49-F238E27FC236}">
                  <a16:creationId xmlns:a16="http://schemas.microsoft.com/office/drawing/2014/main" id="{8DCD9C99-078A-A4D8-3A39-C67DC7D93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5131" name="Oval 5">
              <a:extLst>
                <a:ext uri="{FF2B5EF4-FFF2-40B4-BE49-F238E27FC236}">
                  <a16:creationId xmlns:a16="http://schemas.microsoft.com/office/drawing/2014/main" id="{B337988F-2AFC-113D-0A6E-77726CBDAD5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5132" name="Oval 6">
              <a:extLst>
                <a:ext uri="{FF2B5EF4-FFF2-40B4-BE49-F238E27FC236}">
                  <a16:creationId xmlns:a16="http://schemas.microsoft.com/office/drawing/2014/main" id="{1446EC12-1CE2-3788-0D68-4E710F66D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5133" name="Oval 7">
              <a:extLst>
                <a:ext uri="{FF2B5EF4-FFF2-40B4-BE49-F238E27FC236}">
                  <a16:creationId xmlns:a16="http://schemas.microsoft.com/office/drawing/2014/main" id="{1DE6BA1B-1388-FD2E-1975-2A50646F8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5124" name="Oval 8">
            <a:extLst>
              <a:ext uri="{FF2B5EF4-FFF2-40B4-BE49-F238E27FC236}">
                <a16:creationId xmlns:a16="http://schemas.microsoft.com/office/drawing/2014/main" id="{5761B413-3983-96AA-93F9-3FEF8A527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25" name="Rectangle 9">
            <a:extLst>
              <a:ext uri="{FF2B5EF4-FFF2-40B4-BE49-F238E27FC236}">
                <a16:creationId xmlns:a16="http://schemas.microsoft.com/office/drawing/2014/main" id="{5BDEE3CE-8C84-DDB3-3A1B-EBDEB1D1B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126" name="Rectangle 10">
            <a:extLst>
              <a:ext uri="{FF2B5EF4-FFF2-40B4-BE49-F238E27FC236}">
                <a16:creationId xmlns:a16="http://schemas.microsoft.com/office/drawing/2014/main" id="{B4A2BC21-018E-3DD4-C5FB-EDEA73F8F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4973" y="592027"/>
            <a:ext cx="5545138" cy="46674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7175" name="Rectangle 11">
            <a:extLst>
              <a:ext uri="{FF2B5EF4-FFF2-40B4-BE49-F238E27FC236}">
                <a16:creationId xmlns:a16="http://schemas.microsoft.com/office/drawing/2014/main" id="{2BF9A0B1-5CD6-9D72-A20D-5F5E1D43D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6437" y="887413"/>
            <a:ext cx="7561263" cy="647700"/>
          </a:xfrm>
        </p:spPr>
        <p:txBody>
          <a:bodyPr/>
          <a:lstStyle/>
          <a:p>
            <a:pPr>
              <a:defRPr/>
            </a:pPr>
            <a:r>
              <a:rPr lang="ru-RU" altLang="ru-RU" sz="3600" b="1" dirty="0">
                <a:solidFill>
                  <a:srgbClr val="0070C0"/>
                </a:solidFill>
              </a:rPr>
              <a:t>Цель проекта</a:t>
            </a:r>
          </a:p>
        </p:txBody>
      </p:sp>
      <p:sp>
        <p:nvSpPr>
          <p:cNvPr id="11273" name="Rectangle 17">
            <a:extLst>
              <a:ext uri="{FF2B5EF4-FFF2-40B4-BE49-F238E27FC236}">
                <a16:creationId xmlns:a16="http://schemas.microsoft.com/office/drawing/2014/main" id="{0C5371DA-A354-C532-9921-F179E6697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97" y="2017812"/>
            <a:ext cx="6347796" cy="3427412"/>
          </a:xfrm>
          <a:prstGeom prst="rect">
            <a:avLst/>
          </a:prstGeom>
          <a:noFill/>
          <a:ln>
            <a:noFill/>
          </a:ln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70C0"/>
                </a:solidFill>
                <a:latin typeface="+mn-lt"/>
              </a:rPr>
              <a:t>На основании литературных данных подобрать и оптимизировать условия  разделения легкого газойля каталитического крекинга установки 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FCC</a:t>
            </a:r>
            <a:r>
              <a:rPr lang="ru-RU" sz="2000" dirty="0">
                <a:solidFill>
                  <a:srgbClr val="0070C0"/>
                </a:solidFill>
                <a:latin typeface="+mn-lt"/>
              </a:rPr>
              <a:t> АО «Куйбышевского НПЗ» 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N</a:t>
            </a:r>
            <a:r>
              <a:rPr lang="ru-RU" sz="2000" dirty="0">
                <a:solidFill>
                  <a:srgbClr val="0070C0"/>
                </a:solidFill>
                <a:latin typeface="+mn-lt"/>
              </a:rPr>
              <a:t>-</a:t>
            </a:r>
            <a:r>
              <a:rPr lang="ru-RU" sz="2000" dirty="0" err="1">
                <a:solidFill>
                  <a:srgbClr val="0070C0"/>
                </a:solidFill>
                <a:latin typeface="+mn-lt"/>
              </a:rPr>
              <a:t>метилпирролидоном</a:t>
            </a:r>
            <a:r>
              <a:rPr lang="ru-RU" sz="2000" dirty="0">
                <a:solidFill>
                  <a:srgbClr val="0070C0"/>
                </a:solidFill>
                <a:latin typeface="+mn-lt"/>
              </a:rPr>
              <a:t>  на экстракт и </a:t>
            </a:r>
            <a:r>
              <a:rPr lang="ru-RU" sz="2000" dirty="0" err="1">
                <a:solidFill>
                  <a:srgbClr val="0070C0"/>
                </a:solidFill>
                <a:latin typeface="+mn-lt"/>
              </a:rPr>
              <a:t>рафинат</a:t>
            </a:r>
            <a:r>
              <a:rPr lang="ru-RU" sz="2000" dirty="0">
                <a:solidFill>
                  <a:srgbClr val="0070C0"/>
                </a:solidFill>
                <a:latin typeface="+mn-lt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0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Провести сравнительный анализ сырья, экстракта, </a:t>
            </a:r>
            <a:r>
              <a:rPr lang="ru-RU" sz="2000" spc="-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рафината</a:t>
            </a:r>
            <a:r>
              <a:rPr lang="ru-RU" sz="20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и </a:t>
            </a:r>
            <a:r>
              <a:rPr lang="ru-RU" sz="2000" spc="-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прямогоного</a:t>
            </a:r>
            <a:r>
              <a:rPr lang="ru-RU" sz="20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дизельного топлива с целью прогноза дальнейших путей переработки продуктов разделения сырья</a:t>
            </a:r>
            <a:r>
              <a:rPr lang="ru-RU" sz="24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endParaRPr lang="ru-RU" sz="2400" spc="-1" dirty="0">
              <a:solidFill>
                <a:schemeClr val="accent2"/>
              </a:solidFill>
              <a:latin typeface="+mn-lt"/>
            </a:endParaRPr>
          </a:p>
          <a:p>
            <a:pPr>
              <a:defRPr/>
            </a:pP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endParaRPr lang="ru-RU" altLang="ru-RU" sz="1000" dirty="0">
              <a:solidFill>
                <a:srgbClr val="004282"/>
              </a:solidFill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7320137" y="1124744"/>
            <a:ext cx="648072" cy="64807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11334750" y="1330325"/>
            <a:ext cx="521890" cy="514499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6528048" y="5676394"/>
            <a:ext cx="792089" cy="70456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8616280" y="1052736"/>
            <a:ext cx="648072" cy="39604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975" y="2559682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561" y="4976131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8">
            <a:extLst>
              <a:ext uri="{FF2B5EF4-FFF2-40B4-BE49-F238E27FC236}">
                <a16:creationId xmlns:a16="http://schemas.microsoft.com/office/drawing/2014/main" id="{1AD29D26-9487-6B4D-EE64-F82A16A91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922" y="1561478"/>
            <a:ext cx="3085053" cy="4114916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1342761" y="1713238"/>
            <a:ext cx="3458418" cy="468835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147" name="Группа 1">
            <a:extLst>
              <a:ext uri="{FF2B5EF4-FFF2-40B4-BE49-F238E27FC236}">
                <a16:creationId xmlns:a16="http://schemas.microsoft.com/office/drawing/2014/main" id="{B6809FB8-6A49-509B-A75F-E3DAD02347B9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388938"/>
            <a:ext cx="3698876" cy="3698876"/>
            <a:chOff x="20637" y="56529"/>
            <a:chExt cx="3698876" cy="3698875"/>
          </a:xfrm>
        </p:grpSpPr>
        <p:sp>
          <p:nvSpPr>
            <p:cNvPr id="6155" name="Oval 2">
              <a:extLst>
                <a:ext uri="{FF2B5EF4-FFF2-40B4-BE49-F238E27FC236}">
                  <a16:creationId xmlns:a16="http://schemas.microsoft.com/office/drawing/2014/main" id="{EA20F6BF-DB51-D55A-2901-54C52E2264E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6156" name="Oval 3">
              <a:extLst>
                <a:ext uri="{FF2B5EF4-FFF2-40B4-BE49-F238E27FC236}">
                  <a16:creationId xmlns:a16="http://schemas.microsoft.com/office/drawing/2014/main" id="{D0BF457E-1DDE-CFDD-8FEB-F1EBA1D34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6157" name="Oval 5">
              <a:extLst>
                <a:ext uri="{FF2B5EF4-FFF2-40B4-BE49-F238E27FC236}">
                  <a16:creationId xmlns:a16="http://schemas.microsoft.com/office/drawing/2014/main" id="{B63A6268-31A4-9A3F-6A8A-CF745674C13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6158" name="Oval 6">
              <a:extLst>
                <a:ext uri="{FF2B5EF4-FFF2-40B4-BE49-F238E27FC236}">
                  <a16:creationId xmlns:a16="http://schemas.microsoft.com/office/drawing/2014/main" id="{C01157BC-6E7B-B8CE-AE78-98EA13AAA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6159" name="Oval 7">
              <a:extLst>
                <a:ext uri="{FF2B5EF4-FFF2-40B4-BE49-F238E27FC236}">
                  <a16:creationId xmlns:a16="http://schemas.microsoft.com/office/drawing/2014/main" id="{E52E5E22-A196-9970-FCEE-98052F371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pic>
        <p:nvPicPr>
          <p:cNvPr id="6146" name="Picture 4" descr="logo-rus1">
            <a:extLst>
              <a:ext uri="{FF2B5EF4-FFF2-40B4-BE49-F238E27FC236}">
                <a16:creationId xmlns:a16="http://schemas.microsoft.com/office/drawing/2014/main" id="{8ED5B047-35E5-FA78-B727-AFF39BD564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sp>
        <p:nvSpPr>
          <p:cNvPr id="6148" name="Oval 8">
            <a:extLst>
              <a:ext uri="{FF2B5EF4-FFF2-40B4-BE49-F238E27FC236}">
                <a16:creationId xmlns:a16="http://schemas.microsoft.com/office/drawing/2014/main" id="{A65866AF-7513-2F15-25D0-B82BCACEB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6149" name="Rectangle 9">
            <a:extLst>
              <a:ext uri="{FF2B5EF4-FFF2-40B4-BE49-F238E27FC236}">
                <a16:creationId xmlns:a16="http://schemas.microsoft.com/office/drawing/2014/main" id="{8BF81324-D417-306F-53F1-9CAF36275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150" name="Rectangle 10">
            <a:extLst>
              <a:ext uri="{FF2B5EF4-FFF2-40B4-BE49-F238E27FC236}">
                <a16:creationId xmlns:a16="http://schemas.microsoft.com/office/drawing/2014/main" id="{ED391C7B-3A91-3067-1D18-91FC0F118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092" y="476263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6151" name="Rectangle 11">
            <a:extLst>
              <a:ext uri="{FF2B5EF4-FFF2-40B4-BE49-F238E27FC236}">
                <a16:creationId xmlns:a16="http://schemas.microsoft.com/office/drawing/2014/main" id="{53633643-779F-CF2E-655B-41B4870F8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1813" y="682625"/>
            <a:ext cx="3965574" cy="647700"/>
          </a:xfrm>
        </p:spPr>
        <p:txBody>
          <a:bodyPr/>
          <a:lstStyle/>
          <a:p>
            <a:r>
              <a:rPr lang="ru-RU" altLang="ru-RU" sz="3600" b="1" dirty="0">
                <a:solidFill>
                  <a:srgbClr val="0070C0"/>
                </a:solidFill>
              </a:rPr>
              <a:t>Задачи проекта</a:t>
            </a:r>
          </a:p>
        </p:txBody>
      </p:sp>
      <p:sp>
        <p:nvSpPr>
          <p:cNvPr id="6152" name="Rectangle 17">
            <a:extLst>
              <a:ext uri="{FF2B5EF4-FFF2-40B4-BE49-F238E27FC236}">
                <a16:creationId xmlns:a16="http://schemas.microsoft.com/office/drawing/2014/main" id="{C9D33520-C1FE-2DE8-4E84-E3EE1AA71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E74A4D-1215-1FC2-55DE-9543AC1D3C83}"/>
              </a:ext>
            </a:extLst>
          </p:cNvPr>
          <p:cNvSpPr txBox="1"/>
          <p:nvPr/>
        </p:nvSpPr>
        <p:spPr bwMode="auto">
          <a:xfrm>
            <a:off x="5346213" y="1692602"/>
            <a:ext cx="6021546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4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1. Подобрать оптимальные условия разделения легкого газойля каталитического крекинга установки FCC АО «Куйбышевского НПЗ» </a:t>
            </a:r>
            <a:br>
              <a:rPr lang="ru-RU" sz="24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</a:br>
            <a:r>
              <a:rPr lang="ru-RU" sz="2400" spc="-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N-метилпирролидоном</a:t>
            </a:r>
            <a:r>
              <a:rPr lang="ru-RU" sz="24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 на экстракт и </a:t>
            </a:r>
            <a:r>
              <a:rPr lang="ru-RU" sz="2400" spc="-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рафинат</a:t>
            </a:r>
            <a:r>
              <a:rPr lang="ru-RU" sz="24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400" spc="-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2. Определить, используя стандартные методики, основные физико-химические характеристики объектов исследования. 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77825" y="1844824"/>
            <a:ext cx="317575" cy="12952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" y="6030913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460" y="4083061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4" y="1604963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352" y="1460500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482" y="6164263"/>
            <a:ext cx="1238416" cy="1211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69" y="3888386"/>
            <a:ext cx="320314" cy="31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D31F36-860F-E7BB-49BD-DAFFC9453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1794668"/>
            <a:ext cx="3314700" cy="45450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49028B-E88B-E6D0-B8F2-D4DC3EFECD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2F2F3"/>
              </a:clrFrom>
              <a:clrTo>
                <a:srgbClr val="F2F2F3">
                  <a:alpha val="0"/>
                </a:srgbClr>
              </a:clrTo>
            </a:clrChang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61206"/>
            <a:ext cx="12192000" cy="2896794"/>
          </a:xfrm>
          <a:prstGeom prst="rect">
            <a:avLst/>
          </a:prstGeom>
        </p:spPr>
      </p:pic>
      <p:pic>
        <p:nvPicPr>
          <p:cNvPr id="7170" name="Picture 4" descr="logo-rus1">
            <a:extLst>
              <a:ext uri="{FF2B5EF4-FFF2-40B4-BE49-F238E27FC236}">
                <a16:creationId xmlns:a16="http://schemas.microsoft.com/office/drawing/2014/main" id="{7C1E8364-4AFA-C827-F7F3-BAD8CE7FA5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7171" name="Группа 1">
            <a:extLst>
              <a:ext uri="{FF2B5EF4-FFF2-40B4-BE49-F238E27FC236}">
                <a16:creationId xmlns:a16="http://schemas.microsoft.com/office/drawing/2014/main" id="{9AF7B48C-D316-3876-6C74-18B034ABDB18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7178" name="Oval 2">
              <a:extLst>
                <a:ext uri="{FF2B5EF4-FFF2-40B4-BE49-F238E27FC236}">
                  <a16:creationId xmlns:a16="http://schemas.microsoft.com/office/drawing/2014/main" id="{492DF667-10C6-BFB0-E189-6452FA19874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7179" name="Oval 3">
              <a:extLst>
                <a:ext uri="{FF2B5EF4-FFF2-40B4-BE49-F238E27FC236}">
                  <a16:creationId xmlns:a16="http://schemas.microsoft.com/office/drawing/2014/main" id="{DD1C4B37-F614-F25C-DC70-8CD160785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7180" name="Oval 5">
              <a:extLst>
                <a:ext uri="{FF2B5EF4-FFF2-40B4-BE49-F238E27FC236}">
                  <a16:creationId xmlns:a16="http://schemas.microsoft.com/office/drawing/2014/main" id="{4F736F19-BC52-9E0B-5A70-9B4E61E24FB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7181" name="Oval 6">
              <a:extLst>
                <a:ext uri="{FF2B5EF4-FFF2-40B4-BE49-F238E27FC236}">
                  <a16:creationId xmlns:a16="http://schemas.microsoft.com/office/drawing/2014/main" id="{482344A3-BB6B-268B-AFD2-BEBD67B04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7182" name="Oval 7">
              <a:extLst>
                <a:ext uri="{FF2B5EF4-FFF2-40B4-BE49-F238E27FC236}">
                  <a16:creationId xmlns:a16="http://schemas.microsoft.com/office/drawing/2014/main" id="{5D990FD4-45DC-5F94-39D0-61E1E660E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7172" name="Oval 8">
            <a:extLst>
              <a:ext uri="{FF2B5EF4-FFF2-40B4-BE49-F238E27FC236}">
                <a16:creationId xmlns:a16="http://schemas.microsoft.com/office/drawing/2014/main" id="{666BB3FC-C1D9-032B-3115-82B93DACD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7173" name="Rectangle 9">
            <a:extLst>
              <a:ext uri="{FF2B5EF4-FFF2-40B4-BE49-F238E27FC236}">
                <a16:creationId xmlns:a16="http://schemas.microsoft.com/office/drawing/2014/main" id="{604B2510-B605-73F4-FCEE-EEB6FAC4F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174" name="Rectangle 10">
            <a:extLst>
              <a:ext uri="{FF2B5EF4-FFF2-40B4-BE49-F238E27FC236}">
                <a16:creationId xmlns:a16="http://schemas.microsoft.com/office/drawing/2014/main" id="{59549262-8713-A8EE-9539-4B21C89FF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789" y="294883"/>
            <a:ext cx="5916611" cy="4308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7175" name="Rectangle 11">
            <a:extLst>
              <a:ext uri="{FF2B5EF4-FFF2-40B4-BE49-F238E27FC236}">
                <a16:creationId xmlns:a16="http://schemas.microsoft.com/office/drawing/2014/main" id="{26E2CA3C-4F12-24D7-7750-C08FD695A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40510" y="502444"/>
            <a:ext cx="3636069" cy="647700"/>
          </a:xfrm>
        </p:spPr>
        <p:txBody>
          <a:bodyPr/>
          <a:lstStyle/>
          <a:p>
            <a:r>
              <a:rPr lang="ru-RU" altLang="ru-RU" sz="3600" b="1" dirty="0">
                <a:solidFill>
                  <a:srgbClr val="0070C0"/>
                </a:solidFill>
              </a:rPr>
              <a:t>Анализ рынка</a:t>
            </a:r>
          </a:p>
        </p:txBody>
      </p:sp>
      <p:sp>
        <p:nvSpPr>
          <p:cNvPr id="7176" name="Rectangle 17">
            <a:extLst>
              <a:ext uri="{FF2B5EF4-FFF2-40B4-BE49-F238E27FC236}">
                <a16:creationId xmlns:a16="http://schemas.microsoft.com/office/drawing/2014/main" id="{62291722-F2F5-6201-F303-8681B8546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8995E8-A679-DB15-ABA4-0FAF46159AB8}"/>
              </a:ext>
            </a:extLst>
          </p:cNvPr>
          <p:cNvSpPr txBox="1"/>
          <p:nvPr/>
        </p:nvSpPr>
        <p:spPr bwMode="auto">
          <a:xfrm>
            <a:off x="2146614" y="1616671"/>
            <a:ext cx="8724900" cy="32008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ts val="1417"/>
              </a:spcBef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В настоящее время на современных НПЗ в переработку вовлекаются высокосернистые нефти, и, соответственно, остро стоит проблема гидроочистки получаемых фракций. Особо выражена проблема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гидрооблагораживания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газойлей вторичного происхождения.</a:t>
            </a:r>
            <a:b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b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Газойли вторичного происхождения отличаются от прямогонных фракций, как правило, более высоким содержанием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азоторганических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сероорганических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соединений и полициклических ароматических углеводородов. Вовлечение до </a:t>
            </a:r>
            <a:r>
              <a:rPr lang="ru-RU" sz="16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20 %об. 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вторичных газойлей в существующие схемы переработки дизельных фракции в настоящее время позволяет получать дизельное топливо с содержанием серы менее </a:t>
            </a:r>
            <a:b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</a:br>
            <a:r>
              <a:rPr lang="ru-RU" sz="16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10 мг</a:t>
            </a:r>
            <a:r>
              <a:rPr lang="en-US" sz="16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・</a:t>
            </a:r>
            <a:r>
              <a:rPr lang="ru-RU" sz="16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кг</a:t>
            </a:r>
            <a:r>
              <a:rPr lang="ru-RU" sz="1600" b="1" baseline="300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–1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, однако прогнозные оценки показывают, что доля вторичных газойлей может возрасти до </a:t>
            </a:r>
            <a:r>
              <a:rPr lang="ru-RU" sz="16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40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и даже </a:t>
            </a:r>
            <a:r>
              <a:rPr lang="ru-RU" sz="16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70 %об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., что практически потребует принципиально новых технологических решений в обработке вторичного сырья.</a:t>
            </a:r>
          </a:p>
          <a:p>
            <a:pPr marL="1588">
              <a:tabLst>
                <a:tab pos="180975" algn="l"/>
              </a:tabLst>
              <a:defRPr/>
            </a:pPr>
            <a:endParaRPr lang="ru-RU" sz="1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">
            <a:extLst>
              <a:ext uri="{FF2B5EF4-FFF2-40B4-BE49-F238E27FC236}">
                <a16:creationId xmlns:a16="http://schemas.microsoft.com/office/drawing/2014/main" id="{9AF7B48C-D316-3876-6C74-18B034ABDB18}"/>
              </a:ext>
            </a:extLst>
          </p:cNvPr>
          <p:cNvGrpSpPr>
            <a:grpSpLocks/>
          </p:cNvGrpSpPr>
          <p:nvPr/>
        </p:nvGrpSpPr>
        <p:grpSpPr bwMode="auto">
          <a:xfrm>
            <a:off x="6315422" y="-2857901"/>
            <a:ext cx="3698876" cy="3698876"/>
            <a:chOff x="20637" y="56529"/>
            <a:chExt cx="3698876" cy="3698875"/>
          </a:xfrm>
        </p:grpSpPr>
        <p:sp>
          <p:nvSpPr>
            <p:cNvPr id="18" name="Oval 2">
              <a:extLst>
                <a:ext uri="{FF2B5EF4-FFF2-40B4-BE49-F238E27FC236}">
                  <a16:creationId xmlns:a16="http://schemas.microsoft.com/office/drawing/2014/main" id="{492DF667-10C6-BFB0-E189-6452FA19874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DD1C4B37-F614-F25C-DC70-8CD160785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20" name="Oval 5">
              <a:extLst>
                <a:ext uri="{FF2B5EF4-FFF2-40B4-BE49-F238E27FC236}">
                  <a16:creationId xmlns:a16="http://schemas.microsoft.com/office/drawing/2014/main" id="{4F736F19-BC52-9E0B-5A70-9B4E61E24FB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21" name="Oval 6">
              <a:extLst>
                <a:ext uri="{FF2B5EF4-FFF2-40B4-BE49-F238E27FC236}">
                  <a16:creationId xmlns:a16="http://schemas.microsoft.com/office/drawing/2014/main" id="{482344A3-BB6B-268B-AFD2-BEBD67B04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22" name="Oval 7">
              <a:extLst>
                <a:ext uri="{FF2B5EF4-FFF2-40B4-BE49-F238E27FC236}">
                  <a16:creationId xmlns:a16="http://schemas.microsoft.com/office/drawing/2014/main" id="{5D990FD4-45DC-5F94-39D0-61E1E660E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logo-rus1">
            <a:extLst>
              <a:ext uri="{FF2B5EF4-FFF2-40B4-BE49-F238E27FC236}">
                <a16:creationId xmlns:a16="http://schemas.microsoft.com/office/drawing/2014/main" id="{2ADB4D09-E27E-89B3-6CA1-D9D3381E95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8195" name="Группа 1">
            <a:extLst>
              <a:ext uri="{FF2B5EF4-FFF2-40B4-BE49-F238E27FC236}">
                <a16:creationId xmlns:a16="http://schemas.microsoft.com/office/drawing/2014/main" id="{C4EB93A8-7402-CF87-7A35-651DB4F9AA4C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8204" name="Oval 2">
              <a:extLst>
                <a:ext uri="{FF2B5EF4-FFF2-40B4-BE49-F238E27FC236}">
                  <a16:creationId xmlns:a16="http://schemas.microsoft.com/office/drawing/2014/main" id="{1480D334-0444-CF56-ECE8-AC827B5C1EE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8205" name="Oval 3">
              <a:extLst>
                <a:ext uri="{FF2B5EF4-FFF2-40B4-BE49-F238E27FC236}">
                  <a16:creationId xmlns:a16="http://schemas.microsoft.com/office/drawing/2014/main" id="{2C09C108-B324-7CEE-F9F4-4F7CFAAF7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8206" name="Oval 5">
              <a:extLst>
                <a:ext uri="{FF2B5EF4-FFF2-40B4-BE49-F238E27FC236}">
                  <a16:creationId xmlns:a16="http://schemas.microsoft.com/office/drawing/2014/main" id="{F62AD8DC-CF9A-E543-8061-8CD0C1F41C3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8207" name="Oval 6">
              <a:extLst>
                <a:ext uri="{FF2B5EF4-FFF2-40B4-BE49-F238E27FC236}">
                  <a16:creationId xmlns:a16="http://schemas.microsoft.com/office/drawing/2014/main" id="{DF2B6B07-66C8-EC11-8AFB-6C1FE652E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8208" name="Oval 7">
              <a:extLst>
                <a:ext uri="{FF2B5EF4-FFF2-40B4-BE49-F238E27FC236}">
                  <a16:creationId xmlns:a16="http://schemas.microsoft.com/office/drawing/2014/main" id="{8FD3D61A-2E30-14A8-0A3C-B50D779FD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8196" name="Oval 8">
            <a:extLst>
              <a:ext uri="{FF2B5EF4-FFF2-40B4-BE49-F238E27FC236}">
                <a16:creationId xmlns:a16="http://schemas.microsoft.com/office/drawing/2014/main" id="{4B6F67CC-0433-1D6B-F2A4-6DF8CE3E5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8197" name="Rectangle 9">
            <a:extLst>
              <a:ext uri="{FF2B5EF4-FFF2-40B4-BE49-F238E27FC236}">
                <a16:creationId xmlns:a16="http://schemas.microsoft.com/office/drawing/2014/main" id="{BE803BD7-37AD-BDB9-105C-AAE409455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198" name="Rectangle 10">
            <a:extLst>
              <a:ext uri="{FF2B5EF4-FFF2-40B4-BE49-F238E27FC236}">
                <a16:creationId xmlns:a16="http://schemas.microsoft.com/office/drawing/2014/main" id="{D9BBFFDB-E979-87B3-02BD-2A2354D69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426" y="598487"/>
            <a:ext cx="6093262" cy="33962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8199" name="Rectangle 11">
            <a:extLst>
              <a:ext uri="{FF2B5EF4-FFF2-40B4-BE49-F238E27FC236}">
                <a16:creationId xmlns:a16="http://schemas.microsoft.com/office/drawing/2014/main" id="{675E6705-5966-5933-5E1E-111C93421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8214" y="723340"/>
            <a:ext cx="7561263" cy="647700"/>
          </a:xfrm>
        </p:spPr>
        <p:txBody>
          <a:bodyPr/>
          <a:lstStyle/>
          <a:p>
            <a:r>
              <a:rPr lang="ru-RU" altLang="ru-RU" sz="3200" b="1" dirty="0">
                <a:solidFill>
                  <a:srgbClr val="0070C0"/>
                </a:solidFill>
              </a:rPr>
              <a:t>Оптимизация условий разделения</a:t>
            </a:r>
          </a:p>
        </p:txBody>
      </p:sp>
      <p:sp>
        <p:nvSpPr>
          <p:cNvPr id="8200" name="Rectangle 17">
            <a:extLst>
              <a:ext uri="{FF2B5EF4-FFF2-40B4-BE49-F238E27FC236}">
                <a16:creationId xmlns:a16="http://schemas.microsoft.com/office/drawing/2014/main" id="{0BDFBFEA-A27A-A3C8-9B75-317135F77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0BBD35F-28E4-133D-1088-52E7EE79800D}"/>
              </a:ext>
            </a:extLst>
          </p:cNvPr>
          <p:cNvSpPr/>
          <p:nvPr/>
        </p:nvSpPr>
        <p:spPr bwMode="auto">
          <a:xfrm>
            <a:off x="1584325" y="1935398"/>
            <a:ext cx="2954036" cy="16561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4251DE-6106-2ADC-4B88-254FCD7C4F2A}"/>
              </a:ext>
            </a:extLst>
          </p:cNvPr>
          <p:cNvSpPr txBox="1"/>
          <p:nvPr/>
        </p:nvSpPr>
        <p:spPr bwMode="auto">
          <a:xfrm>
            <a:off x="1584325" y="1686272"/>
            <a:ext cx="7798495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 увеличением глубины переработки нефти все большее значение приобретает переработка газойлей вторичных процессов, в частности, для производства современного дизельного топлива.</a:t>
            </a:r>
          </a:p>
          <a:p>
            <a:pPr algn="just"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При обычных условиях гидроочистки не решаются проблемы раскрытия конденсированных циклов нафтеноароматических углеводородов. Как следствие, даже для глубоко очищенного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гидрогенизата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, не может быть получено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цетановое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число, соответствующее требованиям современной НТД. Решением данной проблемы является разделение исходных газойлей с помощью селективных растворителей. Получаемый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рафинат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существенно легче подвергается гидроочистке и может вовлекаться после нее в товарную продукцию без существенного снижения </a:t>
            </a:r>
            <a:r>
              <a:rPr lang="ru-RU" sz="1600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цетанового</a:t>
            </a:r>
            <a:r>
              <a:rPr lang="ru-RU" sz="16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числа. Получаемый экстракт может быть использован для изготовления высокоплотного компонента реактивных топлив, что крайне актуально в настоящее время, а также может являться сырьем для получения жидких органических носителей водорода.</a:t>
            </a:r>
            <a:endParaRPr lang="ru-RU" sz="1600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202" name="Рисунок 2">
            <a:extLst>
              <a:ext uri="{FF2B5EF4-FFF2-40B4-BE49-F238E27FC236}">
                <a16:creationId xmlns:a16="http://schemas.microsoft.com/office/drawing/2014/main" id="{08373517-FB54-0C37-3113-83F6D1703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309">
            <a:off x="9625201" y="1625252"/>
            <a:ext cx="21113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TextBox 4">
            <a:extLst>
              <a:ext uri="{FF2B5EF4-FFF2-40B4-BE49-F238E27FC236}">
                <a16:creationId xmlns:a16="http://schemas.microsoft.com/office/drawing/2014/main" id="{DCBEE390-E5B0-BDAA-83E5-0EE693641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6018" y="3854438"/>
            <a:ext cx="2561854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ru-RU" sz="1600" b="1" dirty="0">
                <a:solidFill>
                  <a:srgbClr val="EE1747"/>
                </a:solidFill>
                <a:latin typeface="Proxima Nova Rg" pitchFamily="50" charset="0"/>
              </a:rPr>
              <a:t>N-</a:t>
            </a:r>
            <a:r>
              <a:rPr lang="ru-RU" altLang="ru-RU" sz="1600" b="1" dirty="0" err="1">
                <a:solidFill>
                  <a:srgbClr val="EE1747"/>
                </a:solidFill>
              </a:rPr>
              <a:t>метилпирролидон</a:t>
            </a:r>
            <a:endParaRPr lang="ru-RU" altLang="ru-RU" sz="1600" b="1" dirty="0">
              <a:solidFill>
                <a:srgbClr val="EE1747"/>
              </a:solidFill>
            </a:endParaRPr>
          </a:p>
        </p:txBody>
      </p:sp>
      <p:pic>
        <p:nvPicPr>
          <p:cNvPr id="4" name="Picture 2" descr="Делительная воронка – Бесплатные иконки: образование">
            <a:extLst>
              <a:ext uri="{FF2B5EF4-FFF2-40B4-BE49-F238E27FC236}">
                <a16:creationId xmlns:a16="http://schemas.microsoft.com/office/drawing/2014/main" id="{7546E92A-1418-18A0-DEEF-A36BA54D8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4735" y="4007069"/>
            <a:ext cx="2622494" cy="262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Группа 1">
            <a:extLst>
              <a:ext uri="{FF2B5EF4-FFF2-40B4-BE49-F238E27FC236}">
                <a16:creationId xmlns:a16="http://schemas.microsoft.com/office/drawing/2014/main" id="{33A03CFA-D53A-DF53-B774-EEC442FF0213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9226" name="Oval 2">
              <a:extLst>
                <a:ext uri="{FF2B5EF4-FFF2-40B4-BE49-F238E27FC236}">
                  <a16:creationId xmlns:a16="http://schemas.microsoft.com/office/drawing/2014/main" id="{E0BEF326-A561-1417-DC3A-F7ADCA31A8B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7" name="Oval 3">
              <a:extLst>
                <a:ext uri="{FF2B5EF4-FFF2-40B4-BE49-F238E27FC236}">
                  <a16:creationId xmlns:a16="http://schemas.microsoft.com/office/drawing/2014/main" id="{C100E40F-1FFA-FB75-B9C8-854CDED26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28" name="Oval 5">
              <a:extLst>
                <a:ext uri="{FF2B5EF4-FFF2-40B4-BE49-F238E27FC236}">
                  <a16:creationId xmlns:a16="http://schemas.microsoft.com/office/drawing/2014/main" id="{8C61A0F7-906B-9EC7-778A-DB373298E0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9" name="Oval 6">
              <a:extLst>
                <a:ext uri="{FF2B5EF4-FFF2-40B4-BE49-F238E27FC236}">
                  <a16:creationId xmlns:a16="http://schemas.microsoft.com/office/drawing/2014/main" id="{0684ECE2-4BA0-65C9-8A86-2E3CA7047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30" name="Oval 7">
              <a:extLst>
                <a:ext uri="{FF2B5EF4-FFF2-40B4-BE49-F238E27FC236}">
                  <a16:creationId xmlns:a16="http://schemas.microsoft.com/office/drawing/2014/main" id="{C00BF56B-8E2D-CDF6-4FF5-4D7FD3138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9222" name="Rectangle 10">
            <a:extLst>
              <a:ext uri="{FF2B5EF4-FFF2-40B4-BE49-F238E27FC236}">
                <a16:creationId xmlns:a16="http://schemas.microsoft.com/office/drawing/2014/main" id="{41E5748D-3901-35A0-73E7-586B6E3A7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735" y="479992"/>
            <a:ext cx="5545138" cy="4727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2803609" y="3879435"/>
            <a:ext cx="2676501" cy="265626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66687" y="1557834"/>
            <a:ext cx="2676748" cy="268684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218" name="Picture 4" descr="logo-rus1">
            <a:extLst>
              <a:ext uri="{FF2B5EF4-FFF2-40B4-BE49-F238E27FC236}">
                <a16:creationId xmlns:a16="http://schemas.microsoft.com/office/drawing/2014/main" id="{712C9CA4-9262-631A-A917-B17AA114D3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sp>
        <p:nvSpPr>
          <p:cNvPr id="9220" name="Oval 8">
            <a:extLst>
              <a:ext uri="{FF2B5EF4-FFF2-40B4-BE49-F238E27FC236}">
                <a16:creationId xmlns:a16="http://schemas.microsoft.com/office/drawing/2014/main" id="{EDFFB823-6D99-3469-87D0-0D3600253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9221" name="Rectangle 9">
            <a:extLst>
              <a:ext uri="{FF2B5EF4-FFF2-40B4-BE49-F238E27FC236}">
                <a16:creationId xmlns:a16="http://schemas.microsoft.com/office/drawing/2014/main" id="{68300862-A980-7DD4-700B-0ADE5B654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9223" name="Rectangle 11">
            <a:extLst>
              <a:ext uri="{FF2B5EF4-FFF2-40B4-BE49-F238E27FC236}">
                <a16:creationId xmlns:a16="http://schemas.microsoft.com/office/drawing/2014/main" id="{C88ABDC6-933C-B334-0821-0ACC80EE5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1900" y="495927"/>
            <a:ext cx="7561263" cy="647700"/>
          </a:xfrm>
        </p:spPr>
        <p:txBody>
          <a:bodyPr/>
          <a:lstStyle/>
          <a:p>
            <a:r>
              <a:rPr lang="ru-RU" altLang="ru-RU" sz="3200" b="1" dirty="0">
                <a:solidFill>
                  <a:srgbClr val="0070C0"/>
                </a:solidFill>
              </a:rPr>
              <a:t>Оптимизация условий разделения</a:t>
            </a:r>
          </a:p>
        </p:txBody>
      </p:sp>
      <p:sp>
        <p:nvSpPr>
          <p:cNvPr id="9224" name="Rectangle 17">
            <a:extLst>
              <a:ext uri="{FF2B5EF4-FFF2-40B4-BE49-F238E27FC236}">
                <a16:creationId xmlns:a16="http://schemas.microsoft.com/office/drawing/2014/main" id="{DBD64FCC-BF7D-064D-AF27-DFA8BF76F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E4E17-946B-50A1-80DE-ABCF95582841}"/>
              </a:ext>
            </a:extLst>
          </p:cNvPr>
          <p:cNvSpPr txBox="1"/>
          <p:nvPr/>
        </p:nvSpPr>
        <p:spPr bwMode="auto">
          <a:xfrm>
            <a:off x="5928836" y="4176899"/>
            <a:ext cx="6428460" cy="22159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70C0"/>
                </a:solidFill>
                <a:latin typeface="+mn-lt"/>
              </a:rPr>
              <a:t>Методика исследования: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Подготовка сырья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Нагревание смеси сырья,</a:t>
            </a:r>
          </a:p>
          <a:p>
            <a:pPr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растворителя массовое соотношение </a:t>
            </a:r>
          </a:p>
          <a:p>
            <a:pPr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растворитель : сырье  0,75:1 </a:t>
            </a:r>
          </a:p>
          <a:p>
            <a:pPr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(в составе растворителя 5% </a:t>
            </a:r>
            <a:r>
              <a:rPr lang="ru-RU" sz="1600" dirty="0" err="1">
                <a:solidFill>
                  <a:srgbClr val="0070C0"/>
                </a:solidFill>
                <a:latin typeface="+mn-lt"/>
              </a:rPr>
              <a:t>мас</a:t>
            </a:r>
            <a:r>
              <a:rPr lang="ru-RU" sz="1600" dirty="0">
                <a:solidFill>
                  <a:srgbClr val="0070C0"/>
                </a:solidFill>
                <a:latin typeface="+mn-lt"/>
              </a:rPr>
              <a:t>. воды на </a:t>
            </a:r>
            <a:r>
              <a:rPr lang="en-US" sz="1600" dirty="0">
                <a:solidFill>
                  <a:srgbClr val="0070C0"/>
                </a:solidFill>
                <a:latin typeface="+mn-lt"/>
              </a:rPr>
              <a:t>N</a:t>
            </a:r>
            <a:r>
              <a:rPr lang="ru-RU" sz="1600" dirty="0">
                <a:solidFill>
                  <a:srgbClr val="0070C0"/>
                </a:solidFill>
                <a:latin typeface="+mn-lt"/>
              </a:rPr>
              <a:t>-</a:t>
            </a:r>
            <a:r>
              <a:rPr lang="ru-RU" sz="1600" dirty="0" err="1">
                <a:solidFill>
                  <a:srgbClr val="0070C0"/>
                </a:solidFill>
                <a:latin typeface="+mn-lt"/>
              </a:rPr>
              <a:t>метилпирролидон</a:t>
            </a:r>
            <a:r>
              <a:rPr lang="ru-RU" sz="1600" dirty="0">
                <a:solidFill>
                  <a:srgbClr val="0070C0"/>
                </a:solidFill>
                <a:latin typeface="+mn-lt"/>
              </a:rPr>
              <a:t>); </a:t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>время контакта</a:t>
            </a:r>
          </a:p>
          <a:p>
            <a:pPr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сырье : растворитель – 1 час.</a:t>
            </a:r>
          </a:p>
          <a:p>
            <a:pPr marL="1588">
              <a:tabLst>
                <a:tab pos="180975" algn="l"/>
              </a:tabLst>
              <a:defRPr/>
            </a:pPr>
            <a:endParaRPr lang="ru-RU" sz="1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769047-B08E-37DA-7742-43368150780F}"/>
              </a:ext>
            </a:extLst>
          </p:cNvPr>
          <p:cNvSpPr txBox="1"/>
          <p:nvPr/>
        </p:nvSpPr>
        <p:spPr bwMode="auto">
          <a:xfrm>
            <a:off x="2843435" y="1535113"/>
            <a:ext cx="912790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588" algn="just">
              <a:tabLst>
                <a:tab pos="180975" algn="l"/>
              </a:tabLst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В качестве растворителя по литературным данным  был выбран растворитель </a:t>
            </a:r>
            <a:r>
              <a:rPr lang="en" sz="1600" dirty="0">
                <a:solidFill>
                  <a:srgbClr val="0070C0"/>
                </a:solidFill>
                <a:latin typeface="+mn-lt"/>
              </a:rPr>
              <a:t>N-</a:t>
            </a:r>
            <a:r>
              <a:rPr lang="ru-RU" sz="1600" dirty="0" err="1">
                <a:solidFill>
                  <a:srgbClr val="0070C0"/>
                </a:solidFill>
                <a:latin typeface="+mn-lt"/>
              </a:rPr>
              <a:t>метилпирролидон</a:t>
            </a:r>
            <a:r>
              <a:rPr lang="ru-RU" sz="1600" dirty="0">
                <a:solidFill>
                  <a:srgbClr val="0070C0"/>
                </a:solidFill>
                <a:latin typeface="+mn-lt"/>
              </a:rPr>
              <a:t>.</a:t>
            </a:r>
          </a:p>
          <a:p>
            <a:pPr marL="1588" algn="just">
              <a:tabLst>
                <a:tab pos="180975" algn="l"/>
              </a:tabLst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Показано, что при использовании </a:t>
            </a:r>
            <a:r>
              <a:rPr lang="en" sz="1600" dirty="0">
                <a:solidFill>
                  <a:srgbClr val="0070C0"/>
                </a:solidFill>
                <a:latin typeface="+mn-lt"/>
              </a:rPr>
              <a:t>N-</a:t>
            </a:r>
            <a:r>
              <a:rPr lang="ru-RU" sz="1600" dirty="0" err="1">
                <a:solidFill>
                  <a:srgbClr val="0070C0"/>
                </a:solidFill>
                <a:latin typeface="+mn-lt"/>
              </a:rPr>
              <a:t>метилпирролидона</a:t>
            </a:r>
            <a:r>
              <a:rPr lang="ru-RU" sz="1600" dirty="0">
                <a:solidFill>
                  <a:srgbClr val="0070C0"/>
                </a:solidFill>
                <a:latin typeface="+mn-lt"/>
              </a:rPr>
              <a:t> в большинстве случаев удается достичь наилучших результатов, однако, повышение селективности процесса требует применения неполярного </a:t>
            </a:r>
            <a:r>
              <a:rPr lang="ru-RU" sz="1600" dirty="0" err="1">
                <a:solidFill>
                  <a:srgbClr val="0070C0"/>
                </a:solidFill>
                <a:latin typeface="+mn-lt"/>
              </a:rPr>
              <a:t>антирастворителя</a:t>
            </a:r>
            <a:r>
              <a:rPr lang="ru-RU" sz="1600" dirty="0">
                <a:solidFill>
                  <a:srgbClr val="0070C0"/>
                </a:solidFill>
                <a:latin typeface="+mn-lt"/>
              </a:rPr>
              <a:t>, в качестве которого использовалась вода. Исходя из данных, приведенных в литературе, было выбрано соотношение растворитель/сырье = 0,75/1 и время экстракции-1ч.</a:t>
            </a:r>
          </a:p>
          <a:p>
            <a:pPr algn="just">
              <a:defRPr/>
            </a:pPr>
            <a:r>
              <a:rPr lang="ru-RU" sz="1600" dirty="0">
                <a:solidFill>
                  <a:srgbClr val="0070C0"/>
                </a:solidFill>
                <a:latin typeface="+mn-lt"/>
              </a:rPr>
              <a:t>Для получения оптимальных результатов варьировалась температура экстракции. Наилучшие результаты были получены в интервале Т=40-50С.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735" y="3717884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72" y="6097587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6" y="1984176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1107281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58" y="4031405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" y="4031405"/>
            <a:ext cx="289719" cy="28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37" y="1405871"/>
            <a:ext cx="225836" cy="22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02" y="5877272"/>
            <a:ext cx="2244653" cy="2195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B9A7F027-C0F6-2DE3-5671-B82A5F37F3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t="18484" r="-526" b="4720"/>
          <a:stretch>
            <a:fillRect/>
          </a:stretch>
        </p:blipFill>
        <p:spPr bwMode="auto">
          <a:xfrm>
            <a:off x="2855417" y="3941387"/>
            <a:ext cx="2572887" cy="253236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3FE9DE57-4594-6E0F-F690-0F4B3DFB1A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8" b="1164"/>
          <a:stretch>
            <a:fillRect/>
          </a:stretch>
        </p:blipFill>
        <p:spPr bwMode="auto">
          <a:xfrm>
            <a:off x="235962" y="1626757"/>
            <a:ext cx="2542185" cy="254218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logo-rus1">
            <a:extLst>
              <a:ext uri="{FF2B5EF4-FFF2-40B4-BE49-F238E27FC236}">
                <a16:creationId xmlns:a16="http://schemas.microsoft.com/office/drawing/2014/main" id="{4D8859A6-281B-9E03-700D-B74F7E8010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10243" name="Группа 1">
            <a:extLst>
              <a:ext uri="{FF2B5EF4-FFF2-40B4-BE49-F238E27FC236}">
                <a16:creationId xmlns:a16="http://schemas.microsoft.com/office/drawing/2014/main" id="{94D69A5C-C870-81FC-C8BF-E92B4E1D508E}"/>
              </a:ext>
            </a:extLst>
          </p:cNvPr>
          <p:cNvGrpSpPr>
            <a:grpSpLocks/>
          </p:cNvGrpSpPr>
          <p:nvPr/>
        </p:nvGrpSpPr>
        <p:grpSpPr bwMode="auto">
          <a:xfrm rot="-3780000">
            <a:off x="-973135" y="-1256534"/>
            <a:ext cx="3698876" cy="3698876"/>
            <a:chOff x="20637" y="56529"/>
            <a:chExt cx="3698876" cy="3698875"/>
          </a:xfrm>
        </p:grpSpPr>
        <p:sp>
          <p:nvSpPr>
            <p:cNvPr id="10296" name="Oval 2">
              <a:extLst>
                <a:ext uri="{FF2B5EF4-FFF2-40B4-BE49-F238E27FC236}">
                  <a16:creationId xmlns:a16="http://schemas.microsoft.com/office/drawing/2014/main" id="{6BA9CC37-37FE-AC7D-B39B-DF3EA51DB9B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0297" name="Oval 3">
              <a:extLst>
                <a:ext uri="{FF2B5EF4-FFF2-40B4-BE49-F238E27FC236}">
                  <a16:creationId xmlns:a16="http://schemas.microsoft.com/office/drawing/2014/main" id="{376B37D5-E743-A835-841F-C85938F1C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0298" name="Oval 5">
              <a:extLst>
                <a:ext uri="{FF2B5EF4-FFF2-40B4-BE49-F238E27FC236}">
                  <a16:creationId xmlns:a16="http://schemas.microsoft.com/office/drawing/2014/main" id="{9B646D1C-EA19-74B0-24AA-474D89920B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0299" name="Oval 6">
              <a:extLst>
                <a:ext uri="{FF2B5EF4-FFF2-40B4-BE49-F238E27FC236}">
                  <a16:creationId xmlns:a16="http://schemas.microsoft.com/office/drawing/2014/main" id="{284C3D4F-8B4B-61C9-D99B-AE2F822DA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0300" name="Oval 7">
              <a:extLst>
                <a:ext uri="{FF2B5EF4-FFF2-40B4-BE49-F238E27FC236}">
                  <a16:creationId xmlns:a16="http://schemas.microsoft.com/office/drawing/2014/main" id="{3F702F71-BA39-DF0E-B03F-A265E5E36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10244" name="Oval 8">
            <a:extLst>
              <a:ext uri="{FF2B5EF4-FFF2-40B4-BE49-F238E27FC236}">
                <a16:creationId xmlns:a16="http://schemas.microsoft.com/office/drawing/2014/main" id="{92777ACF-B0E7-B1D7-3560-A1F03ADA9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0245" name="Rectangle 9">
            <a:extLst>
              <a:ext uri="{FF2B5EF4-FFF2-40B4-BE49-F238E27FC236}">
                <a16:creationId xmlns:a16="http://schemas.microsoft.com/office/drawing/2014/main" id="{5CFCA29C-EE49-01E6-7A55-621D45B62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0246" name="Rectangle 10">
            <a:extLst>
              <a:ext uri="{FF2B5EF4-FFF2-40B4-BE49-F238E27FC236}">
                <a16:creationId xmlns:a16="http://schemas.microsoft.com/office/drawing/2014/main" id="{05F9DDD9-8393-E385-D588-6630D0930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498" y="327273"/>
            <a:ext cx="6968190" cy="49749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47" name="Rectangle 17">
            <a:extLst>
              <a:ext uri="{FF2B5EF4-FFF2-40B4-BE49-F238E27FC236}">
                <a16:creationId xmlns:a16="http://schemas.microsoft.com/office/drawing/2014/main" id="{203E8243-7818-A2EB-6E30-6B86E79FE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2D1513-CF19-3CE2-80DA-CAD4DCE3457B}"/>
              </a:ext>
            </a:extLst>
          </p:cNvPr>
          <p:cNvSpPr txBox="1"/>
          <p:nvPr/>
        </p:nvSpPr>
        <p:spPr bwMode="auto">
          <a:xfrm>
            <a:off x="1783922" y="501850"/>
            <a:ext cx="8318500" cy="1015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70C0"/>
                </a:solidFill>
                <a:latin typeface="+mj-lt"/>
              </a:rPr>
              <a:t>Результаты оптимизации условий разделения легкого газойля каталитического крекинга установки </a:t>
            </a:r>
            <a:r>
              <a:rPr lang="en-US" sz="2000" b="1" dirty="0">
                <a:solidFill>
                  <a:srgbClr val="0070C0"/>
                </a:solidFill>
                <a:latin typeface="+mj-lt"/>
              </a:rPr>
              <a:t>FCC</a:t>
            </a:r>
            <a:r>
              <a:rPr lang="ru-RU" sz="2000" b="1" dirty="0">
                <a:solidFill>
                  <a:srgbClr val="0070C0"/>
                </a:solidFill>
                <a:latin typeface="+mj-lt"/>
              </a:rPr>
              <a:t> АО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70C0"/>
                </a:solidFill>
                <a:latin typeface="+mj-lt"/>
              </a:rPr>
              <a:t>«Куйбышевского НПЗ» с помощью </a:t>
            </a:r>
            <a:r>
              <a:rPr lang="en-US" sz="2000" b="1" dirty="0">
                <a:solidFill>
                  <a:srgbClr val="0070C0"/>
                </a:solidFill>
                <a:latin typeface="+mj-lt"/>
              </a:rPr>
              <a:t>N-</a:t>
            </a:r>
            <a:r>
              <a:rPr lang="ru-RU" sz="2000" b="1" dirty="0" err="1">
                <a:solidFill>
                  <a:srgbClr val="0070C0"/>
                </a:solidFill>
                <a:latin typeface="+mj-lt"/>
              </a:rPr>
              <a:t>метилпирролидона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C9182C5-F25A-BBB2-8492-0AC55D8EC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852403"/>
              </p:ext>
            </p:extLst>
          </p:nvPr>
        </p:nvGraphicFramePr>
        <p:xfrm>
          <a:off x="1045598" y="1633254"/>
          <a:ext cx="10100803" cy="466360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413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1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Нефтепродукт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Температура процесса, 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С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Содержание серы,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% </a:t>
                      </a: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</a:rPr>
                        <a:t>мас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Выход </a:t>
                      </a: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</a:rPr>
                        <a:t>рафината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% </a:t>
                      </a: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</a:rPr>
                        <a:t>мас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8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Легкий газойль каталитического крекинга установки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FCC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АО «Куйбышевского НПЗ»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2.09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8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Рафинат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1.90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88,3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Экстракт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2.78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Рафинат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1,78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Экстракт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2,85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Рафинат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1,97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85,2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Экстракт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2,89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logo-rus1">
            <a:extLst>
              <a:ext uri="{FF2B5EF4-FFF2-40B4-BE49-F238E27FC236}">
                <a16:creationId xmlns:a16="http://schemas.microsoft.com/office/drawing/2014/main" id="{895F9B16-BD3B-8B8E-D553-399FCFFE62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11267" name="Группа 1">
            <a:extLst>
              <a:ext uri="{FF2B5EF4-FFF2-40B4-BE49-F238E27FC236}">
                <a16:creationId xmlns:a16="http://schemas.microsoft.com/office/drawing/2014/main" id="{B36F9CD2-3F69-790A-C15D-5FCB50AF3441}"/>
              </a:ext>
            </a:extLst>
          </p:cNvPr>
          <p:cNvGrpSpPr>
            <a:grpSpLocks/>
          </p:cNvGrpSpPr>
          <p:nvPr/>
        </p:nvGrpSpPr>
        <p:grpSpPr bwMode="auto">
          <a:xfrm>
            <a:off x="-880109" y="-413527"/>
            <a:ext cx="3698876" cy="3697200"/>
            <a:chOff x="20637" y="56529"/>
            <a:chExt cx="3698876" cy="3698875"/>
          </a:xfrm>
        </p:grpSpPr>
        <p:sp>
          <p:nvSpPr>
            <p:cNvPr id="11315" name="Oval 2">
              <a:extLst>
                <a:ext uri="{FF2B5EF4-FFF2-40B4-BE49-F238E27FC236}">
                  <a16:creationId xmlns:a16="http://schemas.microsoft.com/office/drawing/2014/main" id="{9326D908-86A0-12DD-7391-DBAB98167D9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316" name="Oval 3">
              <a:extLst>
                <a:ext uri="{FF2B5EF4-FFF2-40B4-BE49-F238E27FC236}">
                  <a16:creationId xmlns:a16="http://schemas.microsoft.com/office/drawing/2014/main" id="{A55D7B1C-CA53-567A-FBE4-F1C4278CD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1317" name="Oval 5">
              <a:extLst>
                <a:ext uri="{FF2B5EF4-FFF2-40B4-BE49-F238E27FC236}">
                  <a16:creationId xmlns:a16="http://schemas.microsoft.com/office/drawing/2014/main" id="{63E0465A-F3EC-30F0-E51F-16F30736B3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318" name="Oval 6">
              <a:extLst>
                <a:ext uri="{FF2B5EF4-FFF2-40B4-BE49-F238E27FC236}">
                  <a16:creationId xmlns:a16="http://schemas.microsoft.com/office/drawing/2014/main" id="{529D2FE3-E8B5-5C75-DD33-91C46A264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1319" name="Oval 7">
              <a:extLst>
                <a:ext uri="{FF2B5EF4-FFF2-40B4-BE49-F238E27FC236}">
                  <a16:creationId xmlns:a16="http://schemas.microsoft.com/office/drawing/2014/main" id="{F52DD258-8668-28CD-9C41-C992DF3F7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11268" name="Oval 8">
            <a:extLst>
              <a:ext uri="{FF2B5EF4-FFF2-40B4-BE49-F238E27FC236}">
                <a16:creationId xmlns:a16="http://schemas.microsoft.com/office/drawing/2014/main" id="{D0D07194-0481-8304-CE6B-A1D130BA2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1269" name="Rectangle 9">
            <a:extLst>
              <a:ext uri="{FF2B5EF4-FFF2-40B4-BE49-F238E27FC236}">
                <a16:creationId xmlns:a16="http://schemas.microsoft.com/office/drawing/2014/main" id="{F6773E08-288A-A530-182F-976AC810A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1270" name="Rectangle 10">
            <a:extLst>
              <a:ext uri="{FF2B5EF4-FFF2-40B4-BE49-F238E27FC236}">
                <a16:creationId xmlns:a16="http://schemas.microsoft.com/office/drawing/2014/main" id="{926FE665-55AC-82F4-B148-1BF850AF3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600" y="264544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1271" name="Rectangle 11">
            <a:extLst>
              <a:ext uri="{FF2B5EF4-FFF2-40B4-BE49-F238E27FC236}">
                <a16:creationId xmlns:a16="http://schemas.microsoft.com/office/drawing/2014/main" id="{6AF278A1-F0D0-F9D6-ECB4-1075B9310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600" y="420119"/>
            <a:ext cx="7561263" cy="912813"/>
          </a:xfrm>
        </p:spPr>
        <p:txBody>
          <a:bodyPr/>
          <a:lstStyle/>
          <a:p>
            <a:pPr algn="ctr"/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Материальный баланс процесса разделения легкого газойля каталитического крекинга установки </a:t>
            </a:r>
            <a:b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FCC</a:t>
            </a: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 АО «Куйбышевского НПЗ» при температуре 50</a:t>
            </a: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  <a:sym typeface="Symbol" pitchFamily="2" charset="2"/>
              </a:rPr>
              <a:t></a:t>
            </a: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С</a:t>
            </a:r>
            <a:b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без учета растворителя </a:t>
            </a:r>
          </a:p>
        </p:txBody>
      </p:sp>
      <p:sp>
        <p:nvSpPr>
          <p:cNvPr id="11272" name="Rectangle 17">
            <a:extLst>
              <a:ext uri="{FF2B5EF4-FFF2-40B4-BE49-F238E27FC236}">
                <a16:creationId xmlns:a16="http://schemas.microsoft.com/office/drawing/2014/main" id="{0B07BDE4-4B76-7400-A184-3BA3DE3A0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EA1CF86-525A-3EA4-1D1E-7E0F9CC2B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185955"/>
              </p:ext>
            </p:extLst>
          </p:nvPr>
        </p:nvGraphicFramePr>
        <p:xfrm>
          <a:off x="1331279" y="1719471"/>
          <a:ext cx="9517249" cy="476231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67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9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3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Статьи баланса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Масса,</a:t>
                      </a:r>
                      <a:r>
                        <a:rPr lang="ru-RU" sz="2000" baseline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г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Выход, %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effectLst/>
                        </a:rPr>
                        <a:t>мас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94"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Поступило: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Сырье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316,3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3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316,3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94"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Получено: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Рафинат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284,4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Экстракт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19,6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6,2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304,0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96,1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7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Потери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12,3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316,3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logo-rus1">
            <a:extLst>
              <a:ext uri="{FF2B5EF4-FFF2-40B4-BE49-F238E27FC236}">
                <a16:creationId xmlns:a16="http://schemas.microsoft.com/office/drawing/2014/main" id="{895F9B16-BD3B-8B8E-D553-399FCFFE62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11267" name="Группа 1">
            <a:extLst>
              <a:ext uri="{FF2B5EF4-FFF2-40B4-BE49-F238E27FC236}">
                <a16:creationId xmlns:a16="http://schemas.microsoft.com/office/drawing/2014/main" id="{B36F9CD2-3F69-790A-C15D-5FCB50AF3441}"/>
              </a:ext>
            </a:extLst>
          </p:cNvPr>
          <p:cNvGrpSpPr>
            <a:grpSpLocks/>
          </p:cNvGrpSpPr>
          <p:nvPr/>
        </p:nvGrpSpPr>
        <p:grpSpPr bwMode="auto">
          <a:xfrm>
            <a:off x="-880109" y="-413527"/>
            <a:ext cx="3698876" cy="3697200"/>
            <a:chOff x="20637" y="56529"/>
            <a:chExt cx="3698876" cy="3698875"/>
          </a:xfrm>
        </p:grpSpPr>
        <p:sp>
          <p:nvSpPr>
            <p:cNvPr id="11315" name="Oval 2">
              <a:extLst>
                <a:ext uri="{FF2B5EF4-FFF2-40B4-BE49-F238E27FC236}">
                  <a16:creationId xmlns:a16="http://schemas.microsoft.com/office/drawing/2014/main" id="{9326D908-86A0-12DD-7391-DBAB98167D9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316" name="Oval 3">
              <a:extLst>
                <a:ext uri="{FF2B5EF4-FFF2-40B4-BE49-F238E27FC236}">
                  <a16:creationId xmlns:a16="http://schemas.microsoft.com/office/drawing/2014/main" id="{A55D7B1C-CA53-567A-FBE4-F1C4278CD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1317" name="Oval 5">
              <a:extLst>
                <a:ext uri="{FF2B5EF4-FFF2-40B4-BE49-F238E27FC236}">
                  <a16:creationId xmlns:a16="http://schemas.microsoft.com/office/drawing/2014/main" id="{63E0465A-F3EC-30F0-E51F-16F30736B3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318" name="Oval 6">
              <a:extLst>
                <a:ext uri="{FF2B5EF4-FFF2-40B4-BE49-F238E27FC236}">
                  <a16:creationId xmlns:a16="http://schemas.microsoft.com/office/drawing/2014/main" id="{529D2FE3-E8B5-5C75-DD33-91C46A264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1319" name="Oval 7">
              <a:extLst>
                <a:ext uri="{FF2B5EF4-FFF2-40B4-BE49-F238E27FC236}">
                  <a16:creationId xmlns:a16="http://schemas.microsoft.com/office/drawing/2014/main" id="{F52DD258-8668-28CD-9C41-C992DF3F7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11268" name="Oval 8">
            <a:extLst>
              <a:ext uri="{FF2B5EF4-FFF2-40B4-BE49-F238E27FC236}">
                <a16:creationId xmlns:a16="http://schemas.microsoft.com/office/drawing/2014/main" id="{D0D07194-0481-8304-CE6B-A1D130BA2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1269" name="Rectangle 9">
            <a:extLst>
              <a:ext uri="{FF2B5EF4-FFF2-40B4-BE49-F238E27FC236}">
                <a16:creationId xmlns:a16="http://schemas.microsoft.com/office/drawing/2014/main" id="{F6773E08-288A-A530-182F-976AC810A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1270" name="Rectangle 10">
            <a:extLst>
              <a:ext uri="{FF2B5EF4-FFF2-40B4-BE49-F238E27FC236}">
                <a16:creationId xmlns:a16="http://schemas.microsoft.com/office/drawing/2014/main" id="{926FE665-55AC-82F4-B148-1BF850AF3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600" y="264544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1271" name="Rectangle 11">
            <a:extLst>
              <a:ext uri="{FF2B5EF4-FFF2-40B4-BE49-F238E27FC236}">
                <a16:creationId xmlns:a16="http://schemas.microsoft.com/office/drawing/2014/main" id="{6AF278A1-F0D0-F9D6-ECB4-1075B9310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600" y="420119"/>
            <a:ext cx="7561263" cy="912813"/>
          </a:xfrm>
        </p:spPr>
        <p:txBody>
          <a:bodyPr/>
          <a:lstStyle/>
          <a:p>
            <a:pPr algn="ctr"/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Материальный баланс процесса разделения легкого газойля каталитического крекинга установки </a:t>
            </a:r>
            <a:b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FCC</a:t>
            </a: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 АО «Куйбышевского НПЗ» при температуре 50</a:t>
            </a: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  <a:sym typeface="Symbol" pitchFamily="2" charset="2"/>
              </a:rPr>
              <a:t></a:t>
            </a: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С</a:t>
            </a:r>
            <a:b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ru-RU" altLang="ru-RU" b="1" dirty="0">
                <a:solidFill>
                  <a:srgbClr val="0070C0"/>
                </a:solidFill>
                <a:cs typeface="Arial" panose="020B0604020202020204" pitchFamily="34" charset="0"/>
              </a:rPr>
              <a:t>с учетом растворителя </a:t>
            </a:r>
          </a:p>
        </p:txBody>
      </p:sp>
      <p:sp>
        <p:nvSpPr>
          <p:cNvPr id="11272" name="Rectangle 17">
            <a:extLst>
              <a:ext uri="{FF2B5EF4-FFF2-40B4-BE49-F238E27FC236}">
                <a16:creationId xmlns:a16="http://schemas.microsoft.com/office/drawing/2014/main" id="{0B07BDE4-4B76-7400-A184-3BA3DE3A0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498376"/>
              </p:ext>
            </p:extLst>
          </p:nvPr>
        </p:nvGraphicFramePr>
        <p:xfrm>
          <a:off x="1121730" y="1772811"/>
          <a:ext cx="10014829" cy="468052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33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9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Статьи баланса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Масса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г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Выход, %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effectLst/>
                        </a:rPr>
                        <a:t>мас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010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Взято: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Сырьё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316,30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59,4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Растворитель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216,10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40,6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532,30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10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Получено: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1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 Р-р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рафината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354,05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66,5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Рафинат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284,40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53,4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Р-ль+потери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69,65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13,1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81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- Р-р экстракта: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174,50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32,8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 Экстракт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19,60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3,7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Р-ль+потери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154,90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29,1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528,55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99,3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Потери: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3,75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0,7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Всего: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532,30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557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logo-rus1">
            <a:extLst>
              <a:ext uri="{FF2B5EF4-FFF2-40B4-BE49-F238E27FC236}">
                <a16:creationId xmlns:a16="http://schemas.microsoft.com/office/drawing/2014/main" id="{9BAB941A-69F4-4E72-8E79-1C5B30BFC9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12291" name="Группа 1">
            <a:extLst>
              <a:ext uri="{FF2B5EF4-FFF2-40B4-BE49-F238E27FC236}">
                <a16:creationId xmlns:a16="http://schemas.microsoft.com/office/drawing/2014/main" id="{FFF0C956-95E0-E65B-5D3B-BFB1A4818B08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12338" name="Oval 2">
              <a:extLst>
                <a:ext uri="{FF2B5EF4-FFF2-40B4-BE49-F238E27FC236}">
                  <a16:creationId xmlns:a16="http://schemas.microsoft.com/office/drawing/2014/main" id="{8EE17A54-8929-31B6-AC76-3FD3B943CD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2339" name="Oval 3">
              <a:extLst>
                <a:ext uri="{FF2B5EF4-FFF2-40B4-BE49-F238E27FC236}">
                  <a16:creationId xmlns:a16="http://schemas.microsoft.com/office/drawing/2014/main" id="{733705BA-5DB9-066F-43F0-2F090295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2340" name="Oval 5">
              <a:extLst>
                <a:ext uri="{FF2B5EF4-FFF2-40B4-BE49-F238E27FC236}">
                  <a16:creationId xmlns:a16="http://schemas.microsoft.com/office/drawing/2014/main" id="{3D6937A3-5E5B-5A48-D3E1-C588065BEB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2341" name="Oval 6">
              <a:extLst>
                <a:ext uri="{FF2B5EF4-FFF2-40B4-BE49-F238E27FC236}">
                  <a16:creationId xmlns:a16="http://schemas.microsoft.com/office/drawing/2014/main" id="{C07B5C82-DF4A-914E-29BD-DBE2210A3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2342" name="Oval 7">
              <a:extLst>
                <a:ext uri="{FF2B5EF4-FFF2-40B4-BE49-F238E27FC236}">
                  <a16:creationId xmlns:a16="http://schemas.microsoft.com/office/drawing/2014/main" id="{2B9AD606-A676-C203-1CE2-EC5D8A8B5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12292" name="Oval 8">
            <a:extLst>
              <a:ext uri="{FF2B5EF4-FFF2-40B4-BE49-F238E27FC236}">
                <a16:creationId xmlns:a16="http://schemas.microsoft.com/office/drawing/2014/main" id="{67FFF103-CAF2-C644-2C21-1834A4AD4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2293" name="Rectangle 9">
            <a:extLst>
              <a:ext uri="{FF2B5EF4-FFF2-40B4-BE49-F238E27FC236}">
                <a16:creationId xmlns:a16="http://schemas.microsoft.com/office/drawing/2014/main" id="{E6BC68DD-28B0-AA5A-AC9B-05F72F568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4592" y="6093296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2294" name="Rectangle 10">
            <a:extLst>
              <a:ext uri="{FF2B5EF4-FFF2-40B4-BE49-F238E27FC236}">
                <a16:creationId xmlns:a16="http://schemas.microsoft.com/office/drawing/2014/main" id="{5F1FC8B5-42EB-43A4-DE6D-9A6C29C3C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101" y="467519"/>
            <a:ext cx="5545138" cy="15676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12295" name="Rectangle 11">
            <a:extLst>
              <a:ext uri="{FF2B5EF4-FFF2-40B4-BE49-F238E27FC236}">
                <a16:creationId xmlns:a16="http://schemas.microsoft.com/office/drawing/2014/main" id="{F99B57AF-695D-0200-1AEC-723E22ECF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463" y="646113"/>
            <a:ext cx="8267699" cy="996950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rgbClr val="0070C0"/>
                </a:solidFill>
              </a:rPr>
              <a:t>Сравнительный анализ сырья, </a:t>
            </a:r>
            <a:r>
              <a:rPr lang="ru-RU" altLang="ru-RU" sz="2800" b="1" dirty="0" err="1">
                <a:solidFill>
                  <a:srgbClr val="0070C0"/>
                </a:solidFill>
              </a:rPr>
              <a:t>рафината</a:t>
            </a:r>
            <a:r>
              <a:rPr lang="ru-RU" altLang="ru-RU" sz="2800" b="1" dirty="0">
                <a:solidFill>
                  <a:srgbClr val="0070C0"/>
                </a:solidFill>
              </a:rPr>
              <a:t>, экстракта и прямогонного ДТ</a:t>
            </a:r>
          </a:p>
        </p:txBody>
      </p:sp>
      <p:sp>
        <p:nvSpPr>
          <p:cNvPr id="12296" name="Rectangle 17">
            <a:extLst>
              <a:ext uri="{FF2B5EF4-FFF2-40B4-BE49-F238E27FC236}">
                <a16:creationId xmlns:a16="http://schemas.microsoft.com/office/drawing/2014/main" id="{4EC32EB8-69FD-5BC5-4F27-79DB3E6E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00729D40-8E6F-69E7-C645-E228F69A8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35108"/>
              </p:ext>
            </p:extLst>
          </p:nvPr>
        </p:nvGraphicFramePr>
        <p:xfrm>
          <a:off x="801598" y="2120811"/>
          <a:ext cx="10513169" cy="378012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95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0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2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2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0181">
                <a:tc rowSpan="2">
                  <a:txBody>
                    <a:bodyPr/>
                    <a:lstStyle/>
                    <a:p>
                      <a:pPr algn="ctr"/>
                      <a:br>
                        <a:rPr lang="ru-RU" sz="18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Компонент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Физ. хим. характеристики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460">
                <a:tc vMerge="1">
                  <a:txBody>
                    <a:bodyPr/>
                    <a:lstStyle/>
                    <a:p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49" marR="91449" marT="45719" marB="457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kern="1200" dirty="0">
                          <a:solidFill>
                            <a:schemeClr val="bg1"/>
                          </a:solidFill>
                          <a:effectLst/>
                        </a:rPr>
                        <a:t>ρ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</a:rPr>
                        <a:t>  кг/м³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Содержание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, %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</a:rPr>
                        <a:t>мас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Фракционный состав, 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С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Йодное число г/100г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068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Сырьё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943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2,30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212-273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15,3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068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err="1">
                          <a:solidFill>
                            <a:schemeClr val="tx1"/>
                          </a:solidFill>
                        </a:rPr>
                        <a:t>Рафинат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933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1,78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196-270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14,2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068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Экстракт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994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2,84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17,1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283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Прямогонный ДТ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835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0,24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184-316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7,2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logo-rus1">
            <a:extLst>
              <a:ext uri="{FF2B5EF4-FFF2-40B4-BE49-F238E27FC236}">
                <a16:creationId xmlns:a16="http://schemas.microsoft.com/office/drawing/2014/main" id="{9BAB941A-69F4-4E72-8E79-1C5B30BFC9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12291" name="Группа 1">
            <a:extLst>
              <a:ext uri="{FF2B5EF4-FFF2-40B4-BE49-F238E27FC236}">
                <a16:creationId xmlns:a16="http://schemas.microsoft.com/office/drawing/2014/main" id="{FFF0C956-95E0-E65B-5D3B-BFB1A4818B08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12338" name="Oval 2">
              <a:extLst>
                <a:ext uri="{FF2B5EF4-FFF2-40B4-BE49-F238E27FC236}">
                  <a16:creationId xmlns:a16="http://schemas.microsoft.com/office/drawing/2014/main" id="{8EE17A54-8929-31B6-AC76-3FD3B943CD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2339" name="Oval 3">
              <a:extLst>
                <a:ext uri="{FF2B5EF4-FFF2-40B4-BE49-F238E27FC236}">
                  <a16:creationId xmlns:a16="http://schemas.microsoft.com/office/drawing/2014/main" id="{733705BA-5DB9-066F-43F0-2F090295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2340" name="Oval 5">
              <a:extLst>
                <a:ext uri="{FF2B5EF4-FFF2-40B4-BE49-F238E27FC236}">
                  <a16:creationId xmlns:a16="http://schemas.microsoft.com/office/drawing/2014/main" id="{3D6937A3-5E5B-5A48-D3E1-C588065BEB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2341" name="Oval 6">
              <a:extLst>
                <a:ext uri="{FF2B5EF4-FFF2-40B4-BE49-F238E27FC236}">
                  <a16:creationId xmlns:a16="http://schemas.microsoft.com/office/drawing/2014/main" id="{C07B5C82-DF4A-914E-29BD-DBE2210A3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2342" name="Oval 7">
              <a:extLst>
                <a:ext uri="{FF2B5EF4-FFF2-40B4-BE49-F238E27FC236}">
                  <a16:creationId xmlns:a16="http://schemas.microsoft.com/office/drawing/2014/main" id="{2B9AD606-A676-C203-1CE2-EC5D8A8B5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12292" name="Oval 8">
            <a:extLst>
              <a:ext uri="{FF2B5EF4-FFF2-40B4-BE49-F238E27FC236}">
                <a16:creationId xmlns:a16="http://schemas.microsoft.com/office/drawing/2014/main" id="{67FFF103-CAF2-C644-2C21-1834A4AD4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2293" name="Rectangle 9">
            <a:extLst>
              <a:ext uri="{FF2B5EF4-FFF2-40B4-BE49-F238E27FC236}">
                <a16:creationId xmlns:a16="http://schemas.microsoft.com/office/drawing/2014/main" id="{E6BC68DD-28B0-AA5A-AC9B-05F72F568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4592" y="6122987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2294" name="Rectangle 10">
            <a:extLst>
              <a:ext uri="{FF2B5EF4-FFF2-40B4-BE49-F238E27FC236}">
                <a16:creationId xmlns:a16="http://schemas.microsoft.com/office/drawing/2014/main" id="{5F1FC8B5-42EB-43A4-DE6D-9A6C29C3C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5" y="537765"/>
            <a:ext cx="6182519" cy="51234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2295" name="Rectangle 11">
            <a:extLst>
              <a:ext uri="{FF2B5EF4-FFF2-40B4-BE49-F238E27FC236}">
                <a16:creationId xmlns:a16="http://schemas.microsoft.com/office/drawing/2014/main" id="{F99B57AF-695D-0200-1AEC-723E22ECF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21756" y="608806"/>
            <a:ext cx="6948488" cy="996950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rgbClr val="0070C0"/>
                </a:solidFill>
              </a:rPr>
              <a:t>График разгонки сырья, </a:t>
            </a:r>
            <a:r>
              <a:rPr lang="ru-RU" altLang="ru-RU" sz="2800" b="1" dirty="0" err="1">
                <a:solidFill>
                  <a:srgbClr val="0070C0"/>
                </a:solidFill>
              </a:rPr>
              <a:t>рафината</a:t>
            </a:r>
            <a:r>
              <a:rPr lang="ru-RU" altLang="ru-RU" sz="2800" b="1" dirty="0">
                <a:solidFill>
                  <a:srgbClr val="0070C0"/>
                </a:solidFill>
              </a:rPr>
              <a:t> и </a:t>
            </a:r>
            <a:br>
              <a:rPr lang="ru-RU" altLang="ru-RU" sz="2800" b="1" dirty="0">
                <a:solidFill>
                  <a:srgbClr val="0070C0"/>
                </a:solidFill>
              </a:rPr>
            </a:br>
            <a:r>
              <a:rPr lang="ru-RU" altLang="ru-RU" sz="2800" b="1" dirty="0">
                <a:solidFill>
                  <a:srgbClr val="0070C0"/>
                </a:solidFill>
              </a:rPr>
              <a:t>прямогонного дизельного топлива</a:t>
            </a:r>
          </a:p>
        </p:txBody>
      </p:sp>
      <p:sp>
        <p:nvSpPr>
          <p:cNvPr id="12296" name="Rectangle 17">
            <a:extLst>
              <a:ext uri="{FF2B5EF4-FFF2-40B4-BE49-F238E27FC236}">
                <a16:creationId xmlns:a16="http://schemas.microsoft.com/office/drawing/2014/main" id="{4EC32EB8-69FD-5BC5-4F27-79DB3E6E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31EC1CA-5423-58F7-150E-0E3DC5E2E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890333"/>
              </p:ext>
            </p:extLst>
          </p:nvPr>
        </p:nvGraphicFramePr>
        <p:xfrm>
          <a:off x="2456164" y="1676797"/>
          <a:ext cx="7279672" cy="498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172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Группа 1">
            <a:extLst>
              <a:ext uri="{FF2B5EF4-FFF2-40B4-BE49-F238E27FC236}">
                <a16:creationId xmlns:a16="http://schemas.microsoft.com/office/drawing/2014/main" id="{47A18BEF-9E7A-30A5-74AD-B83B3C4A68F6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14346" name="Oval 2">
              <a:extLst>
                <a:ext uri="{FF2B5EF4-FFF2-40B4-BE49-F238E27FC236}">
                  <a16:creationId xmlns:a16="http://schemas.microsoft.com/office/drawing/2014/main" id="{0C929F4C-BA82-980C-C1FD-A1B081FDBC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4347" name="Oval 3">
              <a:extLst>
                <a:ext uri="{FF2B5EF4-FFF2-40B4-BE49-F238E27FC236}">
                  <a16:creationId xmlns:a16="http://schemas.microsoft.com/office/drawing/2014/main" id="{F84D9F66-E16C-1F81-46B9-9830A91DB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4348" name="Oval 5">
              <a:extLst>
                <a:ext uri="{FF2B5EF4-FFF2-40B4-BE49-F238E27FC236}">
                  <a16:creationId xmlns:a16="http://schemas.microsoft.com/office/drawing/2014/main" id="{54FAA2B1-2039-AADA-13E7-BC5D798FE4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4349" name="Oval 6">
              <a:extLst>
                <a:ext uri="{FF2B5EF4-FFF2-40B4-BE49-F238E27FC236}">
                  <a16:creationId xmlns:a16="http://schemas.microsoft.com/office/drawing/2014/main" id="{2477F042-123E-3F29-8347-59D808F9C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4350" name="Oval 7">
              <a:extLst>
                <a:ext uri="{FF2B5EF4-FFF2-40B4-BE49-F238E27FC236}">
                  <a16:creationId xmlns:a16="http://schemas.microsoft.com/office/drawing/2014/main" id="{9288F6C4-B11D-8BAE-517D-635AF16A8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3" name="Прямоугольник 2"/>
          <p:cNvSpPr/>
          <p:nvPr/>
        </p:nvSpPr>
        <p:spPr bwMode="auto">
          <a:xfrm>
            <a:off x="695401" y="1884364"/>
            <a:ext cx="2880320" cy="377688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338" name="Picture 4" descr="logo-rus1">
            <a:extLst>
              <a:ext uri="{FF2B5EF4-FFF2-40B4-BE49-F238E27FC236}">
                <a16:creationId xmlns:a16="http://schemas.microsoft.com/office/drawing/2014/main" id="{962B4A67-BEAB-9C04-87CB-D03C40611F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sp>
        <p:nvSpPr>
          <p:cNvPr id="14340" name="Oval 8">
            <a:extLst>
              <a:ext uri="{FF2B5EF4-FFF2-40B4-BE49-F238E27FC236}">
                <a16:creationId xmlns:a16="http://schemas.microsoft.com/office/drawing/2014/main" id="{A772D0A2-60B8-2F32-7BAA-08F5D755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4341" name="Rectangle 9">
            <a:extLst>
              <a:ext uri="{FF2B5EF4-FFF2-40B4-BE49-F238E27FC236}">
                <a16:creationId xmlns:a16="http://schemas.microsoft.com/office/drawing/2014/main" id="{0BE5CE96-B730-AE07-21E0-DE2AD7BB8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4592" y="6093296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4342" name="Rectangle 10">
            <a:extLst>
              <a:ext uri="{FF2B5EF4-FFF2-40B4-BE49-F238E27FC236}">
                <a16:creationId xmlns:a16="http://schemas.microsoft.com/office/drawing/2014/main" id="{01727910-0D83-7B78-0D84-CC57EBC62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0535" y="660401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4343" name="Rectangle 11">
            <a:extLst>
              <a:ext uri="{FF2B5EF4-FFF2-40B4-BE49-F238E27FC236}">
                <a16:creationId xmlns:a16="http://schemas.microsoft.com/office/drawing/2014/main" id="{65DBD005-3DD6-1CD6-5CAC-441542D3A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58096" y="821439"/>
            <a:ext cx="7561263" cy="647700"/>
          </a:xfrm>
        </p:spPr>
        <p:txBody>
          <a:bodyPr/>
          <a:lstStyle/>
          <a:p>
            <a:r>
              <a:rPr lang="ru-RU" altLang="ru-RU" sz="3600" b="1" dirty="0">
                <a:solidFill>
                  <a:srgbClr val="0070C0"/>
                </a:solidFill>
              </a:rPr>
              <a:t>Выводы</a:t>
            </a:r>
          </a:p>
        </p:txBody>
      </p:sp>
      <p:sp>
        <p:nvSpPr>
          <p:cNvPr id="14344" name="Rectangle 17">
            <a:extLst>
              <a:ext uri="{FF2B5EF4-FFF2-40B4-BE49-F238E27FC236}">
                <a16:creationId xmlns:a16="http://schemas.microsoft.com/office/drawing/2014/main" id="{436ADAE8-6B7D-AA14-78F0-D565E2DDD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15369" name="TextBox 14">
            <a:extLst>
              <a:ext uri="{FF2B5EF4-FFF2-40B4-BE49-F238E27FC236}">
                <a16:creationId xmlns:a16="http://schemas.microsoft.com/office/drawing/2014/main" id="{88916F35-FC59-1871-E164-8C3E0E832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3487" y="1958790"/>
            <a:ext cx="7561263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В результате выполненных исследований получены следующие результаты: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Подобраны оптимальные условия 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разделения легкого газойля каталитического крекинга установки </a:t>
            </a:r>
            <a:r>
              <a:rPr lang="en-US" sz="1800" dirty="0">
                <a:solidFill>
                  <a:srgbClr val="0070C0"/>
                </a:solidFill>
                <a:latin typeface="+mn-lt"/>
              </a:rPr>
              <a:t>FCC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 АО «Куйбышевского НПЗ»  </a:t>
            </a:r>
            <a:r>
              <a:rPr lang="en-US" sz="1800" dirty="0">
                <a:solidFill>
                  <a:srgbClr val="0070C0"/>
                </a:solidFill>
                <a:latin typeface="+mn-lt"/>
              </a:rPr>
              <a:t>N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-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метилпирролидоном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  на экстракт и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рафинат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.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</a:rPr>
              <a:t>Составлен материальный баланс процесса разделения ЛГКК.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</a:rPr>
              <a:t>Определены основные физико-химические характеристики сырья, экстракта,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рафината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 и прямогонного ДТ.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</a:rPr>
              <a:t>В результате сравнительного анализа объектов исследования намечены пути квалифицированной переработки экстракта и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рафината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. </a:t>
            </a:r>
          </a:p>
          <a:p>
            <a:pPr>
              <a:defRPr/>
            </a:pPr>
            <a:endParaRPr lang="ru-RU" sz="20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463" y="5416469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421" y="1675421"/>
            <a:ext cx="289719" cy="28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2535" y="3573016"/>
            <a:ext cx="1585069" cy="155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/>
          <p:cNvSpPr/>
          <p:nvPr/>
        </p:nvSpPr>
        <p:spPr bwMode="auto">
          <a:xfrm>
            <a:off x="3373997" y="3485635"/>
            <a:ext cx="261961" cy="28217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7718" tIns="48860" rIns="97718" bIns="4886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24" y="1665826"/>
            <a:ext cx="57943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7">
            <a:extLst>
              <a:ext uri="{FF2B5EF4-FFF2-40B4-BE49-F238E27FC236}">
                <a16:creationId xmlns:a16="http://schemas.microsoft.com/office/drawing/2014/main" id="{01BDD179-E925-9E11-42DF-7B58B4CBC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43" y="1941513"/>
            <a:ext cx="2745077" cy="36607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logo-rus1">
            <a:extLst>
              <a:ext uri="{FF2B5EF4-FFF2-40B4-BE49-F238E27FC236}">
                <a16:creationId xmlns:a16="http://schemas.microsoft.com/office/drawing/2014/main" id="{FF07D5DF-F3B7-3D9E-D491-6CD13B1955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15363" name="Группа 1">
            <a:extLst>
              <a:ext uri="{FF2B5EF4-FFF2-40B4-BE49-F238E27FC236}">
                <a16:creationId xmlns:a16="http://schemas.microsoft.com/office/drawing/2014/main" id="{EA3929F3-3CF8-D702-AD71-51D5D076D486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15370" name="Oval 2">
              <a:extLst>
                <a:ext uri="{FF2B5EF4-FFF2-40B4-BE49-F238E27FC236}">
                  <a16:creationId xmlns:a16="http://schemas.microsoft.com/office/drawing/2014/main" id="{197486E6-C5AC-2423-94F2-1FEC4AE30F9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5371" name="Oval 3">
              <a:extLst>
                <a:ext uri="{FF2B5EF4-FFF2-40B4-BE49-F238E27FC236}">
                  <a16:creationId xmlns:a16="http://schemas.microsoft.com/office/drawing/2014/main" id="{92ECD6BE-3DEF-2C49-AA3D-ACCDF12B1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5372" name="Oval 5">
              <a:extLst>
                <a:ext uri="{FF2B5EF4-FFF2-40B4-BE49-F238E27FC236}">
                  <a16:creationId xmlns:a16="http://schemas.microsoft.com/office/drawing/2014/main" id="{167E7900-0B29-DDAA-82C6-8D570BB5E9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D194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5373" name="Oval 6">
              <a:extLst>
                <a:ext uri="{FF2B5EF4-FFF2-40B4-BE49-F238E27FC236}">
                  <a16:creationId xmlns:a16="http://schemas.microsoft.com/office/drawing/2014/main" id="{EDEE0409-0FFD-7E6D-0217-F85219CDD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15374" name="Oval 7">
              <a:extLst>
                <a:ext uri="{FF2B5EF4-FFF2-40B4-BE49-F238E27FC236}">
                  <a16:creationId xmlns:a16="http://schemas.microsoft.com/office/drawing/2014/main" id="{17DCBEAE-78DB-E58F-BA78-AD6C680ED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15364" name="Oval 8">
            <a:extLst>
              <a:ext uri="{FF2B5EF4-FFF2-40B4-BE49-F238E27FC236}">
                <a16:creationId xmlns:a16="http://schemas.microsoft.com/office/drawing/2014/main" id="{F6F1CBFB-0BDD-0614-0A2C-B220FA757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5365" name="Rectangle 9">
            <a:extLst>
              <a:ext uri="{FF2B5EF4-FFF2-40B4-BE49-F238E27FC236}">
                <a16:creationId xmlns:a16="http://schemas.microsoft.com/office/drawing/2014/main" id="{A2E7D60D-BE07-CF18-7875-68528BB3C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4592" y="6093296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5366" name="Rectangle 10">
            <a:extLst>
              <a:ext uri="{FF2B5EF4-FFF2-40B4-BE49-F238E27FC236}">
                <a16:creationId xmlns:a16="http://schemas.microsoft.com/office/drawing/2014/main" id="{BF9DD580-0A04-5721-A981-4B6351F48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2" y="993775"/>
            <a:ext cx="5583236" cy="45085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5367" name="Rectangle 11">
            <a:extLst>
              <a:ext uri="{FF2B5EF4-FFF2-40B4-BE49-F238E27FC236}">
                <a16:creationId xmlns:a16="http://schemas.microsoft.com/office/drawing/2014/main" id="{922C14D8-9647-9BA5-82D0-5D4F696A0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75" y="1136650"/>
            <a:ext cx="7561263" cy="647700"/>
          </a:xfrm>
        </p:spPr>
        <p:txBody>
          <a:bodyPr/>
          <a:lstStyle/>
          <a:p>
            <a:r>
              <a:rPr lang="ru-RU" altLang="ru-RU" sz="3600" b="1" dirty="0">
                <a:solidFill>
                  <a:srgbClr val="0070C0"/>
                </a:solidFill>
              </a:rPr>
              <a:t>Библиографический список</a:t>
            </a:r>
          </a:p>
        </p:txBody>
      </p:sp>
      <p:sp>
        <p:nvSpPr>
          <p:cNvPr id="15368" name="Rectangle 17">
            <a:extLst>
              <a:ext uri="{FF2B5EF4-FFF2-40B4-BE49-F238E27FC236}">
                <a16:creationId xmlns:a16="http://schemas.microsoft.com/office/drawing/2014/main" id="{22CD2A4E-2014-87D6-510A-6C760B197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141663"/>
            <a:ext cx="73453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br>
              <a:rPr lang="ru-RU" altLang="ru-RU" sz="1000">
                <a:solidFill>
                  <a:srgbClr val="004282"/>
                </a:solidFill>
              </a:rPr>
            </a:br>
            <a:endParaRPr lang="ru-RU" altLang="ru-RU" sz="1000">
              <a:solidFill>
                <a:srgbClr val="00428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678041-400C-C81E-42EF-56C1EA97CE92}"/>
              </a:ext>
            </a:extLst>
          </p:cNvPr>
          <p:cNvSpPr txBox="1"/>
          <p:nvPr/>
        </p:nvSpPr>
        <p:spPr bwMode="auto">
          <a:xfrm>
            <a:off x="2512041" y="2270860"/>
            <a:ext cx="9185275" cy="34163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1588">
              <a:tabLst>
                <a:tab pos="180975" algn="l"/>
              </a:tabLst>
              <a:defRPr/>
            </a:pPr>
            <a:r>
              <a:rPr lang="ru-RU" sz="1800" b="1" dirty="0">
                <a:solidFill>
                  <a:srgbClr val="0070C0"/>
                </a:solidFill>
                <a:latin typeface="+mn-lt"/>
              </a:rPr>
              <a:t>1. 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Н. М. Максимов, П. С.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Солманов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, А. В. Моисеев, Ю. В. Еремина, Е. О. Жилкина, В. В. Тимошкина, С. П. Веревкин, </a:t>
            </a:r>
          </a:p>
          <a:p>
            <a:pPr marL="1588">
              <a:tabLst>
                <a:tab pos="180975" algn="l"/>
              </a:tabLst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</a:rPr>
              <a:t>«Селективная очистка легкого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газойля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 каталитического крекинга </a:t>
            </a:r>
            <a:r>
              <a:rPr lang="en" sz="1800" dirty="0">
                <a:solidFill>
                  <a:srgbClr val="0070C0"/>
                </a:solidFill>
                <a:latin typeface="+mn-lt"/>
              </a:rPr>
              <a:t>n-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метилпирролидоном</a:t>
            </a:r>
            <a:br>
              <a:rPr lang="ru-RU" sz="1800" dirty="0">
                <a:solidFill>
                  <a:srgbClr val="0070C0"/>
                </a:solidFill>
                <a:latin typeface="+mn-lt"/>
              </a:rPr>
            </a:br>
            <a:r>
              <a:rPr lang="ru-RU" sz="1800" dirty="0">
                <a:solidFill>
                  <a:srgbClr val="0070C0"/>
                </a:solidFill>
                <a:latin typeface="+mn-lt"/>
              </a:rPr>
              <a:t>с целью получения высокоплотного компонента реактивного топлива или жидкого органического носителя водорода»-Самара: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СамГТУ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, 2021.</a:t>
            </a:r>
          </a:p>
          <a:p>
            <a:pPr marL="1588">
              <a:tabLst>
                <a:tab pos="180975" algn="l"/>
              </a:tabLst>
              <a:defRPr/>
            </a:pPr>
            <a:r>
              <a:rPr lang="ru-RU" sz="1800" dirty="0">
                <a:solidFill>
                  <a:srgbClr val="0070C0"/>
                </a:solidFill>
                <a:latin typeface="+mn-lt"/>
              </a:rPr>
              <a:t>2. Н. Н. Томина, А. А.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Пимерзин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, Е. О. Жилкина, Ю. В. Еремина, «Комплексный анализ сырья гидроочистки дизельного топлива»-Самара: </a:t>
            </a:r>
            <a:r>
              <a:rPr lang="ru-RU" sz="1800" dirty="0" err="1">
                <a:solidFill>
                  <a:srgbClr val="0070C0"/>
                </a:solidFill>
                <a:latin typeface="+mn-lt"/>
              </a:rPr>
              <a:t>СамГТУ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, 2009.</a:t>
            </a:r>
          </a:p>
          <a:p>
            <a:pPr algn="l" fontAlgn="t"/>
            <a:r>
              <a:rPr lang="ru-RU" sz="1800" dirty="0">
                <a:solidFill>
                  <a:srgbClr val="0070C0"/>
                </a:solidFill>
                <a:latin typeface="+mn-lt"/>
              </a:rPr>
              <a:t>3. А. А. </a:t>
            </a:r>
            <a:r>
              <a:rPr lang="ru-RU" sz="1800" i="0" u="none" strike="noStrike" dirty="0" err="1">
                <a:solidFill>
                  <a:srgbClr val="0070C0"/>
                </a:solidFill>
                <a:effectLst/>
                <a:latin typeface="+mn-lt"/>
              </a:rPr>
              <a:t>Гайле</a:t>
            </a:r>
            <a:r>
              <a:rPr lang="ru-RU" sz="1800" i="0" u="none" strike="noStrike" dirty="0">
                <a:solidFill>
                  <a:srgbClr val="0070C0"/>
                </a:solidFill>
                <a:effectLst/>
                <a:latin typeface="+mn-lt"/>
              </a:rPr>
              <a:t>, </a:t>
            </a:r>
            <a:r>
              <a:rPr lang="ru-RU" sz="1800" dirty="0">
                <a:solidFill>
                  <a:srgbClr val="0070C0"/>
                </a:solidFill>
                <a:latin typeface="+mn-lt"/>
              </a:rPr>
              <a:t>В.Н. </a:t>
            </a:r>
            <a:r>
              <a:rPr lang="ru-RU" sz="1800" i="0" u="none" strike="noStrike" dirty="0">
                <a:solidFill>
                  <a:srgbClr val="0070C0"/>
                </a:solidFill>
                <a:effectLst/>
                <a:latin typeface="+mn-lt"/>
              </a:rPr>
              <a:t>Клементьев,</a:t>
            </a:r>
            <a:r>
              <a:rPr lang="ru-RU" sz="1800" u="none" strike="noStrike" dirty="0">
                <a:solidFill>
                  <a:srgbClr val="0070C0"/>
                </a:solidFill>
                <a:effectLst/>
                <a:latin typeface="+mn-lt"/>
              </a:rPr>
              <a:t> «Перспективные методы разделения и очистки нефтепродуктов с использованием селективных растворителей», 2018.</a:t>
            </a:r>
          </a:p>
          <a:p>
            <a:pPr marL="1588">
              <a:tabLst>
                <a:tab pos="180975" algn="l"/>
              </a:tabLst>
              <a:defRPr/>
            </a:pPr>
            <a:endParaRPr lang="ru-RU" sz="1800" dirty="0">
              <a:solidFill>
                <a:srgbClr val="0070C0"/>
              </a:solidFill>
              <a:latin typeface="+mn-lt"/>
            </a:endParaRPr>
          </a:p>
          <a:p>
            <a:pPr marL="1588">
              <a:tabLst>
                <a:tab pos="180975" algn="l"/>
              </a:tabLst>
              <a:defRPr/>
            </a:pPr>
            <a:endParaRPr lang="ru-RU" sz="1800" dirty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2">
            <a:extLst>
              <a:ext uri="{FF2B5EF4-FFF2-40B4-BE49-F238E27FC236}">
                <a16:creationId xmlns:a16="http://schemas.microsoft.com/office/drawing/2014/main" id="{B6D87FE6-35CB-056B-BF6A-D0BBA6A54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998538"/>
            <a:ext cx="4175125" cy="4176712"/>
          </a:xfrm>
          <a:prstGeom prst="ellipse">
            <a:avLst/>
          </a:prstGeom>
          <a:solidFill>
            <a:srgbClr val="ED18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7411" name="Oval 5">
            <a:extLst>
              <a:ext uri="{FF2B5EF4-FFF2-40B4-BE49-F238E27FC236}">
                <a16:creationId xmlns:a16="http://schemas.microsoft.com/office/drawing/2014/main" id="{8950879D-83DD-3F84-9F29-9E81E4E75E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-1323975"/>
            <a:ext cx="9217025" cy="9217025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pSp>
        <p:nvGrpSpPr>
          <p:cNvPr id="17412" name="Group 9">
            <a:extLst>
              <a:ext uri="{FF2B5EF4-FFF2-40B4-BE49-F238E27FC236}">
                <a16:creationId xmlns:a16="http://schemas.microsoft.com/office/drawing/2014/main" id="{F86E11F4-767B-98EC-8723-9977A53D227F}"/>
              </a:ext>
            </a:extLst>
          </p:cNvPr>
          <p:cNvGrpSpPr>
            <a:grpSpLocks/>
          </p:cNvGrpSpPr>
          <p:nvPr/>
        </p:nvGrpSpPr>
        <p:grpSpPr bwMode="auto">
          <a:xfrm>
            <a:off x="9696450" y="3608388"/>
            <a:ext cx="684213" cy="684212"/>
            <a:chOff x="4422" y="3249"/>
            <a:chExt cx="576" cy="576"/>
          </a:xfrm>
        </p:grpSpPr>
        <p:sp>
          <p:nvSpPr>
            <p:cNvPr id="17439" name="Oval 10">
              <a:extLst>
                <a:ext uri="{FF2B5EF4-FFF2-40B4-BE49-F238E27FC236}">
                  <a16:creationId xmlns:a16="http://schemas.microsoft.com/office/drawing/2014/main" id="{C42C2921-FCBF-B282-6017-6BDD7FC25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24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40" name="Picture 11" descr="буквы7">
              <a:extLst>
                <a:ext uri="{FF2B5EF4-FFF2-40B4-BE49-F238E27FC236}">
                  <a16:creationId xmlns:a16="http://schemas.microsoft.com/office/drawing/2014/main" id="{BDEF3942-05AB-B355-FC75-4EE6D0BDF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294"/>
              <a:ext cx="45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3" name="Заголовок 1">
            <a:extLst>
              <a:ext uri="{FF2B5EF4-FFF2-40B4-BE49-F238E27FC236}">
                <a16:creationId xmlns:a16="http://schemas.microsoft.com/office/drawing/2014/main" id="{59B143DC-2791-47FC-4F8E-48D46F6E5E1E}"/>
              </a:ext>
            </a:extLst>
          </p:cNvPr>
          <p:cNvSpPr>
            <a:spLocks/>
          </p:cNvSpPr>
          <p:nvPr/>
        </p:nvSpPr>
        <p:spPr bwMode="auto">
          <a:xfrm>
            <a:off x="1684878" y="2637684"/>
            <a:ext cx="320040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3200" b="1" dirty="0">
                <a:solidFill>
                  <a:schemeClr val="bg1"/>
                </a:solidFill>
              </a:rPr>
              <a:t>СПАСИБО ЗА ВНИМАНИЕ! </a:t>
            </a:r>
          </a:p>
        </p:txBody>
      </p:sp>
      <p:sp>
        <p:nvSpPr>
          <p:cNvPr id="17414" name="Oval 29">
            <a:extLst>
              <a:ext uri="{FF2B5EF4-FFF2-40B4-BE49-F238E27FC236}">
                <a16:creationId xmlns:a16="http://schemas.microsoft.com/office/drawing/2014/main" id="{50940E9D-4995-46DC-A174-B5F3968B0E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549275"/>
            <a:ext cx="5219700" cy="52197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7415" name="Oval 30">
            <a:extLst>
              <a:ext uri="{FF2B5EF4-FFF2-40B4-BE49-F238E27FC236}">
                <a16:creationId xmlns:a16="http://schemas.microsoft.com/office/drawing/2014/main" id="{BE0BAC9C-50BF-A165-58DA-7BC3C6F805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0"/>
            <a:ext cx="6084887" cy="6084888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7416" name="Oval 31">
            <a:extLst>
              <a:ext uri="{FF2B5EF4-FFF2-40B4-BE49-F238E27FC236}">
                <a16:creationId xmlns:a16="http://schemas.microsoft.com/office/drawing/2014/main" id="{51E36226-47CE-3FB0-EDB7-9398E0C9E5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-279400"/>
            <a:ext cx="6732587" cy="6732588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 </a:t>
            </a:r>
          </a:p>
        </p:txBody>
      </p:sp>
      <p:sp>
        <p:nvSpPr>
          <p:cNvPr id="17417" name="Oval 32">
            <a:extLst>
              <a:ext uri="{FF2B5EF4-FFF2-40B4-BE49-F238E27FC236}">
                <a16:creationId xmlns:a16="http://schemas.microsoft.com/office/drawing/2014/main" id="{4BE2A7FE-6687-7E3C-DC90-46E5965456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-1108075"/>
            <a:ext cx="8496300" cy="84963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7418" name="Oval 33">
            <a:extLst>
              <a:ext uri="{FF2B5EF4-FFF2-40B4-BE49-F238E27FC236}">
                <a16:creationId xmlns:a16="http://schemas.microsoft.com/office/drawing/2014/main" id="{1D2B83F2-B76D-4276-56FC-23144A226D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-593725"/>
            <a:ext cx="7704137" cy="7704138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grpSp>
        <p:nvGrpSpPr>
          <p:cNvPr id="17419" name="Group 12">
            <a:extLst>
              <a:ext uri="{FF2B5EF4-FFF2-40B4-BE49-F238E27FC236}">
                <a16:creationId xmlns:a16="http://schemas.microsoft.com/office/drawing/2014/main" id="{331AD6AD-5773-0380-C45B-75B373CCFF92}"/>
              </a:ext>
            </a:extLst>
          </p:cNvPr>
          <p:cNvGrpSpPr>
            <a:grpSpLocks/>
          </p:cNvGrpSpPr>
          <p:nvPr/>
        </p:nvGrpSpPr>
        <p:grpSpPr bwMode="auto">
          <a:xfrm>
            <a:off x="5664200" y="3573463"/>
            <a:ext cx="669925" cy="669925"/>
            <a:chOff x="3288" y="1842"/>
            <a:chExt cx="576" cy="576"/>
          </a:xfrm>
        </p:grpSpPr>
        <p:sp>
          <p:nvSpPr>
            <p:cNvPr id="17437" name="Oval 13">
              <a:extLst>
                <a:ext uri="{FF2B5EF4-FFF2-40B4-BE49-F238E27FC236}">
                  <a16:creationId xmlns:a16="http://schemas.microsoft.com/office/drawing/2014/main" id="{5E198733-4B9E-A624-2541-CFFFD1576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42"/>
              <a:ext cx="576" cy="576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38" name="Picture 14" descr="буквы9">
              <a:extLst>
                <a:ext uri="{FF2B5EF4-FFF2-40B4-BE49-F238E27FC236}">
                  <a16:creationId xmlns:a16="http://schemas.microsoft.com/office/drawing/2014/main" id="{69CD6126-DD16-9EA0-C957-DE41A0622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1933"/>
              <a:ext cx="409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20" name="Oval 34">
            <a:extLst>
              <a:ext uri="{FF2B5EF4-FFF2-40B4-BE49-F238E27FC236}">
                <a16:creationId xmlns:a16="http://schemas.microsoft.com/office/drawing/2014/main" id="{906E4F5E-8346-760B-A292-CF7496CCBF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836613"/>
            <a:ext cx="4752975" cy="4752975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194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grpSp>
        <p:nvGrpSpPr>
          <p:cNvPr id="17421" name="Group 6">
            <a:extLst>
              <a:ext uri="{FF2B5EF4-FFF2-40B4-BE49-F238E27FC236}">
                <a16:creationId xmlns:a16="http://schemas.microsoft.com/office/drawing/2014/main" id="{9AB099B4-59A4-6DCC-9724-A77779D55CCA}"/>
              </a:ext>
            </a:extLst>
          </p:cNvPr>
          <p:cNvGrpSpPr>
            <a:grpSpLocks/>
          </p:cNvGrpSpPr>
          <p:nvPr/>
        </p:nvGrpSpPr>
        <p:grpSpPr bwMode="auto">
          <a:xfrm>
            <a:off x="4584700" y="3357563"/>
            <a:ext cx="1008063" cy="1008062"/>
            <a:chOff x="3198" y="3475"/>
            <a:chExt cx="576" cy="576"/>
          </a:xfrm>
        </p:grpSpPr>
        <p:sp>
          <p:nvSpPr>
            <p:cNvPr id="17435" name="Oval 7">
              <a:extLst>
                <a:ext uri="{FF2B5EF4-FFF2-40B4-BE49-F238E27FC236}">
                  <a16:creationId xmlns:a16="http://schemas.microsoft.com/office/drawing/2014/main" id="{EED8A94C-8474-A202-8553-38BA6DB53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75"/>
              <a:ext cx="576" cy="576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36" name="Picture 8" descr="буквы8">
              <a:extLst>
                <a:ext uri="{FF2B5EF4-FFF2-40B4-BE49-F238E27FC236}">
                  <a16:creationId xmlns:a16="http://schemas.microsoft.com/office/drawing/2014/main" id="{E006BE97-BC6E-28BD-06E2-6A4B61BD3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3566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22" name="Group 24">
            <a:extLst>
              <a:ext uri="{FF2B5EF4-FFF2-40B4-BE49-F238E27FC236}">
                <a16:creationId xmlns:a16="http://schemas.microsoft.com/office/drawing/2014/main" id="{9FE56B6D-4862-5715-8EB6-A763F7F28B27}"/>
              </a:ext>
            </a:extLst>
          </p:cNvPr>
          <p:cNvGrpSpPr>
            <a:grpSpLocks/>
          </p:cNvGrpSpPr>
          <p:nvPr/>
        </p:nvGrpSpPr>
        <p:grpSpPr bwMode="auto">
          <a:xfrm>
            <a:off x="8112125" y="3500438"/>
            <a:ext cx="914400" cy="914400"/>
            <a:chOff x="249" y="3339"/>
            <a:chExt cx="576" cy="576"/>
          </a:xfrm>
        </p:grpSpPr>
        <p:sp>
          <p:nvSpPr>
            <p:cNvPr id="17433" name="Oval 25">
              <a:extLst>
                <a:ext uri="{FF2B5EF4-FFF2-40B4-BE49-F238E27FC236}">
                  <a16:creationId xmlns:a16="http://schemas.microsoft.com/office/drawing/2014/main" id="{8C010789-B740-A1BE-4DF4-AC4C539BD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33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34" name="Picture 26" descr="буквы5">
              <a:extLst>
                <a:ext uri="{FF2B5EF4-FFF2-40B4-BE49-F238E27FC236}">
                  <a16:creationId xmlns:a16="http://schemas.microsoft.com/office/drawing/2014/main" id="{FC66D019-263D-9085-070B-192E517782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343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23" name="Group 21">
            <a:extLst>
              <a:ext uri="{FF2B5EF4-FFF2-40B4-BE49-F238E27FC236}">
                <a16:creationId xmlns:a16="http://schemas.microsoft.com/office/drawing/2014/main" id="{CE5E2A44-08DD-4AF5-EA5C-9F4ADF6F6E57}"/>
              </a:ext>
            </a:extLst>
          </p:cNvPr>
          <p:cNvGrpSpPr>
            <a:grpSpLocks/>
          </p:cNvGrpSpPr>
          <p:nvPr/>
        </p:nvGrpSpPr>
        <p:grpSpPr bwMode="auto">
          <a:xfrm>
            <a:off x="7104063" y="3429000"/>
            <a:ext cx="1006475" cy="936625"/>
            <a:chOff x="2835" y="2568"/>
            <a:chExt cx="634" cy="590"/>
          </a:xfrm>
        </p:grpSpPr>
        <p:sp>
          <p:nvSpPr>
            <p:cNvPr id="17431" name="Oval 22">
              <a:extLst>
                <a:ext uri="{FF2B5EF4-FFF2-40B4-BE49-F238E27FC236}">
                  <a16:creationId xmlns:a16="http://schemas.microsoft.com/office/drawing/2014/main" id="{E09FC5D4-B4C4-F3EE-9077-9A3458A03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56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32" name="Picture 23" descr="буквы4">
              <a:extLst>
                <a:ext uri="{FF2B5EF4-FFF2-40B4-BE49-F238E27FC236}">
                  <a16:creationId xmlns:a16="http://schemas.microsoft.com/office/drawing/2014/main" id="{15513E4F-302B-0542-3A03-FC0B0D70E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614"/>
              <a:ext cx="54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24" name="Group 15">
            <a:extLst>
              <a:ext uri="{FF2B5EF4-FFF2-40B4-BE49-F238E27FC236}">
                <a16:creationId xmlns:a16="http://schemas.microsoft.com/office/drawing/2014/main" id="{C51C919A-79B6-FA59-E9F6-6F1BF19F93E1}"/>
              </a:ext>
            </a:extLst>
          </p:cNvPr>
          <p:cNvGrpSpPr>
            <a:grpSpLocks/>
          </p:cNvGrpSpPr>
          <p:nvPr/>
        </p:nvGrpSpPr>
        <p:grpSpPr bwMode="auto">
          <a:xfrm>
            <a:off x="6384925" y="3500438"/>
            <a:ext cx="914400" cy="914400"/>
            <a:chOff x="2699" y="119"/>
            <a:chExt cx="576" cy="576"/>
          </a:xfrm>
        </p:grpSpPr>
        <p:sp>
          <p:nvSpPr>
            <p:cNvPr id="17429" name="Oval 16">
              <a:extLst>
                <a:ext uri="{FF2B5EF4-FFF2-40B4-BE49-F238E27FC236}">
                  <a16:creationId xmlns:a16="http://schemas.microsoft.com/office/drawing/2014/main" id="{A7F9F9A8-2A27-642E-682F-344BDE54F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11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30" name="Picture 17" descr="буквы3">
              <a:extLst>
                <a:ext uri="{FF2B5EF4-FFF2-40B4-BE49-F238E27FC236}">
                  <a16:creationId xmlns:a16="http://schemas.microsoft.com/office/drawing/2014/main" id="{878A719F-9EEB-5754-D4A4-260128FDD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1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25" name="Group 18">
            <a:extLst>
              <a:ext uri="{FF2B5EF4-FFF2-40B4-BE49-F238E27FC236}">
                <a16:creationId xmlns:a16="http://schemas.microsoft.com/office/drawing/2014/main" id="{98343EB2-13E1-5612-618C-7430169C9642}"/>
              </a:ext>
            </a:extLst>
          </p:cNvPr>
          <p:cNvGrpSpPr>
            <a:grpSpLocks/>
          </p:cNvGrpSpPr>
          <p:nvPr/>
        </p:nvGrpSpPr>
        <p:grpSpPr bwMode="auto">
          <a:xfrm>
            <a:off x="8904288" y="3429000"/>
            <a:ext cx="914400" cy="914400"/>
            <a:chOff x="612" y="1888"/>
            <a:chExt cx="576" cy="576"/>
          </a:xfrm>
        </p:grpSpPr>
        <p:sp>
          <p:nvSpPr>
            <p:cNvPr id="17427" name="Oval 19">
              <a:extLst>
                <a:ext uri="{FF2B5EF4-FFF2-40B4-BE49-F238E27FC236}">
                  <a16:creationId xmlns:a16="http://schemas.microsoft.com/office/drawing/2014/main" id="{B021173B-C631-48D0-AA5F-9083575C1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88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7428" name="Picture 20" descr="буквы6">
              <a:extLst>
                <a:ext uri="{FF2B5EF4-FFF2-40B4-BE49-F238E27FC236}">
                  <a16:creationId xmlns:a16="http://schemas.microsoft.com/office/drawing/2014/main" id="{0D58D054-33CB-42A4-1DCA-239096B874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1979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26" name="Picture 49" descr="logo-rus1">
            <a:extLst>
              <a:ext uri="{FF2B5EF4-FFF2-40B4-BE49-F238E27FC236}">
                <a16:creationId xmlns:a16="http://schemas.microsoft.com/office/drawing/2014/main" id="{917CA111-0B19-BD37-43C5-3518AB1B3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688" y="211138"/>
            <a:ext cx="200501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osneft2011">
  <a:themeElements>
    <a:clrScheme name="prezent_shablon_Ari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zent_shablon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7718" tIns="48860" rIns="97718" bIns="4886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7718" tIns="48860" rIns="97718" bIns="4886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zent_shablon_Ari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_shablon_Ari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_shablon_Ari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_shablon_Ari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_shablon_Ari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_shablon_Ari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_shablon_Ari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_shablon_Ari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_shablon_Ari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_shablon_Ari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_shablon_Ari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_shablon_Ari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Внутренний слайд с текстом">
  <a:themeElements>
    <a:clrScheme name="1_Внутренний слайд с текстом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Внутренний слайд с текс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7718" tIns="48860" rIns="97718" bIns="4886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7718" tIns="48860" rIns="97718" bIns="4886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marL="1588">
          <a:tabLst>
            <a:tab pos="180975" algn="l"/>
          </a:tabLst>
          <a:defRPr sz="10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defRPr>
        </a:defPPr>
      </a:lstStyle>
    </a:txDef>
  </a:objectDefaults>
  <a:extraClrSchemeLst>
    <a:extraClrScheme>
      <a:clrScheme name="1_Внутренний слайд с текстом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Внутренний слайд с текстом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Внутренний слайд с текстом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Внутренний слайд с текстом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Внутренний слайд с текстом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Внутренний слайд с текстом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нутренний слайд с текстом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нутренний слайд с текстом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нутренний слайд с текстом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нутренний слайд с текстом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нутренний слайд с текстом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нутренний слайд с текстом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Rosneft2011</Template>
  <TotalTime>12290</TotalTime>
  <Words>1266</Words>
  <Application>Microsoft Macintosh PowerPoint</Application>
  <PresentationFormat>Широкоэкранный</PresentationFormat>
  <Paragraphs>230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Proxima Nova Rg</vt:lpstr>
      <vt:lpstr>Symbol</vt:lpstr>
      <vt:lpstr>Times New Roman</vt:lpstr>
      <vt:lpstr>Wingdings</vt:lpstr>
      <vt:lpstr>Rosneft2011</vt:lpstr>
      <vt:lpstr>1_Внутренний слайд с текстом</vt:lpstr>
      <vt:lpstr>Изучение физико-химических характеристик экстракта и рафината, полученного при экстрактивном разделении легкого газойля каталитического крекинга с целью дальнейшей их квалифицированной переработки</vt:lpstr>
      <vt:lpstr>Исследовательская группа</vt:lpstr>
      <vt:lpstr>Актуальность проекта </vt:lpstr>
      <vt:lpstr>Цель проекта</vt:lpstr>
      <vt:lpstr>Задачи проекта</vt:lpstr>
      <vt:lpstr>Анализ рынка</vt:lpstr>
      <vt:lpstr>Оптимизация условий разделения</vt:lpstr>
      <vt:lpstr>Оптимизация условий разделения</vt:lpstr>
      <vt:lpstr>Презентация PowerPoint</vt:lpstr>
      <vt:lpstr>Материальный баланс процесса разделения легкого газойля каталитического крекинга установки  FCC АО «Куйбышевского НПЗ» при температуре 50С без учета растворителя </vt:lpstr>
      <vt:lpstr>Материальный баланс процесса разделения легкого газойля каталитического крекинга установки  FCC АО «Куйбышевского НПЗ» при температуре 50С с учетом растворителя </vt:lpstr>
      <vt:lpstr>Сравнительный анализ сырья, рафината, экстракта и прямогонного ДТ</vt:lpstr>
      <vt:lpstr>График разгонки сырья, рафината и  прямогонного дизельного топлива</vt:lpstr>
      <vt:lpstr>Выводы</vt:lpstr>
      <vt:lpstr>Библиографический список</vt:lpstr>
      <vt:lpstr>Презентация PowerPoint</vt:lpstr>
    </vt:vector>
  </TitlesOfParts>
  <Company>ОАО "НК "Роснефть"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шрифт Arial 20 pt</dc:title>
  <dc:creator>vvdolgov</dc:creator>
  <cp:lastModifiedBy>Владислав Гизатуллин</cp:lastModifiedBy>
  <cp:revision>880</cp:revision>
  <cp:lastPrinted>2014-02-17T13:03:16Z</cp:lastPrinted>
  <dcterms:created xsi:type="dcterms:W3CDTF">2012-04-03T09:51:44Z</dcterms:created>
  <dcterms:modified xsi:type="dcterms:W3CDTF">2024-04-15T14:02:56Z</dcterms:modified>
</cp:coreProperties>
</file>