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04" r:id="rId7"/>
    <p:sldId id="311" r:id="rId8"/>
    <p:sldId id="297" r:id="rId9"/>
    <p:sldId id="298" r:id="rId10"/>
    <p:sldId id="299" r:id="rId11"/>
    <p:sldId id="306" r:id="rId12"/>
    <p:sldId id="300" r:id="rId13"/>
    <p:sldId id="302" r:id="rId14"/>
    <p:sldId id="313" r:id="rId15"/>
    <p:sldId id="301" r:id="rId16"/>
    <p:sldId id="303" r:id="rId17"/>
  </p:sldIdLst>
  <p:sldSz cx="20104100" cy="11315700"/>
  <p:notesSz cx="9928225" cy="67976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7C0"/>
    <a:srgbClr val="0640BC"/>
    <a:srgbClr val="FFEAA7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37" d="100"/>
          <a:sy n="37" d="100"/>
        </p:scale>
        <p:origin x="3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809" cy="340438"/>
          </a:xfrm>
          <a:prstGeom prst="rect">
            <a:avLst/>
          </a:prstGeom>
        </p:spPr>
        <p:txBody>
          <a:bodyPr vert="horz" lIns="91239" tIns="45619" rIns="91239" bIns="456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3248" y="1"/>
            <a:ext cx="4303393" cy="340438"/>
          </a:xfrm>
          <a:prstGeom prst="rect">
            <a:avLst/>
          </a:prstGeom>
        </p:spPr>
        <p:txBody>
          <a:bodyPr vert="horz" lIns="91239" tIns="45619" rIns="91239" bIns="45619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7237"/>
            <a:ext cx="4301809" cy="340438"/>
          </a:xfrm>
          <a:prstGeom prst="rect">
            <a:avLst/>
          </a:prstGeom>
        </p:spPr>
        <p:txBody>
          <a:bodyPr vert="horz" lIns="91239" tIns="45619" rIns="91239" bIns="456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3248" y="6457237"/>
            <a:ext cx="4303393" cy="340438"/>
          </a:xfrm>
          <a:prstGeom prst="rect">
            <a:avLst/>
          </a:prstGeom>
        </p:spPr>
        <p:txBody>
          <a:bodyPr vert="horz" lIns="91239" tIns="45619" rIns="91239" bIns="45619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2440" cy="34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43" tIns="24321" rIns="48643" bIns="24321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434" y="1"/>
            <a:ext cx="4302440" cy="34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43" tIns="24321" rIns="48643" bIns="24321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50900"/>
            <a:ext cx="4076700" cy="22939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509" y="3271048"/>
            <a:ext cx="7943207" cy="267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43" tIns="24321" rIns="48643" bIns="24321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7220"/>
            <a:ext cx="4302440" cy="34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43" tIns="24321" rIns="48643" bIns="24321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434" y="6457220"/>
            <a:ext cx="4302440" cy="34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43" tIns="24321" rIns="48643" bIns="24321" anchor="b" anchorCtr="0">
            <a:noAutofit/>
          </a:bodyPr>
          <a:lstStyle/>
          <a:p>
            <a:pPr algn="r"/>
            <a:fld id="{00000000-1234-1234-1234-123412341234}" type="slidenum">
              <a:rPr lang="ru-RU" sz="6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ru-RU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076793" cy="3171782"/>
          </a:xfrm>
        </p:spPr>
        <p:txBody>
          <a:bodyPr>
            <a:normAutofit fontScale="90000"/>
          </a:bodyPr>
          <a:lstStyle/>
          <a:p>
            <a:r>
              <a:rPr lang="ru-RU" sz="5000" dirty="0"/>
              <a:t>Автоматизированный цифровой </a:t>
            </a:r>
            <a:r>
              <a:rPr lang="ru-RU" sz="5000" dirty="0" err="1"/>
              <a:t>биоимпедансный</a:t>
            </a:r>
            <a:r>
              <a:rPr lang="ru-RU" sz="5000" dirty="0"/>
              <a:t> анализатор для диагностики состава тела человека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Автор проекта:</a:t>
            </a:r>
          </a:p>
          <a:p>
            <a:r>
              <a:rPr lang="ru-RU" dirty="0"/>
              <a:t>Антипенко Владимир Викторович</a:t>
            </a:r>
          </a:p>
          <a:p>
            <a:r>
              <a:rPr lang="ru-RU" dirty="0"/>
              <a:t>аспирант кафедры «</a:t>
            </a:r>
            <a:r>
              <a:rPr lang="ru-RU" dirty="0" err="1"/>
              <a:t>ИИТиМ</a:t>
            </a:r>
            <a:r>
              <a:rPr lang="ru-RU" dirty="0"/>
              <a:t>»  ФГБОУ ВО «ПГУ»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5" y="10374313"/>
            <a:ext cx="11234039" cy="531812"/>
          </a:xfrm>
        </p:spPr>
        <p:txBody>
          <a:bodyPr/>
          <a:lstStyle/>
          <a:p>
            <a:r>
              <a:rPr lang="en-US" i="1" dirty="0"/>
              <a:t>https://pt.2035.university/project/avtomatizirovannyj-izmeritel-bioimpedansa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Актуальность</a:t>
            </a:r>
            <a:endParaRPr lang="ru-RU" b="1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8899118" cy="911090"/>
          </a:xfrm>
        </p:spPr>
        <p:txBody>
          <a:bodyPr/>
          <a:lstStyle/>
          <a:p>
            <a:r>
              <a:rPr lang="ru-RU" b="1" dirty="0" err="1"/>
              <a:t>Биоимпедансный</a:t>
            </a:r>
            <a:r>
              <a:rPr lang="ru-RU" b="1" dirty="0"/>
              <a:t> анализ (БИА) </a:t>
            </a:r>
            <a:r>
              <a:rPr lang="ru-RU" dirty="0"/>
              <a:t>основан на измерении проводимости различных биологических тканей. </a:t>
            </a:r>
          </a:p>
          <a:p>
            <a:endParaRPr lang="ru-RU" dirty="0"/>
          </a:p>
        </p:txBody>
      </p:sp>
      <p:pic>
        <p:nvPicPr>
          <p:cNvPr id="4" name="Picture 2" descr="http://vsedermo.ru/images/news/tefal-bodysignal-bm7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2315" y="1521608"/>
            <a:ext cx="2403769" cy="240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5054" y="4273050"/>
            <a:ext cx="3701822" cy="289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1455738" y="7457871"/>
            <a:ext cx="15123776" cy="4401958"/>
            <a:chOff x="758825" y="4977482"/>
            <a:chExt cx="8029423" cy="2482179"/>
          </a:xfrm>
        </p:grpSpPr>
        <p:pic>
          <p:nvPicPr>
            <p:cNvPr id="7" name="Picture 22" descr="http://svetlanatereshkina.ru/wp-content/uploads/2012/08/smiley-doctor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713" y="5167313"/>
              <a:ext cx="1189037" cy="1127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6" descr="http://thumbs.dreamstime.com/z/%D0%B1%D0%BE%D0%BB%D1%8C%D0%BD%D0%BE%D0%B9-%D1%87%D0%B5%D0%BB%D0%BE%D0%B2%D0%B5%D0%BA-21900913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51"/>
            <a:stretch>
              <a:fillRect/>
            </a:stretch>
          </p:blipFill>
          <p:spPr bwMode="auto">
            <a:xfrm>
              <a:off x="758825" y="5073650"/>
              <a:ext cx="1314450" cy="131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504406" y="5129214"/>
              <a:ext cx="670944" cy="2330447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ru-RU" sz="12000" b="1" kern="1200" dirty="0">
                  <a:ln w="11430"/>
                  <a:solidFill>
                    <a:srgbClr val="E7E6E6">
                      <a:lumMod val="75000"/>
                    </a:srgb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12" name="Picture 24" descr="http://xn--80afhzdhbf.xn--p1ai/uploads/posts/2012-04/1335295157_images.jp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2761" y="5054600"/>
              <a:ext cx="1995487" cy="135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5453913" y="5210637"/>
              <a:ext cx="933269" cy="1631216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ru-RU" sz="10000" b="1" kern="1200" dirty="0">
                  <a:ln w="11430"/>
                  <a:solidFill>
                    <a:srgbClr val="E7E6E6">
                      <a:lumMod val="75000"/>
                    </a:srgb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54423" y="4977482"/>
              <a:ext cx="960519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ru-RU" sz="2800" b="1" kern="1200" cap="all" dirty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0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БИА</a:t>
              </a:r>
            </a:p>
          </p:txBody>
        </p:sp>
      </p:grpSp>
      <p:pic>
        <p:nvPicPr>
          <p:cNvPr id="15" name="Picture 3" descr="I:\фото прибор биоимпеданс\прибор_ф_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952" y="3194072"/>
            <a:ext cx="8126162" cy="423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483" y="3928216"/>
            <a:ext cx="2420919" cy="21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988634"/>
            <a:ext cx="11570128" cy="911090"/>
          </a:xfrm>
        </p:spPr>
        <p:txBody>
          <a:bodyPr/>
          <a:lstStyle/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b="1" dirty="0"/>
              <a:t>Низкая точность измерений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b="1" dirty="0"/>
              <a:t>Программное обеспечение не включает процедуры по реализации повышения точности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1" descr="D:\andrei\Kurs 5 (магистр)\ТНиКЭБ (Печерская)\История БИА\Безымянны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9"/>
          <a:stretch>
            <a:fillRect/>
          </a:stretch>
        </p:blipFill>
        <p:spPr bwMode="auto">
          <a:xfrm>
            <a:off x="13254165" y="1988634"/>
            <a:ext cx="6098299" cy="903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F7A73471-98CB-4799-AB07-990397BF1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00" y="3657986"/>
            <a:ext cx="8291350" cy="659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18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1690444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53756" t="50559" r="2396" b="5028"/>
          <a:stretch>
            <a:fillRect/>
          </a:stretch>
        </p:blipFill>
        <p:spPr bwMode="auto">
          <a:xfrm>
            <a:off x="14323970" y="2461523"/>
            <a:ext cx="5615760" cy="306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10184" y="6918126"/>
            <a:ext cx="5011197" cy="365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I:\фото прибор биоимпеданс\прибор_ф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810" y="3019454"/>
            <a:ext cx="7110105" cy="3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265" y="3017017"/>
            <a:ext cx="2571931" cy="231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1127" y="7373671"/>
            <a:ext cx="18607850" cy="911090"/>
          </a:xfrm>
          <a:prstGeom prst="rect">
            <a:avLst/>
          </a:prstGeom>
          <a:noFill/>
        </p:spPr>
        <p:txBody>
          <a:bodyPr/>
          <a:lstStyle/>
          <a:p>
            <a:r>
              <a:rPr lang="ru-RU" b="1" dirty="0"/>
              <a:t>Технические характеристики</a:t>
            </a:r>
            <a:r>
              <a:rPr lang="ru-RU" dirty="0"/>
              <a:t>: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Частотный диапазон: 250 Гц…2,5 МГц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Зондирующий ток: 1 мА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Пределы измерения: 1000 и 100 Ом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Точность измерений: 99 %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Метод оценки состава тела: многочастотный</a:t>
            </a:r>
          </a:p>
          <a:p>
            <a:pPr marL="473075" indent="-457200">
              <a:buFont typeface="Wingdings" panose="05000000000000000000" pitchFamily="2" charset="2"/>
              <a:buChar char="Ø"/>
            </a:pPr>
            <a:r>
              <a:rPr lang="ru-RU" dirty="0"/>
              <a:t>Схема подключения: </a:t>
            </a:r>
            <a:r>
              <a:rPr lang="ru-RU" dirty="0" err="1"/>
              <a:t>тетраполярная</a:t>
            </a:r>
            <a:endParaRPr lang="ru-RU" dirty="0"/>
          </a:p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17720" y="1482214"/>
            <a:ext cx="12113372" cy="1316404"/>
          </a:xfrm>
          <a:prstGeom prst="roundRect">
            <a:avLst/>
          </a:prstGeom>
          <a:solidFill>
            <a:srgbClr val="C0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"/>
              </a:rPr>
              <a:t>Разработка автоматизированного цифрового </a:t>
            </a:r>
            <a:r>
              <a:rPr lang="ru-RU" sz="2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 "/>
              </a:rPr>
              <a:t>биоимпедансного</a:t>
            </a: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"/>
              </a:rPr>
              <a:t> анализатора состава тела с улучшенными метрологическими характеристиками</a:t>
            </a:r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8510197" y="6727340"/>
            <a:ext cx="44700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b="1" dirty="0">
                <a:solidFill>
                  <a:srgbClr val="C00000"/>
                </a:solidFill>
              </a:rPr>
              <a:t>Макетный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Конкуренты</a:t>
            </a:r>
          </a:p>
        </p:txBody>
      </p:sp>
      <p:graphicFrame>
        <p:nvGraphicFramePr>
          <p:cNvPr id="5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297719"/>
              </p:ext>
            </p:extLst>
          </p:nvPr>
        </p:nvGraphicFramePr>
        <p:xfrm>
          <a:off x="2671011" y="1811475"/>
          <a:ext cx="14365705" cy="8734020"/>
        </p:xfrm>
        <a:graphic>
          <a:graphicData uri="http://schemas.openxmlformats.org/drawingml/2006/table">
            <a:tbl>
              <a:tblPr/>
              <a:tblGrid>
                <a:gridCol w="4230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620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Разрабатываемый БИА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Quantum V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RJL Systems </a:t>
                      </a:r>
                      <a:endParaRPr kumimoji="0" lang="ru-RU" sz="2600" b="1" i="0" u="none" strike="noStrike" cap="none" normalizeH="0" baseline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АВС-02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«Медасс»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Частоты, кГц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</a:t>
                      </a: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-2500</a:t>
                      </a:r>
                      <a:endParaRPr kumimoji="0" lang="ru-RU" sz="2600" b="1" i="1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30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Диапазоны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измерений, Ом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0-100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0-1000</a:t>
                      </a:r>
                      <a:endParaRPr kumimoji="0" lang="ru-RU" sz="2600" b="0" i="1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0-1000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0-900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6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Количество частот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072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Алгоритм поиска частоты с наименьшим влиянием помех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6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Учет токов утечки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828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Калибровка прибора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По модели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человека</a:t>
                      </a: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kumimoji="0" lang="en-US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RC</a:t>
                      </a: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-цепи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RC-</a:t>
                      </a: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цепи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RC</a:t>
                      </a: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-цепи</a:t>
                      </a:r>
                    </a:p>
                  </a:txBody>
                  <a:tcPr marL="42473" marR="42473" marT="21237" marB="21237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830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Отображение,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расчет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R, </a:t>
                      </a:r>
                      <a:r>
                        <a:rPr kumimoji="0" lang="en-US" sz="2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Xc</a:t>
                      </a:r>
                      <a:r>
                        <a:rPr kumimoji="0" lang="en-US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Z, </a:t>
                      </a:r>
                      <a:r>
                        <a:rPr kumimoji="0" lang="el-GR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φ</a:t>
                      </a:r>
                      <a:endParaRPr kumimoji="0" lang="ru-RU" sz="2600" b="0" i="1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R, Xc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R, Xc, </a:t>
                      </a:r>
                      <a:r>
                        <a:rPr kumimoji="0" lang="el-GR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φ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762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Интерфейс с ПК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USB</a:t>
                      </a:r>
                      <a:endParaRPr kumimoji="0" lang="ru-RU" sz="2600" b="0" i="1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USB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USB</a:t>
                      </a:r>
                      <a:endParaRPr kumimoji="0" lang="ru-RU" sz="2600" b="0" i="1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762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Стоимость, руб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385 400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220 000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6590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США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42473" marR="42473" marT="21244" marB="2124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>
                        <a:alpha val="3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3A5086-7090-47FF-9314-8BBAD7227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82" y="2471825"/>
            <a:ext cx="7529323" cy="502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9A51FB-79CD-4B18-9911-80B35A0B4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5952" y="3747140"/>
            <a:ext cx="6653045" cy="4987290"/>
          </a:xfrm>
          <a:prstGeom prst="rect">
            <a:avLst/>
          </a:prstGeom>
        </p:spPr>
      </p:pic>
      <p:sp>
        <p:nvSpPr>
          <p:cNvPr id="6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0159" y="1942959"/>
            <a:ext cx="3117567" cy="374995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ru-RU" sz="2800" dirty="0" smtClean="0"/>
              <a:t>Фитнес-центры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54855" y="3111559"/>
            <a:ext cx="7577510" cy="91109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ru-RU" sz="2800" dirty="0" smtClean="0"/>
              <a:t>Спортивно-оздоровительные комплексы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216" y="7801906"/>
            <a:ext cx="7878389" cy="374995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ru-RU" dirty="0" smtClean="0"/>
              <a:t>Количество фитнес-центров в России на 2019 3500 </a:t>
            </a:r>
            <a:r>
              <a:rPr lang="ru-RU" dirty="0" err="1" smtClean="0"/>
              <a:t>ед</a:t>
            </a:r>
            <a:endParaRPr lang="ru-RU" sz="2800" dirty="0"/>
          </a:p>
          <a:p>
            <a:pPr algn="ctr"/>
            <a:endParaRPr lang="ru-RU" sz="2800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03279" y="8858230"/>
            <a:ext cx="7878389" cy="374995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dirty="0"/>
              <a:t>Количество </a:t>
            </a:r>
            <a:r>
              <a:rPr lang="ru-RU" dirty="0" smtClean="0"/>
              <a:t>спортивно-оздоровительных комплексов в России на 2019 </a:t>
            </a:r>
            <a:br>
              <a:rPr lang="ru-RU" dirty="0" smtClean="0"/>
            </a:br>
            <a:r>
              <a:rPr lang="ru-RU" dirty="0" smtClean="0"/>
              <a:t>2200 </a:t>
            </a:r>
            <a:r>
              <a:rPr lang="ru-RU" dirty="0" err="1" smtClean="0"/>
              <a:t>ед</a:t>
            </a:r>
            <a:endParaRPr lang="ru-RU" sz="2800" dirty="0"/>
          </a:p>
          <a:p>
            <a:pPr algn="ctr"/>
            <a:endParaRPr lang="ru-RU" sz="2800" dirty="0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215" y="9325966"/>
            <a:ext cx="7878389" cy="374995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</a:rPr>
              <a:t>Объём рынка измерителей для фитнес -центров 350 млн. руб.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03279" y="10153650"/>
            <a:ext cx="8422872" cy="271211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Объём рынка измерителей </a:t>
            </a:r>
            <a:r>
              <a:rPr lang="ru-RU" b="1" dirty="0">
                <a:solidFill>
                  <a:srgbClr val="00B050"/>
                </a:solidFill>
              </a:rPr>
              <a:t>для спортивно-оздоровительных комплексов  2</a:t>
            </a:r>
            <a:r>
              <a:rPr lang="ru-RU" b="1" dirty="0" smtClean="0">
                <a:solidFill>
                  <a:srgbClr val="00B050"/>
                </a:solidFill>
              </a:rPr>
              <a:t>20 млн. руб.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14458" y="1862773"/>
            <a:ext cx="7878389" cy="374995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Стоимость одного измерителя 100 000 руб.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596465" y="10984437"/>
            <a:ext cx="7878389" cy="374995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ru-RU" sz="1600" b="1" dirty="0" smtClean="0"/>
              <a:t>РБК ИССЛЕДОВАНИЯ РЫНКОВ</a:t>
            </a:r>
            <a:endParaRPr lang="ru-RU" sz="1600" b="1" dirty="0"/>
          </a:p>
          <a:p>
            <a:pPr algn="ctr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11" name="Прямоугольник 19">
            <a:extLst>
              <a:ext uri="{FF2B5EF4-FFF2-40B4-BE49-F238E27FC236}">
                <a16:creationId xmlns:a16="http://schemas.microsoft.com/office/drawing/2014/main" id="{5561164B-5957-4039-92DB-CC6D9B414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863" y="7010652"/>
            <a:ext cx="57372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C00000"/>
                </a:solidFill>
              </a:rPr>
              <a:t>Рынок БИА в </a:t>
            </a:r>
            <a:r>
              <a:rPr lang="ru-RU" altLang="ru-RU" sz="3600" b="1" dirty="0" smtClean="0">
                <a:solidFill>
                  <a:srgbClr val="C00000"/>
                </a:solidFill>
              </a:rPr>
              <a:t>Пензе</a:t>
            </a:r>
            <a:endParaRPr lang="ru-RU" altLang="ru-RU" sz="36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">
            <a:extLst>
              <a:ext uri="{FF2B5EF4-FFF2-40B4-BE49-F238E27FC236}">
                <a16:creationId xmlns:a16="http://schemas.microsoft.com/office/drawing/2014/main" id="{F7A73471-98CB-4799-AB07-990397BF1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0" y="2229237"/>
            <a:ext cx="4683946" cy="372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>
            <a:extLst>
              <a:ext uri="{FF2B5EF4-FFF2-40B4-BE49-F238E27FC236}">
                <a16:creationId xmlns:a16="http://schemas.microsoft.com/office/drawing/2014/main" id="{3ADE985E-C858-4BCB-AFC5-317FE7680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59" y="2229237"/>
            <a:ext cx="5609962" cy="375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91B0880-531A-47EA-B942-24AD29AEFB40}"/>
              </a:ext>
            </a:extLst>
          </p:cNvPr>
          <p:cNvSpPr/>
          <p:nvPr/>
        </p:nvSpPr>
        <p:spPr>
          <a:xfrm>
            <a:off x="624628" y="7957662"/>
            <a:ext cx="1221507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/>
              <a:t>Потенциальные </a:t>
            </a:r>
            <a:r>
              <a:rPr lang="ru-RU" sz="3600" b="1" kern="0" dirty="0" smtClean="0"/>
              <a:t>потребители:</a:t>
            </a:r>
            <a:endParaRPr lang="ru-RU" sz="3600" b="1" kern="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ysClr val="windowText" lastClr="000000"/>
                </a:solidFill>
              </a:rPr>
              <a:t>- </a:t>
            </a:r>
            <a:r>
              <a:rPr lang="ru-RU" sz="3600" b="1" dirty="0">
                <a:solidFill>
                  <a:sysClr val="windowText" lastClr="000000"/>
                </a:solidFill>
              </a:rPr>
              <a:t>ч</a:t>
            </a:r>
            <a:r>
              <a:rPr lang="ru-RU" sz="3600" b="1" kern="0" dirty="0" smtClean="0">
                <a:solidFill>
                  <a:sysClr val="windowText" lastClr="000000"/>
                </a:solidFill>
              </a:rPr>
              <a:t>астные клиники – 60 </a:t>
            </a:r>
            <a:r>
              <a:rPr lang="ru-RU" sz="3600" b="1" kern="0" dirty="0" err="1" smtClean="0">
                <a:solidFill>
                  <a:sysClr val="windowText" lastClr="000000"/>
                </a:solidFill>
              </a:rPr>
              <a:t>шт</a:t>
            </a:r>
            <a:r>
              <a:rPr lang="ru-RU" sz="3600" b="1" kern="0" dirty="0">
                <a:solidFill>
                  <a:sysClr val="windowText" lastClr="000000"/>
                </a:solidFill>
              </a:rPr>
              <a:t>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ysClr val="windowText" lastClr="000000"/>
                </a:solidFill>
              </a:rPr>
              <a:t>- спортивно-оздоровительные </a:t>
            </a:r>
            <a:r>
              <a:rPr lang="ru-RU" sz="3600" b="1" kern="0" dirty="0" smtClean="0">
                <a:solidFill>
                  <a:sysClr val="windowText" lastClr="000000"/>
                </a:solidFill>
              </a:rPr>
              <a:t>комплексы – 20 </a:t>
            </a:r>
            <a:r>
              <a:rPr lang="ru-RU" sz="3600" b="1" kern="0" dirty="0" err="1" smtClean="0">
                <a:solidFill>
                  <a:sysClr val="windowText" lastClr="000000"/>
                </a:solidFill>
              </a:rPr>
              <a:t>шт</a:t>
            </a:r>
            <a:endParaRPr lang="ru-RU" sz="3600" b="1" kern="0" dirty="0">
              <a:solidFill>
                <a:sysClr val="windowText" lastClr="0000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ysClr val="windowText" lastClr="000000"/>
                </a:solidFill>
              </a:rPr>
              <a:t>-</a:t>
            </a:r>
            <a:r>
              <a:rPr lang="en-US" sz="3600" b="1" kern="0" dirty="0">
                <a:solidFill>
                  <a:sysClr val="windowText" lastClr="000000"/>
                </a:solidFill>
              </a:rPr>
              <a:t> </a:t>
            </a:r>
            <a:r>
              <a:rPr lang="ru-RU" sz="3600" b="1" kern="0" dirty="0" smtClean="0">
                <a:solidFill>
                  <a:sysClr val="windowText" lastClr="000000"/>
                </a:solidFill>
              </a:rPr>
              <a:t>фитнес-центры – 71 </a:t>
            </a:r>
            <a:r>
              <a:rPr lang="ru-RU" sz="3600" b="1" kern="0" dirty="0" err="1" smtClean="0">
                <a:solidFill>
                  <a:sysClr val="windowText" lastClr="000000"/>
                </a:solidFill>
              </a:rPr>
              <a:t>шт</a:t>
            </a:r>
            <a:endParaRPr lang="ru-RU" sz="3600" b="1" kern="0" dirty="0">
              <a:solidFill>
                <a:sysClr val="windowText" lastClr="0000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1B0880-531A-47EA-B942-24AD29AEFB40}"/>
              </a:ext>
            </a:extLst>
          </p:cNvPr>
          <p:cNvSpPr/>
          <p:nvPr/>
        </p:nvSpPr>
        <p:spPr>
          <a:xfrm>
            <a:off x="12839699" y="7907895"/>
            <a:ext cx="1221507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 smtClean="0"/>
              <a:t>Объём:</a:t>
            </a:r>
            <a:endParaRPr lang="ru-RU" sz="3600" b="1" kern="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rgbClr val="00B050"/>
                </a:solidFill>
              </a:rPr>
              <a:t>- </a:t>
            </a:r>
            <a:r>
              <a:rPr lang="ru-RU" sz="3600" b="1" kern="0" dirty="0" smtClean="0">
                <a:solidFill>
                  <a:srgbClr val="00B050"/>
                </a:solidFill>
              </a:rPr>
              <a:t>6 млн. </a:t>
            </a:r>
            <a:r>
              <a:rPr lang="ru-RU" sz="3600" b="1" kern="0" dirty="0" err="1" smtClean="0">
                <a:solidFill>
                  <a:srgbClr val="00B050"/>
                </a:solidFill>
              </a:rPr>
              <a:t>руб</a:t>
            </a:r>
            <a:r>
              <a:rPr lang="ru-RU" sz="3600" b="1" kern="0" dirty="0">
                <a:solidFill>
                  <a:srgbClr val="00B050"/>
                </a:solidFill>
              </a:rPr>
              <a:t>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rgbClr val="00B050"/>
                </a:solidFill>
              </a:rPr>
              <a:t>- </a:t>
            </a:r>
            <a:r>
              <a:rPr lang="ru-RU" sz="3600" b="1" kern="0" dirty="0" smtClean="0">
                <a:solidFill>
                  <a:srgbClr val="00B050"/>
                </a:solidFill>
              </a:rPr>
              <a:t>2 млн. </a:t>
            </a:r>
            <a:r>
              <a:rPr lang="ru-RU" sz="3600" b="1" kern="0" dirty="0" err="1" smtClean="0">
                <a:solidFill>
                  <a:srgbClr val="00B050"/>
                </a:solidFill>
              </a:rPr>
              <a:t>руб</a:t>
            </a:r>
            <a:endParaRPr lang="ru-RU" sz="3600" b="1" kern="0" dirty="0">
              <a:solidFill>
                <a:srgbClr val="00B05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 smtClean="0">
                <a:solidFill>
                  <a:srgbClr val="00B050"/>
                </a:solidFill>
              </a:rPr>
              <a:t>-</a:t>
            </a:r>
            <a:r>
              <a:rPr lang="en-US" sz="3600" b="1" kern="0" dirty="0" smtClean="0">
                <a:solidFill>
                  <a:srgbClr val="00B050"/>
                </a:solidFill>
              </a:rPr>
              <a:t> </a:t>
            </a:r>
            <a:r>
              <a:rPr lang="ru-RU" sz="3600" b="1" kern="0" dirty="0" smtClean="0">
                <a:solidFill>
                  <a:srgbClr val="00B050"/>
                </a:solidFill>
              </a:rPr>
              <a:t>7.1 </a:t>
            </a:r>
            <a:r>
              <a:rPr lang="ru-RU" sz="3600" b="1" kern="0" dirty="0" err="1" smtClean="0">
                <a:solidFill>
                  <a:srgbClr val="00B050"/>
                </a:solidFill>
              </a:rPr>
              <a:t>млн.руб</a:t>
            </a:r>
            <a:endParaRPr lang="ru-RU" sz="3600" b="1" kern="0" dirty="0" smtClean="0">
              <a:solidFill>
                <a:srgbClr val="00B05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4A6109-C88B-4D48-B8C0-A1952792D646}"/>
              </a:ext>
            </a:extLst>
          </p:cNvPr>
          <p:cNvSpPr txBox="1"/>
          <p:nvPr/>
        </p:nvSpPr>
        <p:spPr>
          <a:xfrm>
            <a:off x="12095019" y="2301536"/>
            <a:ext cx="838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800" b="1" dirty="0" smtClean="0"/>
              <a:t>Географическая структура фитнес-центров</a:t>
            </a:r>
            <a:endParaRPr lang="ru-RU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0253" y="3416048"/>
            <a:ext cx="6069481" cy="33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5" name="Рисунок 13">
            <a:extLst>
              <a:ext uri="{FF2B5EF4-FFF2-40B4-BE49-F238E27FC236}">
                <a16:creationId xmlns:a16="http://schemas.microsoft.com/office/drawing/2014/main" id="{AA44E049-30B9-4C7C-8A88-ECEEED501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740" y="1940309"/>
            <a:ext cx="3385236" cy="348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http://kmc.pnzgu.ru/files/design/logos/226_logo.png">
            <a:extLst>
              <a:ext uri="{FF2B5EF4-FFF2-40B4-BE49-F238E27FC236}">
                <a16:creationId xmlns:a16="http://schemas.microsoft.com/office/drawing/2014/main" id="{CCF43F17-B67D-4008-B416-D2825DCA0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8198" y="6260224"/>
            <a:ext cx="3773667" cy="377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C178084D-197A-4B95-8F33-D4180B004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048" y="7992897"/>
            <a:ext cx="2681743" cy="290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2E7C70C-1354-4119-8118-3ECFA25B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86" y="4933677"/>
            <a:ext cx="3682175" cy="265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0BFA83-FDEB-4CBE-AA1A-1D0B92F07BA6}"/>
              </a:ext>
            </a:extLst>
          </p:cNvPr>
          <p:cNvSpPr txBox="1"/>
          <p:nvPr/>
        </p:nvSpPr>
        <p:spPr>
          <a:xfrm>
            <a:off x="11522438" y="3414669"/>
            <a:ext cx="11673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3600" b="1" dirty="0"/>
              <a:t>ООО «АНИКО»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1349F-20BA-4473-AD57-59527AA0C811}"/>
              </a:ext>
            </a:extLst>
          </p:cNvPr>
          <p:cNvSpPr txBox="1"/>
          <p:nvPr/>
        </p:nvSpPr>
        <p:spPr>
          <a:xfrm>
            <a:off x="4400761" y="2567723"/>
            <a:ext cx="4654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3600" b="1" dirty="0"/>
              <a:t>ООО «КОМСТЕНД»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46301-D1B2-4655-A17A-BD8AC7A680BC}"/>
              </a:ext>
            </a:extLst>
          </p:cNvPr>
          <p:cNvSpPr txBox="1"/>
          <p:nvPr/>
        </p:nvSpPr>
        <p:spPr>
          <a:xfrm>
            <a:off x="4953942" y="7387733"/>
            <a:ext cx="39606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Пензенский государственный университет, Учебно-научный центр «Клинический медицинский центр»</a:t>
            </a:r>
            <a:endParaRPr kumimoji="0" lang="ru-RU" alt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B9AB25-3B0F-44F6-8133-A1F51DB89A30}"/>
              </a:ext>
            </a:extLst>
          </p:cNvPr>
          <p:cNvSpPr txBox="1"/>
          <p:nvPr/>
        </p:nvSpPr>
        <p:spPr>
          <a:xfrm>
            <a:off x="11522438" y="6715895"/>
            <a:ext cx="42237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Пензенский государственный университет, Медицинский институт</a:t>
            </a:r>
            <a:endParaRPr kumimoji="0" lang="ru-RU" alt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F25F57-C5CD-4E50-B600-6524478069E5}"/>
              </a:ext>
            </a:extLst>
          </p:cNvPr>
          <p:cNvSpPr txBox="1"/>
          <p:nvPr/>
        </p:nvSpPr>
        <p:spPr>
          <a:xfrm>
            <a:off x="4765827" y="5613893"/>
            <a:ext cx="5208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3600" b="1" dirty="0"/>
              <a:t>Инженерия будущего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1426464"/>
            <a:ext cx="3026702" cy="28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Инвестиции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91349F-20BA-4473-AD57-59527AA0C811}"/>
              </a:ext>
            </a:extLst>
          </p:cNvPr>
          <p:cNvSpPr txBox="1"/>
          <p:nvPr/>
        </p:nvSpPr>
        <p:spPr>
          <a:xfrm>
            <a:off x="10635805" y="3052633"/>
            <a:ext cx="92771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600" dirty="0" smtClean="0">
                <a:solidFill>
                  <a:srgbClr val="00B050"/>
                </a:solidFill>
              </a:rPr>
              <a:t>Разработка опытного образца автоматизированной цифровой  системы измерения </a:t>
            </a:r>
            <a:r>
              <a:rPr lang="ru-RU" altLang="ru-RU" sz="3600" dirty="0" err="1" smtClean="0">
                <a:solidFill>
                  <a:srgbClr val="00B050"/>
                </a:solidFill>
              </a:rPr>
              <a:t>биоимпеданса</a:t>
            </a:r>
            <a:endParaRPr lang="ru-RU" altLang="ru-RU" sz="3600" dirty="0" smtClean="0">
              <a:solidFill>
                <a:srgbClr val="00B050"/>
              </a:solidFill>
            </a:endParaRPr>
          </a:p>
          <a:p>
            <a:pPr algn="ctr" eaLnBrk="1" hangingPunct="1"/>
            <a:r>
              <a:rPr lang="ru-RU" altLang="ru-RU" sz="3600" b="1" dirty="0" smtClean="0">
                <a:solidFill>
                  <a:srgbClr val="00B050"/>
                </a:solidFill>
              </a:rPr>
              <a:t> 1,5 млн. </a:t>
            </a:r>
            <a:r>
              <a:rPr lang="ru-RU" altLang="ru-RU" sz="3600" b="1" dirty="0" err="1" smtClean="0">
                <a:solidFill>
                  <a:srgbClr val="00B050"/>
                </a:solidFill>
              </a:rPr>
              <a:t>руб</a:t>
            </a:r>
            <a:endParaRPr lang="ru-RU" altLang="ru-RU" sz="3600" b="1" dirty="0">
              <a:solidFill>
                <a:srgbClr val="00B050"/>
              </a:solidFill>
            </a:endParaRPr>
          </a:p>
          <a:p>
            <a:pPr eaLnBrk="1" hangingPunct="1"/>
            <a:r>
              <a:rPr lang="ru-RU" altLang="ru-RU" sz="3600" b="1" dirty="0" smtClean="0"/>
              <a:t> </a:t>
            </a:r>
            <a:endParaRPr lang="ru-RU" altLang="ru-RU" sz="3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1349F-20BA-4473-AD57-59527AA0C811}"/>
              </a:ext>
            </a:extLst>
          </p:cNvPr>
          <p:cNvSpPr txBox="1"/>
          <p:nvPr/>
        </p:nvSpPr>
        <p:spPr>
          <a:xfrm>
            <a:off x="672915" y="3214560"/>
            <a:ext cx="9277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600" dirty="0" smtClean="0">
                <a:solidFill>
                  <a:srgbClr val="00B050"/>
                </a:solidFill>
              </a:rPr>
              <a:t>Подготовка к медицинской регистрации </a:t>
            </a:r>
            <a:br>
              <a:rPr lang="ru-RU" altLang="ru-RU" sz="3600" dirty="0" smtClean="0">
                <a:solidFill>
                  <a:srgbClr val="00B050"/>
                </a:solidFill>
              </a:rPr>
            </a:br>
            <a:r>
              <a:rPr lang="ru-RU" altLang="ru-RU" sz="3600" b="1" dirty="0" smtClean="0">
                <a:solidFill>
                  <a:srgbClr val="00B050"/>
                </a:solidFill>
              </a:rPr>
              <a:t>1 млн. </a:t>
            </a:r>
            <a:r>
              <a:rPr lang="ru-RU" altLang="ru-RU" sz="3600" b="1" dirty="0" err="1" smtClean="0">
                <a:solidFill>
                  <a:srgbClr val="00B050"/>
                </a:solidFill>
              </a:rPr>
              <a:t>руб</a:t>
            </a:r>
            <a:endParaRPr lang="ru-RU" altLang="ru-RU" sz="3600" b="1" dirty="0">
              <a:solidFill>
                <a:srgbClr val="00B050"/>
              </a:solidFill>
            </a:endParaRPr>
          </a:p>
          <a:p>
            <a:pPr eaLnBrk="1" hangingPunct="1"/>
            <a:r>
              <a:rPr lang="ru-RU" altLang="ru-RU" sz="3600" b="1" dirty="0" smtClean="0"/>
              <a:t> </a:t>
            </a:r>
            <a:endParaRPr lang="ru-RU" altLang="ru-RU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1349F-20BA-4473-AD57-59527AA0C811}"/>
              </a:ext>
            </a:extLst>
          </p:cNvPr>
          <p:cNvSpPr txBox="1"/>
          <p:nvPr/>
        </p:nvSpPr>
        <p:spPr>
          <a:xfrm>
            <a:off x="5529669" y="6535045"/>
            <a:ext cx="9277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600" dirty="0" smtClean="0">
                <a:solidFill>
                  <a:srgbClr val="00B050"/>
                </a:solidFill>
              </a:rPr>
              <a:t>Объём инвестиций </a:t>
            </a:r>
            <a:br>
              <a:rPr lang="ru-RU" altLang="ru-RU" sz="3600" dirty="0" smtClean="0">
                <a:solidFill>
                  <a:srgbClr val="00B050"/>
                </a:solidFill>
              </a:rPr>
            </a:br>
            <a:r>
              <a:rPr lang="ru-RU" altLang="ru-RU" sz="3600" b="1" dirty="0" smtClean="0">
                <a:solidFill>
                  <a:srgbClr val="00B050"/>
                </a:solidFill>
              </a:rPr>
              <a:t>2,5 млн. </a:t>
            </a:r>
            <a:r>
              <a:rPr lang="ru-RU" altLang="ru-RU" sz="3600" b="1" dirty="0" err="1" smtClean="0">
                <a:solidFill>
                  <a:srgbClr val="00B050"/>
                </a:solidFill>
              </a:rPr>
              <a:t>руб</a:t>
            </a:r>
            <a:endParaRPr lang="ru-RU" altLang="ru-RU" sz="3600" b="1" dirty="0">
              <a:solidFill>
                <a:srgbClr val="00B050"/>
              </a:solidFill>
            </a:endParaRPr>
          </a:p>
          <a:p>
            <a:pPr eaLnBrk="1" hangingPunct="1"/>
            <a:r>
              <a:rPr lang="ru-RU" altLang="ru-RU" sz="3600" b="1" dirty="0" smtClean="0"/>
              <a:t> </a:t>
            </a:r>
            <a:endParaRPr lang="ru-RU" alt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5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638011"/>
              </p:ext>
            </p:extLst>
          </p:nvPr>
        </p:nvGraphicFramePr>
        <p:xfrm>
          <a:off x="2494609" y="1652339"/>
          <a:ext cx="14822782" cy="929867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66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7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7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7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175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6725"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Организационные мероприятия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Этапы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2" marB="45732" horzOverflow="overflow"/>
                </a:tc>
                <a:tc hMerge="1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2" marB="45732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Затраты, </a:t>
                      </a:r>
                      <a:b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тыс. руб.</a:t>
                      </a:r>
                    </a:p>
                  </a:txBody>
                  <a:tcPr marL="150532" marR="150532" marT="75285" marB="7528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636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3" marB="45733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5D6">
                        <a:alpha val="4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Месяцы</a:t>
                      </a: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1-3</a:t>
                      </a: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7-9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10-12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2" marB="4573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735">
                <a:tc grid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Arial" panose="020B0604020202020204" pitchFamily="34" charset="0"/>
                        </a:rPr>
                        <a:t>Разработка и изготовление конструкции измерительного блока системы, печатных плат для БИА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300" b="1" dirty="0"/>
                    </a:p>
                  </a:txBody>
                  <a:tcPr marL="91443" marR="91443" marT="45732" marB="4573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b="1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b="1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00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588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Arial" panose="020B0604020202020204" pitchFamily="34" charset="0"/>
                        </a:rPr>
                        <a:t>Разработка программного обеспечения для БИА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hMerge="1"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43" marR="91443" marT="45732" marB="45732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+mn-lt"/>
                          <a:cs typeface="Arial" panose="020B0604020202020204" pitchFamily="34" charset="0"/>
                        </a:rPr>
                        <a:t>300</a:t>
                      </a:r>
                      <a:endParaRPr lang="ru-RU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690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Создание макета автоматизированного цифрового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биоимпедансного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анализатора состава тела человека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+mn-lt"/>
                          <a:cs typeface="Arial" panose="020B0604020202020204" pitchFamily="34" charset="0"/>
                        </a:rPr>
                        <a:t>500</a:t>
                      </a:r>
                      <a:endParaRPr lang="ru-RU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890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Отладка и тестирование автоматизированного цифрового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биоимпедансного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анализатора состава тела человека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 marL="150532" marR="150532" marT="75285" marB="75285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2000" b="0" dirty="0" smtClean="0">
                          <a:latin typeface="+mn-lt"/>
                          <a:cs typeface="Arial" panose="020B0604020202020204" pitchFamily="34" charset="0"/>
                        </a:rPr>
                        <a:t>00</a:t>
                      </a:r>
                      <a:endParaRPr lang="ru-RU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50532" marR="150532" marT="75285" marB="7528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ятиугольник 12"/>
          <p:cNvSpPr>
            <a:spLocks noChangeArrowheads="1"/>
          </p:cNvSpPr>
          <p:nvPr/>
        </p:nvSpPr>
        <p:spPr bwMode="auto">
          <a:xfrm>
            <a:off x="6683375" y="3224463"/>
            <a:ext cx="2123741" cy="587096"/>
          </a:xfrm>
          <a:prstGeom prst="homePlate">
            <a:avLst>
              <a:gd name="adj" fmla="val 50129"/>
            </a:avLst>
          </a:prstGeom>
          <a:solidFill>
            <a:srgbClr val="00B0F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tIns="46800" rIns="90000" bIns="46800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800" ker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7" name="Пятиугольник 12"/>
          <p:cNvSpPr>
            <a:spLocks noChangeArrowheads="1"/>
          </p:cNvSpPr>
          <p:nvPr/>
        </p:nvSpPr>
        <p:spPr bwMode="auto">
          <a:xfrm>
            <a:off x="6683375" y="5067970"/>
            <a:ext cx="6382920" cy="532251"/>
          </a:xfrm>
          <a:prstGeom prst="homePlate">
            <a:avLst>
              <a:gd name="adj" fmla="val 50129"/>
            </a:avLst>
          </a:prstGeom>
          <a:solidFill>
            <a:srgbClr val="00B0F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tIns="46800" rIns="90000" bIns="46800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800" ker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8" name="Пятиугольник 12"/>
          <p:cNvSpPr>
            <a:spLocks noChangeArrowheads="1"/>
          </p:cNvSpPr>
          <p:nvPr/>
        </p:nvSpPr>
        <p:spPr bwMode="auto">
          <a:xfrm>
            <a:off x="8807116" y="7050505"/>
            <a:ext cx="4259178" cy="625642"/>
          </a:xfrm>
          <a:prstGeom prst="homePlate">
            <a:avLst>
              <a:gd name="adj" fmla="val 50129"/>
            </a:avLst>
          </a:prstGeom>
          <a:solidFill>
            <a:srgbClr val="00B0F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tIns="46800" rIns="90000" bIns="46800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800" ker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9" name="Пятиугольник 12"/>
          <p:cNvSpPr>
            <a:spLocks noChangeArrowheads="1"/>
          </p:cNvSpPr>
          <p:nvPr/>
        </p:nvSpPr>
        <p:spPr bwMode="auto">
          <a:xfrm>
            <a:off x="8807116" y="9126431"/>
            <a:ext cx="6328610" cy="530529"/>
          </a:xfrm>
          <a:prstGeom prst="homePlate">
            <a:avLst>
              <a:gd name="adj" fmla="val 50129"/>
            </a:avLst>
          </a:prstGeom>
          <a:solidFill>
            <a:srgbClr val="00B0F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tIns="46800" rIns="90000" bIns="46800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800" ker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5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623" y="6822117"/>
            <a:ext cx="4134612" cy="2103120"/>
          </a:xfrm>
        </p:spPr>
        <p:txBody>
          <a:bodyPr/>
          <a:lstStyle/>
          <a:p>
            <a:r>
              <a:rPr lang="ru-RU" sz="2800" dirty="0"/>
              <a:t>Автор проекта, инженер-электроник. </a:t>
            </a:r>
            <a:r>
              <a:rPr lang="ru-RU" sz="2800" dirty="0"/>
              <a:t>Принимает участие в НИР и НИОКР. Автор более 20 научных публикаций, в том числе статей, опубликованных в изданиях, индексированных </a:t>
            </a:r>
            <a:r>
              <a:rPr lang="ru-RU" sz="2800" dirty="0" err="1"/>
              <a:t>Scopus</a:t>
            </a:r>
            <a:r>
              <a:rPr lang="ru-RU" sz="2800" dirty="0"/>
              <a:t>/WOS.</a:t>
            </a: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9" t="426" r="25343" b="58810"/>
          <a:stretch/>
        </p:blipFill>
        <p:spPr>
          <a:xfrm>
            <a:off x="894588" y="1628052"/>
            <a:ext cx="3362879" cy="3365375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2623" y="5579453"/>
            <a:ext cx="4134612" cy="438912"/>
          </a:xfrm>
        </p:spPr>
        <p:txBody>
          <a:bodyPr/>
          <a:lstStyle/>
          <a:p>
            <a:r>
              <a:rPr lang="ru-RU" dirty="0"/>
              <a:t>Антипенко Владимир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32709" y="6822117"/>
            <a:ext cx="4134612" cy="2103120"/>
          </a:xfrm>
        </p:spPr>
        <p:txBody>
          <a:bodyPr/>
          <a:lstStyle/>
          <a:p>
            <a:r>
              <a:rPr lang="ru-RU" sz="2800" dirty="0" smtClean="0"/>
              <a:t>Инженер. Системное и схемотехническое </a:t>
            </a:r>
            <a:r>
              <a:rPr lang="ru-RU" sz="2800" dirty="0"/>
              <a:t>проектирование. Автор 3 научных публикаций. Является разработчиком преобразовательной техники и систем управления.	</a:t>
            </a:r>
            <a:endParaRPr lang="ru-RU" sz="2800" dirty="0" smtClean="0"/>
          </a:p>
          <a:p>
            <a:endParaRPr lang="ru-RU" sz="2800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32709" y="5590847"/>
            <a:ext cx="4134612" cy="438912"/>
          </a:xfrm>
        </p:spPr>
        <p:txBody>
          <a:bodyPr/>
          <a:lstStyle/>
          <a:p>
            <a:r>
              <a:rPr lang="ru-RU" dirty="0" err="1"/>
              <a:t>Якушов</a:t>
            </a:r>
            <a:r>
              <a:rPr lang="ru-RU" dirty="0"/>
              <a:t> Дмитрий</a:t>
            </a:r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419943" y="6822117"/>
            <a:ext cx="4134612" cy="2103120"/>
          </a:xfrm>
        </p:spPr>
        <p:txBody>
          <a:bodyPr/>
          <a:lstStyle/>
          <a:p>
            <a:r>
              <a:rPr lang="ru-RU" sz="2800" dirty="0"/>
              <a:t>Инженер-конструктор II категории АО «ПО» Электроприбор» автор 9 научных публикаций, в том числе статей, опубликованных в изданиях, индексированных </a:t>
            </a:r>
            <a:r>
              <a:rPr lang="ru-RU" sz="2800" dirty="0" err="1"/>
              <a:t>Scopus</a:t>
            </a:r>
            <a:r>
              <a:rPr lang="ru-RU" sz="2800" dirty="0"/>
              <a:t>/WOS.</a:t>
            </a:r>
          </a:p>
          <a:p>
            <a:endParaRPr lang="ru-RU" sz="28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t="1751" r="-641" b="31637"/>
          <a:stretch/>
        </p:blipFill>
        <p:spPr>
          <a:xfrm>
            <a:off x="10454423" y="1627809"/>
            <a:ext cx="3363122" cy="3365618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482211" y="5579453"/>
            <a:ext cx="4134612" cy="438912"/>
          </a:xfrm>
        </p:spPr>
        <p:txBody>
          <a:bodyPr/>
          <a:lstStyle/>
          <a:p>
            <a:r>
              <a:rPr lang="ru-RU" dirty="0"/>
              <a:t>Тимохина Ольга 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724987" y="6822117"/>
            <a:ext cx="4134612" cy="2103120"/>
          </a:xfrm>
        </p:spPr>
        <p:txBody>
          <a:bodyPr/>
          <a:lstStyle/>
          <a:p>
            <a:r>
              <a:rPr lang="ru-RU" sz="2800" dirty="0"/>
              <a:t>Инженер. </a:t>
            </a:r>
            <a:r>
              <a:rPr lang="ru-RU" sz="2800" dirty="0"/>
              <a:t>Опубликовано 11 научных работ, из них в изданиях, индексированных в </a:t>
            </a:r>
            <a:r>
              <a:rPr lang="ru-RU" sz="2800" dirty="0" err="1"/>
              <a:t>Scopus</a:t>
            </a:r>
            <a:r>
              <a:rPr lang="ru-RU" sz="2800" dirty="0"/>
              <a:t> – 5 статей, журналах из перечня ВАК-  2 статьи, в РИНЦ – 3 статьи</a:t>
            </a:r>
            <a:endParaRPr lang="ru-RU" sz="28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t="1" r="-22265" b="-19631"/>
          <a:stretch/>
        </p:blipFill>
        <p:spPr>
          <a:xfrm>
            <a:off x="15724987" y="1627809"/>
            <a:ext cx="4017740" cy="3932392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099189" y="5607896"/>
            <a:ext cx="4134612" cy="438912"/>
          </a:xfrm>
        </p:spPr>
        <p:txBody>
          <a:bodyPr/>
          <a:lstStyle/>
          <a:p>
            <a:r>
              <a:rPr lang="ru-RU" dirty="0"/>
              <a:t>Левин Алексей </a:t>
            </a:r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8" t="25764" r="37737" b="59592"/>
          <a:stretch/>
        </p:blipFill>
        <p:spPr>
          <a:xfrm>
            <a:off x="5532709" y="1627809"/>
            <a:ext cx="3357153" cy="3359644"/>
          </a:xfr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676395" y="3140948"/>
            <a:ext cx="89296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7200" b="1" kern="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Спасибо за внимание!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34758" y="5991101"/>
            <a:ext cx="8971324" cy="4434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КОНТАКТЫ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Антипенко Владимир Викторович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Пензенский государственный университет, аспирант</a:t>
            </a:r>
            <a:r>
              <a:rPr lang="en-US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каф. «</a:t>
            </a:r>
            <a:r>
              <a:rPr lang="ru-RU" sz="3600" b="1" dirty="0" err="1" smtClean="0">
                <a:solidFill>
                  <a:srgbClr val="1F4E79"/>
                </a:solidFill>
                <a:latin typeface="Arial Narrow" panose="020B0606020202030204" pitchFamily="34" charset="0"/>
              </a:rPr>
              <a:t>ИИТиМ</a:t>
            </a: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»</a:t>
            </a:r>
            <a:endParaRPr lang="en-US" sz="3600" b="1" dirty="0" smtClean="0">
              <a:solidFill>
                <a:srgbClr val="1F4E79"/>
              </a:solidFill>
              <a:latin typeface="Arial Narrow" panose="020B0606020202030204" pitchFamily="34" charset="0"/>
            </a:endParaRP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телефон: </a:t>
            </a: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+79063993689</a:t>
            </a:r>
          </a:p>
          <a:p>
            <a:pPr eaLnBrk="1" hangingPunct="1">
              <a:defRPr/>
            </a:pPr>
            <a:r>
              <a:rPr lang="en-US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e-mail:</a:t>
            </a: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en-US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v.antipenko7@yandex.ru</a:t>
            </a:r>
            <a:r>
              <a:rPr lang="ru-RU" sz="3600" b="1" dirty="0" smtClean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schemas.microsoft.com/office/2006/documentManagement/types"/>
    <ds:schemaRef ds:uri="f3f21cfc-4d3e-42b1-8a95-d7209818f9d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911</TotalTime>
  <Words>525</Words>
  <Application>Microsoft Office PowerPoint</Application>
  <PresentationFormat>Произвольный</PresentationFormat>
  <Paragraphs>147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</vt:lpstr>
      <vt:lpstr>Arial Narrow</vt:lpstr>
      <vt:lpstr>Calibri</vt:lpstr>
      <vt:lpstr>Calibri Light</vt:lpstr>
      <vt:lpstr>Tahoma</vt:lpstr>
      <vt:lpstr>Times New Roman</vt:lpstr>
      <vt:lpstr>Wingdings</vt:lpstr>
      <vt:lpstr>ОБЛОЖКИ</vt:lpstr>
      <vt:lpstr>РАЗДЕЛИТЕЛИ</vt:lpstr>
      <vt:lpstr>Автоматизированный цифровой биоимпедансный анализатор для диагностики состава тела человека</vt:lpstr>
      <vt:lpstr>Актуальность</vt:lpstr>
      <vt:lpstr>Проблема</vt:lpstr>
      <vt:lpstr>Решение</vt:lpstr>
      <vt:lpstr>Конкуренты</vt:lpstr>
      <vt:lpstr>Бизнес-модель</vt:lpstr>
      <vt:lpstr>Рынок</vt:lpstr>
      <vt:lpstr>Текущие результаты</vt:lpstr>
      <vt:lpstr>Инвестиции</vt:lpstr>
      <vt:lpstr>Планы развития</vt:lpstr>
      <vt:lpstr>Команда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User</cp:lastModifiedBy>
  <cp:revision>52</cp:revision>
  <cp:lastPrinted>2021-07-30T11:17:55Z</cp:lastPrinted>
  <dcterms:created xsi:type="dcterms:W3CDTF">2021-07-02T15:32:26Z</dcterms:created>
  <dcterms:modified xsi:type="dcterms:W3CDTF">2021-07-30T12:24:20Z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