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</p:sldMasterIdLst>
  <p:notesMasterIdLst>
    <p:notesMasterId r:id="rId17"/>
  </p:notesMasterIdLst>
  <p:handoutMasterIdLst>
    <p:handoutMasterId r:id="rId18"/>
  </p:handoutMasterIdLst>
  <p:sldIdLst>
    <p:sldId id="323" r:id="rId6"/>
    <p:sldId id="314" r:id="rId7"/>
    <p:sldId id="327" r:id="rId8"/>
    <p:sldId id="328" r:id="rId9"/>
    <p:sldId id="316" r:id="rId10"/>
    <p:sldId id="317" r:id="rId11"/>
    <p:sldId id="318" r:id="rId12"/>
    <p:sldId id="329" r:id="rId13"/>
    <p:sldId id="319" r:id="rId14"/>
    <p:sldId id="320" r:id="rId15"/>
    <p:sldId id="324" r:id="rId16"/>
  </p:sldIdLst>
  <p:sldSz cx="9906000" cy="6858000" type="A4"/>
  <p:notesSz cx="6797675" cy="9926638"/>
  <p:defaultTextStyle>
    <a:defPPr>
      <a:defRPr lang="ru-RU"/>
    </a:defPPr>
    <a:lvl1pPr marL="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7DA2"/>
    <a:srgbClr val="E93B47"/>
    <a:srgbClr val="FFD05B"/>
    <a:srgbClr val="6DA3C0"/>
    <a:srgbClr val="D1E2EB"/>
    <a:srgbClr val="FFFFFF"/>
    <a:srgbClr val="F75931"/>
    <a:srgbClr val="68BBCB"/>
    <a:srgbClr val="FFC072"/>
    <a:srgbClr val="F759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99" autoAdjust="0"/>
    <p:restoredTop sz="96271"/>
  </p:normalViewPr>
  <p:slideViewPr>
    <p:cSldViewPr snapToGrid="0">
      <p:cViewPr varScale="1">
        <p:scale>
          <a:sx n="115" d="100"/>
          <a:sy n="115" d="100"/>
        </p:scale>
        <p:origin x="1452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6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D20-49AE-BC40-AEDDED7D1FD1}"/>
              </c:ext>
            </c:extLst>
          </c:dPt>
          <c:cat>
            <c:strRef>
              <c:f>Лист1!$A$2:$A$3</c:f>
              <c:strCache>
                <c:ptCount val="2"/>
                <c:pt idx="0">
                  <c:v>Бюджетные средства</c:v>
                </c:pt>
                <c:pt idx="1">
                  <c:v>Внебюджетные средства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174</c:v>
                </c:pt>
                <c:pt idx="1">
                  <c:v>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20-49AE-BC40-AEDDED7D1F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13" indent="0" algn="ctr">
              <a:buNone/>
              <a:defRPr sz="1800"/>
            </a:lvl2pPr>
            <a:lvl3pPr marL="839828" indent="0" algn="ctr">
              <a:buNone/>
              <a:defRPr sz="1700"/>
            </a:lvl3pPr>
            <a:lvl4pPr marL="1259742" indent="0" algn="ctr">
              <a:buNone/>
              <a:defRPr sz="1500"/>
            </a:lvl4pPr>
            <a:lvl5pPr marL="1679655" indent="0" algn="ctr">
              <a:buNone/>
              <a:defRPr sz="1500"/>
            </a:lvl5pPr>
            <a:lvl6pPr marL="2099569" indent="0" algn="ctr">
              <a:buNone/>
              <a:defRPr sz="1500"/>
            </a:lvl6pPr>
            <a:lvl7pPr marL="2519483" indent="0" algn="ctr">
              <a:buNone/>
              <a:defRPr sz="1500"/>
            </a:lvl7pPr>
            <a:lvl8pPr marL="2939397" indent="0" algn="ctr">
              <a:buNone/>
              <a:defRPr sz="1500"/>
            </a:lvl8pPr>
            <a:lvl9pPr marL="335931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36289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20.11.2023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4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Подзаголовок слайда (опционально)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53509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612" indent="-209957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20.11.2023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2909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159505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20.11.2023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Подзаголовок слайда (опционально)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931720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722" indent="-209969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20.11.2023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3923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06712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20.11.2023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839828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57" indent="-209957" algn="l" defTabSz="839828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871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78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69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612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526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43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35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267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1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28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742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655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569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48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397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31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20.11.2023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83987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chart" Target="../charts/chart1.xml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18565" y="1801906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44" dirty="0" smtClean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Радиоволновое устройство мониторинга работы сердца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8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smtClean="0">
                <a:solidFill>
                  <a:schemeClr val="accent4">
                    <a:lumMod val="50000"/>
                  </a:schemeClr>
                </a:solidFill>
              </a:rPr>
              <a:t>2023,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РГРТУ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8565" y="5271808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Акселерационная программа: </a:t>
            </a:r>
          </a:p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Школа студенческого технологического предпринимательства «Мой </a:t>
            </a:r>
            <a:r>
              <a:rPr lang="ru-RU" sz="1600" b="1" spc="-5" dirty="0" err="1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стартап</a:t>
            </a:r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717176" y="513723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618565" y="4201052"/>
            <a:ext cx="4953000" cy="10229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Рынок 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НТИ: «</a:t>
            </a:r>
            <a:r>
              <a:rPr lang="en-US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Healthnet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/>
            </a:r>
            <a:b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</a:b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Сквозная 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технология: «Персонифицированная медицина»</a:t>
            </a:r>
            <a:endParaRPr lang="ru-RU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3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8217" y="285471"/>
            <a:ext cx="17572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Профиль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59582" y="638609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8217" y="840843"/>
            <a:ext cx="430058" cy="4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974720" y="860130"/>
            <a:ext cx="1126399" cy="29020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1286" dirty="0"/>
              <a:t>Цель проекта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381000" y="3017526"/>
            <a:ext cx="518921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75162" y="3132163"/>
            <a:ext cx="1557349" cy="29020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1286" dirty="0"/>
              <a:t>Результаты проекта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375349" y="5229200"/>
            <a:ext cx="914965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Shape 186" descr="C:\Users\pankratov.in\YandexDisk\!NTI\DOCS\ProjectPresentation\icons\PNG\256\246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3655" y="5300038"/>
            <a:ext cx="649242" cy="64924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Shape 180"/>
          <p:cNvSpPr/>
          <p:nvPr/>
        </p:nvSpPr>
        <p:spPr>
          <a:xfrm>
            <a:off x="1422797" y="5388687"/>
            <a:ext cx="4613909" cy="29020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286" dirty="0">
                <a:sym typeface="Calibri"/>
              </a:rPr>
              <a:t>Общая стоимость проекта (тыс. рублей</a:t>
            </a:r>
            <a:r>
              <a:rPr lang="ru-RU" sz="1286" dirty="0" smtClean="0">
                <a:sym typeface="Calibri"/>
              </a:rPr>
              <a:t>) : 400 000</a:t>
            </a:r>
            <a:endParaRPr sz="1286" dirty="0"/>
          </a:p>
        </p:txBody>
      </p:sp>
      <p:sp>
        <p:nvSpPr>
          <p:cNvPr id="29" name="Shape 189"/>
          <p:cNvSpPr/>
          <p:nvPr/>
        </p:nvSpPr>
        <p:spPr>
          <a:xfrm>
            <a:off x="5261606" y="5400217"/>
            <a:ext cx="1134336" cy="31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endParaRPr sz="1286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Shape 187"/>
          <p:cNvSpPr/>
          <p:nvPr/>
        </p:nvSpPr>
        <p:spPr>
          <a:xfrm>
            <a:off x="1605364" y="5980340"/>
            <a:ext cx="1598871" cy="4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Собственные </a:t>
            </a:r>
            <a:r>
              <a:rPr lang="ru-RU" sz="114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средства</a:t>
            </a:r>
          </a:p>
          <a:p>
            <a:pPr algn="ctr"/>
            <a:r>
              <a:rPr lang="ru-RU" sz="114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80 000</a:t>
            </a:r>
            <a:br>
              <a:rPr lang="ru-RU" sz="114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143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Shape 190"/>
          <p:cNvSpPr/>
          <p:nvPr/>
        </p:nvSpPr>
        <p:spPr>
          <a:xfrm>
            <a:off x="4027183" y="5980742"/>
            <a:ext cx="182783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Привлекаемые </a:t>
            </a:r>
            <a:r>
              <a:rPr lang="ru-RU" sz="1143" b="1" dirty="0" smtClean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средства</a:t>
            </a:r>
          </a:p>
          <a:p>
            <a:pPr algn="ctr"/>
            <a:r>
              <a:rPr lang="ru-RU" sz="1143" b="1" dirty="0" smtClean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320 000</a:t>
            </a: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2" name="Диаграмма 31"/>
          <p:cNvGraphicFramePr/>
          <p:nvPr>
            <p:extLst/>
          </p:nvPr>
        </p:nvGraphicFramePr>
        <p:xfrm>
          <a:off x="3170395" y="5753834"/>
          <a:ext cx="965142" cy="915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Shape 208"/>
          <p:cNvSpPr/>
          <p:nvPr/>
        </p:nvSpPr>
        <p:spPr>
          <a:xfrm>
            <a:off x="478217" y="1271022"/>
            <a:ext cx="4989126" cy="171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Основной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целью является непрерывное и беспроводное отслеживание состояния сердечной активности с целью обнаружения сердечной нестабильности. </a:t>
            </a:r>
            <a:endParaRPr lang="ru-RU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Shape 208"/>
          <p:cNvSpPr/>
          <p:nvPr/>
        </p:nvSpPr>
        <p:spPr>
          <a:xfrm>
            <a:off x="581086" y="3551774"/>
            <a:ext cx="4989126" cy="167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200" dirty="0">
                <a:solidFill>
                  <a:srgbClr val="000000"/>
                </a:solidFill>
              </a:rPr>
              <a:t>Данный проект нацелен на создание радиоволнового устройства для мониторинга работы сердца пользователей. </a:t>
            </a:r>
            <a:r>
              <a:rPr lang="ru-RU" sz="1200" dirty="0" smtClean="0">
                <a:cs typeface="Calibri" panose="020F0502020204030204" pitchFamily="34" charset="0"/>
              </a:rPr>
              <a:t>Устройство позволит оценивать ритм сердца человека бесконтактно на небольшом расстоянии. </a:t>
            </a:r>
            <a:endParaRPr lang="ru-RU" sz="1071" dirty="0">
              <a:cs typeface="Calibri" panose="020F0502020204030204" pitchFamily="34" charset="0"/>
            </a:endParaRPr>
          </a:p>
        </p:txBody>
      </p:sp>
      <p:pic>
        <p:nvPicPr>
          <p:cNvPr id="39" name="Shape 177" descr="C:\Users\pankratov.in\YandexDisk\!NTI\DOCS\ProjectPresentation\icons\PNG\256\33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3549" y="3120394"/>
            <a:ext cx="411831" cy="40297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Shape 280"/>
          <p:cNvSpPr/>
          <p:nvPr/>
        </p:nvSpPr>
        <p:spPr>
          <a:xfrm>
            <a:off x="7931321" y="1400438"/>
            <a:ext cx="1399176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sz="786" dirty="0">
              <a:latin typeface="Calibri"/>
              <a:ea typeface="Calibri"/>
              <a:cs typeface="Calibri"/>
            </a:endParaRPr>
          </a:p>
        </p:txBody>
      </p:sp>
      <p:sp>
        <p:nvSpPr>
          <p:cNvPr id="48" name="Shape 275"/>
          <p:cNvSpPr/>
          <p:nvPr/>
        </p:nvSpPr>
        <p:spPr>
          <a:xfrm>
            <a:off x="6295787" y="1040189"/>
            <a:ext cx="1585940" cy="421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200" b="1" dirty="0" smtClean="0">
                <a:solidFill>
                  <a:srgbClr val="003462"/>
                </a:solidFill>
                <a:sym typeface="Calibri"/>
              </a:rPr>
              <a:t>Роман </a:t>
            </a:r>
            <a:r>
              <a:rPr lang="ru-RU" sz="1200" b="1" dirty="0" err="1" smtClean="0">
                <a:solidFill>
                  <a:srgbClr val="003462"/>
                </a:solidFill>
                <a:sym typeface="Calibri"/>
              </a:rPr>
              <a:t>Виклов</a:t>
            </a:r>
            <a:endParaRPr lang="ru-RU" sz="1200" b="1" dirty="0" smtClean="0">
              <a:solidFill>
                <a:srgbClr val="003462"/>
              </a:solidFill>
              <a:sym typeface="Calibri"/>
            </a:endParaRPr>
          </a:p>
          <a:p>
            <a:pPr lvl="0"/>
            <a:r>
              <a:rPr lang="ru-RU" sz="900" b="1" dirty="0" smtClean="0">
                <a:solidFill>
                  <a:srgbClr val="003462"/>
                </a:solidFill>
                <a:sym typeface="Calibri"/>
              </a:rPr>
              <a:t>Лидер команды</a:t>
            </a:r>
            <a:endParaRPr sz="900" dirty="0"/>
          </a:p>
        </p:txBody>
      </p:sp>
      <p:sp>
        <p:nvSpPr>
          <p:cNvPr id="49" name="Shape 280"/>
          <p:cNvSpPr/>
          <p:nvPr/>
        </p:nvSpPr>
        <p:spPr>
          <a:xfrm>
            <a:off x="6229141" y="1484351"/>
            <a:ext cx="1309651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sz="1286" dirty="0"/>
          </a:p>
        </p:txBody>
      </p:sp>
      <p:sp>
        <p:nvSpPr>
          <p:cNvPr id="50" name="Shape 275"/>
          <p:cNvSpPr/>
          <p:nvPr/>
        </p:nvSpPr>
        <p:spPr>
          <a:xfrm>
            <a:off x="6317508" y="1855811"/>
            <a:ext cx="1585940" cy="36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2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Мария Филимонова</a:t>
            </a:r>
          </a:p>
          <a:p>
            <a:r>
              <a:rPr lang="ru-RU" sz="9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Технический специалист</a:t>
            </a:r>
          </a:p>
          <a:p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51" name="Shape 280"/>
          <p:cNvSpPr/>
          <p:nvPr/>
        </p:nvSpPr>
        <p:spPr>
          <a:xfrm>
            <a:off x="6229141" y="2193484"/>
            <a:ext cx="1309651" cy="309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sz="786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2" name="Shape 275"/>
          <p:cNvSpPr/>
          <p:nvPr/>
        </p:nvSpPr>
        <p:spPr>
          <a:xfrm>
            <a:off x="8480671" y="1823496"/>
            <a:ext cx="1494491" cy="394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2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Дмитри</a:t>
            </a:r>
            <a:r>
              <a:rPr lang="ru-RU" sz="12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й Трифонов</a:t>
            </a:r>
          </a:p>
          <a:p>
            <a:r>
              <a:rPr lang="ru-RU" sz="9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Технический специалист</a:t>
            </a:r>
            <a:r>
              <a:rPr lang="ru-RU" sz="8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8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53" name="Shape 280"/>
          <p:cNvSpPr/>
          <p:nvPr/>
        </p:nvSpPr>
        <p:spPr>
          <a:xfrm>
            <a:off x="8028607" y="2356968"/>
            <a:ext cx="1346012" cy="307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sz="1286" dirty="0"/>
          </a:p>
        </p:txBody>
      </p:sp>
      <p:sp>
        <p:nvSpPr>
          <p:cNvPr id="63" name="Shape 179"/>
          <p:cNvSpPr/>
          <p:nvPr/>
        </p:nvSpPr>
        <p:spPr>
          <a:xfrm>
            <a:off x="6695133" y="4284212"/>
            <a:ext cx="1755399" cy="104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71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71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1. Пилот: </a:t>
            </a:r>
            <a:r>
              <a:rPr lang="ru-RU" sz="1071" dirty="0" smtClean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2023-2024</a:t>
            </a:r>
            <a:endParaRPr sz="107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29"/>
              </a:spcBef>
            </a:pPr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2. Развитие: </a:t>
            </a:r>
            <a:r>
              <a:rPr lang="ru-RU" sz="1071" dirty="0" smtClean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2024-2025</a:t>
            </a:r>
            <a:endParaRPr sz="107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29"/>
              </a:spcBef>
            </a:pPr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3. Тираж: </a:t>
            </a:r>
            <a:r>
              <a:rPr lang="ru-RU" sz="1071" dirty="0" smtClean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2024-2025</a:t>
            </a:r>
            <a:endParaRPr sz="107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sz="1071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64" name="Shape 191" descr="C:\Users\pankratov.in\YandexDisk\!NTI\DOCS\ProjectPresentation\icons\PNG\256\372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65509" y="4250595"/>
            <a:ext cx="352459" cy="3613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Shape 203"/>
          <p:cNvGrpSpPr/>
          <p:nvPr/>
        </p:nvGrpSpPr>
        <p:grpSpPr>
          <a:xfrm>
            <a:off x="6238857" y="4171603"/>
            <a:ext cx="215490" cy="263809"/>
            <a:chOff x="8202534" y="1348519"/>
            <a:chExt cx="301686" cy="369332"/>
          </a:xfrm>
        </p:grpSpPr>
        <p:sp>
          <p:nvSpPr>
            <p:cNvPr id="67" name="Shape 204"/>
            <p:cNvSpPr/>
            <p:nvPr/>
          </p:nvSpPr>
          <p:spPr>
            <a:xfrm>
              <a:off x="8262938" y="1447963"/>
              <a:ext cx="173414" cy="173414"/>
            </a:xfrm>
            <a:prstGeom prst="roundRect">
              <a:avLst>
                <a:gd name="adj" fmla="val 50000"/>
              </a:avLst>
            </a:prstGeom>
            <a:solidFill>
              <a:srgbClr val="FFD05B"/>
            </a:solidFill>
            <a:ln>
              <a:noFill/>
            </a:ln>
          </p:spPr>
          <p:txBody>
            <a:bodyPr spcFirstLastPara="1" wrap="square" lIns="65304" tIns="32643" rIns="65304" bIns="32643" anchor="ctr" anchorCtr="0">
              <a:noAutofit/>
            </a:bodyPr>
            <a:lstStyle/>
            <a:p>
              <a:pPr algn="ctr"/>
              <a:endParaRPr sz="1286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Shape 205"/>
            <p:cNvSpPr txBox="1"/>
            <p:nvPr/>
          </p:nvSpPr>
          <p:spPr>
            <a:xfrm>
              <a:off x="8202534" y="1348519"/>
              <a:ext cx="30168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304" tIns="32643" rIns="65304" bIns="32643" anchor="t" anchorCtr="0">
              <a:noAutofit/>
            </a:bodyPr>
            <a:lstStyle/>
            <a:p>
              <a:r>
                <a:rPr lang="ru-RU" sz="128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</a:t>
              </a:r>
              <a:endParaRPr sz="1286"/>
            </a:p>
          </p:txBody>
        </p:sp>
        <p:cxnSp>
          <p:nvCxnSpPr>
            <p:cNvPr id="69" name="Shape 206"/>
            <p:cNvCxnSpPr/>
            <p:nvPr/>
          </p:nvCxnSpPr>
          <p:spPr>
            <a:xfrm>
              <a:off x="8299637" y="1568905"/>
              <a:ext cx="89926" cy="0"/>
            </a:xfrm>
            <a:prstGeom prst="straightConnector1">
              <a:avLst/>
            </a:prstGeom>
            <a:noFill/>
            <a:ln w="9525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70" name="Прямоугольник 69"/>
          <p:cNvSpPr/>
          <p:nvPr/>
        </p:nvSpPr>
        <p:spPr>
          <a:xfrm>
            <a:off x="6664228" y="4129909"/>
            <a:ext cx="1210588" cy="29020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1286" dirty="0">
                <a:sym typeface="Calibri"/>
              </a:rPr>
              <a:t>Сроки проекта</a:t>
            </a:r>
            <a:endParaRPr lang="ru-RU" sz="1286" dirty="0"/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>
            <a:off x="5564560" y="4149080"/>
            <a:ext cx="396044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5570211" y="754417"/>
            <a:ext cx="0" cy="44747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91578" y="0"/>
            <a:ext cx="660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Радиоволновое устройство мониторинга работы сердца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595" y="1060504"/>
            <a:ext cx="708398" cy="7387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172" y="1060504"/>
            <a:ext cx="685870" cy="73831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595" y="1877063"/>
            <a:ext cx="708398" cy="70013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172" y="1869658"/>
            <a:ext cx="685871" cy="70754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595" y="2660073"/>
            <a:ext cx="704913" cy="680265"/>
          </a:xfrm>
          <a:prstGeom prst="rect">
            <a:avLst/>
          </a:prstGeom>
        </p:spPr>
      </p:pic>
      <p:sp>
        <p:nvSpPr>
          <p:cNvPr id="65" name="Shape 275"/>
          <p:cNvSpPr/>
          <p:nvPr/>
        </p:nvSpPr>
        <p:spPr>
          <a:xfrm>
            <a:off x="6288876" y="2637795"/>
            <a:ext cx="1585940" cy="36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2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Сергей Витязев</a:t>
            </a:r>
          </a:p>
          <a:p>
            <a:r>
              <a:rPr lang="ru-RU" sz="9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Научный руководитель</a:t>
            </a:r>
          </a:p>
          <a:p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929" dirty="0">
              <a:latin typeface="Calibri"/>
              <a:ea typeface="Calibri"/>
              <a:cs typeface="Calibri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595" y="3422371"/>
            <a:ext cx="704913" cy="68923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171" y="3422371"/>
            <a:ext cx="684486" cy="689230"/>
          </a:xfrm>
          <a:prstGeom prst="rect">
            <a:avLst/>
          </a:prstGeom>
        </p:spPr>
      </p:pic>
      <p:sp>
        <p:nvSpPr>
          <p:cNvPr id="77" name="Shape 275"/>
          <p:cNvSpPr/>
          <p:nvPr/>
        </p:nvSpPr>
        <p:spPr>
          <a:xfrm>
            <a:off x="6288876" y="3370987"/>
            <a:ext cx="1585940" cy="36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2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Маргарита Семенова</a:t>
            </a:r>
            <a:endParaRPr lang="ru-RU" sz="1200" b="1" dirty="0" smtClean="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ru-RU" sz="9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Экономист</a:t>
            </a:r>
          </a:p>
          <a:p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78" name="Shape 275"/>
          <p:cNvSpPr/>
          <p:nvPr/>
        </p:nvSpPr>
        <p:spPr>
          <a:xfrm>
            <a:off x="8450532" y="3368514"/>
            <a:ext cx="1585940" cy="36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2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Александр Курочкин</a:t>
            </a:r>
          </a:p>
          <a:p>
            <a:r>
              <a:rPr lang="ru-RU" sz="9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Экономист</a:t>
            </a:r>
          </a:p>
          <a:p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79" name="Shape 275"/>
          <p:cNvSpPr/>
          <p:nvPr/>
        </p:nvSpPr>
        <p:spPr>
          <a:xfrm>
            <a:off x="8519839" y="1054087"/>
            <a:ext cx="1562335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2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Юрий </a:t>
            </a:r>
            <a:r>
              <a:rPr lang="ru-RU" sz="1200" b="1" dirty="0" err="1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Долматов</a:t>
            </a:r>
            <a:endParaRPr lang="ru-RU" sz="1200" b="1" dirty="0" smtClean="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ru-RU" sz="9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Разработчик</a:t>
            </a:r>
          </a:p>
          <a:p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80" name="Shape 275"/>
          <p:cNvSpPr/>
          <p:nvPr/>
        </p:nvSpPr>
        <p:spPr>
          <a:xfrm>
            <a:off x="5624702" y="700112"/>
            <a:ext cx="1562335" cy="27617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400" dirty="0" smtClean="0">
                <a:latin typeface="Calibri"/>
                <a:ea typeface="Calibri"/>
                <a:cs typeface="Calibri"/>
                <a:sym typeface="Calibri"/>
              </a:rPr>
              <a:t>Команда проекта</a:t>
            </a:r>
          </a:p>
          <a:p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929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451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1641" y="418604"/>
            <a:ext cx="21499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 проекта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56062" y="826882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56062" y="146093"/>
            <a:ext cx="7190510" cy="883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Радиоволновое устройство мониторинга работы сердца</a:t>
            </a:r>
            <a:endParaRPr lang="ru-RU" sz="2000" dirty="0"/>
          </a:p>
          <a:p>
            <a:endParaRPr lang="ru-RU" sz="1571" dirty="0" smtClean="0"/>
          </a:p>
          <a:p>
            <a:endParaRPr lang="ru-RU" sz="157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0395" y="1063023"/>
            <a:ext cx="8485576" cy="4979189"/>
          </a:xfrm>
          <a:prstGeom prst="roundRect">
            <a:avLst>
              <a:gd name="adj" fmla="val 2129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0395" y="1118291"/>
            <a:ext cx="762277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r>
              <a:rPr lang="ru-RU" sz="1600" dirty="0" smtClean="0"/>
              <a:t>В </a:t>
            </a:r>
            <a:r>
              <a:rPr lang="ru-RU" sz="1600" dirty="0"/>
              <a:t>настоящее время сердечно-сосудистые заболевания занимают первое место в структуре общей заболеваемости населения как в России, так и за рубежом. Поэтому на сегодняшний день разработка новых методов медицинской диагностики сердца  и современного диагностического оборудования является приоритетным  направлением  развития  медицины  и  здравоохранения.</a:t>
            </a:r>
          </a:p>
          <a:p>
            <a:r>
              <a:rPr lang="ru-RU" sz="1600" dirty="0" smtClean="0"/>
              <a:t>	Проект </a:t>
            </a:r>
            <a:r>
              <a:rPr lang="ru-RU" sz="1600" dirty="0"/>
              <a:t>радиоволновое устройство мониторинга работы сердца представляет собой инновационное решение, способствующее повышению качества медицинского обслуживания и позволяющее непрерывным и беспроводным способом отслеживать работу сердца с целью диагностики и предотвращения сердечных заболеваний. Пациенты могут беспрерывно диагностироваться без необходимости постоянного присутствия медицинского персонала.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	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4480" y="3747348"/>
            <a:ext cx="2262774" cy="218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00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0956" y="298304"/>
            <a:ext cx="10965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Проблема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70380" y="30858"/>
            <a:ext cx="6600589" cy="6418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Радиоволновое устройство мониторинга работы сердца</a:t>
            </a:r>
            <a:endParaRPr lang="ru-RU" sz="2000" dirty="0"/>
          </a:p>
          <a:p>
            <a:endParaRPr lang="ru-RU" sz="1571" dirty="0"/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381947" y="857851"/>
            <a:ext cx="4320000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Проблема клиента,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которую мы решаем: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Устройство позволит потребителям улучшить оборудование на рабочих местах людей таких профессий, как дальнобойщики, диспетчеры или операторы важных узлов на непрерывном  производстве. Для избежания аварий и других опасных ситуаций может быть полезен мониторинг сердечного ритма людей на таких должностях.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 txBox="1">
            <a:spLocks/>
          </p:cNvSpPr>
          <p:nvPr/>
        </p:nvSpPr>
        <p:spPr>
          <a:xfrm>
            <a:off x="5127812" y="857851"/>
            <a:ext cx="4320000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Почему существующих вариантов решения </a:t>
            </a:r>
            <a:b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не достаточно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На данный момент все существующие устройства для мониторинга работы сердца являются контактными. Н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ет возможности бесконтактно и непрерывно  оценить работу сердца. </a:t>
            </a:r>
          </a:p>
          <a:p>
            <a:pPr marL="0" indent="0">
              <a:buNone/>
            </a:pPr>
            <a:endParaRPr lang="ru-RU" sz="16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56" y="3456478"/>
            <a:ext cx="3692236" cy="24627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8916" y="3456478"/>
            <a:ext cx="3717791" cy="246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9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0017" y="342943"/>
            <a:ext cx="30784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 продукта и технологии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37130" y="69968"/>
            <a:ext cx="660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000" spc="-44" dirty="0">
                <a:solidFill>
                  <a:srgbClr val="71A2C3">
                    <a:lumMod val="50000"/>
                  </a:srgbClr>
                </a:solidFill>
                <a:latin typeface="Lato Black"/>
                <a:cs typeface="Lato Black"/>
              </a:rPr>
              <a:t>Радиоволновое устройство мониторинга работы сердца</a:t>
            </a:r>
            <a:endParaRPr lang="ru-RU" sz="2000" dirty="0">
              <a:solidFill>
                <a:srgbClr val="0C0C0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1062" y="826672"/>
            <a:ext cx="2147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Описание продукта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901566" y="754417"/>
            <a:ext cx="0" cy="61035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882" y="826672"/>
            <a:ext cx="2171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Технология проекта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73509" y="1165892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0017" y="1165891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0258" y="1273441"/>
            <a:ext cx="4036557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Наше устройство:</a:t>
            </a:r>
          </a:p>
          <a:p>
            <a:r>
              <a:rPr lang="ru-RU" sz="1600" dirty="0" smtClean="0"/>
              <a:t>- позволяет оценивать ритм сердца человека бесконтактно на небольшом расстоянии;</a:t>
            </a:r>
          </a:p>
          <a:p>
            <a:r>
              <a:rPr lang="ru-RU" sz="1600" dirty="0"/>
              <a:t>-</a:t>
            </a:r>
            <a:r>
              <a:rPr lang="ru-RU" sz="1600" dirty="0" smtClean="0"/>
              <a:t>излучает </a:t>
            </a:r>
            <a:r>
              <a:rPr lang="ru-RU" sz="1600" dirty="0"/>
              <a:t>зондирующий импульс, который отражается от грудной клетки человека и попадает на приемные антенны устройства, после чего принятый сигнал </a:t>
            </a:r>
            <a:r>
              <a:rPr lang="ru-RU" sz="1600" dirty="0" smtClean="0"/>
              <a:t>обрабатывается </a:t>
            </a:r>
            <a:r>
              <a:rPr lang="ru-RU" sz="1600" dirty="0"/>
              <a:t>и на выход поступает информация о частоте сердечных </a:t>
            </a:r>
            <a:r>
              <a:rPr lang="ru-RU" sz="1600" dirty="0" smtClean="0"/>
              <a:t>сокращений</a:t>
            </a:r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160565" y="1273441"/>
            <a:ext cx="38127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Радиолокационный модуль на базе платы  AWR1642BOOST-ODS и нашего специализированного программного обеспечения позволяет по отражённому радиолокационному лучу оценивать частоту и вариабельность сердечного ритма.</a:t>
            </a:r>
          </a:p>
        </p:txBody>
      </p:sp>
      <p:pic>
        <p:nvPicPr>
          <p:cNvPr id="4098" name="Picture 2" descr="https://kcson-kr.ru/images/58/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53" y="4189613"/>
            <a:ext cx="2497159" cy="2073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xn--80aafkqkgs5ac4jrb.xn--p1ai/sites/selniva/files/articles/27501/galery/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942" y="3856480"/>
            <a:ext cx="3375925" cy="233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6072" y="311690"/>
            <a:ext cx="15247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03631" y="8402"/>
            <a:ext cx="6600589" cy="6418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000" spc="-44" dirty="0">
                <a:solidFill>
                  <a:srgbClr val="71A2C3">
                    <a:lumMod val="50000"/>
                  </a:srgbClr>
                </a:solidFill>
                <a:latin typeface="Lato Black"/>
                <a:cs typeface="Lato Black"/>
              </a:rPr>
              <a:t>Радиоволновое устройство мониторинга работы сердца</a:t>
            </a:r>
            <a:endParaRPr lang="ru-RU" sz="2000" dirty="0">
              <a:solidFill>
                <a:srgbClr val="0C0C0C"/>
              </a:solidFill>
            </a:endParaRPr>
          </a:p>
          <a:p>
            <a:endParaRPr lang="ru-RU" sz="1571" dirty="0"/>
          </a:p>
        </p:txBody>
      </p:sp>
      <p:sp>
        <p:nvSpPr>
          <p:cNvPr id="18" name="TextBox 17"/>
          <p:cNvSpPr txBox="1"/>
          <p:nvPr/>
        </p:nvSpPr>
        <p:spPr>
          <a:xfrm>
            <a:off x="303630" y="866904"/>
            <a:ext cx="922136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Целевые </a:t>
            </a:r>
            <a:r>
              <a:rPr lang="ru-RU" b="1" dirty="0" smtClean="0"/>
              <a:t>рынки:</a:t>
            </a:r>
          </a:p>
          <a:p>
            <a:r>
              <a:rPr lang="ru-RU" dirty="0" smtClean="0"/>
              <a:t>Наше устройство будет продаваться фирмам, изготавливающим </a:t>
            </a:r>
            <a:r>
              <a:rPr lang="ru-RU" dirty="0"/>
              <a:t>медицинское оборудование.</a:t>
            </a:r>
            <a:br>
              <a:rPr lang="ru-RU" dirty="0"/>
            </a:br>
            <a:r>
              <a:rPr lang="ru-RU" dirty="0"/>
              <a:t>Например, АО «</a:t>
            </a:r>
            <a:r>
              <a:rPr lang="ru-RU" dirty="0" err="1"/>
              <a:t>Елатомский</a:t>
            </a:r>
            <a:r>
              <a:rPr lang="ru-RU" dirty="0"/>
              <a:t> приборный завод»;  «</a:t>
            </a:r>
            <a:r>
              <a:rPr lang="ru-RU" dirty="0" err="1"/>
              <a:t>Касимовский</a:t>
            </a:r>
            <a:r>
              <a:rPr lang="ru-RU" dirty="0"/>
              <a:t> приборный завод» - филиал АО «Государственный Рязанский приборный завод»; АО «Завод «Медтехника</a:t>
            </a:r>
            <a:r>
              <a:rPr lang="ru-RU" dirty="0" smtClean="0"/>
              <a:t>».</a:t>
            </a:r>
          </a:p>
          <a:p>
            <a:r>
              <a:rPr lang="ru-RU" b="1" dirty="0" smtClean="0"/>
              <a:t>Анализ рынка:</a:t>
            </a:r>
          </a:p>
          <a:p>
            <a:r>
              <a:rPr lang="ru-RU" dirty="0" smtClean="0"/>
              <a:t>Главными конкурентами на рынке являются несколько производителей контактных устройств. На </a:t>
            </a:r>
            <a:r>
              <a:rPr lang="ru-RU" dirty="0"/>
              <a:t>рынке не представлены бесконтактные варианты</a:t>
            </a:r>
            <a:r>
              <a:rPr lang="ru-RU" dirty="0" smtClean="0"/>
              <a:t>. Поэтому у нашего устройства есть преимущество и  большая вероятность занять большую долю на рынке. 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216" y="3475791"/>
            <a:ext cx="4730979" cy="315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7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79575"/>
            <a:ext cx="127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16132" y="11300"/>
            <a:ext cx="7265323" cy="641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spc="-44" dirty="0">
                <a:solidFill>
                  <a:srgbClr val="71A2C3">
                    <a:lumMod val="50000"/>
                  </a:srgbClr>
                </a:solidFill>
                <a:latin typeface="Lato Black"/>
                <a:cs typeface="Lato Black"/>
              </a:rPr>
              <a:t>Радиоволновое устройство мониторинга работы сердца</a:t>
            </a:r>
            <a:endParaRPr lang="ru-RU" sz="2000" dirty="0">
              <a:solidFill>
                <a:srgbClr val="0C0C0C"/>
              </a:solidFill>
            </a:endParaRPr>
          </a:p>
          <a:p>
            <a:endParaRPr lang="ru-RU" sz="1571" dirty="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573919"/>
              </p:ext>
            </p:extLst>
          </p:nvPr>
        </p:nvGraphicFramePr>
        <p:xfrm>
          <a:off x="535883" y="1090072"/>
          <a:ext cx="5233148" cy="4895643"/>
        </p:xfrm>
        <a:graphic>
          <a:graphicData uri="http://schemas.openxmlformats.org/drawingml/2006/table">
            <a:tbl>
              <a:tblPr firstRow="1" bandRow="1">
                <a:effectLst/>
                <a:tableStyleId>{35758FB7-9AC5-4552-8A53-C91805E547FA}</a:tableStyleId>
              </a:tblPr>
              <a:tblGrid>
                <a:gridCol w="1156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9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83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01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87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79111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200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l"/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+mj-lt"/>
                        </a:rPr>
                        <a:t>Xiaomi</a:t>
                      </a:r>
                    </a:p>
                    <a:p>
                      <a:pPr algn="l"/>
                      <a:endParaRPr lang="ru-RU" sz="12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+mj-lt"/>
                        </a:rPr>
                        <a:t>Polar</a:t>
                      </a:r>
                      <a:endParaRPr lang="ru-RU" sz="12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+mj-lt"/>
                        </a:rPr>
                        <a:t>Med-</a:t>
                      </a:r>
                      <a:r>
                        <a:rPr lang="en-US" sz="1200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Mos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ECG1200G</a:t>
                      </a:r>
                      <a:endParaRPr lang="ru-RU" sz="12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NovaCardio</a:t>
                      </a:r>
                      <a:endParaRPr lang="en-US" sz="1200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l"/>
                      <a:endParaRPr lang="ru-RU" sz="8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133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+mj-lt"/>
                        </a:rPr>
                        <a:t>Способ</a:t>
                      </a:r>
                      <a:r>
                        <a:rPr lang="ru-RU" sz="1200" b="1" baseline="0" dirty="0" smtClean="0">
                          <a:latin typeface="+mj-lt"/>
                        </a:rPr>
                        <a:t> измерения</a:t>
                      </a:r>
                      <a:endParaRPr lang="ru-RU" sz="1200" b="1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+mj-lt"/>
                        </a:rPr>
                        <a:t>Контактное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+mj-lt"/>
                        </a:rPr>
                        <a:t>Контактное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+mj-lt"/>
                        </a:rPr>
                        <a:t>Контактное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+mj-lt"/>
                        </a:rPr>
                        <a:t>Контактное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133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+mj-lt"/>
                        </a:rPr>
                        <a:t>Цена</a:t>
                      </a:r>
                      <a:endParaRPr lang="ru-RU" sz="1200" b="1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+mj-lt"/>
                        </a:rPr>
                        <a:t>~</a:t>
                      </a:r>
                      <a:r>
                        <a:rPr lang="ru-RU" sz="1200" dirty="0" smtClean="0">
                          <a:latin typeface="+mj-lt"/>
                        </a:rPr>
                        <a:t>5000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+mj-lt"/>
                        </a:rPr>
                        <a:t>~</a:t>
                      </a:r>
                      <a:r>
                        <a:rPr lang="ru-RU" sz="1200" dirty="0" smtClean="0">
                          <a:latin typeface="+mj-lt"/>
                        </a:rPr>
                        <a:t>12000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+mj-lt"/>
                        </a:rPr>
                        <a:t>~</a:t>
                      </a:r>
                      <a:r>
                        <a:rPr lang="ru-RU" sz="1200" dirty="0" smtClean="0">
                          <a:latin typeface="+mj-lt"/>
                        </a:rPr>
                        <a:t>80000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+mj-lt"/>
                        </a:rPr>
                        <a:t>~</a:t>
                      </a:r>
                      <a:r>
                        <a:rPr lang="ru-RU" sz="1200" dirty="0" smtClean="0">
                          <a:latin typeface="+mj-lt"/>
                        </a:rPr>
                        <a:t>15000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133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+mj-lt"/>
                        </a:rPr>
                        <a:t>Время</a:t>
                      </a:r>
                      <a:r>
                        <a:rPr lang="ru-RU" sz="1200" b="1" baseline="0" dirty="0" smtClean="0">
                          <a:latin typeface="+mj-lt"/>
                        </a:rPr>
                        <a:t> работы</a:t>
                      </a:r>
                      <a:endParaRPr lang="ru-RU" sz="1200" b="1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+mj-lt"/>
                        </a:rPr>
                        <a:t>14</a:t>
                      </a:r>
                      <a:r>
                        <a:rPr lang="ru-RU" sz="1200" baseline="0" dirty="0" smtClean="0">
                          <a:latin typeface="+mj-lt"/>
                        </a:rPr>
                        <a:t> д.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+mj-lt"/>
                        </a:rPr>
                        <a:t>12</a:t>
                      </a:r>
                      <a:r>
                        <a:rPr lang="ru-RU" sz="1200" baseline="0" dirty="0" smtClean="0">
                          <a:latin typeface="+mj-lt"/>
                        </a:rPr>
                        <a:t> ч.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+mj-lt"/>
                        </a:rPr>
                        <a:t>~</a:t>
                      </a:r>
                      <a:r>
                        <a:rPr lang="ru-RU" sz="1200" dirty="0" smtClean="0">
                          <a:latin typeface="+mj-lt"/>
                        </a:rPr>
                        <a:t>100ч.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+mj-lt"/>
                        </a:rPr>
                        <a:t>~</a:t>
                      </a:r>
                      <a:r>
                        <a:rPr lang="ru-RU" sz="1200" dirty="0" smtClean="0">
                          <a:latin typeface="+mj-lt"/>
                        </a:rPr>
                        <a:t>18ч.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133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+mj-lt"/>
                        </a:rPr>
                        <a:t>Наличие</a:t>
                      </a:r>
                      <a:r>
                        <a:rPr lang="ru-RU" sz="1200" b="1" baseline="0" dirty="0" smtClean="0">
                          <a:latin typeface="+mj-lt"/>
                        </a:rPr>
                        <a:t> доп. функций</a:t>
                      </a:r>
                      <a:endParaRPr lang="ru-RU" sz="1200" b="1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+mj-lt"/>
                        </a:rPr>
                        <a:t>Есть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+mj-lt"/>
                        </a:rPr>
                        <a:t>Нет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+mj-lt"/>
                        </a:rPr>
                        <a:t>Есть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+mj-lt"/>
                        </a:rPr>
                        <a:t>Есть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Rounded Rectangle 2099"/>
          <p:cNvSpPr/>
          <p:nvPr/>
        </p:nvSpPr>
        <p:spPr>
          <a:xfrm>
            <a:off x="6348481" y="1090073"/>
            <a:ext cx="2774353" cy="4895642"/>
          </a:xfrm>
          <a:prstGeom prst="roundRect">
            <a:avLst>
              <a:gd name="adj" fmla="val 6236"/>
            </a:avLst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09" tIns="32654" rIns="65309" bIns="32654" anchor="ctr">
            <a:noAutofit/>
          </a:bodyPr>
          <a:lstStyle/>
          <a:p>
            <a:pPr algn="ctr">
              <a:spcAft>
                <a:spcPts val="857"/>
              </a:spcAft>
            </a:pPr>
            <a:endParaRPr lang="ru-RU" sz="2000" dirty="0" smtClean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algn="ctr">
              <a:spcAft>
                <a:spcPts val="857"/>
              </a:spcAft>
            </a:pPr>
            <a:endParaRPr lang="ru-RU" sz="2000" dirty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algn="ctr">
              <a:spcAft>
                <a:spcPts val="857"/>
              </a:spcAft>
            </a:pPr>
            <a:endParaRPr lang="ru-RU" sz="2000" dirty="0" smtClean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algn="ctr">
              <a:spcAft>
                <a:spcPts val="857"/>
              </a:spcAft>
            </a:pPr>
            <a:endParaRPr lang="ru-RU" sz="2000" dirty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algn="ctr">
              <a:spcAft>
                <a:spcPts val="857"/>
              </a:spcAft>
            </a:pPr>
            <a:endParaRPr lang="ru-RU" sz="2000" dirty="0" smtClean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algn="ctr">
              <a:spcAft>
                <a:spcPts val="857"/>
              </a:spcAft>
            </a:pPr>
            <a:r>
              <a:rPr lang="ru-RU" sz="2000" b="1" dirty="0" smtClean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Конкурентные </a:t>
            </a:r>
            <a:r>
              <a:rPr lang="ru-RU" sz="2000" b="1" dirty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преимущества </a:t>
            </a:r>
            <a:r>
              <a:rPr lang="ru-RU" sz="2000" b="1" dirty="0" smtClean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продукта:</a:t>
            </a:r>
          </a:p>
          <a:p>
            <a:pPr marL="342900" indent="-342900">
              <a:spcAft>
                <a:spcPts val="857"/>
              </a:spcAft>
              <a:buFontTx/>
              <a:buChar char="-"/>
            </a:pPr>
            <a:r>
              <a:rPr lang="ru-RU" sz="2000" dirty="0" smtClean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Бесконтактное</a:t>
            </a:r>
          </a:p>
          <a:p>
            <a:pPr>
              <a:spcAft>
                <a:spcPts val="857"/>
              </a:spcAft>
            </a:pPr>
            <a:r>
              <a:rPr lang="ru-RU" sz="2000" dirty="0" smtClean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-     Время работы не ограничено</a:t>
            </a:r>
          </a:p>
          <a:p>
            <a:pPr>
              <a:spcAft>
                <a:spcPts val="857"/>
              </a:spcAft>
            </a:pPr>
            <a:r>
              <a:rPr lang="ru-RU" sz="2000" dirty="0" smtClean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-     Удобство в эксплуатации</a:t>
            </a:r>
            <a:endParaRPr lang="ru-RU" sz="2000" dirty="0" smtClean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algn="ctr">
              <a:spcAft>
                <a:spcPts val="857"/>
              </a:spcAft>
            </a:pPr>
            <a:endParaRPr lang="ru-RU" sz="2000" dirty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algn="ctr">
              <a:spcAft>
                <a:spcPts val="857"/>
              </a:spcAft>
            </a:pPr>
            <a:endParaRPr lang="ru-RU" sz="2000" dirty="0" smtClean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algn="ctr">
              <a:spcAft>
                <a:spcPts val="857"/>
              </a:spcAft>
            </a:pPr>
            <a:endParaRPr lang="ru-RU" sz="2000" dirty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algn="ctr">
              <a:spcAft>
                <a:spcPts val="857"/>
              </a:spcAft>
            </a:pPr>
            <a:endParaRPr lang="ru-RU" sz="2000" dirty="0" smtClean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algn="ctr">
              <a:spcAft>
                <a:spcPts val="857"/>
              </a:spcAft>
            </a:pPr>
            <a:endParaRPr lang="ru-RU" sz="2000" dirty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algn="ctr">
              <a:spcAft>
                <a:spcPts val="857"/>
              </a:spcAft>
            </a:pPr>
            <a:endParaRPr lang="ru-RU" sz="2000" dirty="0" smtClean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algn="ctr">
              <a:spcAft>
                <a:spcPts val="857"/>
              </a:spcAft>
            </a:pPr>
            <a:endParaRPr lang="ru-RU" sz="2000" dirty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algn="ctr">
              <a:spcAft>
                <a:spcPts val="857"/>
              </a:spcAft>
            </a:pPr>
            <a:endParaRPr lang="ru-RU" sz="2000" dirty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marL="129259" indent="-129259">
              <a:spcAft>
                <a:spcPts val="429"/>
              </a:spcAft>
              <a:buFont typeface="Arial" pitchFamily="34" charset="0"/>
              <a:buChar char="•"/>
            </a:pPr>
            <a:r>
              <a:rPr lang="ru-RU" sz="857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….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1149" y="4467778"/>
            <a:ext cx="798645" cy="79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55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9146" y="316969"/>
            <a:ext cx="15073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Бизнес-модель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820" y="-17097"/>
            <a:ext cx="6600589" cy="6418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000" spc="-44" dirty="0">
                <a:solidFill>
                  <a:srgbClr val="71A2C3">
                    <a:lumMod val="50000"/>
                  </a:srgbClr>
                </a:solidFill>
                <a:latin typeface="Lato Black"/>
                <a:cs typeface="Lato Black"/>
              </a:rPr>
              <a:t>Радиоволновое устройство мониторинга работы сердца</a:t>
            </a:r>
            <a:endParaRPr lang="ru-RU" sz="2000" dirty="0">
              <a:solidFill>
                <a:srgbClr val="0C0C0C"/>
              </a:solidFill>
            </a:endParaRPr>
          </a:p>
          <a:p>
            <a:endParaRPr lang="ru-RU" sz="157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1820" y="831315"/>
            <a:ext cx="8676736" cy="4219925"/>
          </a:xfrm>
          <a:prstGeom prst="roundRect">
            <a:avLst>
              <a:gd name="adj" fmla="val 2129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dirty="0" smtClean="0"/>
              <a:t>	 </a:t>
            </a:r>
            <a:r>
              <a:rPr lang="ru-RU" dirty="0" smtClean="0">
                <a:solidFill>
                  <a:srgbClr val="000000"/>
                </a:solidFill>
                <a:latin typeface="Liberation Sans"/>
              </a:rPr>
              <a:t>Бизнес-модель, основанная на методике </a:t>
            </a:r>
            <a:r>
              <a:rPr lang="ru-RU" dirty="0" err="1" smtClean="0">
                <a:solidFill>
                  <a:srgbClr val="000000"/>
                </a:solidFill>
                <a:latin typeface="Liberation Sans"/>
              </a:rPr>
              <a:t>Остервальда</a:t>
            </a:r>
            <a:r>
              <a:rPr lang="ru-RU" dirty="0" smtClean="0">
                <a:solidFill>
                  <a:srgbClr val="000000"/>
                </a:solidFill>
                <a:latin typeface="Liberation Sans"/>
              </a:rPr>
              <a:t>, позволяет наглядно представить способы создания ценности и получения прибыли при производстве и продаже устройств для бесконтактного измерения ритма сердца.</a:t>
            </a:r>
            <a:endParaRPr lang="ru-RU" dirty="0" smtClean="0"/>
          </a:p>
          <a:p>
            <a:r>
              <a:rPr lang="ru-RU" dirty="0" smtClean="0">
                <a:solidFill>
                  <a:srgbClr val="000000"/>
                </a:solidFill>
                <a:latin typeface="Liberation Sans"/>
              </a:rPr>
              <a:t>	Отношения с потребителями будут строиться на базе высокого качества продукта, предоставления точной и надежной информации о состоянии сердца, а также высокого уровня клиентского сервиса. Будет акцентироваться на удовлетворение потребностей и требований клиентов, их обратная связь будет приниматься во внимание для улучшения продукта и услуг. </a:t>
            </a:r>
            <a:endParaRPr lang="ru-RU" dirty="0" smtClean="0"/>
          </a:p>
          <a:p>
            <a:r>
              <a:rPr lang="ru-RU" dirty="0" smtClean="0">
                <a:solidFill>
                  <a:srgbClr val="000000"/>
                </a:solidFill>
                <a:latin typeface="Liberation Sans"/>
              </a:rPr>
              <a:t>	С </a:t>
            </a:r>
            <a:r>
              <a:rPr lang="ru-RU" dirty="0">
                <a:solidFill>
                  <a:srgbClr val="000000"/>
                </a:solidFill>
                <a:latin typeface="Liberation Sans"/>
              </a:rPr>
              <a:t>поставщиками будут созданы партнерские отношения, основанные на долгосрочном сотрудничестве, надежности и взаимной выгоде. Поставщики будут выбраны с учетом их опыта и качества предоставляемых материалов и компонентов, что обеспечит надежность и качество производства продукта. </a:t>
            </a:r>
            <a:endParaRPr lang="ru-RU" dirty="0" smtClean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0041" y="4692084"/>
            <a:ext cx="2536767" cy="204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32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4208" y="340815"/>
            <a:ext cx="2314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Финансовые показатели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81000" y="63698"/>
            <a:ext cx="6600589" cy="6418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000" spc="-44" dirty="0">
                <a:solidFill>
                  <a:srgbClr val="71A2C3">
                    <a:lumMod val="50000"/>
                  </a:srgbClr>
                </a:solidFill>
                <a:latin typeface="Lato Black"/>
                <a:cs typeface="Lato Black"/>
              </a:rPr>
              <a:t>Радиоволновое устройство мониторинга работы сердца</a:t>
            </a:r>
            <a:endParaRPr lang="ru-RU" sz="2000" dirty="0">
              <a:solidFill>
                <a:srgbClr val="0C0C0C"/>
              </a:solidFill>
            </a:endParaRPr>
          </a:p>
          <a:p>
            <a:endParaRPr lang="ru-RU" sz="1571" dirty="0"/>
          </a:p>
        </p:txBody>
      </p:sp>
      <p:sp>
        <p:nvSpPr>
          <p:cNvPr id="19" name="Rounded Rectangle 2099"/>
          <p:cNvSpPr/>
          <p:nvPr/>
        </p:nvSpPr>
        <p:spPr>
          <a:xfrm>
            <a:off x="7324337" y="901185"/>
            <a:ext cx="1851634" cy="3373517"/>
          </a:xfrm>
          <a:prstGeom prst="roundRect">
            <a:avLst>
              <a:gd name="adj" fmla="val 3557"/>
            </a:avLst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11" tIns="32655" rIns="65311" bIns="32655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856"/>
              </a:spcAft>
              <a:buNone/>
            </a:pPr>
            <a:r>
              <a:rPr lang="ru-RU" sz="1600" b="1" spc="-1" dirty="0">
                <a:solidFill>
                  <a:srgbClr val="0C0C0C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</a:rPr>
              <a:t>Стратегия выхода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spc="-1" dirty="0">
                <a:solidFill>
                  <a:srgbClr val="0C0C0C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</a:rPr>
              <a:t>из проекта для инвесторов: </a:t>
            </a:r>
            <a:endParaRPr lang="ru-RU" sz="1600" b="1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428"/>
              </a:spcAft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начала продаж, инвесторы смогут получать процент с реализации товара и услуг, а при желании могут продать свою долю.</a:t>
            </a:r>
          </a:p>
          <a:p>
            <a:pPr>
              <a:spcAft>
                <a:spcPts val="429"/>
              </a:spcAft>
            </a:pPr>
            <a:endParaRPr lang="ru-RU" sz="1000" spc="7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0097" y="1185179"/>
            <a:ext cx="6405279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90395" y="1124216"/>
            <a:ext cx="6480720" cy="3127733"/>
          </a:xfrm>
          <a:prstGeom prst="roundRect">
            <a:avLst>
              <a:gd name="adj" fmla="val 2129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6"/>
          </a:p>
        </p:txBody>
      </p:sp>
      <p:sp>
        <p:nvSpPr>
          <p:cNvPr id="6" name="Прямоугольник 5"/>
          <p:cNvSpPr/>
          <p:nvPr/>
        </p:nvSpPr>
        <p:spPr>
          <a:xfrm>
            <a:off x="750096" y="1185179"/>
            <a:ext cx="640527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коммерциализации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</a:p>
          <a:p>
            <a:pPr>
              <a:lnSpc>
                <a:spcPct val="10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-продажа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и ПО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дополнительных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услуг(</a:t>
            </a:r>
            <a:r>
              <a:rPr lang="ru-RU" spc="-1" dirty="0" smtClean="0">
                <a:solidFill>
                  <a:srgbClr val="0C0C0C"/>
                </a:solidFill>
                <a:latin typeface="Times New Roman"/>
                <a:ea typeface="Calibri"/>
              </a:rPr>
              <a:t>техническая поддержка после истечения </a:t>
            </a:r>
            <a:r>
              <a:rPr lang="ru-RU" spc="-1" dirty="0">
                <a:solidFill>
                  <a:srgbClr val="0C0C0C"/>
                </a:solidFill>
                <a:latin typeface="Times New Roman"/>
                <a:ea typeface="Calibri"/>
              </a:rPr>
              <a:t>гарантийного </a:t>
            </a:r>
            <a:r>
              <a:rPr lang="ru-RU" spc="-1" dirty="0" err="1" smtClean="0">
                <a:solidFill>
                  <a:srgbClr val="0C0C0C"/>
                </a:solidFill>
                <a:latin typeface="Times New Roman"/>
                <a:ea typeface="Calibri"/>
              </a:rPr>
              <a:t>срока,обновление</a:t>
            </a:r>
            <a:r>
              <a:rPr lang="ru-RU" spc="-1" dirty="0" smtClean="0">
                <a:solidFill>
                  <a:srgbClr val="0C0C0C"/>
                </a:solidFill>
                <a:latin typeface="Times New Roman"/>
                <a:ea typeface="Calibri"/>
              </a:rPr>
              <a:t> ПО)</a:t>
            </a:r>
          </a:p>
          <a:p>
            <a:pPr>
              <a:lnSpc>
                <a:spcPct val="100000"/>
              </a:lnSpc>
              <a:buNone/>
            </a:pPr>
            <a:endParaRPr lang="ru-RU" spc="-1" dirty="0" smtClean="0">
              <a:solidFill>
                <a:srgbClr val="0C0C0C"/>
              </a:solidFill>
              <a:latin typeface="Times New Roman"/>
              <a:ea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pc="-1" dirty="0" smtClean="0">
                <a:solidFill>
                  <a:srgbClr val="0C0C0C"/>
                </a:solidFill>
                <a:latin typeface="Times New Roman"/>
                <a:ea typeface="Calibri"/>
              </a:rPr>
              <a:t>Стоимость </a:t>
            </a:r>
            <a:r>
              <a:rPr lang="ru-RU" spc="-1" dirty="0">
                <a:solidFill>
                  <a:srgbClr val="0C0C0C"/>
                </a:solidFill>
                <a:latin typeface="Times New Roman"/>
                <a:ea typeface="Calibri"/>
              </a:rPr>
              <a:t>устройства 110000 </a:t>
            </a:r>
            <a:r>
              <a:rPr lang="ru-RU" spc="-1" dirty="0" smtClean="0">
                <a:solidFill>
                  <a:srgbClr val="0C0C0C"/>
                </a:solidFill>
                <a:latin typeface="Times New Roman"/>
                <a:ea typeface="Calibri"/>
              </a:rPr>
              <a:t>рублей.</a:t>
            </a:r>
            <a:endParaRPr lang="ru-RU" spc="-1" dirty="0">
              <a:solidFill>
                <a:srgbClr val="0C0C0C"/>
              </a:solidFill>
              <a:latin typeface="Times New Roman"/>
              <a:ea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C0C0C"/>
                </a:solidFill>
                <a:latin typeface="Times New Roman"/>
                <a:cs typeface="Times New Roman" panose="02020603050405020304" pitchFamily="18" charset="0"/>
              </a:rPr>
              <a:t>Прибыль с одного устройства составит </a:t>
            </a:r>
            <a:r>
              <a:rPr lang="ru-RU" spc="-1" dirty="0" smtClean="0">
                <a:solidFill>
                  <a:srgbClr val="0C0C0C"/>
                </a:solidFill>
                <a:latin typeface="Times New Roman"/>
                <a:cs typeface="Times New Roman" panose="02020603050405020304" pitchFamily="18" charset="0"/>
              </a:rPr>
              <a:t>40000 рублей.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7781" y="3124091"/>
            <a:ext cx="1146147" cy="1127858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112583"/>
              </p:ext>
            </p:extLst>
          </p:nvPr>
        </p:nvGraphicFramePr>
        <p:xfrm>
          <a:off x="247996" y="4403942"/>
          <a:ext cx="9525000" cy="18897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653127">
                  <a:extLst>
                    <a:ext uri="{9D8B030D-6E8A-4147-A177-3AD203B41FA5}">
                      <a16:colId xmlns:a16="http://schemas.microsoft.com/office/drawing/2014/main" val="2262275298"/>
                    </a:ext>
                  </a:extLst>
                </a:gridCol>
                <a:gridCol w="2259233">
                  <a:extLst>
                    <a:ext uri="{9D8B030D-6E8A-4147-A177-3AD203B41FA5}">
                      <a16:colId xmlns:a16="http://schemas.microsoft.com/office/drawing/2014/main" val="1439200681"/>
                    </a:ext>
                  </a:extLst>
                </a:gridCol>
                <a:gridCol w="1153160">
                  <a:extLst>
                    <a:ext uri="{9D8B030D-6E8A-4147-A177-3AD203B41FA5}">
                      <a16:colId xmlns:a16="http://schemas.microsoft.com/office/drawing/2014/main" val="583731140"/>
                    </a:ext>
                  </a:extLst>
                </a:gridCol>
                <a:gridCol w="1153160">
                  <a:extLst>
                    <a:ext uri="{9D8B030D-6E8A-4147-A177-3AD203B41FA5}">
                      <a16:colId xmlns:a16="http://schemas.microsoft.com/office/drawing/2014/main" val="2446387000"/>
                    </a:ext>
                  </a:extLst>
                </a:gridCol>
                <a:gridCol w="1153160">
                  <a:extLst>
                    <a:ext uri="{9D8B030D-6E8A-4147-A177-3AD203B41FA5}">
                      <a16:colId xmlns:a16="http://schemas.microsoft.com/office/drawing/2014/main" val="1194143659"/>
                    </a:ext>
                  </a:extLst>
                </a:gridCol>
                <a:gridCol w="1153160">
                  <a:extLst>
                    <a:ext uri="{9D8B030D-6E8A-4147-A177-3AD203B41FA5}">
                      <a16:colId xmlns:a16="http://schemas.microsoft.com/office/drawing/2014/main" val="2114018351"/>
                    </a:ext>
                  </a:extLst>
                </a:gridCol>
              </a:tblGrid>
              <a:tr h="270837">
                <a:tc rowSpan="2">
                  <a:txBody>
                    <a:bodyPr/>
                    <a:lstStyle/>
                    <a:p>
                      <a:pPr marL="9360" indent="-936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2000" strike="noStrike" spc="-1" dirty="0"/>
                        <a:t>Целевые показатели проекта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2000" strike="noStrike" spc="-1" dirty="0"/>
                        <a:t>Единицы измерения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792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2000" strike="noStrike" spc="-1" dirty="0"/>
                        <a:t>Плановое значение по периодам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844168"/>
                  </a:ext>
                </a:extLst>
              </a:tr>
              <a:tr h="2708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1"/>
                        </a:spcAft>
                        <a:buNone/>
                      </a:pPr>
                      <a:r>
                        <a:rPr lang="en-US" sz="2000" strike="noStrike" spc="-1" dirty="0"/>
                        <a:t>2023</a:t>
                      </a:r>
                      <a:r>
                        <a:rPr lang="ru-RU" sz="2000" strike="noStrike" spc="-1" dirty="0"/>
                        <a:t>г.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1"/>
                        </a:spcAft>
                        <a:buNone/>
                      </a:pPr>
                      <a:r>
                        <a:rPr lang="en-US" sz="2000" strike="noStrike" spc="-1" dirty="0"/>
                        <a:t>2024</a:t>
                      </a:r>
                      <a:r>
                        <a:rPr lang="ru-RU" sz="2000" strike="noStrike" spc="-1" dirty="0"/>
                        <a:t>г.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1"/>
                        </a:spcAft>
                        <a:buNone/>
                      </a:pPr>
                      <a:r>
                        <a:rPr lang="en-US" sz="2000" strike="noStrike" spc="-1" dirty="0"/>
                        <a:t>2025</a:t>
                      </a:r>
                      <a:r>
                        <a:rPr lang="ru-RU" sz="2000" strike="noStrike" spc="-1" dirty="0"/>
                        <a:t> г.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1"/>
                        </a:spcAft>
                        <a:buNone/>
                      </a:pPr>
                      <a:r>
                        <a:rPr lang="en-US" sz="2000" strike="noStrike" spc="-1" dirty="0"/>
                        <a:t>20</a:t>
                      </a:r>
                      <a:r>
                        <a:rPr lang="ru-RU" sz="2000" strike="noStrike" spc="-1" dirty="0"/>
                        <a:t>26</a:t>
                      </a:r>
                      <a:r>
                        <a:rPr lang="en-US" sz="2000" strike="noStrike" spc="-1" dirty="0"/>
                        <a:t> </a:t>
                      </a:r>
                      <a:r>
                        <a:rPr lang="ru-RU" sz="2000" strike="noStrike" spc="-1" dirty="0"/>
                        <a:t>г.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196332"/>
                  </a:ext>
                </a:extLst>
              </a:tr>
              <a:tr h="312504">
                <a:tc>
                  <a:txBody>
                    <a:bodyPr/>
                    <a:lstStyle/>
                    <a:p>
                      <a:pPr marL="7920" indent="-792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 smtClean="0">
                          <a:effectLst/>
                          <a:latin typeface="+mn-lt"/>
                        </a:rPr>
                        <a:t>Затраты</a:t>
                      </a:r>
                      <a:endParaRPr lang="ru-RU" sz="1800" b="0" strike="noStrike" spc="-1" dirty="0">
                        <a:effectLst/>
                        <a:latin typeface="+mn-lt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800" strike="noStrike" spc="-1" dirty="0">
                          <a:effectLst/>
                        </a:rPr>
                        <a:t>млн. </a:t>
                      </a:r>
                      <a:r>
                        <a:rPr lang="ru-RU" sz="1800" strike="noStrike" spc="-1" dirty="0" err="1">
                          <a:effectLst/>
                        </a:rPr>
                        <a:t>руб</a:t>
                      </a:r>
                      <a:endParaRPr lang="ru-RU" sz="1800" b="0" strike="noStrike" spc="-1" dirty="0">
                        <a:effectLst/>
                        <a:latin typeface="Arial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dirty="0" smtClean="0">
                          <a:effectLst/>
                          <a:latin typeface="+mn-lt"/>
                        </a:rPr>
                        <a:t>0,4</a:t>
                      </a:r>
                      <a:endParaRPr lang="ru-RU" sz="1800" b="0" strike="noStrike" spc="-1" dirty="0">
                        <a:effectLst/>
                        <a:latin typeface="Arial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strike="noStrike" spc="-1" dirty="0" smtClean="0">
                          <a:effectLst/>
                        </a:rPr>
                        <a:t>0,7</a:t>
                      </a:r>
                      <a:endParaRPr lang="ru-RU" sz="1800" b="0" strike="noStrike" spc="-1" dirty="0">
                        <a:effectLst/>
                        <a:latin typeface="Arial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strike="noStrike" spc="-1" dirty="0" smtClean="0">
                          <a:effectLst/>
                        </a:rPr>
                        <a:t>3,5</a:t>
                      </a:r>
                      <a:endParaRPr lang="ru-RU" sz="1800" b="0" strike="noStrike" spc="-1" dirty="0">
                        <a:effectLst/>
                        <a:latin typeface="Arial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dirty="0" smtClean="0">
                          <a:effectLst/>
                          <a:latin typeface="+mn-lt"/>
                        </a:rPr>
                        <a:t>14</a:t>
                      </a:r>
                      <a:endParaRPr lang="ru-RU" sz="1800" b="0" strike="noStrike" spc="-1" dirty="0">
                        <a:effectLst/>
                        <a:latin typeface="Arial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64773"/>
                  </a:ext>
                </a:extLst>
              </a:tr>
              <a:tr h="312504">
                <a:tc>
                  <a:txBody>
                    <a:bodyPr/>
                    <a:lstStyle/>
                    <a:p>
                      <a:pPr marL="7920" indent="-792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800" strike="noStrike" spc="-1" dirty="0" smtClean="0">
                          <a:effectLst/>
                          <a:latin typeface="+mn-lt"/>
                        </a:rPr>
                        <a:t>Объем выручки</a:t>
                      </a:r>
                      <a:endParaRPr lang="ru-RU" sz="1800" b="0" strike="noStrike" spc="-1" dirty="0">
                        <a:effectLst/>
                        <a:latin typeface="+mn-lt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800" strike="noStrike" spc="-1" dirty="0">
                          <a:effectLst/>
                        </a:rPr>
                        <a:t>млн. </a:t>
                      </a:r>
                      <a:r>
                        <a:rPr lang="ru-RU" sz="1800" strike="noStrike" spc="-1" dirty="0" err="1">
                          <a:effectLst/>
                        </a:rPr>
                        <a:t>руб</a:t>
                      </a:r>
                      <a:endParaRPr lang="ru-RU" sz="1800" b="0" strike="noStrike" spc="-1" dirty="0">
                        <a:effectLst/>
                        <a:latin typeface="Arial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dirty="0" smtClean="0">
                          <a:effectLst/>
                          <a:latin typeface="+mn-lt"/>
                        </a:rPr>
                        <a:t>0,11</a:t>
                      </a:r>
                      <a:endParaRPr lang="ru-RU" sz="1800" b="0" strike="noStrike" spc="-1" dirty="0">
                        <a:effectLst/>
                        <a:latin typeface="Arial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dirty="0" smtClean="0">
                          <a:effectLst/>
                          <a:latin typeface="+mn-lt"/>
                        </a:rPr>
                        <a:t>1,1</a:t>
                      </a:r>
                      <a:endParaRPr lang="ru-RU" sz="1800" b="0" strike="noStrike" spc="-1" dirty="0">
                        <a:effectLst/>
                        <a:latin typeface="Arial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strike="noStrike" spc="-1" dirty="0" smtClean="0">
                          <a:effectLst/>
                        </a:rPr>
                        <a:t>5,5</a:t>
                      </a:r>
                      <a:endParaRPr lang="ru-RU" sz="1800" b="0" strike="noStrike" spc="-1" dirty="0">
                        <a:effectLst/>
                        <a:latin typeface="Arial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strike="noStrike" spc="-1" dirty="0" smtClean="0">
                          <a:effectLst/>
                        </a:rPr>
                        <a:t>22</a:t>
                      </a:r>
                      <a:endParaRPr lang="ru-RU" sz="1800" b="0" strike="noStrike" spc="-1" dirty="0">
                        <a:effectLst/>
                        <a:latin typeface="Arial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816700"/>
                  </a:ext>
                </a:extLst>
              </a:tr>
              <a:tr h="312504">
                <a:tc>
                  <a:txBody>
                    <a:bodyPr/>
                    <a:lstStyle/>
                    <a:p>
                      <a:pPr marL="7920" indent="-7920" algn="l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 smtClean="0">
                          <a:effectLst/>
                          <a:latin typeface="+mn-lt"/>
                        </a:rPr>
                        <a:t>Баланс</a:t>
                      </a:r>
                      <a:endParaRPr lang="ru-RU" sz="1800" b="0" strike="noStrike" spc="-1" dirty="0">
                        <a:effectLst/>
                        <a:latin typeface="+mn-lt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indent="-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800" strike="noStrike" spc="-1" dirty="0" smtClean="0">
                          <a:effectLst/>
                        </a:rPr>
                        <a:t>млн. </a:t>
                      </a:r>
                      <a:r>
                        <a:rPr lang="ru-RU" sz="1800" strike="noStrike" spc="-1" dirty="0" err="1" smtClean="0">
                          <a:effectLst/>
                        </a:rPr>
                        <a:t>руб</a:t>
                      </a:r>
                      <a:endParaRPr lang="ru-RU" sz="1800" b="0" strike="noStrike" spc="-1" dirty="0" smtClean="0">
                        <a:effectLst/>
                        <a:latin typeface="+mn-lt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trike="noStrike" spc="-1" dirty="0" smtClean="0">
                          <a:effectLst/>
                        </a:rPr>
                        <a:t>-0,29</a:t>
                      </a:r>
                      <a:endParaRPr lang="ru-RU" sz="1800" b="0" strike="noStrike" spc="-1" dirty="0" smtClean="0">
                        <a:effectLst/>
                        <a:latin typeface="+mn-lt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dirty="0" smtClean="0">
                          <a:effectLst/>
                          <a:latin typeface="Arial"/>
                        </a:rPr>
                        <a:t>0,11</a:t>
                      </a:r>
                      <a:endParaRPr lang="ru-RU" sz="1800" b="0" strike="noStrike" spc="-1" dirty="0">
                        <a:effectLst/>
                        <a:latin typeface="Arial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dirty="0" smtClean="0">
                          <a:effectLst/>
                          <a:latin typeface="Arial"/>
                        </a:rPr>
                        <a:t>2,11</a:t>
                      </a:r>
                      <a:endParaRPr lang="ru-RU" sz="1800" b="0" strike="noStrike" spc="-1" dirty="0">
                        <a:effectLst/>
                        <a:latin typeface="Arial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dirty="0" smtClean="0">
                          <a:effectLst/>
                          <a:latin typeface="Arial"/>
                        </a:rPr>
                        <a:t>10,11</a:t>
                      </a:r>
                      <a:endParaRPr lang="ru-RU" sz="1800" b="0" strike="noStrike" spc="-1" dirty="0">
                        <a:effectLst/>
                        <a:latin typeface="Arial"/>
                      </a:endParaRPr>
                    </a:p>
                  </a:txBody>
                  <a:tcPr marL="45360" marR="4536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0987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924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1086" y="316969"/>
            <a:ext cx="17643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по расходам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03631" y="51384"/>
            <a:ext cx="660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000" spc="-44" dirty="0">
                <a:solidFill>
                  <a:srgbClr val="71A2C3">
                    <a:lumMod val="50000"/>
                  </a:srgbClr>
                </a:solidFill>
                <a:latin typeface="Lato Black"/>
                <a:cs typeface="Lato Black"/>
              </a:rPr>
              <a:t>Радиоволновое устройство мониторинга работы сердца</a:t>
            </a:r>
            <a:endParaRPr lang="ru-RU" sz="2000" dirty="0">
              <a:solidFill>
                <a:srgbClr val="0C0C0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995" y="1063023"/>
            <a:ext cx="18473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286" dirty="0"/>
          </a:p>
        </p:txBody>
      </p:sp>
      <p:graphicFrame>
        <p:nvGraphicFramePr>
          <p:cNvPr id="8" name="Таблица 2"/>
          <p:cNvGraphicFramePr/>
          <p:nvPr>
            <p:extLst>
              <p:ext uri="{D42A27DB-BD31-4B8C-83A1-F6EECF244321}">
                <p14:modId xmlns:p14="http://schemas.microsoft.com/office/powerpoint/2010/main" val="1629336967"/>
              </p:ext>
            </p:extLst>
          </p:nvPr>
        </p:nvGraphicFramePr>
        <p:xfrm>
          <a:off x="381000" y="921108"/>
          <a:ext cx="9001656" cy="530784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0742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18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55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76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2400" strike="noStrike" spc="-1" dirty="0"/>
                        <a:t>№</a:t>
                      </a:r>
                      <a:endParaRPr lang="ru-RU" sz="2400" b="0" strike="noStrike" spc="-1" dirty="0">
                        <a:latin typeface="Arial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2800" strike="noStrike" spc="-1" dirty="0"/>
                        <a:t>Вид расходов</a:t>
                      </a:r>
                      <a:endParaRPr lang="ru-RU" sz="2800" b="1" strike="noStrike" spc="-1" dirty="0">
                        <a:latin typeface="Arial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200" b="1" strike="noStrike" spc="-1" dirty="0"/>
                        <a:t>Объем финансового обеспечения реализации проекта (рублей)</a:t>
                      </a:r>
                      <a:endParaRPr lang="ru-RU" sz="1200" b="1" strike="noStrike" spc="-1" dirty="0">
                        <a:latin typeface="Arial"/>
                      </a:endParaRPr>
                    </a:p>
                  </a:txBody>
                  <a:tcPr marR="1152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600" strike="noStrike" spc="-1" dirty="0"/>
                        <a:t>за счет внебюджетных источников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2400" strike="noStrike" spc="-1"/>
                        <a:t>1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Аренда помещения, закупка необходимого оборудования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2000" strike="noStrike" spc="-1" dirty="0" smtClean="0"/>
                        <a:t>115000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2400" strike="noStrike" spc="-1"/>
                        <a:t>2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Разработка рабочего макета и ПО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80000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0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2400" strike="noStrike" spc="-1"/>
                        <a:t>3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Разработка функциональной и принципиальной схемы устройства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55000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5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2400" strike="noStrike" spc="-1"/>
                        <a:t>4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Открытие ООО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35000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0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2400" strike="noStrike" spc="-1"/>
                        <a:t>5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Поиск фирмы-изготовителя печатной платы и ее изготовление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70000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2400" strike="noStrike" spc="-1"/>
                        <a:t>6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Сборка и тестирование устройства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45000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464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2000" strike="noStrike" spc="-1" dirty="0"/>
                        <a:t>Всего: 400000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2000" strike="noStrike" spc="-1" dirty="0"/>
                        <a:t>400000 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500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0620" y="2526127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4800" spc="-44" dirty="0" smtClean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Спасибо за внимание!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24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2023,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РГРТУ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1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D80CA30-6DA9-45CC-B03D-6C7DFE6270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c3dea-af89-41ea-b8da-7ab11462d30a"/>
    <ds:schemaRef ds:uri="d8b453d6-be7a-4931-bedf-235701e603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5F2574-6B2D-4151-B4E6-5F2B862C21E6}">
  <ds:schemaRefs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d8b453d6-be7a-4931-bedf-235701e60354"/>
    <ds:schemaRef ds:uri="69cc3dea-af89-41ea-b8da-7ab11462d30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15833</TotalTime>
  <Words>530</Words>
  <Application>Microsoft Office PowerPoint</Application>
  <PresentationFormat>Лист A4 (210x297 мм)</PresentationFormat>
  <Paragraphs>185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4" baseType="lpstr">
      <vt:lpstr>Arial</vt:lpstr>
      <vt:lpstr>Calibri</vt:lpstr>
      <vt:lpstr>Calibri Light</vt:lpstr>
      <vt:lpstr>Chevin Pro Light</vt:lpstr>
      <vt:lpstr>Chevin Pro Thin</vt:lpstr>
      <vt:lpstr>Helvetica Neue</vt:lpstr>
      <vt:lpstr>Lato</vt:lpstr>
      <vt:lpstr>Lato Black</vt:lpstr>
      <vt:lpstr>Liberation Sans</vt:lpstr>
      <vt:lpstr>Times New Roman</vt:lpstr>
      <vt:lpstr>Wingdings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PC</cp:lastModifiedBy>
  <cp:revision>398</cp:revision>
  <cp:lastPrinted>2017-09-07T15:28:26Z</cp:lastPrinted>
  <dcterms:created xsi:type="dcterms:W3CDTF">2016-03-23T11:46:06Z</dcterms:created>
  <dcterms:modified xsi:type="dcterms:W3CDTF">2023-11-20T20:20:48Z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