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  <p:sldMasterId id="2147483672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</p:sldIdLst>
  <p:sldSz cy="5143500" cx="9144000"/>
  <p:notesSz cx="6858000" cy="9144000"/>
  <p:embeddedFontLst>
    <p:embeddedFont>
      <p:font typeface="Raleway"/>
      <p:regular r:id="rId28"/>
      <p:bold r:id="rId29"/>
      <p:italic r:id="rId30"/>
      <p:boldItalic r:id="rId31"/>
    </p:embeddedFont>
    <p:embeddedFont>
      <p:font typeface="Raleway SemiBold"/>
      <p:regular r:id="rId32"/>
      <p:bold r:id="rId33"/>
      <p:italic r:id="rId34"/>
      <p:boldItalic r:id="rId35"/>
    </p:embeddedFont>
    <p:embeddedFont>
      <p:font typeface="Raleway Medium"/>
      <p:regular r:id="rId36"/>
      <p:bold r:id="rId37"/>
      <p:italic r:id="rId38"/>
      <p:boldItalic r:id="rId39"/>
    </p:embeddedFont>
    <p:embeddedFont>
      <p:font typeface="Helvetica Neue"/>
      <p:regular r:id="rId40"/>
      <p:bold r:id="rId41"/>
      <p:italic r:id="rId42"/>
      <p:boldItalic r:id="rId43"/>
    </p:embeddedFont>
    <p:embeddedFont>
      <p:font typeface="Century Gothic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:go="http://customooxmlschemas.google.com/" r:id="rId48" roundtripDataSignature="AMtx7mhiCvIxxyNRIzjvvX05BjcQyypb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4AC5AF4-D566-4BEB-916B-D90680386222}">
  <a:tblStyle styleId="{B4AC5AF4-D566-4BEB-916B-D9068038622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D53C2A34-9298-4003-A7DD-BEBA322E031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regular.fntdata"/><Relationship Id="rId20" Type="http://schemas.openxmlformats.org/officeDocument/2006/relationships/slide" Target="slides/slide12.xml"/><Relationship Id="rId42" Type="http://schemas.openxmlformats.org/officeDocument/2006/relationships/font" Target="fonts/HelveticaNeue-italic.fntdata"/><Relationship Id="rId41" Type="http://schemas.openxmlformats.org/officeDocument/2006/relationships/font" Target="fonts/HelveticaNeue-bold.fntdata"/><Relationship Id="rId22" Type="http://schemas.openxmlformats.org/officeDocument/2006/relationships/slide" Target="slides/slide14.xml"/><Relationship Id="rId44" Type="http://schemas.openxmlformats.org/officeDocument/2006/relationships/font" Target="fonts/CenturyGothic-regular.fntdata"/><Relationship Id="rId21" Type="http://schemas.openxmlformats.org/officeDocument/2006/relationships/slide" Target="slides/slide13.xml"/><Relationship Id="rId43" Type="http://schemas.openxmlformats.org/officeDocument/2006/relationships/font" Target="fonts/HelveticaNeue-boldItalic.fntdata"/><Relationship Id="rId24" Type="http://schemas.openxmlformats.org/officeDocument/2006/relationships/slide" Target="slides/slide16.xml"/><Relationship Id="rId46" Type="http://schemas.openxmlformats.org/officeDocument/2006/relationships/font" Target="fonts/CenturyGothic-italic.fntdata"/><Relationship Id="rId23" Type="http://schemas.openxmlformats.org/officeDocument/2006/relationships/slide" Target="slides/slide15.xml"/><Relationship Id="rId45" Type="http://schemas.openxmlformats.org/officeDocument/2006/relationships/font" Target="fonts/CenturyGothic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48" Type="http://customschemas.google.com/relationships/presentationmetadata" Target="metadata"/><Relationship Id="rId25" Type="http://schemas.openxmlformats.org/officeDocument/2006/relationships/slide" Target="slides/slide17.xml"/><Relationship Id="rId47" Type="http://schemas.openxmlformats.org/officeDocument/2006/relationships/font" Target="fonts/CenturyGothic-boldItalic.fntdata"/><Relationship Id="rId28" Type="http://schemas.openxmlformats.org/officeDocument/2006/relationships/font" Target="fonts/Raleway-regular.fntdata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-bold.fntdata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Raleway-boldItalic.fntdata"/><Relationship Id="rId30" Type="http://schemas.openxmlformats.org/officeDocument/2006/relationships/font" Target="fonts/Raleway-italic.fntdata"/><Relationship Id="rId11" Type="http://schemas.openxmlformats.org/officeDocument/2006/relationships/slide" Target="slides/slide3.xml"/><Relationship Id="rId33" Type="http://schemas.openxmlformats.org/officeDocument/2006/relationships/font" Target="fonts/RalewaySemiBold-bold.fntdata"/><Relationship Id="rId10" Type="http://schemas.openxmlformats.org/officeDocument/2006/relationships/slide" Target="slides/slide2.xml"/><Relationship Id="rId32" Type="http://schemas.openxmlformats.org/officeDocument/2006/relationships/font" Target="fonts/RalewaySemiBold-regular.fntdata"/><Relationship Id="rId13" Type="http://schemas.openxmlformats.org/officeDocument/2006/relationships/slide" Target="slides/slide5.xml"/><Relationship Id="rId35" Type="http://schemas.openxmlformats.org/officeDocument/2006/relationships/font" Target="fonts/RalewaySemiBold-boldItalic.fntdata"/><Relationship Id="rId12" Type="http://schemas.openxmlformats.org/officeDocument/2006/relationships/slide" Target="slides/slide4.xml"/><Relationship Id="rId34" Type="http://schemas.openxmlformats.org/officeDocument/2006/relationships/font" Target="fonts/RalewaySemiBold-italic.fntdata"/><Relationship Id="rId15" Type="http://schemas.openxmlformats.org/officeDocument/2006/relationships/slide" Target="slides/slide7.xml"/><Relationship Id="rId37" Type="http://schemas.openxmlformats.org/officeDocument/2006/relationships/font" Target="fonts/RalewayMedium-bold.fntdata"/><Relationship Id="rId14" Type="http://schemas.openxmlformats.org/officeDocument/2006/relationships/slide" Target="slides/slide6.xml"/><Relationship Id="rId36" Type="http://schemas.openxmlformats.org/officeDocument/2006/relationships/font" Target="fonts/RalewayMedium-regular.fntdata"/><Relationship Id="rId17" Type="http://schemas.openxmlformats.org/officeDocument/2006/relationships/slide" Target="slides/slide9.xml"/><Relationship Id="rId39" Type="http://schemas.openxmlformats.org/officeDocument/2006/relationships/font" Target="fonts/RalewayMedium-boldItalic.fntdata"/><Relationship Id="rId16" Type="http://schemas.openxmlformats.org/officeDocument/2006/relationships/slide" Target="slides/slide8.xml"/><Relationship Id="rId38" Type="http://schemas.openxmlformats.org/officeDocument/2006/relationships/font" Target="fonts/RalewayMedium-italic.fntdata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991a4662dd_3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g2991a4662dd_3_119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91a4662dd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2991a4662dd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91a4662dd_3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g2991a4662dd_3_247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991a4662dd_3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g2991a4662dd_3_310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991a4662dd_3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g2991a4662dd_3_372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991a4662dd_3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g2991a4662dd_3_434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991a4662dd_3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g2991a4662dd_3_495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991a4662dd_3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4" name="Google Shape;294;g2991a4662dd_3_556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991a4662dd_3_6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5" name="Google Shape;315;g2991a4662dd_3_623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991a4662dd_3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0" name="Google Shape;330;g2991a4662dd_3_684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991a4662dd_3_7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g2991a4662dd_3_7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991a4662dd_3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g2991a4662dd_3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991a4662dd_3_1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991a4662dd_3_1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998f9da1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2998f9da1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991a4662dd_3_10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g2991a4662dd_3_10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991a4662dd_3_10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4" name="Google Shape;394;g2991a4662dd_3_10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2991a4662dd_3_1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5" name="Google Shape;405;g2991a4662dd_3_1141:notes"/>
          <p:cNvSpPr/>
          <p:nvPr>
            <p:ph idx="2" type="sldImg"/>
          </p:nvPr>
        </p:nvSpPr>
        <p:spPr>
          <a:xfrm>
            <a:off x="381000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jpg"/><Relationship Id="rId3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jpg"/><Relationship Id="rId3" Type="http://schemas.openxmlformats.org/officeDocument/2006/relationships/image" Target="../media/image15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30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991a4662dd_3_26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06" name="Google Shape;106;g2991a4662dd_3_26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991a4662dd_3_270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9" name="Google Shape;109;g2991a4662dd_3_270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91a4662dd_3_273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12" name="Google Shape;112;g2991a4662dd_3_273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13" name="Google Shape;113;g2991a4662dd_3_273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4" name="Google Shape;114;g2991a4662dd_3_273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991a4662dd_3_278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7" name="Google Shape;117;g2991a4662dd_3_278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8" name="Google Shape;118;g2991a4662dd_3_278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91a4662dd_3_28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991a4662dd_3_28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991a4662dd_3_286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g2991a4662dd_3_286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6" name="Google Shape;126;g2991a4662dd_3_286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27" name="Google Shape;127;g2991a4662dd_3_2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2991a4662dd_3_291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2991a4662dd_3_291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2991a4662dd_3_291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g2991a4662dd_3_29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3" name="Google Shape;133;g2991a4662dd_3_29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34" name="Google Shape;134;g2991a4662dd_3_2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2991a4662dd_3_2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2991a4662dd_3_29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" name="Google Shape;138;g2991a4662dd_3_29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9" name="Google Shape;139;g2991a4662dd_3_29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40" name="Google Shape;140;g2991a4662dd_3_2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991a4662dd_3_30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3" name="Google Shape;143;g2991a4662dd_3_30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144" name="Google Shape;144;g2991a4662dd_3_30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145" name="Google Shape;145;g2991a4662dd_3_30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46" name="Google Shape;146;g2991a4662dd_3_30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91a4662dd_3_2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g2991a4662dd_3_2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3" name="Google Shape;103;g2991a4662dd_3_263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g"/><Relationship Id="rId4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1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Relationship Id="rId4" Type="http://schemas.openxmlformats.org/officeDocument/2006/relationships/image" Target="../media/image31.png"/><Relationship Id="rId5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/>
          <p:nvPr>
            <p:ph type="title"/>
          </p:nvPr>
        </p:nvSpPr>
        <p:spPr>
          <a:xfrm>
            <a:off x="456826" y="1257857"/>
            <a:ext cx="5267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9600">
                <a:solidFill>
                  <a:schemeClr val="dk1"/>
                </a:solidFill>
              </a:rPr>
              <a:t>Баланс</a:t>
            </a:r>
            <a:r>
              <a:rPr lang="ru" sz="3100">
                <a:solidFill>
                  <a:schemeClr val="dk1"/>
                </a:solidFill>
              </a:rPr>
              <a:t> </a:t>
            </a:r>
            <a:endParaRPr sz="3100"/>
          </a:p>
        </p:txBody>
      </p:sp>
      <p:sp>
        <p:nvSpPr>
          <p:cNvPr id="152" name="Google Shape;152;p1"/>
          <p:cNvSpPr txBox="1"/>
          <p:nvPr>
            <p:ph idx="1" type="body"/>
          </p:nvPr>
        </p:nvSpPr>
        <p:spPr>
          <a:xfrm>
            <a:off x="800868" y="3130431"/>
            <a:ext cx="3825300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b="1" lang="ru" sz="3000">
                <a:solidFill>
                  <a:schemeClr val="accent1"/>
                </a:solidFill>
              </a:rPr>
              <a:t>Баланс вкуса и пользы</a:t>
            </a:r>
            <a:r>
              <a:rPr lang="ru" sz="3000">
                <a:solidFill>
                  <a:schemeClr val="accent1"/>
                </a:solidFill>
              </a:rPr>
              <a:t> </a:t>
            </a:r>
            <a:endParaRPr sz="3000">
              <a:solidFill>
                <a:schemeClr val="accent1"/>
              </a:solidFill>
            </a:endParaRPr>
          </a:p>
        </p:txBody>
      </p:sp>
      <p:pic>
        <p:nvPicPr>
          <p:cNvPr id="153" name="Google Shape;153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991a4662dd_3_119"/>
          <p:cNvSpPr txBox="1"/>
          <p:nvPr>
            <p:ph type="title"/>
          </p:nvPr>
        </p:nvSpPr>
        <p:spPr>
          <a:xfrm>
            <a:off x="4701625" y="199550"/>
            <a:ext cx="3611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6000">
                <a:solidFill>
                  <a:schemeClr val="dk1"/>
                </a:solidFill>
              </a:rPr>
              <a:t>Баланс </a:t>
            </a:r>
            <a:endParaRPr sz="6000"/>
          </a:p>
        </p:txBody>
      </p:sp>
      <p:pic>
        <p:nvPicPr>
          <p:cNvPr id="168" name="Google Shape;168;g2991a4662dd_3_119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6" y="5119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2991a4662dd_3_119"/>
          <p:cNvSpPr/>
          <p:nvPr/>
        </p:nvSpPr>
        <p:spPr>
          <a:xfrm>
            <a:off x="75" y="-52925"/>
            <a:ext cx="2832600" cy="1269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2991a4662dd_3_119"/>
          <p:cNvSpPr/>
          <p:nvPr/>
        </p:nvSpPr>
        <p:spPr>
          <a:xfrm>
            <a:off x="2832782" y="1045525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2991a4662dd_3_119"/>
          <p:cNvSpPr/>
          <p:nvPr/>
        </p:nvSpPr>
        <p:spPr>
          <a:xfrm flipH="1" rot="10800000">
            <a:off x="2832782" y="3416875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2991a4662dd_3_119"/>
          <p:cNvSpPr/>
          <p:nvPr/>
        </p:nvSpPr>
        <p:spPr>
          <a:xfrm>
            <a:off x="2832925" y="-52925"/>
            <a:ext cx="1086600" cy="126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g2991a4662dd_3_1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67378" y="39666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2991a4662dd_3_1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97827" y="199544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2991a4662dd_3_11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g2991a4662dd_3_11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g2991a4662dd_3_119"/>
          <p:cNvPicPr preferRelativeResize="0"/>
          <p:nvPr/>
        </p:nvPicPr>
        <p:blipFill rotWithShape="1">
          <a:blip r:embed="rId6">
            <a:alphaModFix/>
          </a:blip>
          <a:srcRect b="-11346" l="0" r="0" t="0"/>
          <a:stretch/>
        </p:blipFill>
        <p:spPr>
          <a:xfrm>
            <a:off x="-3275" y="1193800"/>
            <a:ext cx="3922800" cy="441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2991a4662dd_3_119"/>
          <p:cNvSpPr txBox="1"/>
          <p:nvPr/>
        </p:nvSpPr>
        <p:spPr>
          <a:xfrm>
            <a:off x="4039564" y="1333859"/>
            <a:ext cx="4931400" cy="26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" sz="3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Наш продукт - это дегидрированные овощи и фрукты для полноценного перекуса.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hoto_5339228069799514765_x.jpg" id="183" name="Google Shape;183;g2991a4662dd_3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2991a4662dd_3_0"/>
          <p:cNvSpPr txBox="1"/>
          <p:nvPr/>
        </p:nvSpPr>
        <p:spPr>
          <a:xfrm>
            <a:off x="618088" y="735765"/>
            <a:ext cx="3169800" cy="2247300"/>
          </a:xfrm>
          <a:prstGeom prst="rect">
            <a:avLst/>
          </a:prstGeom>
          <a:solidFill>
            <a:schemeClr val="accen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Наши чипсы можно всем, кто хочет хрустануть  </a:t>
            </a:r>
            <a:endParaRPr b="0" i="0" sz="3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2991a4662dd_3_0"/>
          <p:cNvSpPr/>
          <p:nvPr/>
        </p:nvSpPr>
        <p:spPr>
          <a:xfrm>
            <a:off x="56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g2991a4662dd_3_0"/>
          <p:cNvSpPr/>
          <p:nvPr/>
        </p:nvSpPr>
        <p:spPr>
          <a:xfrm>
            <a:off x="0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g2991a4662dd_3_0"/>
          <p:cNvSpPr/>
          <p:nvPr/>
        </p:nvSpPr>
        <p:spPr>
          <a:xfrm>
            <a:off x="0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g2991a4662dd_3_0"/>
          <p:cNvSpPr/>
          <p:nvPr/>
        </p:nvSpPr>
        <p:spPr>
          <a:xfrm>
            <a:off x="0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Снимок экрана 2023-11-09 142937.png" id="189" name="Google Shape;189;g2991a4662dd_3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345" y="3308140"/>
            <a:ext cx="3444539" cy="1143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 rot="7901947">
            <a:off x="1073120" y="50804"/>
            <a:ext cx="9359359" cy="627886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"/>
          <p:cNvSpPr txBox="1"/>
          <p:nvPr/>
        </p:nvSpPr>
        <p:spPr>
          <a:xfrm>
            <a:off x="103650" y="1270000"/>
            <a:ext cx="7229100" cy="46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36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lang="ru" sz="3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Тренд </a:t>
            </a:r>
            <a:endParaRPr sz="3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lang="ru" sz="3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Польза</a:t>
            </a:r>
            <a:endParaRPr sz="3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6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lang="ru" sz="3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Скорость</a:t>
            </a:r>
            <a:endParaRPr sz="3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2"/>
          <p:cNvSpPr txBox="1"/>
          <p:nvPr/>
        </p:nvSpPr>
        <p:spPr>
          <a:xfrm>
            <a:off x="457200" y="671988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97" name="Google Shape;197;p2"/>
          <p:cNvGrpSpPr/>
          <p:nvPr/>
        </p:nvGrpSpPr>
        <p:grpSpPr>
          <a:xfrm>
            <a:off x="0" y="417925"/>
            <a:ext cx="4728304" cy="97200"/>
            <a:chOff x="0" y="692501"/>
            <a:chExt cx="2624940" cy="97200"/>
          </a:xfrm>
        </p:grpSpPr>
        <p:sp>
          <p:nvSpPr>
            <p:cNvPr id="198" name="Google Shape;198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03" name="Google Shape;203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8" name="Google Shape;20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"/>
          <p:cNvSpPr/>
          <p:nvPr/>
        </p:nvSpPr>
        <p:spPr>
          <a:xfrm>
            <a:off x="7229225" y="321825"/>
            <a:ext cx="265500" cy="493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1" name="Google Shape;211;p2"/>
          <p:cNvPicPr preferRelativeResize="0"/>
          <p:nvPr/>
        </p:nvPicPr>
        <p:blipFill rotWithShape="1">
          <a:blip r:embed="rId5">
            <a:alphaModFix/>
          </a:blip>
          <a:srcRect b="-72630" l="-292870" r="292870" t="72630"/>
          <a:stretch/>
        </p:blipFill>
        <p:spPr>
          <a:xfrm>
            <a:off x="7537514" y="2066753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84200" y="2289588"/>
            <a:ext cx="774075" cy="77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991a4662dd_3_247"/>
          <p:cNvSpPr txBox="1"/>
          <p:nvPr>
            <p:ph type="title"/>
          </p:nvPr>
        </p:nvSpPr>
        <p:spPr>
          <a:xfrm>
            <a:off x="2167917" y="6364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8" name="Google Shape;218;g2991a4662dd_3_247"/>
          <p:cNvSpPr txBox="1"/>
          <p:nvPr>
            <p:ph idx="1" type="body"/>
          </p:nvPr>
        </p:nvSpPr>
        <p:spPr>
          <a:xfrm>
            <a:off x="603629" y="1320587"/>
            <a:ext cx="47889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4064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solidFill>
                <a:srgbClr val="132C40"/>
              </a:solidFill>
            </a:endParaRPr>
          </a:p>
          <a:p>
            <a:pPr indent="-3810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000"/>
              <a:buChar char="●"/>
            </a:pPr>
            <a:r>
              <a:rPr lang="ru" sz="3000">
                <a:solidFill>
                  <a:srgbClr val="132C40"/>
                </a:solidFill>
              </a:rPr>
              <a:t>Худеющие </a:t>
            </a:r>
            <a:endParaRPr sz="3000">
              <a:solidFill>
                <a:srgbClr val="132C40"/>
              </a:solidFill>
            </a:endParaRPr>
          </a:p>
          <a:p>
            <a:pPr indent="-3810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000"/>
              <a:buChar char="●"/>
            </a:pPr>
            <a:r>
              <a:rPr lang="ru" sz="3000">
                <a:solidFill>
                  <a:srgbClr val="132C40"/>
                </a:solidFill>
              </a:rPr>
              <a:t>ЗОЖники</a:t>
            </a:r>
            <a:endParaRPr/>
          </a:p>
          <a:p>
            <a:pPr indent="-3810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000"/>
              <a:buChar char="●"/>
            </a:pPr>
            <a:r>
              <a:rPr lang="ru" sz="3000">
                <a:solidFill>
                  <a:srgbClr val="132C40"/>
                </a:solidFill>
              </a:rPr>
              <a:t>Студенты </a:t>
            </a:r>
            <a:endParaRPr sz="3000">
              <a:solidFill>
                <a:srgbClr val="132C40"/>
              </a:solidFill>
            </a:endParaRPr>
          </a:p>
          <a:p>
            <a:pPr indent="-3810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3000"/>
              <a:buChar char="●"/>
            </a:pPr>
            <a:r>
              <a:rPr lang="ru" sz="3000">
                <a:solidFill>
                  <a:srgbClr val="132C40"/>
                </a:solidFill>
              </a:rPr>
              <a:t>Веганы/вегетарианцы</a:t>
            </a:r>
            <a:endParaRPr sz="30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30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000">
              <a:solidFill>
                <a:srgbClr val="132C40"/>
              </a:solidFill>
            </a:endParaRPr>
          </a:p>
        </p:txBody>
      </p:sp>
      <p:sp>
        <p:nvSpPr>
          <p:cNvPr id="219" name="Google Shape;219;g2991a4662dd_3_24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g2991a4662dd_3_24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2991a4662dd_3_24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2991a4662dd_3_24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g2991a4662dd_3_24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g2991a4662dd_3_24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g2991a4662dd_3_24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6" name="Google Shape;226;g2991a4662dd_3_2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805" y="656302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g2991a4662dd_3_247"/>
          <p:cNvSpPr txBox="1"/>
          <p:nvPr/>
        </p:nvSpPr>
        <p:spPr>
          <a:xfrm>
            <a:off x="4564902" y="1693156"/>
            <a:ext cx="2960100" cy="20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ru" sz="9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B2C</a:t>
            </a:r>
            <a:endParaRPr b="1" i="0" sz="96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g2991a4662dd_3_247"/>
          <p:cNvSpPr txBox="1"/>
          <p:nvPr>
            <p:ph idx="1" type="body"/>
          </p:nvPr>
        </p:nvSpPr>
        <p:spPr>
          <a:xfrm>
            <a:off x="-78396" y="5143500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29" name="Google Shape;229;g2991a4662dd_3_247"/>
          <p:cNvSpPr txBox="1"/>
          <p:nvPr/>
        </p:nvSpPr>
        <p:spPr>
          <a:xfrm>
            <a:off x="4188121" y="5493623"/>
            <a:ext cx="29427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Наши потребители люди, живущие в быстром ритме жизни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Те, кто хотят есть на ходу без вреда для здоровья и фигуре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991a4662dd_3_310"/>
          <p:cNvSpPr txBox="1"/>
          <p:nvPr>
            <p:ph type="title"/>
          </p:nvPr>
        </p:nvSpPr>
        <p:spPr>
          <a:xfrm>
            <a:off x="1181792" y="400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5" name="Google Shape;235;g2991a4662dd_3_310"/>
          <p:cNvSpPr/>
          <p:nvPr/>
        </p:nvSpPr>
        <p:spPr>
          <a:xfrm>
            <a:off x="-2109" y="476805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g2991a4662dd_3_310"/>
          <p:cNvSpPr txBox="1"/>
          <p:nvPr/>
        </p:nvSpPr>
        <p:spPr>
          <a:xfrm>
            <a:off x="-2106" y="488337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2991a4662dd_3_310"/>
          <p:cNvSpPr/>
          <p:nvPr/>
        </p:nvSpPr>
        <p:spPr>
          <a:xfrm>
            <a:off x="404693" y="3458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2991a4662dd_3_310"/>
          <p:cNvSpPr/>
          <p:nvPr/>
        </p:nvSpPr>
        <p:spPr>
          <a:xfrm>
            <a:off x="8791210" y="-595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g2991a4662dd_3_310"/>
          <p:cNvSpPr/>
          <p:nvPr/>
        </p:nvSpPr>
        <p:spPr>
          <a:xfrm>
            <a:off x="8791154" y="432743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g2991a4662dd_3_310"/>
          <p:cNvSpPr/>
          <p:nvPr/>
        </p:nvSpPr>
        <p:spPr>
          <a:xfrm>
            <a:off x="8791154" y="208262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g2991a4662dd_3_310"/>
          <p:cNvSpPr/>
          <p:nvPr/>
        </p:nvSpPr>
        <p:spPr>
          <a:xfrm>
            <a:off x="8791154" y="324216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2" name="Google Shape;242;g2991a4662dd_3_3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675" y="4198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991a4662dd_3_3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921" y="1270000"/>
            <a:ext cx="2146775" cy="3749239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2991a4662dd_3_310"/>
          <p:cNvSpPr txBox="1"/>
          <p:nvPr/>
        </p:nvSpPr>
        <p:spPr>
          <a:xfrm>
            <a:off x="2735813" y="1391550"/>
            <a:ext cx="5569500" cy="33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g2991a4662dd_3_310"/>
          <p:cNvSpPr txBox="1"/>
          <p:nvPr/>
        </p:nvSpPr>
        <p:spPr>
          <a:xfrm>
            <a:off x="2976575" y="1415525"/>
            <a:ext cx="5110500" cy="30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Это Петя, он студент.</a:t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Петя хочет есть.</a:t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Но полноценно поесть у него не получается, потому как у него довольно мало времени и он вечно спешит. Поэтому он перекусывает, чем попадется и часто испытывает тяжесть в животе и прочие проблемы ЖКТ.</a:t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991a4662dd_3_372"/>
          <p:cNvSpPr txBox="1"/>
          <p:nvPr>
            <p:ph type="title"/>
          </p:nvPr>
        </p:nvSpPr>
        <p:spPr>
          <a:xfrm>
            <a:off x="1181792" y="400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1" name="Google Shape;251;g2991a4662dd_3_372"/>
          <p:cNvSpPr/>
          <p:nvPr/>
        </p:nvSpPr>
        <p:spPr>
          <a:xfrm>
            <a:off x="-2109" y="476805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g2991a4662dd_3_372"/>
          <p:cNvSpPr txBox="1"/>
          <p:nvPr/>
        </p:nvSpPr>
        <p:spPr>
          <a:xfrm>
            <a:off x="-2106" y="488337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2991a4662dd_3_372"/>
          <p:cNvSpPr/>
          <p:nvPr/>
        </p:nvSpPr>
        <p:spPr>
          <a:xfrm>
            <a:off x="404693" y="34584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2991a4662dd_3_372"/>
          <p:cNvSpPr/>
          <p:nvPr/>
        </p:nvSpPr>
        <p:spPr>
          <a:xfrm>
            <a:off x="8791210" y="-595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g2991a4662dd_3_372"/>
          <p:cNvSpPr/>
          <p:nvPr/>
        </p:nvSpPr>
        <p:spPr>
          <a:xfrm>
            <a:off x="8791154" y="432743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g2991a4662dd_3_372"/>
          <p:cNvSpPr/>
          <p:nvPr/>
        </p:nvSpPr>
        <p:spPr>
          <a:xfrm>
            <a:off x="8791154" y="208262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g2991a4662dd_3_372"/>
          <p:cNvSpPr/>
          <p:nvPr/>
        </p:nvSpPr>
        <p:spPr>
          <a:xfrm>
            <a:off x="8791154" y="324216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8" name="Google Shape;258;g2991a4662dd_3_3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675" y="4198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991a4662dd_3_3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921" y="1270000"/>
            <a:ext cx="2146775" cy="3749239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2991a4662dd_3_372"/>
          <p:cNvSpPr txBox="1"/>
          <p:nvPr/>
        </p:nvSpPr>
        <p:spPr>
          <a:xfrm>
            <a:off x="2735813" y="1391550"/>
            <a:ext cx="5569500" cy="33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1" name="Google Shape;261;g2991a4662dd_3_372"/>
          <p:cNvSpPr txBox="1"/>
          <p:nvPr/>
        </p:nvSpPr>
        <p:spPr>
          <a:xfrm>
            <a:off x="2976575" y="1415525"/>
            <a:ext cx="5110500" cy="30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Но он НАШЕЛ решение </a:t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Это сушеные овощи и фрукты, он ест их и чувствует себя прекрасно</a:t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Петя умный</a:t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Будь как Петя</a:t>
            </a:r>
            <a:endParaRPr b="0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991a4662dd_3_434"/>
          <p:cNvSpPr txBox="1"/>
          <p:nvPr>
            <p:ph type="title"/>
          </p:nvPr>
        </p:nvSpPr>
        <p:spPr>
          <a:xfrm>
            <a:off x="1493367" y="7545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 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7" name="Google Shape;267;g2991a4662dd_3_4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g2991a4662dd_3_4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2991a4662dd_3_43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2991a4662dd_3_4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g2991a4662dd_3_4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g2991a4662dd_3_434"/>
          <p:cNvSpPr/>
          <p:nvPr/>
        </p:nvSpPr>
        <p:spPr>
          <a:xfrm>
            <a:off x="8789100" y="2088578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g2991a4662dd_3_4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4" name="Google Shape;274;g2991a4662dd_3_4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2991a4662dd_3_434"/>
          <p:cNvSpPr txBox="1"/>
          <p:nvPr/>
        </p:nvSpPr>
        <p:spPr>
          <a:xfrm>
            <a:off x="0" y="1456328"/>
            <a:ext cx="8572500" cy="3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25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«Баланс» помогает людям в ситуации, когда они голодны и нуждаются в хрустящем и вкусном перекусе. </a:t>
            </a:r>
            <a:r>
              <a:rPr i="0" lang="ru" sz="25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Настоящая “Скорая помощь” для организма в условиях </a:t>
            </a:r>
            <a:r>
              <a:rPr lang="ru" sz="2500">
                <a:latin typeface="Raleway"/>
                <a:ea typeface="Raleway"/>
                <a:cs typeface="Raleway"/>
                <a:sym typeface="Raleway"/>
              </a:rPr>
              <a:t>бешеного</a:t>
            </a:r>
            <a:r>
              <a:rPr i="0" lang="ru" sz="25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ритма жизни!</a:t>
            </a:r>
            <a:r>
              <a:rPr i="0" lang="ru" sz="25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5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25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предоставляем продукт, который подарит им чувство сытости и пользу для здоровья</a:t>
            </a:r>
            <a:endParaRPr i="0" sz="25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6" name="Google Shape;276;g2991a4662dd_3_434"/>
          <p:cNvSpPr txBox="1"/>
          <p:nvPr/>
        </p:nvSpPr>
        <p:spPr>
          <a:xfrm>
            <a:off x="4247909" y="3378991"/>
            <a:ext cx="2963400" cy="20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991a4662dd_3_495"/>
          <p:cNvSpPr txBox="1"/>
          <p:nvPr>
            <p:ph type="title"/>
          </p:nvPr>
        </p:nvSpPr>
        <p:spPr>
          <a:xfrm>
            <a:off x="296523" y="423650"/>
            <a:ext cx="9933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b="1" sz="3000">
              <a:solidFill>
                <a:schemeClr val="dk1"/>
              </a:solidFill>
            </a:endParaRPr>
          </a:p>
        </p:txBody>
      </p:sp>
      <p:sp>
        <p:nvSpPr>
          <p:cNvPr id="282" name="Google Shape;282;g2991a4662dd_3_49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g2991a4662dd_3_49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2991a4662dd_3_495"/>
          <p:cNvSpPr txBox="1"/>
          <p:nvPr/>
        </p:nvSpPr>
        <p:spPr>
          <a:xfrm>
            <a:off x="215700" y="534725"/>
            <a:ext cx="586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5" name="Google Shape;285;g2991a4662dd_3_495"/>
          <p:cNvSpPr txBox="1"/>
          <p:nvPr/>
        </p:nvSpPr>
        <p:spPr>
          <a:xfrm>
            <a:off x="139749" y="1460716"/>
            <a:ext cx="4987800" cy="25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0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b="0" i="0" lang="ru" sz="2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Замена вредной продукции</a:t>
            </a:r>
            <a:endParaRPr b="0" i="0" sz="2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b="0" i="0" lang="ru" sz="2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Привитие правильных привычек </a:t>
            </a:r>
            <a:endParaRPr b="0" i="0" sz="2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b="0" i="0" lang="ru" sz="2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Повышение общего самочувствия</a:t>
            </a:r>
            <a:endParaRPr/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b="0" i="0" lang="ru" sz="2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Снижение холестерина</a:t>
            </a:r>
            <a:endParaRPr b="0" i="0" sz="2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●</a:t>
            </a:r>
            <a:r>
              <a:rPr b="0" i="0" lang="ru" sz="2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Снижение лишнего веса</a:t>
            </a:r>
            <a:endParaRPr/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● </a:t>
            </a:r>
            <a:r>
              <a:rPr b="0" i="0" lang="ru" sz="2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Стабилизация ЖКТ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ru" sz="2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20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6" name="Google Shape;286;g2991a4662dd_3_49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g2991a4662dd_3_49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g2991a4662dd_3_49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g2991a4662dd_3_49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g2991a4662dd_3_495"/>
          <p:cNvSpPr txBox="1"/>
          <p:nvPr/>
        </p:nvSpPr>
        <p:spPr>
          <a:xfrm>
            <a:off x="1213750" y="-892625"/>
            <a:ext cx="63000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1" name="Google Shape;291;g2991a4662dd_3_495"/>
          <p:cNvSpPr txBox="1"/>
          <p:nvPr>
            <p:ph idx="1" type="body"/>
          </p:nvPr>
        </p:nvSpPr>
        <p:spPr>
          <a:xfrm>
            <a:off x="4907665" y="978848"/>
            <a:ext cx="4514100" cy="3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ru" sz="2400">
                <a:solidFill>
                  <a:schemeClr val="accent2"/>
                </a:solidFill>
              </a:rPr>
              <a:t>     </a:t>
            </a:r>
            <a:endParaRPr sz="2400">
              <a:solidFill>
                <a:schemeClr val="accent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400">
                <a:solidFill>
                  <a:schemeClr val="dk1"/>
                </a:solidFill>
              </a:rPr>
              <a:t>● </a:t>
            </a:r>
            <a:r>
              <a:rPr lang="ru" sz="2200">
                <a:latin typeface="Raleway"/>
                <a:ea typeface="Raleway"/>
                <a:cs typeface="Raleway"/>
                <a:sym typeface="Raleway"/>
              </a:rPr>
              <a:t>порционность </a:t>
            </a:r>
            <a:endParaRPr sz="22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400">
                <a:solidFill>
                  <a:schemeClr val="dk1"/>
                </a:solidFill>
              </a:rPr>
              <a:t>● </a:t>
            </a:r>
            <a:r>
              <a:rPr lang="ru" sz="2200">
                <a:latin typeface="Raleway"/>
                <a:ea typeface="Raleway"/>
                <a:cs typeface="Raleway"/>
                <a:sym typeface="Raleway"/>
              </a:rPr>
              <a:t>удобно брать с собой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400">
                <a:solidFill>
                  <a:schemeClr val="dk1"/>
                </a:solidFill>
              </a:rPr>
              <a:t>● </a:t>
            </a:r>
            <a:r>
              <a:rPr lang="ru" sz="2200">
                <a:latin typeface="Raleway"/>
                <a:ea typeface="Raleway"/>
                <a:cs typeface="Raleway"/>
                <a:sym typeface="Raleway"/>
              </a:rPr>
              <a:t>не пачкает одежду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400">
                <a:solidFill>
                  <a:schemeClr val="dk1"/>
                </a:solidFill>
              </a:rPr>
              <a:t>● </a:t>
            </a:r>
            <a:r>
              <a:rPr lang="ru" sz="2200">
                <a:latin typeface="Raleway"/>
                <a:ea typeface="Raleway"/>
                <a:cs typeface="Raleway"/>
                <a:sym typeface="Raleway"/>
              </a:rPr>
              <a:t>вкус</a:t>
            </a:r>
            <a:endParaRPr sz="22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400">
                <a:solidFill>
                  <a:schemeClr val="dk1"/>
                </a:solidFill>
              </a:rPr>
              <a:t>● </a:t>
            </a:r>
            <a:r>
              <a:rPr lang="ru" sz="2200">
                <a:latin typeface="Raleway"/>
                <a:ea typeface="Raleway"/>
                <a:cs typeface="Raleway"/>
                <a:sym typeface="Raleway"/>
              </a:rPr>
              <a:t>нет чувства тяжести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2400">
                <a:solidFill>
                  <a:schemeClr val="dk1"/>
                </a:solidFill>
              </a:rPr>
              <a:t>● </a:t>
            </a:r>
            <a:r>
              <a:rPr lang="ru" sz="2200">
                <a:latin typeface="Raleway"/>
                <a:ea typeface="Raleway"/>
                <a:cs typeface="Raleway"/>
                <a:sym typeface="Raleway"/>
              </a:rPr>
              <a:t>витамины, клетчатка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991a4662dd_3_55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g2991a4662dd_3_55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g2991a4662dd_3_556"/>
          <p:cNvSpPr/>
          <p:nvPr/>
        </p:nvSpPr>
        <p:spPr>
          <a:xfrm>
            <a:off x="1030575" y="502013"/>
            <a:ext cx="16590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g2991a4662dd_3_556"/>
          <p:cNvSpPr txBox="1"/>
          <p:nvPr/>
        </p:nvSpPr>
        <p:spPr>
          <a:xfrm>
            <a:off x="-909575" y="6557663"/>
            <a:ext cx="8331000" cy="2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 проект направлен на рынок </a:t>
            </a:r>
            <a:r>
              <a:rPr b="1" i="0" lang="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B2C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ТАМ - </a:t>
            </a:r>
            <a:r>
              <a:rPr b="1" i="0" lang="ru" sz="2300" u="none" cap="none" strike="noStrike">
                <a:solidFill>
                  <a:srgbClr val="040C2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1139,9 тыс.</a:t>
            </a:r>
            <a:r>
              <a:rPr b="0" i="0" lang="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человек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 - 284,975 (находим ¼ от общего кол-ва)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Сможем заработать в первый год рублей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Стоимость нашего решения </a:t>
            </a:r>
            <a:r>
              <a:rPr b="1" i="0" lang="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150</a:t>
            </a:r>
            <a:r>
              <a:rPr b="0" i="0" lang="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рублей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g2991a4662dd_3_556"/>
          <p:cNvSpPr txBox="1"/>
          <p:nvPr>
            <p:ph type="title"/>
          </p:nvPr>
        </p:nvSpPr>
        <p:spPr>
          <a:xfrm>
            <a:off x="1094976" y="467500"/>
            <a:ext cx="16590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      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01" name="Google Shape;301;g2991a4662dd_3_55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g2991a4662dd_3_55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g2991a4662dd_3_55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g2991a4662dd_3_55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g2991a4662dd_3_556"/>
          <p:cNvSpPr txBox="1"/>
          <p:nvPr/>
        </p:nvSpPr>
        <p:spPr>
          <a:xfrm>
            <a:off x="1921100" y="485407"/>
            <a:ext cx="918900" cy="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g2991a4662dd_3_556"/>
          <p:cNvSpPr txBox="1"/>
          <p:nvPr/>
        </p:nvSpPr>
        <p:spPr>
          <a:xfrm>
            <a:off x="-5598325" y="-514100"/>
            <a:ext cx="2901600" cy="16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ru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!</a:t>
            </a:r>
            <a:endParaRPr b="0" i="0" sz="96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307" name="Google Shape;307;g2991a4662dd_3_556"/>
          <p:cNvGraphicFramePr/>
          <p:nvPr/>
        </p:nvGraphicFramePr>
        <p:xfrm>
          <a:off x="372675" y="117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{B4AC5AF4-D566-4BEB-916B-D90680386222}</a:tableStyleId>
              </a:tblPr>
              <a:tblGrid>
                <a:gridCol w="2579150"/>
                <a:gridCol w="2475700"/>
                <a:gridCol w="2268900"/>
                <a:gridCol w="1007250"/>
              </a:tblGrid>
              <a:tr h="924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ru" sz="4000" u="none" cap="none" strike="noStrike">
                          <a:solidFill>
                            <a:srgbClr val="FCAF17"/>
                          </a:solidFill>
                        </a:rPr>
                        <a:t>TAM</a:t>
                      </a:r>
                      <a:endParaRPr b="1" sz="4000" u="none" cap="none" strike="noStrike">
                        <a:solidFill>
                          <a:srgbClr val="FCAF17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ru" sz="4000" u="none" cap="none" strike="noStrike">
                          <a:solidFill>
                            <a:srgbClr val="8F00FF"/>
                          </a:solidFill>
                        </a:rPr>
                        <a:t>SAM</a:t>
                      </a:r>
                      <a:endParaRPr b="1" sz="4000" u="none" cap="none" strike="noStrike">
                        <a:solidFill>
                          <a:srgbClr val="8F00FF"/>
                        </a:solidFill>
                      </a:endParaRPr>
                    </a:p>
                  </a:txBody>
                  <a:tcPr marT="91425" marB="91425" marR="91425" marL="91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ru" sz="4000" u="none" cap="none" strike="noStrike">
                          <a:solidFill>
                            <a:srgbClr val="FF2F2D"/>
                          </a:solidFill>
                        </a:rPr>
                        <a:t>SOM</a:t>
                      </a:r>
                      <a:endParaRPr b="1" sz="4000" u="none" cap="none" strike="noStrike">
                        <a:solidFill>
                          <a:srgbClr val="FF2F2D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ru" sz="1500" u="none" cap="none" strike="noStrike">
                          <a:solidFill>
                            <a:srgbClr val="FF2F2D"/>
                          </a:solidFill>
                        </a:rPr>
                        <a:t>0,05%</a:t>
                      </a:r>
                      <a:endParaRPr b="1" sz="1500" u="none" cap="none" strike="noStrike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rgbClr val="FF2F2D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924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~1110836 ~</a:t>
                      </a:r>
                      <a:endParaRPr sz="2000" u="none" cap="none" strike="noStrike"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700" u="none" cap="none" strike="noStrike">
                          <a:solidFill>
                            <a:schemeClr val="dk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общее население Омска</a:t>
                      </a:r>
                      <a:endParaRPr sz="1700" u="none" cap="none" strike="noStrike">
                        <a:solidFill>
                          <a:schemeClr val="dk2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~300 000~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" sz="17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треть населения заинтересованы в перекусах </a:t>
                      </a:r>
                      <a:endParaRPr sz="17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~45 000~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" sz="17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кол-во человек заинтересованных в пп перекусах </a:t>
                      </a:r>
                      <a:endParaRPr sz="17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ЧЕЛОВЕК </a:t>
                      </a:r>
                      <a:endParaRPr sz="1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/>
                </a:tc>
              </a:tr>
              <a:tr h="924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~~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~11 250 000 000~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~5 625 000~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РУБЛЕЙ</a:t>
                      </a:r>
                      <a:endParaRPr sz="1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308" name="Google Shape;308;g2991a4662dd_3_556"/>
          <p:cNvSpPr txBox="1"/>
          <p:nvPr/>
        </p:nvSpPr>
        <p:spPr>
          <a:xfrm>
            <a:off x="-909575" y="5675075"/>
            <a:ext cx="670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2F2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9" name="Google Shape;309;g2991a4662dd_3_556"/>
          <p:cNvSpPr/>
          <p:nvPr/>
        </p:nvSpPr>
        <p:spPr>
          <a:xfrm>
            <a:off x="2689575" y="502025"/>
            <a:ext cx="1980900" cy="5106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0" name="Google Shape;310;g2991a4662dd_3_556"/>
          <p:cNvSpPr txBox="1"/>
          <p:nvPr/>
        </p:nvSpPr>
        <p:spPr>
          <a:xfrm>
            <a:off x="2765475" y="424200"/>
            <a:ext cx="18291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b="0" i="0" lang="ru" sz="3000" u="none" cap="none" strike="noStrike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b="0" i="0" lang="ru" sz="30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foodnet</a:t>
            </a:r>
            <a:r>
              <a:rPr b="0" i="0" lang="ru" sz="3000" u="none" cap="none" strike="noStrike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     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1" name="Google Shape;311;g2991a4662dd_3_556"/>
          <p:cNvSpPr/>
          <p:nvPr/>
        </p:nvSpPr>
        <p:spPr>
          <a:xfrm>
            <a:off x="6174712" y="304526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2" name="Google Shape;312;g2991a4662dd_3_5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71759" y="378443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991a4662dd_3_62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g2991a4662dd_3_62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g2991a4662dd_3_623"/>
          <p:cNvSpPr/>
          <p:nvPr/>
        </p:nvSpPr>
        <p:spPr>
          <a:xfrm>
            <a:off x="311326" y="3424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2991a4662dd_3_623"/>
          <p:cNvSpPr txBox="1"/>
          <p:nvPr/>
        </p:nvSpPr>
        <p:spPr>
          <a:xfrm>
            <a:off x="401725" y="887525"/>
            <a:ext cx="7444200" cy="17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" sz="2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Производители на маркетплейсах (“Зеленика”, “mojno” и тд) самозанятые, Самокат</a:t>
            </a:r>
            <a:endParaRPr b="0" i="0" sz="2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1" name="Google Shape;321;g2991a4662dd_3_623"/>
          <p:cNvSpPr txBox="1"/>
          <p:nvPr>
            <p:ph type="title"/>
          </p:nvPr>
        </p:nvSpPr>
        <p:spPr>
          <a:xfrm>
            <a:off x="311325" y="3079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22" name="Google Shape;322;g2991a4662dd_3_62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g2991a4662dd_3_62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g2991a4662dd_3_62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g2991a4662dd_3_62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26" name="Google Shape;326;g2991a4662dd_3_623"/>
          <p:cNvGraphicFramePr/>
          <p:nvPr/>
        </p:nvGraphicFramePr>
        <p:xfrm>
          <a:off x="701625" y="1924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{B4AC5AF4-D566-4BEB-916B-D90680386222}</a:tableStyleId>
              </a:tblPr>
              <a:tblGrid>
                <a:gridCol w="3619500"/>
                <a:gridCol w="3619500"/>
              </a:tblGrid>
              <a:tr h="842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Сильные стороны конкурентов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Слабые стороны конкурентов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Закрепились на рынке 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Однотипность ассортимента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2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Развитое, налаженное производство 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Маркетинг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2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Обрели постоянных покупателей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" sz="2000" u="none" cap="none" strike="noStrike"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Отсутствие цифровых (сквозных)  технологий </a:t>
                      </a:r>
                      <a:endParaRPr sz="20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7" name="Google Shape;327;g2991a4662dd_3_623"/>
          <p:cNvSpPr txBox="1"/>
          <p:nvPr/>
        </p:nvSpPr>
        <p:spPr>
          <a:xfrm>
            <a:off x="261250" y="-729350"/>
            <a:ext cx="47082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Конкуренты - +.- с точки зрения потребителей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991a4662dd_3_684"/>
          <p:cNvSpPr txBox="1"/>
          <p:nvPr/>
        </p:nvSpPr>
        <p:spPr>
          <a:xfrm>
            <a:off x="304601" y="834713"/>
            <a:ext cx="8299200" cy="3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aleway Medium"/>
              <a:buAutoNum type="arabicParenR"/>
            </a:pPr>
            <a:r>
              <a:rPr b="0" i="0" lang="ru" sz="25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Создание команды бизнес-стартапа</a:t>
            </a:r>
            <a:endParaRPr b="0" i="0" sz="25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aleway Medium"/>
              <a:buAutoNum type="arabicParenR"/>
            </a:pPr>
            <a:r>
              <a:rPr b="0" i="0" lang="ru" sz="25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Изучение технологии производства дегидрированных овощей и фруктов</a:t>
            </a:r>
            <a:endParaRPr b="0" i="0" sz="25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aleway Medium"/>
              <a:buAutoNum type="arabicParenR"/>
            </a:pPr>
            <a:r>
              <a:rPr b="0" i="0" lang="ru" sz="25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Разработка модели бизнес-проекта</a:t>
            </a:r>
            <a:endParaRPr b="0" i="0" sz="25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aleway Medium"/>
              <a:buAutoNum type="arabicParenR"/>
            </a:pPr>
            <a:r>
              <a:rPr b="0" i="0" lang="ru" sz="25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Изучение рынка конкурентов </a:t>
            </a:r>
            <a:endParaRPr b="0" i="0" sz="25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aleway Medium"/>
              <a:buAutoNum type="arabicParenR"/>
            </a:pPr>
            <a:r>
              <a:rPr b="0" i="0" lang="ru" sz="2500" u="none" cap="none" strike="noStrike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Изучение рынка потребителей (ТАМ, SAM, SOM)</a:t>
            </a:r>
            <a:endParaRPr b="0" i="0" sz="25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33" name="Google Shape;333;g2991a4662dd_3_68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4" name="Google Shape;334;g2991a4662dd_3_68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2991a4662dd_3_684"/>
          <p:cNvSpPr/>
          <p:nvPr/>
        </p:nvSpPr>
        <p:spPr>
          <a:xfrm>
            <a:off x="304600" y="339199"/>
            <a:ext cx="5644800" cy="772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g2991a4662dd_3_684"/>
          <p:cNvSpPr txBox="1"/>
          <p:nvPr>
            <p:ph type="title"/>
          </p:nvPr>
        </p:nvSpPr>
        <p:spPr>
          <a:xfrm>
            <a:off x="304601" y="339200"/>
            <a:ext cx="5755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Этапы реализации проекта :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37" name="Google Shape;337;g2991a4662dd_3_68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8" name="Google Shape;338;g2991a4662dd_3_68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9" name="Google Shape;339;g2991a4662dd_3_68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0" name="Google Shape;340;g2991a4662dd_3_68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1" name="Google Shape;341;g2991a4662dd_3_684"/>
          <p:cNvSpPr txBox="1"/>
          <p:nvPr/>
        </p:nvSpPr>
        <p:spPr>
          <a:xfrm>
            <a:off x="526200" y="7106225"/>
            <a:ext cx="809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g2991a4662dd_3_684"/>
          <p:cNvSpPr txBox="1"/>
          <p:nvPr/>
        </p:nvSpPr>
        <p:spPr>
          <a:xfrm>
            <a:off x="5949450" y="662350"/>
            <a:ext cx="1392000" cy="1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t/>
            </a:r>
            <a:endParaRPr b="0" i="0" sz="9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991a4662dd_3_745"/>
          <p:cNvSpPr txBox="1"/>
          <p:nvPr>
            <p:ph type="title"/>
          </p:nvPr>
        </p:nvSpPr>
        <p:spPr>
          <a:xfrm>
            <a:off x="456817" y="1257881"/>
            <a:ext cx="4655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БИЗНЕС-МОДЕЛЬ*БИЗНЕС-МОДЕЛЬ</a:t>
            </a:r>
            <a:endParaRPr/>
          </a:p>
        </p:txBody>
      </p:sp>
      <p:sp>
        <p:nvSpPr>
          <p:cNvPr id="348" name="Google Shape;348;g2991a4662dd_3_745"/>
          <p:cNvSpPr txBox="1"/>
          <p:nvPr>
            <p:ph idx="1" type="body"/>
          </p:nvPr>
        </p:nvSpPr>
        <p:spPr>
          <a:xfrm>
            <a:off x="431139" y="1692556"/>
            <a:ext cx="7993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500">
                <a:latin typeface="Raleway Medium"/>
                <a:ea typeface="Raleway Medium"/>
                <a:cs typeface="Raleway Medium"/>
                <a:sym typeface="Raleway Medium"/>
              </a:rPr>
              <a:t>6) Разработка сквозных технологий </a:t>
            </a:r>
            <a:endParaRPr sz="2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500">
                <a:latin typeface="Raleway Medium"/>
                <a:ea typeface="Raleway Medium"/>
                <a:cs typeface="Raleway Medium"/>
                <a:sym typeface="Raleway Medium"/>
              </a:rPr>
              <a:t>7) Закупка оборудования </a:t>
            </a:r>
            <a:endParaRPr sz="2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500">
                <a:latin typeface="Raleway Medium"/>
                <a:ea typeface="Raleway Medium"/>
                <a:cs typeface="Raleway Medium"/>
                <a:sym typeface="Raleway Medium"/>
              </a:rPr>
              <a:t>8) Запуск производства </a:t>
            </a:r>
            <a:endParaRPr sz="2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500">
                <a:latin typeface="Raleway Medium"/>
                <a:ea typeface="Raleway Medium"/>
                <a:cs typeface="Raleway Medium"/>
                <a:sym typeface="Raleway Medium"/>
              </a:rPr>
              <a:t>9) Нахождение маркетологов и создание рекламы</a:t>
            </a:r>
            <a:endParaRPr sz="25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500">
                <a:latin typeface="Raleway Medium"/>
                <a:ea typeface="Raleway Medium"/>
                <a:cs typeface="Raleway Medium"/>
                <a:sym typeface="Raleway Medium"/>
              </a:rPr>
              <a:t>10) Выход на окупаемость</a:t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49" name="Google Shape;349;g2991a4662dd_3_745"/>
          <p:cNvSpPr txBox="1"/>
          <p:nvPr/>
        </p:nvSpPr>
        <p:spPr>
          <a:xfrm>
            <a:off x="303826" y="880663"/>
            <a:ext cx="82992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50" name="Google Shape;350;g2991a4662dd_3_745"/>
          <p:cNvSpPr/>
          <p:nvPr/>
        </p:nvSpPr>
        <p:spPr>
          <a:xfrm>
            <a:off x="304600" y="585925"/>
            <a:ext cx="56391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2991a4662dd_3_745"/>
          <p:cNvSpPr txBox="1"/>
          <p:nvPr>
            <p:ph type="title"/>
          </p:nvPr>
        </p:nvSpPr>
        <p:spPr>
          <a:xfrm>
            <a:off x="303818" y="534234"/>
            <a:ext cx="5639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Этапы реализации проекта :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52" name="Google Shape;352;g2991a4662dd_3_74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3" name="Google Shape;353;g2991a4662dd_3_74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4" name="Google Shape;354;g2991a4662dd_3_74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5" name="Google Shape;355;g2991a4662dd_3_74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56" name="Google Shape;356;g2991a4662dd_3_745"/>
          <p:cNvPicPr preferRelativeResize="0"/>
          <p:nvPr/>
        </p:nvPicPr>
        <p:blipFill rotWithShape="1">
          <a:blip r:embed="rId3">
            <a:alphaModFix amt="30000"/>
          </a:blip>
          <a:srcRect b="0" l="0" r="0" t="0"/>
          <a:stretch/>
        </p:blipFill>
        <p:spPr>
          <a:xfrm rot="7419917">
            <a:off x="2516639" y="-175400"/>
            <a:ext cx="9159925" cy="6145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991a4662dd_3_805"/>
          <p:cNvSpPr txBox="1"/>
          <p:nvPr>
            <p:ph type="title"/>
          </p:nvPr>
        </p:nvSpPr>
        <p:spPr>
          <a:xfrm>
            <a:off x="391692" y="323111"/>
            <a:ext cx="7976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</a:pPr>
            <a:r>
              <a:rPr b="1" lang="ru" sz="4800">
                <a:latin typeface="Arial"/>
                <a:ea typeface="Arial"/>
                <a:cs typeface="Arial"/>
                <a:sym typeface="Arial"/>
              </a:rPr>
              <a:t>Бизнес модель </a:t>
            </a:r>
            <a:endParaRPr b="1"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2991a4662dd_3_805"/>
          <p:cNvSpPr txBox="1"/>
          <p:nvPr>
            <p:ph idx="1" type="body"/>
          </p:nvPr>
        </p:nvSpPr>
        <p:spPr>
          <a:xfrm>
            <a:off x="431800" y="1667750"/>
            <a:ext cx="7552800" cy="22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ru" sz="2500"/>
              <a:t>Реализация овощных чипсов (1 406 250 руб)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ru" sz="2500"/>
              <a:t>Реализация фруктовых чипсов (2 531 250 руб)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ru" sz="2500"/>
              <a:t>Реализация чипсов-МИКС (1 687 500 руб)</a:t>
            </a:r>
            <a:endParaRPr sz="25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FF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g2991a4662dd_3_80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4" name="Google Shape;364;g2991a4662dd_3_80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5" name="Google Shape;365;g2991a4662dd_3_80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6" name="Google Shape;366;g2991a4662dd_3_80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991a4662dd_3_1208"/>
          <p:cNvSpPr txBox="1"/>
          <p:nvPr>
            <p:ph idx="4294967295" type="title"/>
          </p:nvPr>
        </p:nvSpPr>
        <p:spPr>
          <a:xfrm>
            <a:off x="391692" y="323111"/>
            <a:ext cx="7976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</a:pPr>
            <a:r>
              <a:rPr b="1" lang="ru" sz="4800">
                <a:latin typeface="Arial"/>
                <a:ea typeface="Arial"/>
                <a:cs typeface="Arial"/>
                <a:sym typeface="Arial"/>
              </a:rPr>
              <a:t>Бизнес модель </a:t>
            </a:r>
            <a:endParaRPr b="1" sz="48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72" name="Google Shape;372;g2991a4662dd_3_1208"/>
          <p:cNvGraphicFramePr/>
          <p:nvPr/>
        </p:nvGraphicFramePr>
        <p:xfrm>
          <a:off x="998500" y="1528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{D53C2A34-9298-4003-A7DD-BEBA322E031F}</a:tableStyleId>
              </a:tblPr>
              <a:tblGrid>
                <a:gridCol w="3619500"/>
                <a:gridCol w="3619500"/>
              </a:tblGrid>
              <a:tr h="441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Выручка, тыс. руб.</a:t>
                      </a:r>
                      <a:endParaRPr sz="2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2000">
                          <a:solidFill>
                            <a:schemeClr val="lt2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5 625</a:t>
                      </a:r>
                      <a:endParaRPr sz="2000">
                        <a:solidFill>
                          <a:schemeClr val="lt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Затраты, тыс. руб.</a:t>
                      </a:r>
                      <a:endParaRPr sz="2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                     </a:t>
                      </a: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3893</a:t>
                      </a:r>
                      <a:endParaRPr sz="2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Прибыль, тыс. руб.</a:t>
                      </a:r>
                      <a:endParaRPr sz="2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                     </a:t>
                      </a: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1732 </a:t>
                      </a:r>
                      <a:endParaRPr sz="2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Рентабельность, %</a:t>
                      </a:r>
                      <a:endParaRPr sz="2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                     </a:t>
                      </a: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44,5 </a:t>
                      </a:r>
                      <a:endParaRPr sz="2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373" name="Google Shape;373;g2991a4662dd_3_1208"/>
          <p:cNvGraphicFramePr/>
          <p:nvPr/>
        </p:nvGraphicFramePr>
        <p:xfrm>
          <a:off x="998500" y="3478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{D53C2A34-9298-4003-A7DD-BEBA322E031F}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Окупаемость, руб./руб.</a:t>
                      </a:r>
                      <a:endParaRPr sz="2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                     </a:t>
                      </a: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1,</a:t>
                      </a:r>
                      <a:r>
                        <a:rPr lang="ru" sz="2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44 </a:t>
                      </a:r>
                      <a:endParaRPr sz="2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998f9da115_0_0"/>
          <p:cNvSpPr txBox="1"/>
          <p:nvPr/>
        </p:nvSpPr>
        <p:spPr>
          <a:xfrm>
            <a:off x="625150" y="1056950"/>
            <a:ext cx="6310500" cy="28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aleway"/>
              <a:buAutoNum type="arabicPeriod"/>
            </a:pPr>
            <a:r>
              <a:rPr lang="ru" sz="2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Детализация  бизнес-плана проекта</a:t>
            </a:r>
            <a:endParaRPr sz="2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aleway"/>
              <a:buAutoNum type="arabicPeriod"/>
            </a:pPr>
            <a:r>
              <a:rPr lang="ru" sz="2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Проработка каналов реализации</a:t>
            </a:r>
            <a:endParaRPr sz="2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aleway"/>
              <a:buAutoNum type="arabicPeriod"/>
            </a:pPr>
            <a:r>
              <a:rPr lang="ru" sz="2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Внедрение цифрового двойника производства с целью контроля сырья и готовой продукции </a:t>
            </a:r>
            <a:endParaRPr sz="2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Raleway"/>
              <a:buAutoNum type="arabicPeriod"/>
            </a:pPr>
            <a:r>
              <a:rPr lang="ru" sz="2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Подготовка промо-мероприятий </a:t>
            </a:r>
            <a:endParaRPr sz="2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9" name="Google Shape;379;g2998f9da115_0_0"/>
          <p:cNvSpPr txBox="1"/>
          <p:nvPr/>
        </p:nvSpPr>
        <p:spPr>
          <a:xfrm>
            <a:off x="552075" y="303625"/>
            <a:ext cx="5776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>
                <a:solidFill>
                  <a:schemeClr val="dk1"/>
                </a:solidFill>
              </a:rPr>
              <a:t>Планы развития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2991a4662dd_3_1026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385" name="Google Shape;385;g2991a4662dd_3_1026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{B4AC5AF4-D566-4BEB-916B-D90680386222}</a:tableStyleId>
              </a:tblPr>
              <a:tblGrid>
                <a:gridCol w="3883150"/>
                <a:gridCol w="3883150"/>
              </a:tblGrid>
              <a:tr h="348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РОЛЬ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531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ЛИДЕР 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Персидских Виктория 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1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СПИКЕР, КРИТИК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Бакина Татьяна 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9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ТЕХНОЛОГ, РАЗРАБОТЧИК (СТО)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Неклюдова Мария 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9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ТАЙМ МЕНЕДЖЕР, ФИНАНСИСТ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Ворожбит Анастасия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9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ДИЗАЙНЕР,</a:t>
                      </a:r>
                      <a:r>
                        <a:rPr lang="ru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 СКРАЙБЕР</a:t>
                      </a:r>
                      <a:endParaRPr sz="1600" u="none" cap="none" strike="noStrike"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Немова Лолита, Ульянкина Данелия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8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3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МАРКЕТОЛОГ, АНАЛИТИК </a:t>
                      </a:r>
                      <a:endParaRPr sz="13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600" u="none" cap="none" strike="noStrike">
                          <a:solidFill>
                            <a:srgbClr val="132C40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Плаксина Александра, Хорошко Ксения</a:t>
                      </a:r>
                      <a:endParaRPr sz="1600" u="none" cap="none" strike="noStrike">
                        <a:solidFill>
                          <a:srgbClr val="132C40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86" name="Google Shape;386;g2991a4662dd_3_10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7" name="Google Shape;387;g2991a4662dd_3_10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g2991a4662dd_3_102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9" name="Google Shape;389;g2991a4662dd_3_102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0" name="Google Shape;390;g2991a4662dd_3_102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1" name="Google Shape;391;g2991a4662dd_3_102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91a4662dd_3_1084"/>
          <p:cNvSpPr txBox="1"/>
          <p:nvPr>
            <p:ph type="title"/>
          </p:nvPr>
        </p:nvSpPr>
        <p:spPr>
          <a:xfrm>
            <a:off x="329117" y="4257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7" name="Google Shape;397;g2991a4662dd_3_1084"/>
          <p:cNvSpPr txBox="1"/>
          <p:nvPr>
            <p:ph idx="1" type="body"/>
          </p:nvPr>
        </p:nvSpPr>
        <p:spPr>
          <a:xfrm>
            <a:off x="329118" y="1460056"/>
            <a:ext cx="7993200" cy="3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3600">
                <a:solidFill>
                  <a:schemeClr val="dk1"/>
                </a:solidFill>
              </a:rPr>
              <a:t>●</a:t>
            </a:r>
            <a:r>
              <a:rPr lang="ru" sz="2300"/>
              <a:t>Создана команда “БАЛАНС”</a:t>
            </a:r>
            <a:endParaRPr sz="2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3600">
                <a:solidFill>
                  <a:schemeClr val="dk1"/>
                </a:solidFill>
              </a:rPr>
              <a:t>●</a:t>
            </a:r>
            <a:r>
              <a:rPr lang="ru" sz="2300"/>
              <a:t>Разрабатывается бизнес план</a:t>
            </a:r>
            <a:endParaRPr sz="2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3600">
                <a:solidFill>
                  <a:schemeClr val="dk1"/>
                </a:solidFill>
              </a:rPr>
              <a:t>●</a:t>
            </a:r>
            <a:r>
              <a:rPr lang="ru" sz="2300">
                <a:solidFill>
                  <a:schemeClr val="dk2"/>
                </a:solidFill>
              </a:rPr>
              <a:t>Находимся на 5 этапе реализации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300">
                <a:solidFill>
                  <a:schemeClr val="dk2"/>
                </a:solidFill>
              </a:rPr>
              <a:t>проекта</a:t>
            </a:r>
            <a:endParaRPr sz="23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2800">
              <a:solidFill>
                <a:schemeClr val="dk2"/>
              </a:solidFill>
            </a:endParaRPr>
          </a:p>
        </p:txBody>
      </p:sp>
      <p:sp>
        <p:nvSpPr>
          <p:cNvPr id="398" name="Google Shape;398;g2991a4662dd_3_108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9" name="Google Shape;399;g2991a4662dd_3_108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0" name="Google Shape;400;g2991a4662dd_3_108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1" name="Google Shape;401;g2991a4662dd_3_108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2" name="Google Shape;402;g2991a4662dd_3_10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108" y="765194"/>
            <a:ext cx="3478980" cy="293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991a4662dd_3_1141"/>
          <p:cNvSpPr txBox="1"/>
          <p:nvPr>
            <p:ph type="title"/>
          </p:nvPr>
        </p:nvSpPr>
        <p:spPr>
          <a:xfrm>
            <a:off x="1144717" y="62340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408" name="Google Shape;408;g2991a4662dd_3_1141"/>
          <p:cNvSpPr txBox="1"/>
          <p:nvPr>
            <p:ph idx="1" type="body"/>
          </p:nvPr>
        </p:nvSpPr>
        <p:spPr>
          <a:xfrm>
            <a:off x="-58950" y="1373075"/>
            <a:ext cx="6645000" cy="3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200">
                <a:solidFill>
                  <a:srgbClr val="132C40"/>
                </a:solidFill>
              </a:rPr>
              <a:t>Персидских Виктория</a:t>
            </a:r>
            <a:endParaRPr b="1" sz="2200">
              <a:solidFill>
                <a:srgbClr val="132C40"/>
              </a:solidFill>
            </a:endParaRPr>
          </a:p>
          <a:p>
            <a:pPr indent="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>
                <a:solidFill>
                  <a:srgbClr val="132C40"/>
                </a:solidFill>
              </a:rPr>
              <a:t>Почта: vv.persidskikh2205@omgau.org</a:t>
            </a:r>
            <a:endParaRPr sz="20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409" name="Google Shape;409;g2991a4662dd_3_11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0" name="Google Shape;410;g2991a4662dd_3_11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2991a4662dd_3_114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2" name="Google Shape;412;g2991a4662dd_3_1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g2991a4662dd_3_11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4" name="Google Shape;414;g2991a4662dd_3_11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5" name="Google Shape;415;g2991a4662dd_3_11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6" name="Google Shape;416;g2991a4662dd_3_11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7" name="Google Shape;417;g2991a4662dd_3_11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8" name="Google Shape;418;g2991a4662dd_3_11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9" name="Google Shape;419;g2991a4662dd_3_11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0" name="Google Shape;420;g2991a4662dd_3_11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1" name="Google Shape;421;g2991a4662dd_3_1141"/>
          <p:cNvPicPr preferRelativeResize="0"/>
          <p:nvPr/>
        </p:nvPicPr>
        <p:blipFill rotWithShape="1">
          <a:blip r:embed="rId4">
            <a:alphaModFix amt="30000"/>
          </a:blip>
          <a:srcRect b="0" l="0" r="0" t="0"/>
          <a:stretch/>
        </p:blipFill>
        <p:spPr>
          <a:xfrm rot="10799983">
            <a:off x="-7970" y="1196189"/>
            <a:ext cx="9159921" cy="6145073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g2991a4662dd_3_1141"/>
          <p:cNvSpPr txBox="1"/>
          <p:nvPr/>
        </p:nvSpPr>
        <p:spPr>
          <a:xfrm>
            <a:off x="1070675" y="7040150"/>
            <a:ext cx="33408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t/>
            </a:r>
            <a:endParaRPr b="0" i="0" sz="5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23" name="Google Shape;423;g2991a4662dd_3_11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649" y="1072274"/>
            <a:ext cx="3072525" cy="4071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