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  <p:sldMasterId id="2147483660" r:id="rId2"/>
    <p:sldMasterId id="2147483684" r:id="rId3"/>
  </p:sldMasterIdLst>
  <p:notesMasterIdLst>
    <p:notesMasterId r:id="rId19"/>
  </p:notesMasterIdLst>
  <p:sldIdLst>
    <p:sldId id="256" r:id="rId4"/>
    <p:sldId id="257" r:id="rId5"/>
    <p:sldId id="358" r:id="rId6"/>
    <p:sldId id="259" r:id="rId7"/>
    <p:sldId id="273" r:id="rId8"/>
    <p:sldId id="261" r:id="rId9"/>
    <p:sldId id="262" r:id="rId10"/>
    <p:sldId id="263" r:id="rId11"/>
    <p:sldId id="359" r:id="rId12"/>
    <p:sldId id="265" r:id="rId13"/>
    <p:sldId id="266" r:id="rId14"/>
    <p:sldId id="267" r:id="rId15"/>
    <p:sldId id="268" r:id="rId16"/>
    <p:sldId id="357" r:id="rId17"/>
    <p:sldId id="270" r:id="rId18"/>
  </p:sldIdLst>
  <p:sldSz cx="15119350" cy="10691813"/>
  <p:notesSz cx="9928225" cy="14357350"/>
  <p:embeddedFontLst>
    <p:embeddedFont>
      <p:font typeface="Arial Black" panose="020B0A04020102020204" pitchFamily="34" charset="0"/>
      <p:regular r:id="rId20"/>
      <p:bold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Avenir Next LT Pro" panose="020B0504020202020204" pitchFamily="34" charset="0"/>
      <p:regular r:id="rId26"/>
      <p:bold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10" autoAdjust="0"/>
    <p:restoredTop sz="95214" autoAdjust="0"/>
  </p:normalViewPr>
  <p:slideViewPr>
    <p:cSldViewPr snapToGrid="0">
      <p:cViewPr>
        <p:scale>
          <a:sx n="50" d="100"/>
          <a:sy n="50" d="100"/>
        </p:scale>
        <p:origin x="1219" y="149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Оплата услуг индивидуальным пользователем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Лист1!$B$2:$B$12</c:f>
              <c:numCache>
                <c:formatCode>General</c:formatCode>
                <c:ptCount val="11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13</c:v>
                </c:pt>
                <c:pt idx="4">
                  <c:v>14</c:v>
                </c:pt>
                <c:pt idx="5">
                  <c:v>11</c:v>
                </c:pt>
                <c:pt idx="6">
                  <c:v>10</c:v>
                </c:pt>
                <c:pt idx="7">
                  <c:v>8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A4-403E-8643-3C8DAD165C26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Оплата за размещение сервиса на рабочем месте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Лист1!$B$2:$B$12</c:f>
              <c:numCache>
                <c:formatCode>General</c:formatCode>
                <c:ptCount val="11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2</c:v>
                </c:pt>
                <c:pt idx="1">
                  <c:v>4</c:v>
                </c:pt>
                <c:pt idx="2">
                  <c:v>12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19</c:v>
                </c:pt>
                <c:pt idx="7">
                  <c:v>20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A4-403E-8643-3C8DAD165C26}"/>
            </c:ext>
          </c:extLst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Доля от прибыли предприяия, использующего сервис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Лист1!$B$2:$B$12</c:f>
              <c:numCache>
                <c:formatCode>General</c:formatCode>
                <c:ptCount val="11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</c:numCache>
            </c:num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7</c:v>
                </c:pt>
                <c:pt idx="4">
                  <c:v>15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A4-403E-8643-3C8DAD165C26}"/>
            </c:ext>
          </c:extLst>
        </c:ser>
        <c:ser>
          <c:idx val="3"/>
          <c:order val="3"/>
          <c:tx>
            <c:strRef>
              <c:f>Лист1!$F$1</c:f>
              <c:strCache>
                <c:ptCount val="1"/>
                <c:pt idx="0">
                  <c:v>Расширение линейки продукта</c:v>
                </c:pt>
              </c:strCache>
            </c:strRef>
          </c:tx>
          <c:spPr>
            <a:ln w="2222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Лист1!$B$2:$B$12</c:f>
              <c:numCache>
                <c:formatCode>General</c:formatCode>
                <c:ptCount val="11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</c:numCache>
            </c:numRef>
          </c:cat>
          <c:val>
            <c:numRef>
              <c:f>Лист1!$F$2:$F$12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25</c:v>
                </c:pt>
                <c:pt idx="6">
                  <c:v>40</c:v>
                </c:pt>
                <c:pt idx="7">
                  <c:v>50</c:v>
                </c:pt>
                <c:pt idx="8">
                  <c:v>65</c:v>
                </c:pt>
                <c:pt idx="9">
                  <c:v>80</c:v>
                </c:pt>
                <c:pt idx="1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A4-403E-8643-3C8DAD165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718434735"/>
        <c:axId val="1552957343"/>
      </c:lineChart>
      <c:catAx>
        <c:axId val="1718434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957343"/>
        <c:crosses val="autoZero"/>
        <c:auto val="1"/>
        <c:lblAlgn val="ctr"/>
        <c:lblOffset val="100"/>
        <c:noMultiLvlLbl val="1"/>
      </c:catAx>
      <c:valAx>
        <c:axId val="15529573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18434735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49240-4BEB-4756-AFD9-D7ABAFAC569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6AB3E2-8151-4870-A1D3-977DC4835FF8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/>
            <a:t> </a:t>
          </a:r>
          <a:r>
            <a:rPr lang="en-US"/>
            <a:t>Data Science</a:t>
          </a:r>
          <a:r>
            <a:rPr lang="ru-RU"/>
            <a:t> и </a:t>
          </a:r>
          <a:r>
            <a:rPr lang="en-US"/>
            <a:t>Open Science</a:t>
          </a:r>
          <a:endParaRPr lang="ru-RU" dirty="0"/>
        </a:p>
      </dgm:t>
    </dgm:pt>
    <dgm:pt modelId="{4754705E-0042-40D7-8CF5-CCF292CCFE12}" type="parTrans" cxnId="{13EC59E1-52E0-46F4-B353-60659D686ED6}">
      <dgm:prSet/>
      <dgm:spPr/>
      <dgm:t>
        <a:bodyPr/>
        <a:lstStyle/>
        <a:p>
          <a:endParaRPr lang="ru-RU" sz="2000"/>
        </a:p>
      </dgm:t>
    </dgm:pt>
    <dgm:pt modelId="{E3F38D57-15EE-4A16-B506-E5A990CAD1B1}" type="sibTrans" cxnId="{13EC59E1-52E0-46F4-B353-60659D686ED6}">
      <dgm:prSet/>
      <dgm:spPr/>
      <dgm:t>
        <a:bodyPr/>
        <a:lstStyle/>
        <a:p>
          <a:endParaRPr lang="ru-RU" sz="1400" dirty="0"/>
        </a:p>
      </dgm:t>
    </dgm:pt>
    <dgm:pt modelId="{06A848FA-3E1E-4074-B315-21B8DEA8A139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 Глубинный уровень</a:t>
          </a:r>
          <a:endParaRPr lang="ru-RU" b="1" dirty="0"/>
        </a:p>
      </dgm:t>
    </dgm:pt>
    <dgm:pt modelId="{3FC13806-6CD4-4325-914A-26207616A10F}" type="parTrans" cxnId="{F31AF9E9-8050-43DD-82E5-4C4DF86E449E}">
      <dgm:prSet/>
      <dgm:spPr/>
      <dgm:t>
        <a:bodyPr/>
        <a:lstStyle/>
        <a:p>
          <a:endParaRPr lang="ru-RU" sz="2000"/>
        </a:p>
      </dgm:t>
    </dgm:pt>
    <dgm:pt modelId="{C3B9DBD1-02D4-40B6-A490-A29AD6FBA126}" type="sibTrans" cxnId="{F31AF9E9-8050-43DD-82E5-4C4DF86E449E}">
      <dgm:prSet/>
      <dgm:spPr/>
      <dgm:t>
        <a:bodyPr/>
        <a:lstStyle/>
        <a:p>
          <a:endParaRPr lang="ru-RU"/>
        </a:p>
      </dgm:t>
    </dgm:pt>
    <dgm:pt modelId="{7118A0A9-5B43-4078-99CE-1C43512752D6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 dirty="0"/>
            <a:t>Ресурсно-целевое планирование</a:t>
          </a:r>
        </a:p>
      </dgm:t>
    </dgm:pt>
    <dgm:pt modelId="{5F37788C-91CD-46FA-8857-82F2836A69EA}" type="parTrans" cxnId="{8BED7288-6145-494D-95D6-EAD11C2102AE}">
      <dgm:prSet/>
      <dgm:spPr/>
      <dgm:t>
        <a:bodyPr/>
        <a:lstStyle/>
        <a:p>
          <a:endParaRPr lang="ru-RU" sz="2000"/>
        </a:p>
      </dgm:t>
    </dgm:pt>
    <dgm:pt modelId="{8FD139AA-DCEE-45E8-9DC9-F147CB66E024}" type="sibTrans" cxnId="{8BED7288-6145-494D-95D6-EAD11C2102AE}">
      <dgm:prSet/>
      <dgm:spPr/>
      <dgm:t>
        <a:bodyPr/>
        <a:lstStyle/>
        <a:p>
          <a:endParaRPr lang="ru-RU" sz="2000" dirty="0"/>
        </a:p>
      </dgm:t>
    </dgm:pt>
    <dgm:pt modelId="{0832E1AC-0E8A-4A69-96C2-9753157CE7B8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Глубинный уровень</a:t>
          </a:r>
          <a:endParaRPr lang="ru-RU" b="1" dirty="0"/>
        </a:p>
      </dgm:t>
    </dgm:pt>
    <dgm:pt modelId="{6DA62FE7-1991-4B8E-9D4F-F1A3A0716FF6}" type="parTrans" cxnId="{D8953A6C-3956-492C-8F13-72CC69D5C969}">
      <dgm:prSet/>
      <dgm:spPr/>
      <dgm:t>
        <a:bodyPr/>
        <a:lstStyle/>
        <a:p>
          <a:endParaRPr lang="ru-RU" sz="2000"/>
        </a:p>
      </dgm:t>
    </dgm:pt>
    <dgm:pt modelId="{E45C6534-464B-4A61-B6E9-7723ABB17F1C}" type="sibTrans" cxnId="{D8953A6C-3956-492C-8F13-72CC69D5C969}">
      <dgm:prSet/>
      <dgm:spPr/>
      <dgm:t>
        <a:bodyPr/>
        <a:lstStyle/>
        <a:p>
          <a:endParaRPr lang="ru-RU"/>
        </a:p>
      </dgm:t>
    </dgm:pt>
    <dgm:pt modelId="{13E38D04-A918-43E5-A08E-787FA15BE79B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/>
            <a:t>Экспертиза проектов и общественное обсуждение и инструменты управления</a:t>
          </a:r>
          <a:endParaRPr lang="ru-RU" dirty="0"/>
        </a:p>
      </dgm:t>
    </dgm:pt>
    <dgm:pt modelId="{4E8D5E70-2FFF-4BC0-A8BF-1C69FDF58F8A}" type="parTrans" cxnId="{FC7D934A-F676-49B8-92E9-656DCD714C0A}">
      <dgm:prSet/>
      <dgm:spPr/>
      <dgm:t>
        <a:bodyPr/>
        <a:lstStyle/>
        <a:p>
          <a:endParaRPr lang="ru-RU" sz="2000"/>
        </a:p>
      </dgm:t>
    </dgm:pt>
    <dgm:pt modelId="{5BD0B21D-E945-4D83-B6B9-A3A964A41AF8}" type="sibTrans" cxnId="{FC7D934A-F676-49B8-92E9-656DCD714C0A}">
      <dgm:prSet/>
      <dgm:spPr/>
      <dgm:t>
        <a:bodyPr/>
        <a:lstStyle/>
        <a:p>
          <a:endParaRPr lang="ru-RU" sz="1800" dirty="0"/>
        </a:p>
      </dgm:t>
    </dgm:pt>
    <dgm:pt modelId="{62B03E89-B71A-4FB3-87D8-CE72ED6AAAD9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Верхний уровень </a:t>
          </a:r>
          <a:endParaRPr lang="ru-RU" b="1" dirty="0"/>
        </a:p>
      </dgm:t>
    </dgm:pt>
    <dgm:pt modelId="{06A3125C-D036-4111-808B-475E3D877A89}" type="parTrans" cxnId="{1034AC4F-C073-42DC-B849-A44D217CDCC6}">
      <dgm:prSet/>
      <dgm:spPr/>
      <dgm:t>
        <a:bodyPr/>
        <a:lstStyle/>
        <a:p>
          <a:endParaRPr lang="ru-RU" sz="2000"/>
        </a:p>
      </dgm:t>
    </dgm:pt>
    <dgm:pt modelId="{16F02505-561C-4E13-BB11-8F64E6C2B23C}" type="sibTrans" cxnId="{1034AC4F-C073-42DC-B849-A44D217CDCC6}">
      <dgm:prSet/>
      <dgm:spPr/>
      <dgm:t>
        <a:bodyPr/>
        <a:lstStyle/>
        <a:p>
          <a:endParaRPr lang="ru-RU"/>
        </a:p>
      </dgm:t>
    </dgm:pt>
    <dgm:pt modelId="{F745FD9C-A50B-4AC4-B55E-3A04CA0412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 </a:t>
          </a:r>
          <a:r>
            <a:rPr lang="ru-RU"/>
            <a:t> и мобильные решения:   дистанционное сопровождение, роботы общения </a:t>
          </a:r>
          <a:endParaRPr lang="ru-RU" dirty="0"/>
        </a:p>
      </dgm:t>
    </dgm:pt>
    <dgm:pt modelId="{8359F4E7-B90E-40E5-B1DA-B6E30184C4E4}" type="parTrans" cxnId="{CC59D513-B3C4-4B22-9B26-25FE122B3F18}">
      <dgm:prSet/>
      <dgm:spPr/>
      <dgm:t>
        <a:bodyPr/>
        <a:lstStyle/>
        <a:p>
          <a:endParaRPr lang="ru-RU" sz="2000"/>
        </a:p>
      </dgm:t>
    </dgm:pt>
    <dgm:pt modelId="{0AEC576E-6C19-45B0-9450-7DDB665D8496}" type="sibTrans" cxnId="{CC59D513-B3C4-4B22-9B26-25FE122B3F18}">
      <dgm:prSet/>
      <dgm:spPr/>
      <dgm:t>
        <a:bodyPr/>
        <a:lstStyle/>
        <a:p>
          <a:endParaRPr lang="ru-RU"/>
        </a:p>
      </dgm:t>
    </dgm:pt>
    <dgm:pt modelId="{3064CCDC-BE3F-4907-98EF-8A33FE1C9C2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Средний уровень</a:t>
          </a:r>
          <a:endParaRPr lang="ru-RU" b="1" dirty="0"/>
        </a:p>
      </dgm:t>
    </dgm:pt>
    <dgm:pt modelId="{3622E2C5-ABEF-4599-9A2F-79AA1C78E6B6}" type="parTrans" cxnId="{C5E0E152-0913-4941-A209-DACD7D3381CA}">
      <dgm:prSet/>
      <dgm:spPr/>
      <dgm:t>
        <a:bodyPr/>
        <a:lstStyle/>
        <a:p>
          <a:endParaRPr lang="ru-RU"/>
        </a:p>
      </dgm:t>
    </dgm:pt>
    <dgm:pt modelId="{1E20E9BA-D112-423A-AB33-D633C397EE0E}" type="sibTrans" cxnId="{C5E0E152-0913-4941-A209-DACD7D3381CA}">
      <dgm:prSet/>
      <dgm:spPr/>
      <dgm:t>
        <a:bodyPr/>
        <a:lstStyle/>
        <a:p>
          <a:endParaRPr lang="ru-RU"/>
        </a:p>
      </dgm:t>
    </dgm:pt>
    <dgm:pt modelId="{157E0E4D-4982-4C0A-9DAF-6C87E57158D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Взаимодействие с участниками экосистемы (ГосТех, Сбер, Яндекс, мобильная связь и др.)</a:t>
          </a:r>
          <a:endParaRPr lang="ru-RU" dirty="0"/>
        </a:p>
      </dgm:t>
    </dgm:pt>
    <dgm:pt modelId="{DE39365E-60B1-40B7-8B12-7D44D2EC0D52}" type="parTrans" cxnId="{74D60CB5-DA00-4577-BC67-126899546E66}">
      <dgm:prSet/>
      <dgm:spPr/>
      <dgm:t>
        <a:bodyPr/>
        <a:lstStyle/>
        <a:p>
          <a:endParaRPr lang="ru-RU"/>
        </a:p>
      </dgm:t>
    </dgm:pt>
    <dgm:pt modelId="{FF615631-49D6-4F1F-8341-666512D57558}" type="sibTrans" cxnId="{74D60CB5-DA00-4577-BC67-126899546E66}">
      <dgm:prSet/>
      <dgm:spPr/>
      <dgm:t>
        <a:bodyPr/>
        <a:lstStyle/>
        <a:p>
          <a:endParaRPr lang="ru-RU"/>
        </a:p>
      </dgm:t>
    </dgm:pt>
    <dgm:pt modelId="{570ABC4A-EC0D-42BC-9B57-F22F03F5942A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Верхний уровень</a:t>
          </a:r>
          <a:endParaRPr lang="ru-RU" b="1" dirty="0"/>
        </a:p>
      </dgm:t>
    </dgm:pt>
    <dgm:pt modelId="{0FB6EAD6-F8BC-46E4-8B8B-7DA28ED048D1}" type="parTrans" cxnId="{C67DBB1E-E636-4ED0-B9D0-87C3A6FD4674}">
      <dgm:prSet/>
      <dgm:spPr/>
      <dgm:t>
        <a:bodyPr/>
        <a:lstStyle/>
        <a:p>
          <a:endParaRPr lang="ru-RU"/>
        </a:p>
      </dgm:t>
    </dgm:pt>
    <dgm:pt modelId="{9CC7E255-2BF3-4E12-AF28-59EA3F27D083}" type="sibTrans" cxnId="{C67DBB1E-E636-4ED0-B9D0-87C3A6FD4674}">
      <dgm:prSet/>
      <dgm:spPr/>
      <dgm:t>
        <a:bodyPr/>
        <a:lstStyle/>
        <a:p>
          <a:endParaRPr lang="ru-RU"/>
        </a:p>
      </dgm:t>
    </dgm:pt>
    <dgm:pt modelId="{5E723A1E-7E7B-4AEA-AE4A-AB6698835F16}" type="pres">
      <dgm:prSet presAssocID="{28349240-4BEB-4756-AFD9-D7ABAFAC5698}" presName="root" presStyleCnt="0">
        <dgm:presLayoutVars>
          <dgm:dir/>
          <dgm:resizeHandles val="exact"/>
        </dgm:presLayoutVars>
      </dgm:prSet>
      <dgm:spPr/>
    </dgm:pt>
    <dgm:pt modelId="{1E2DDE58-3A14-4165-8E2A-24CCED3F052A}" type="pres">
      <dgm:prSet presAssocID="{7118A0A9-5B43-4078-99CE-1C43512752D6}" presName="compNode" presStyleCnt="0"/>
      <dgm:spPr/>
    </dgm:pt>
    <dgm:pt modelId="{CB49BC92-8668-4558-88E2-59B8AE5E2B81}" type="pres">
      <dgm:prSet presAssocID="{7118A0A9-5B43-4078-99CE-1C43512752D6}" presName="bgRect" presStyleLbl="bgShp" presStyleIdx="0" presStyleCnt="5"/>
      <dgm:spPr/>
    </dgm:pt>
    <dgm:pt modelId="{5CCF9F65-229F-43DB-8331-F2493A4B5592}" type="pres">
      <dgm:prSet presAssocID="{7118A0A9-5B43-4078-99CE-1C43512752D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EE2C7DC6-0FD8-4FF8-814C-B6D6CFC35A1E}" type="pres">
      <dgm:prSet presAssocID="{7118A0A9-5B43-4078-99CE-1C43512752D6}" presName="spaceRect" presStyleCnt="0"/>
      <dgm:spPr/>
    </dgm:pt>
    <dgm:pt modelId="{F91C6F4E-61FE-4846-A374-C58907722181}" type="pres">
      <dgm:prSet presAssocID="{7118A0A9-5B43-4078-99CE-1C43512752D6}" presName="parTx" presStyleLbl="revTx" presStyleIdx="0" presStyleCnt="10">
        <dgm:presLayoutVars>
          <dgm:chMax val="0"/>
          <dgm:chPref val="0"/>
        </dgm:presLayoutVars>
      </dgm:prSet>
      <dgm:spPr/>
    </dgm:pt>
    <dgm:pt modelId="{E832E761-B8A7-44C7-AE4A-DAE4424A975B}" type="pres">
      <dgm:prSet presAssocID="{7118A0A9-5B43-4078-99CE-1C43512752D6}" presName="desTx" presStyleLbl="revTx" presStyleIdx="1" presStyleCnt="10">
        <dgm:presLayoutVars/>
      </dgm:prSet>
      <dgm:spPr/>
    </dgm:pt>
    <dgm:pt modelId="{A59F6639-CEA3-4B67-B187-843FE64273EC}" type="pres">
      <dgm:prSet presAssocID="{8FD139AA-DCEE-45E8-9DC9-F147CB66E024}" presName="sibTrans" presStyleCnt="0"/>
      <dgm:spPr/>
    </dgm:pt>
    <dgm:pt modelId="{B75CB1E5-12FC-464B-88F0-990C7D369CF5}" type="pres">
      <dgm:prSet presAssocID="{9B6AB3E2-8151-4870-A1D3-977DC4835FF8}" presName="compNode" presStyleCnt="0"/>
      <dgm:spPr/>
    </dgm:pt>
    <dgm:pt modelId="{C84B33FF-75F5-4C05-92C5-6C9119092FA1}" type="pres">
      <dgm:prSet presAssocID="{9B6AB3E2-8151-4870-A1D3-977DC4835FF8}" presName="bgRect" presStyleLbl="bgShp" presStyleIdx="1" presStyleCnt="5" custLinFactNeighborX="2253" custLinFactNeighborY="-1119"/>
      <dgm:spPr/>
    </dgm:pt>
    <dgm:pt modelId="{87AA3480-D520-4B9F-A28E-8ED6EF4BCC03}" type="pres">
      <dgm:prSet presAssocID="{9B6AB3E2-8151-4870-A1D3-977DC4835FF8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База данных"/>
        </a:ext>
      </dgm:extLst>
    </dgm:pt>
    <dgm:pt modelId="{B72E3BDB-F984-41ED-A12C-E97B44233EDA}" type="pres">
      <dgm:prSet presAssocID="{9B6AB3E2-8151-4870-A1D3-977DC4835FF8}" presName="spaceRect" presStyleCnt="0"/>
      <dgm:spPr/>
    </dgm:pt>
    <dgm:pt modelId="{DBAA752E-A3B3-4948-8670-1DB9BFD5C31E}" type="pres">
      <dgm:prSet presAssocID="{9B6AB3E2-8151-4870-A1D3-977DC4835FF8}" presName="parTx" presStyleLbl="revTx" presStyleIdx="2" presStyleCnt="10">
        <dgm:presLayoutVars>
          <dgm:chMax val="0"/>
          <dgm:chPref val="0"/>
        </dgm:presLayoutVars>
      </dgm:prSet>
      <dgm:spPr/>
    </dgm:pt>
    <dgm:pt modelId="{11DF737A-4D3B-48CA-9BCE-E69DC8C1292E}" type="pres">
      <dgm:prSet presAssocID="{9B6AB3E2-8151-4870-A1D3-977DC4835FF8}" presName="desTx" presStyleLbl="revTx" presStyleIdx="3" presStyleCnt="10">
        <dgm:presLayoutVars/>
      </dgm:prSet>
      <dgm:spPr/>
    </dgm:pt>
    <dgm:pt modelId="{62BC1967-ED41-4444-85D6-0614BF747B3A}" type="pres">
      <dgm:prSet presAssocID="{E3F38D57-15EE-4A16-B506-E5A990CAD1B1}" presName="sibTrans" presStyleCnt="0"/>
      <dgm:spPr/>
    </dgm:pt>
    <dgm:pt modelId="{401493A3-FA05-4F85-A727-89B86B5CED0F}" type="pres">
      <dgm:prSet presAssocID="{F745FD9C-A50B-4AC4-B55E-3A04CA041298}" presName="compNode" presStyleCnt="0"/>
      <dgm:spPr/>
    </dgm:pt>
    <dgm:pt modelId="{78FDD7BD-C973-4F61-8E4D-8D84294E8CF0}" type="pres">
      <dgm:prSet presAssocID="{F745FD9C-A50B-4AC4-B55E-3A04CA041298}" presName="bgRect" presStyleLbl="bgShp" presStyleIdx="2" presStyleCnt="5"/>
      <dgm:spPr/>
    </dgm:pt>
    <dgm:pt modelId="{9C70BC15-6335-45A5-A400-FB4D6D450B57}" type="pres">
      <dgm:prSet presAssocID="{F745FD9C-A50B-4AC4-B55E-3A04CA041298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обот"/>
        </a:ext>
      </dgm:extLst>
    </dgm:pt>
    <dgm:pt modelId="{E5574715-62B1-4BDD-96DC-E6BBFAD801D2}" type="pres">
      <dgm:prSet presAssocID="{F745FD9C-A50B-4AC4-B55E-3A04CA041298}" presName="spaceRect" presStyleCnt="0"/>
      <dgm:spPr/>
    </dgm:pt>
    <dgm:pt modelId="{CBB0A821-E880-4C74-ADC4-3172B70ADD77}" type="pres">
      <dgm:prSet presAssocID="{F745FD9C-A50B-4AC4-B55E-3A04CA041298}" presName="parTx" presStyleLbl="revTx" presStyleIdx="4" presStyleCnt="10">
        <dgm:presLayoutVars>
          <dgm:chMax val="0"/>
          <dgm:chPref val="0"/>
        </dgm:presLayoutVars>
      </dgm:prSet>
      <dgm:spPr/>
    </dgm:pt>
    <dgm:pt modelId="{6D8DFD07-5C77-41D2-A75E-DDC5CA38511F}" type="pres">
      <dgm:prSet presAssocID="{F745FD9C-A50B-4AC4-B55E-3A04CA041298}" presName="desTx" presStyleLbl="revTx" presStyleIdx="5" presStyleCnt="10">
        <dgm:presLayoutVars/>
      </dgm:prSet>
      <dgm:spPr/>
    </dgm:pt>
    <dgm:pt modelId="{11B5AA3B-7106-4C31-9C43-9D9141BC03F6}" type="pres">
      <dgm:prSet presAssocID="{0AEC576E-6C19-45B0-9450-7DDB665D8496}" presName="sibTrans" presStyleCnt="0"/>
      <dgm:spPr/>
    </dgm:pt>
    <dgm:pt modelId="{E9C5D641-7ED5-4BEE-B21F-34A39BF11CF5}" type="pres">
      <dgm:prSet presAssocID="{13E38D04-A918-43E5-A08E-787FA15BE79B}" presName="compNode" presStyleCnt="0"/>
      <dgm:spPr/>
    </dgm:pt>
    <dgm:pt modelId="{8AD51E95-3323-465C-B924-7D24BAAE3340}" type="pres">
      <dgm:prSet presAssocID="{13E38D04-A918-43E5-A08E-787FA15BE79B}" presName="bgRect" presStyleLbl="bgShp" presStyleIdx="3" presStyleCnt="5"/>
      <dgm:spPr/>
    </dgm:pt>
    <dgm:pt modelId="{C56355FD-089A-439E-A293-7162B430FB57}" type="pres">
      <dgm:prSet presAssocID="{13E38D04-A918-43E5-A08E-787FA15BE79B}" presName="iconRect" presStyleLbl="node1" presStyleIdx="3" presStyleCnt="5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364CB26C-17E1-4FBD-A391-92CDBAC4418A}" type="pres">
      <dgm:prSet presAssocID="{13E38D04-A918-43E5-A08E-787FA15BE79B}" presName="spaceRect" presStyleCnt="0"/>
      <dgm:spPr/>
    </dgm:pt>
    <dgm:pt modelId="{6DE798E6-961E-4FBF-8D9A-976D38CA86BC}" type="pres">
      <dgm:prSet presAssocID="{13E38D04-A918-43E5-A08E-787FA15BE79B}" presName="parTx" presStyleLbl="revTx" presStyleIdx="6" presStyleCnt="10">
        <dgm:presLayoutVars>
          <dgm:chMax val="0"/>
          <dgm:chPref val="0"/>
        </dgm:presLayoutVars>
      </dgm:prSet>
      <dgm:spPr/>
    </dgm:pt>
    <dgm:pt modelId="{BFCF3340-E00F-4429-B351-0E1591AF47E0}" type="pres">
      <dgm:prSet presAssocID="{13E38D04-A918-43E5-A08E-787FA15BE79B}" presName="desTx" presStyleLbl="revTx" presStyleIdx="7" presStyleCnt="10">
        <dgm:presLayoutVars/>
      </dgm:prSet>
      <dgm:spPr/>
    </dgm:pt>
    <dgm:pt modelId="{2FDDE68C-2F73-479D-905C-A67C60CE9CA3}" type="pres">
      <dgm:prSet presAssocID="{5BD0B21D-E945-4D83-B6B9-A3A964A41AF8}" presName="sibTrans" presStyleCnt="0"/>
      <dgm:spPr/>
    </dgm:pt>
    <dgm:pt modelId="{C6248CA2-1AF5-43AA-B12F-332960AEC14D}" type="pres">
      <dgm:prSet presAssocID="{157E0E4D-4982-4C0A-9DAF-6C87E57158DC}" presName="compNode" presStyleCnt="0"/>
      <dgm:spPr/>
    </dgm:pt>
    <dgm:pt modelId="{31D791F9-347E-4537-9702-3B69F030A1C4}" type="pres">
      <dgm:prSet presAssocID="{157E0E4D-4982-4C0A-9DAF-6C87E57158DC}" presName="bgRect" presStyleLbl="bgShp" presStyleIdx="4" presStyleCnt="5"/>
      <dgm:spPr/>
    </dgm:pt>
    <dgm:pt modelId="{EC621F87-7F5D-44E5-8D07-6993478C958F}" type="pres">
      <dgm:prSet presAssocID="{157E0E4D-4982-4C0A-9DAF-6C87E57158DC}" presName="iconRect" presStyleLbl="node1" presStyleIdx="4" presStyleCnt="5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оциальная сеть"/>
        </a:ext>
      </dgm:extLst>
    </dgm:pt>
    <dgm:pt modelId="{0DE31F4B-CE53-4144-8A80-7C3F1B6F23A3}" type="pres">
      <dgm:prSet presAssocID="{157E0E4D-4982-4C0A-9DAF-6C87E57158DC}" presName="spaceRect" presStyleCnt="0"/>
      <dgm:spPr/>
    </dgm:pt>
    <dgm:pt modelId="{6E2CD4B7-C264-438E-94AA-148A7AE50D12}" type="pres">
      <dgm:prSet presAssocID="{157E0E4D-4982-4C0A-9DAF-6C87E57158DC}" presName="parTx" presStyleLbl="revTx" presStyleIdx="8" presStyleCnt="10">
        <dgm:presLayoutVars>
          <dgm:chMax val="0"/>
          <dgm:chPref val="0"/>
        </dgm:presLayoutVars>
      </dgm:prSet>
      <dgm:spPr/>
    </dgm:pt>
    <dgm:pt modelId="{3D43AE04-CE9B-43B9-BFA2-91171C49F92F}" type="pres">
      <dgm:prSet presAssocID="{157E0E4D-4982-4C0A-9DAF-6C87E57158DC}" presName="desTx" presStyleLbl="revTx" presStyleIdx="9" presStyleCnt="10">
        <dgm:presLayoutVars/>
      </dgm:prSet>
      <dgm:spPr/>
    </dgm:pt>
  </dgm:ptLst>
  <dgm:cxnLst>
    <dgm:cxn modelId="{CC59D513-B3C4-4B22-9B26-25FE122B3F18}" srcId="{28349240-4BEB-4756-AFD9-D7ABAFAC5698}" destId="{F745FD9C-A50B-4AC4-B55E-3A04CA041298}" srcOrd="2" destOrd="0" parTransId="{8359F4E7-B90E-40E5-B1DA-B6E30184C4E4}" sibTransId="{0AEC576E-6C19-45B0-9450-7DDB665D8496}"/>
    <dgm:cxn modelId="{C67DBB1E-E636-4ED0-B9D0-87C3A6FD4674}" srcId="{157E0E4D-4982-4C0A-9DAF-6C87E57158DC}" destId="{570ABC4A-EC0D-42BC-9B57-F22F03F5942A}" srcOrd="0" destOrd="0" parTransId="{0FB6EAD6-F8BC-46E4-8B8B-7DA28ED048D1}" sibTransId="{9CC7E255-2BF3-4E12-AF28-59EA3F27D083}"/>
    <dgm:cxn modelId="{B2701F21-BEA3-41ED-81E2-CD1A91C0F976}" type="presOf" srcId="{62B03E89-B71A-4FB3-87D8-CE72ED6AAAD9}" destId="{BFCF3340-E00F-4429-B351-0E1591AF47E0}" srcOrd="0" destOrd="0" presId="urn:microsoft.com/office/officeart/2018/2/layout/IconVerticalSolidList"/>
    <dgm:cxn modelId="{FC7D934A-F676-49B8-92E9-656DCD714C0A}" srcId="{28349240-4BEB-4756-AFD9-D7ABAFAC5698}" destId="{13E38D04-A918-43E5-A08E-787FA15BE79B}" srcOrd="3" destOrd="0" parTransId="{4E8D5E70-2FFF-4BC0-A8BF-1C69FDF58F8A}" sibTransId="{5BD0B21D-E945-4D83-B6B9-A3A964A41AF8}"/>
    <dgm:cxn modelId="{3588086C-A488-41D4-A250-1D5306B5F238}" type="presOf" srcId="{3064CCDC-BE3F-4907-98EF-8A33FE1C9C20}" destId="{6D8DFD07-5C77-41D2-A75E-DDC5CA38511F}" srcOrd="0" destOrd="0" presId="urn:microsoft.com/office/officeart/2018/2/layout/IconVerticalSolidList"/>
    <dgm:cxn modelId="{D8953A6C-3956-492C-8F13-72CC69D5C969}" srcId="{7118A0A9-5B43-4078-99CE-1C43512752D6}" destId="{0832E1AC-0E8A-4A69-96C2-9753157CE7B8}" srcOrd="0" destOrd="0" parTransId="{6DA62FE7-1991-4B8E-9D4F-F1A3A0716FF6}" sibTransId="{E45C6534-464B-4A61-B6E9-7723ABB17F1C}"/>
    <dgm:cxn modelId="{1034AC4F-C073-42DC-B849-A44D217CDCC6}" srcId="{13E38D04-A918-43E5-A08E-787FA15BE79B}" destId="{62B03E89-B71A-4FB3-87D8-CE72ED6AAAD9}" srcOrd="0" destOrd="0" parTransId="{06A3125C-D036-4111-808B-475E3D877A89}" sibTransId="{16F02505-561C-4E13-BB11-8F64E6C2B23C}"/>
    <dgm:cxn modelId="{D0779A70-A507-4717-AB16-A46BB7FF9AAA}" type="presOf" srcId="{28349240-4BEB-4756-AFD9-D7ABAFAC5698}" destId="{5E723A1E-7E7B-4AEA-AE4A-AB6698835F16}" srcOrd="0" destOrd="0" presId="urn:microsoft.com/office/officeart/2018/2/layout/IconVerticalSolidList"/>
    <dgm:cxn modelId="{A1A9A272-4F14-47A4-A9FC-7299790FBD22}" type="presOf" srcId="{570ABC4A-EC0D-42BC-9B57-F22F03F5942A}" destId="{3D43AE04-CE9B-43B9-BFA2-91171C49F92F}" srcOrd="0" destOrd="0" presId="urn:microsoft.com/office/officeart/2018/2/layout/IconVerticalSolidList"/>
    <dgm:cxn modelId="{C5E0E152-0913-4941-A209-DACD7D3381CA}" srcId="{F745FD9C-A50B-4AC4-B55E-3A04CA041298}" destId="{3064CCDC-BE3F-4907-98EF-8A33FE1C9C20}" srcOrd="0" destOrd="0" parTransId="{3622E2C5-ABEF-4599-9A2F-79AA1C78E6B6}" sibTransId="{1E20E9BA-D112-423A-AB33-D633C397EE0E}"/>
    <dgm:cxn modelId="{883DC756-687C-4DC2-BA63-32714D2FB957}" type="presOf" srcId="{13E38D04-A918-43E5-A08E-787FA15BE79B}" destId="{6DE798E6-961E-4FBF-8D9A-976D38CA86BC}" srcOrd="0" destOrd="0" presId="urn:microsoft.com/office/officeart/2018/2/layout/IconVerticalSolidList"/>
    <dgm:cxn modelId="{9FBE7057-9E02-4449-BE10-6FBA729A9138}" type="presOf" srcId="{06A848FA-3E1E-4074-B315-21B8DEA8A139}" destId="{11DF737A-4D3B-48CA-9BCE-E69DC8C1292E}" srcOrd="0" destOrd="0" presId="urn:microsoft.com/office/officeart/2018/2/layout/IconVerticalSolidList"/>
    <dgm:cxn modelId="{911B8559-AD97-479A-A4CD-8CD142364A65}" type="presOf" srcId="{9B6AB3E2-8151-4870-A1D3-977DC4835FF8}" destId="{DBAA752E-A3B3-4948-8670-1DB9BFD5C31E}" srcOrd="0" destOrd="0" presId="urn:microsoft.com/office/officeart/2018/2/layout/IconVerticalSolidList"/>
    <dgm:cxn modelId="{2AECAD80-77A8-4898-B7F2-0BC9484A2FAD}" type="presOf" srcId="{157E0E4D-4982-4C0A-9DAF-6C87E57158DC}" destId="{6E2CD4B7-C264-438E-94AA-148A7AE50D12}" srcOrd="0" destOrd="0" presId="urn:microsoft.com/office/officeart/2018/2/layout/IconVerticalSolidList"/>
    <dgm:cxn modelId="{8BED7288-6145-494D-95D6-EAD11C2102AE}" srcId="{28349240-4BEB-4756-AFD9-D7ABAFAC5698}" destId="{7118A0A9-5B43-4078-99CE-1C43512752D6}" srcOrd="0" destOrd="0" parTransId="{5F37788C-91CD-46FA-8857-82F2836A69EA}" sibTransId="{8FD139AA-DCEE-45E8-9DC9-F147CB66E024}"/>
    <dgm:cxn modelId="{74D60CB5-DA00-4577-BC67-126899546E66}" srcId="{28349240-4BEB-4756-AFD9-D7ABAFAC5698}" destId="{157E0E4D-4982-4C0A-9DAF-6C87E57158DC}" srcOrd="4" destOrd="0" parTransId="{DE39365E-60B1-40B7-8B12-7D44D2EC0D52}" sibTransId="{FF615631-49D6-4F1F-8341-666512D57558}"/>
    <dgm:cxn modelId="{5282F7B8-96B0-49CA-AAD9-436B7CF134F5}" type="presOf" srcId="{7118A0A9-5B43-4078-99CE-1C43512752D6}" destId="{F91C6F4E-61FE-4846-A374-C58907722181}" srcOrd="0" destOrd="0" presId="urn:microsoft.com/office/officeart/2018/2/layout/IconVerticalSolidList"/>
    <dgm:cxn modelId="{E99A3BD2-9DE4-45C6-8F5A-253B02EB763B}" type="presOf" srcId="{0832E1AC-0E8A-4A69-96C2-9753157CE7B8}" destId="{E832E761-B8A7-44C7-AE4A-DAE4424A975B}" srcOrd="0" destOrd="0" presId="urn:microsoft.com/office/officeart/2018/2/layout/IconVerticalSolidList"/>
    <dgm:cxn modelId="{13EC59E1-52E0-46F4-B353-60659D686ED6}" srcId="{28349240-4BEB-4756-AFD9-D7ABAFAC5698}" destId="{9B6AB3E2-8151-4870-A1D3-977DC4835FF8}" srcOrd="1" destOrd="0" parTransId="{4754705E-0042-40D7-8CF5-CCF292CCFE12}" sibTransId="{E3F38D57-15EE-4A16-B506-E5A990CAD1B1}"/>
    <dgm:cxn modelId="{E55F9FE4-6533-4296-847C-83E61832A870}" type="presOf" srcId="{F745FD9C-A50B-4AC4-B55E-3A04CA041298}" destId="{CBB0A821-E880-4C74-ADC4-3172B70ADD77}" srcOrd="0" destOrd="0" presId="urn:microsoft.com/office/officeart/2018/2/layout/IconVerticalSolidList"/>
    <dgm:cxn modelId="{F31AF9E9-8050-43DD-82E5-4C4DF86E449E}" srcId="{9B6AB3E2-8151-4870-A1D3-977DC4835FF8}" destId="{06A848FA-3E1E-4074-B315-21B8DEA8A139}" srcOrd="0" destOrd="0" parTransId="{3FC13806-6CD4-4325-914A-26207616A10F}" sibTransId="{C3B9DBD1-02D4-40B6-A490-A29AD6FBA126}"/>
    <dgm:cxn modelId="{D90A08BF-B38E-43D0-BA3E-405221DC7A42}" type="presParOf" srcId="{5E723A1E-7E7B-4AEA-AE4A-AB6698835F16}" destId="{1E2DDE58-3A14-4165-8E2A-24CCED3F052A}" srcOrd="0" destOrd="0" presId="urn:microsoft.com/office/officeart/2018/2/layout/IconVerticalSolidList"/>
    <dgm:cxn modelId="{183BB643-89B5-4A84-B184-59EB79E86659}" type="presParOf" srcId="{1E2DDE58-3A14-4165-8E2A-24CCED3F052A}" destId="{CB49BC92-8668-4558-88E2-59B8AE5E2B81}" srcOrd="0" destOrd="0" presId="urn:microsoft.com/office/officeart/2018/2/layout/IconVerticalSolidList"/>
    <dgm:cxn modelId="{3958D1E1-4056-4977-83C4-50EB4E19BFBE}" type="presParOf" srcId="{1E2DDE58-3A14-4165-8E2A-24CCED3F052A}" destId="{5CCF9F65-229F-43DB-8331-F2493A4B5592}" srcOrd="1" destOrd="0" presId="urn:microsoft.com/office/officeart/2018/2/layout/IconVerticalSolidList"/>
    <dgm:cxn modelId="{150FBDD9-9D6C-41F9-B72A-FE48B70A41D6}" type="presParOf" srcId="{1E2DDE58-3A14-4165-8E2A-24CCED3F052A}" destId="{EE2C7DC6-0FD8-4FF8-814C-B6D6CFC35A1E}" srcOrd="2" destOrd="0" presId="urn:microsoft.com/office/officeart/2018/2/layout/IconVerticalSolidList"/>
    <dgm:cxn modelId="{A105B726-97C5-4AC1-99F3-56229E9378B3}" type="presParOf" srcId="{1E2DDE58-3A14-4165-8E2A-24CCED3F052A}" destId="{F91C6F4E-61FE-4846-A374-C58907722181}" srcOrd="3" destOrd="0" presId="urn:microsoft.com/office/officeart/2018/2/layout/IconVerticalSolidList"/>
    <dgm:cxn modelId="{28BF3460-04CE-4598-9788-957BC456E909}" type="presParOf" srcId="{1E2DDE58-3A14-4165-8E2A-24CCED3F052A}" destId="{E832E761-B8A7-44C7-AE4A-DAE4424A975B}" srcOrd="4" destOrd="0" presId="urn:microsoft.com/office/officeart/2018/2/layout/IconVerticalSolidList"/>
    <dgm:cxn modelId="{802A027C-8253-42B9-9850-F36F57E89557}" type="presParOf" srcId="{5E723A1E-7E7B-4AEA-AE4A-AB6698835F16}" destId="{A59F6639-CEA3-4B67-B187-843FE64273EC}" srcOrd="1" destOrd="0" presId="urn:microsoft.com/office/officeart/2018/2/layout/IconVerticalSolidList"/>
    <dgm:cxn modelId="{4871DF9D-2451-43D5-9AE2-4939381E1045}" type="presParOf" srcId="{5E723A1E-7E7B-4AEA-AE4A-AB6698835F16}" destId="{B75CB1E5-12FC-464B-88F0-990C7D369CF5}" srcOrd="2" destOrd="0" presId="urn:microsoft.com/office/officeart/2018/2/layout/IconVerticalSolidList"/>
    <dgm:cxn modelId="{200F01D9-27F6-4DA0-9999-452EA31D87E1}" type="presParOf" srcId="{B75CB1E5-12FC-464B-88F0-990C7D369CF5}" destId="{C84B33FF-75F5-4C05-92C5-6C9119092FA1}" srcOrd="0" destOrd="0" presId="urn:microsoft.com/office/officeart/2018/2/layout/IconVerticalSolidList"/>
    <dgm:cxn modelId="{18A883FA-D60B-4372-9F84-FEC53A841602}" type="presParOf" srcId="{B75CB1E5-12FC-464B-88F0-990C7D369CF5}" destId="{87AA3480-D520-4B9F-A28E-8ED6EF4BCC03}" srcOrd="1" destOrd="0" presId="urn:microsoft.com/office/officeart/2018/2/layout/IconVerticalSolidList"/>
    <dgm:cxn modelId="{2AB16828-9933-4B52-9046-E47C680AF0DA}" type="presParOf" srcId="{B75CB1E5-12FC-464B-88F0-990C7D369CF5}" destId="{B72E3BDB-F984-41ED-A12C-E97B44233EDA}" srcOrd="2" destOrd="0" presId="urn:microsoft.com/office/officeart/2018/2/layout/IconVerticalSolidList"/>
    <dgm:cxn modelId="{42A6D602-E4F6-46A1-AF92-CB85E73E386D}" type="presParOf" srcId="{B75CB1E5-12FC-464B-88F0-990C7D369CF5}" destId="{DBAA752E-A3B3-4948-8670-1DB9BFD5C31E}" srcOrd="3" destOrd="0" presId="urn:microsoft.com/office/officeart/2018/2/layout/IconVerticalSolidList"/>
    <dgm:cxn modelId="{86531493-2298-47C0-A4DF-0CBDEEB4212E}" type="presParOf" srcId="{B75CB1E5-12FC-464B-88F0-990C7D369CF5}" destId="{11DF737A-4D3B-48CA-9BCE-E69DC8C1292E}" srcOrd="4" destOrd="0" presId="urn:microsoft.com/office/officeart/2018/2/layout/IconVerticalSolidList"/>
    <dgm:cxn modelId="{08B0A359-E98B-404A-9D97-275E9AD0E0A2}" type="presParOf" srcId="{5E723A1E-7E7B-4AEA-AE4A-AB6698835F16}" destId="{62BC1967-ED41-4444-85D6-0614BF747B3A}" srcOrd="3" destOrd="0" presId="urn:microsoft.com/office/officeart/2018/2/layout/IconVerticalSolidList"/>
    <dgm:cxn modelId="{C81082A3-B37F-49DA-ADCD-9C75857DF37C}" type="presParOf" srcId="{5E723A1E-7E7B-4AEA-AE4A-AB6698835F16}" destId="{401493A3-FA05-4F85-A727-89B86B5CED0F}" srcOrd="4" destOrd="0" presId="urn:microsoft.com/office/officeart/2018/2/layout/IconVerticalSolidList"/>
    <dgm:cxn modelId="{326D7188-33F6-416A-86BC-1F93B02C9439}" type="presParOf" srcId="{401493A3-FA05-4F85-A727-89B86B5CED0F}" destId="{78FDD7BD-C973-4F61-8E4D-8D84294E8CF0}" srcOrd="0" destOrd="0" presId="urn:microsoft.com/office/officeart/2018/2/layout/IconVerticalSolidList"/>
    <dgm:cxn modelId="{30C69697-F602-4823-B06F-D5E7D713EAF4}" type="presParOf" srcId="{401493A3-FA05-4F85-A727-89B86B5CED0F}" destId="{9C70BC15-6335-45A5-A400-FB4D6D450B57}" srcOrd="1" destOrd="0" presId="urn:microsoft.com/office/officeart/2018/2/layout/IconVerticalSolidList"/>
    <dgm:cxn modelId="{CA84BCFE-F7AA-4F7C-8C27-16257ECF6CED}" type="presParOf" srcId="{401493A3-FA05-4F85-A727-89B86B5CED0F}" destId="{E5574715-62B1-4BDD-96DC-E6BBFAD801D2}" srcOrd="2" destOrd="0" presId="urn:microsoft.com/office/officeart/2018/2/layout/IconVerticalSolidList"/>
    <dgm:cxn modelId="{ED2BA291-01CD-43A8-9816-7A7D6A63FD24}" type="presParOf" srcId="{401493A3-FA05-4F85-A727-89B86B5CED0F}" destId="{CBB0A821-E880-4C74-ADC4-3172B70ADD77}" srcOrd="3" destOrd="0" presId="urn:microsoft.com/office/officeart/2018/2/layout/IconVerticalSolidList"/>
    <dgm:cxn modelId="{0AC0B6E2-AB14-4147-8C3F-3B07A117D282}" type="presParOf" srcId="{401493A3-FA05-4F85-A727-89B86B5CED0F}" destId="{6D8DFD07-5C77-41D2-A75E-DDC5CA38511F}" srcOrd="4" destOrd="0" presId="urn:microsoft.com/office/officeart/2018/2/layout/IconVerticalSolidList"/>
    <dgm:cxn modelId="{790E0455-BB88-444E-9252-1AEAA3BDF828}" type="presParOf" srcId="{5E723A1E-7E7B-4AEA-AE4A-AB6698835F16}" destId="{11B5AA3B-7106-4C31-9C43-9D9141BC03F6}" srcOrd="5" destOrd="0" presId="urn:microsoft.com/office/officeart/2018/2/layout/IconVerticalSolidList"/>
    <dgm:cxn modelId="{9AA80D4B-CDA8-4A13-82A4-5E0E6F435446}" type="presParOf" srcId="{5E723A1E-7E7B-4AEA-AE4A-AB6698835F16}" destId="{E9C5D641-7ED5-4BEE-B21F-34A39BF11CF5}" srcOrd="6" destOrd="0" presId="urn:microsoft.com/office/officeart/2018/2/layout/IconVerticalSolidList"/>
    <dgm:cxn modelId="{8572EE29-CE37-461D-A46D-5673D63BCB66}" type="presParOf" srcId="{E9C5D641-7ED5-4BEE-B21F-34A39BF11CF5}" destId="{8AD51E95-3323-465C-B924-7D24BAAE3340}" srcOrd="0" destOrd="0" presId="urn:microsoft.com/office/officeart/2018/2/layout/IconVerticalSolidList"/>
    <dgm:cxn modelId="{CDB31AD1-F4CA-49DA-90D3-B24423C730D2}" type="presParOf" srcId="{E9C5D641-7ED5-4BEE-B21F-34A39BF11CF5}" destId="{C56355FD-089A-439E-A293-7162B430FB57}" srcOrd="1" destOrd="0" presId="urn:microsoft.com/office/officeart/2018/2/layout/IconVerticalSolidList"/>
    <dgm:cxn modelId="{869B6B2F-EE07-4EE2-9C1F-9A2C8212F356}" type="presParOf" srcId="{E9C5D641-7ED5-4BEE-B21F-34A39BF11CF5}" destId="{364CB26C-17E1-4FBD-A391-92CDBAC4418A}" srcOrd="2" destOrd="0" presId="urn:microsoft.com/office/officeart/2018/2/layout/IconVerticalSolidList"/>
    <dgm:cxn modelId="{E27BB017-EB3C-4221-BEFC-D56515D22FDB}" type="presParOf" srcId="{E9C5D641-7ED5-4BEE-B21F-34A39BF11CF5}" destId="{6DE798E6-961E-4FBF-8D9A-976D38CA86BC}" srcOrd="3" destOrd="0" presId="urn:microsoft.com/office/officeart/2018/2/layout/IconVerticalSolidList"/>
    <dgm:cxn modelId="{A557DD3B-F13F-453E-A9BB-4E99440577CD}" type="presParOf" srcId="{E9C5D641-7ED5-4BEE-B21F-34A39BF11CF5}" destId="{BFCF3340-E00F-4429-B351-0E1591AF47E0}" srcOrd="4" destOrd="0" presId="urn:microsoft.com/office/officeart/2018/2/layout/IconVerticalSolidList"/>
    <dgm:cxn modelId="{02763768-FD3B-4562-AECD-8280C91E55A2}" type="presParOf" srcId="{5E723A1E-7E7B-4AEA-AE4A-AB6698835F16}" destId="{2FDDE68C-2F73-479D-905C-A67C60CE9CA3}" srcOrd="7" destOrd="0" presId="urn:microsoft.com/office/officeart/2018/2/layout/IconVerticalSolidList"/>
    <dgm:cxn modelId="{9FA5CD1C-ACA8-4F5F-B087-60A57277EBD7}" type="presParOf" srcId="{5E723A1E-7E7B-4AEA-AE4A-AB6698835F16}" destId="{C6248CA2-1AF5-43AA-B12F-332960AEC14D}" srcOrd="8" destOrd="0" presId="urn:microsoft.com/office/officeart/2018/2/layout/IconVerticalSolidList"/>
    <dgm:cxn modelId="{01CFCCF7-1341-4F3A-84FF-BCB2FDC4DEC5}" type="presParOf" srcId="{C6248CA2-1AF5-43AA-B12F-332960AEC14D}" destId="{31D791F9-347E-4537-9702-3B69F030A1C4}" srcOrd="0" destOrd="0" presId="urn:microsoft.com/office/officeart/2018/2/layout/IconVerticalSolidList"/>
    <dgm:cxn modelId="{78916001-9ACA-4BC7-9F8F-DEBBF6139693}" type="presParOf" srcId="{C6248CA2-1AF5-43AA-B12F-332960AEC14D}" destId="{EC621F87-7F5D-44E5-8D07-6993478C958F}" srcOrd="1" destOrd="0" presId="urn:microsoft.com/office/officeart/2018/2/layout/IconVerticalSolidList"/>
    <dgm:cxn modelId="{133B8C20-E82B-4D3F-B5BC-70AA73A221DD}" type="presParOf" srcId="{C6248CA2-1AF5-43AA-B12F-332960AEC14D}" destId="{0DE31F4B-CE53-4144-8A80-7C3F1B6F23A3}" srcOrd="2" destOrd="0" presId="urn:microsoft.com/office/officeart/2018/2/layout/IconVerticalSolidList"/>
    <dgm:cxn modelId="{D7A3CE68-26F6-4550-A3A8-D930F0E0F40D}" type="presParOf" srcId="{C6248CA2-1AF5-43AA-B12F-332960AEC14D}" destId="{6E2CD4B7-C264-438E-94AA-148A7AE50D12}" srcOrd="3" destOrd="0" presId="urn:microsoft.com/office/officeart/2018/2/layout/IconVerticalSolidList"/>
    <dgm:cxn modelId="{8818476A-B812-42FD-86D6-856A9395702C}" type="presParOf" srcId="{C6248CA2-1AF5-43AA-B12F-332960AEC14D}" destId="{3D43AE04-CE9B-43B9-BFA2-91171C49F92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EE1FD5-C880-48AE-BB27-DCC94A8ADAF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E5E92E6-3980-47EB-8C0C-7BB73ACB62FA}">
      <dgm:prSet custT="1"/>
      <dgm:spPr/>
      <dgm:t>
        <a:bodyPr/>
        <a:lstStyle/>
        <a:p>
          <a:r>
            <a:rPr lang="ru-RU" sz="1600" b="1" baseline="0" dirty="0"/>
            <a:t>Оценка текущего состояния </a:t>
          </a:r>
          <a:r>
            <a:rPr lang="ru-RU" sz="1600" baseline="0" dirty="0"/>
            <a:t> Н</a:t>
          </a:r>
          <a:r>
            <a:rPr lang="ru-RU" sz="1500" baseline="0" dirty="0"/>
            <a:t>аполнение данными индивидуального цифрового профиля человека </a:t>
          </a:r>
          <a:endParaRPr lang="en-US" sz="1500" dirty="0"/>
        </a:p>
      </dgm:t>
    </dgm:pt>
    <dgm:pt modelId="{2547C285-397F-4B0D-A574-BA36AE4F1224}" type="parTrans" cxnId="{E288BCCA-7FCB-44AE-BA8F-4F3703506487}">
      <dgm:prSet/>
      <dgm:spPr/>
      <dgm:t>
        <a:bodyPr/>
        <a:lstStyle/>
        <a:p>
          <a:endParaRPr lang="en-US" sz="2400"/>
        </a:p>
      </dgm:t>
    </dgm:pt>
    <dgm:pt modelId="{8140859C-74B6-4A64-A51F-A88A92024E4D}" type="sibTrans" cxnId="{E288BCCA-7FCB-44AE-BA8F-4F3703506487}">
      <dgm:prSet/>
      <dgm:spPr/>
      <dgm:t>
        <a:bodyPr/>
        <a:lstStyle/>
        <a:p>
          <a:endParaRPr lang="en-US"/>
        </a:p>
      </dgm:t>
    </dgm:pt>
    <dgm:pt modelId="{4239C571-2AED-4BB6-A205-50C4BEF1F32B}">
      <dgm:prSet custT="1"/>
      <dgm:spPr/>
      <dgm:t>
        <a:bodyPr/>
        <a:lstStyle/>
        <a:p>
          <a:r>
            <a:rPr lang="ru-RU" sz="1600" b="1" i="0" baseline="0" dirty="0"/>
            <a:t>Моделирование желаемого образа будущего </a:t>
          </a:r>
          <a:r>
            <a:rPr lang="ru-RU" sz="1600" baseline="0" dirty="0"/>
            <a:t> </a:t>
          </a:r>
        </a:p>
        <a:p>
          <a:r>
            <a:rPr lang="ru-RU" sz="1600" baseline="0" dirty="0"/>
            <a:t>О</a:t>
          </a:r>
          <a:r>
            <a:rPr lang="ru-RU" sz="1500" baseline="0" dirty="0"/>
            <a:t>пределение и расчет рисков, проактивное управление рисками благополучию/здоровью, образовательные траектории роста </a:t>
          </a:r>
          <a:r>
            <a:rPr lang="en-US" sz="1500" baseline="0" dirty="0"/>
            <a:t>Soft &amp;</a:t>
          </a:r>
          <a:r>
            <a:rPr lang="ru-RU" sz="1500" baseline="0" dirty="0"/>
            <a:t> </a:t>
          </a:r>
          <a:r>
            <a:rPr lang="en-US" sz="1500" baseline="0" dirty="0"/>
            <a:t>Hard skills</a:t>
          </a:r>
          <a:endParaRPr lang="en-US" sz="1500" dirty="0"/>
        </a:p>
      </dgm:t>
    </dgm:pt>
    <dgm:pt modelId="{9AE8BE26-39FC-40CB-855A-EF53BF70003D}" type="parTrans" cxnId="{65856E62-E3AF-4FC7-AF6C-08884A1230E7}">
      <dgm:prSet/>
      <dgm:spPr/>
      <dgm:t>
        <a:bodyPr/>
        <a:lstStyle/>
        <a:p>
          <a:endParaRPr lang="en-US" sz="2400"/>
        </a:p>
      </dgm:t>
    </dgm:pt>
    <dgm:pt modelId="{0E2A34C2-74D6-476E-8E5A-0172A07C9BCB}" type="sibTrans" cxnId="{65856E62-E3AF-4FC7-AF6C-08884A1230E7}">
      <dgm:prSet/>
      <dgm:spPr/>
      <dgm:t>
        <a:bodyPr/>
        <a:lstStyle/>
        <a:p>
          <a:endParaRPr lang="en-US"/>
        </a:p>
      </dgm:t>
    </dgm:pt>
    <dgm:pt modelId="{C0207F85-C240-4C2B-ACDA-3B59AD99F350}">
      <dgm:prSet custT="1"/>
      <dgm:spPr/>
      <dgm:t>
        <a:bodyPr/>
        <a:lstStyle/>
        <a:p>
          <a:r>
            <a:rPr lang="ru-RU" sz="1600" b="1" dirty="0"/>
            <a:t>Пошаговая траектория формирования  человеческого потенциала и капитализации</a:t>
          </a:r>
          <a:endParaRPr lang="ru-RU" sz="1500" b="1" dirty="0"/>
        </a:p>
      </dgm:t>
    </dgm:pt>
    <dgm:pt modelId="{2877A30D-813C-404E-97D4-5CE944ADE9CB}" type="parTrans" cxnId="{D35C1990-93A5-4490-9502-EE8E5C6A9A5F}">
      <dgm:prSet/>
      <dgm:spPr/>
      <dgm:t>
        <a:bodyPr/>
        <a:lstStyle/>
        <a:p>
          <a:endParaRPr lang="ru-RU"/>
        </a:p>
      </dgm:t>
    </dgm:pt>
    <dgm:pt modelId="{39B47BA5-61CA-4B2E-8DB3-DC109188D6E7}" type="sibTrans" cxnId="{D35C1990-93A5-4490-9502-EE8E5C6A9A5F}">
      <dgm:prSet/>
      <dgm:spPr/>
      <dgm:t>
        <a:bodyPr/>
        <a:lstStyle/>
        <a:p>
          <a:endParaRPr lang="ru-RU"/>
        </a:p>
      </dgm:t>
    </dgm:pt>
    <dgm:pt modelId="{1B638526-5F1F-4396-92FE-E450AE00A4F7}" type="pres">
      <dgm:prSet presAssocID="{2AEE1FD5-C880-48AE-BB27-DCC94A8ADAF9}" presName="Name0" presStyleCnt="0">
        <dgm:presLayoutVars>
          <dgm:dir/>
          <dgm:animOne val="branch"/>
          <dgm:animLvl val="lvl"/>
        </dgm:presLayoutVars>
      </dgm:prSet>
      <dgm:spPr/>
    </dgm:pt>
    <dgm:pt modelId="{77E05079-52B0-4249-8B43-8D838A6F1F89}" type="pres">
      <dgm:prSet presAssocID="{FE5E92E6-3980-47EB-8C0C-7BB73ACB62FA}" presName="chaos" presStyleCnt="0"/>
      <dgm:spPr/>
    </dgm:pt>
    <dgm:pt modelId="{2A81C416-7BB4-4822-ADAD-85F01C936AAC}" type="pres">
      <dgm:prSet presAssocID="{FE5E92E6-3980-47EB-8C0C-7BB73ACB62FA}" presName="parTx1" presStyleLbl="revTx" presStyleIdx="0" presStyleCnt="2"/>
      <dgm:spPr/>
    </dgm:pt>
    <dgm:pt modelId="{0B5BEC83-9518-4A85-9EF0-705D53CC4F0B}" type="pres">
      <dgm:prSet presAssocID="{FE5E92E6-3980-47EB-8C0C-7BB73ACB62FA}" presName="c1" presStyleLbl="node1" presStyleIdx="0" presStyleCnt="19"/>
      <dgm:spPr/>
    </dgm:pt>
    <dgm:pt modelId="{ABEBE4D6-9B91-4FC9-B435-824BECC98E75}" type="pres">
      <dgm:prSet presAssocID="{FE5E92E6-3980-47EB-8C0C-7BB73ACB62FA}" presName="c2" presStyleLbl="node1" presStyleIdx="1" presStyleCnt="19"/>
      <dgm:spPr/>
    </dgm:pt>
    <dgm:pt modelId="{786E779E-F581-44C7-A1DA-C5A00A5C000F}" type="pres">
      <dgm:prSet presAssocID="{FE5E92E6-3980-47EB-8C0C-7BB73ACB62FA}" presName="c3" presStyleLbl="node1" presStyleIdx="2" presStyleCnt="19"/>
      <dgm:spPr/>
    </dgm:pt>
    <dgm:pt modelId="{7FB64AA4-78A5-434C-9FBC-FF17F8D07C96}" type="pres">
      <dgm:prSet presAssocID="{FE5E92E6-3980-47EB-8C0C-7BB73ACB62FA}" presName="c4" presStyleLbl="node1" presStyleIdx="3" presStyleCnt="19"/>
      <dgm:spPr/>
    </dgm:pt>
    <dgm:pt modelId="{EFB2BCA6-2CE9-4D30-BA79-524A7550BC89}" type="pres">
      <dgm:prSet presAssocID="{FE5E92E6-3980-47EB-8C0C-7BB73ACB62FA}" presName="c5" presStyleLbl="node1" presStyleIdx="4" presStyleCnt="19"/>
      <dgm:spPr/>
    </dgm:pt>
    <dgm:pt modelId="{75B0C1C4-E4DD-4111-BAD6-91DDABC85B8A}" type="pres">
      <dgm:prSet presAssocID="{FE5E92E6-3980-47EB-8C0C-7BB73ACB62FA}" presName="c6" presStyleLbl="node1" presStyleIdx="5" presStyleCnt="19"/>
      <dgm:spPr/>
    </dgm:pt>
    <dgm:pt modelId="{F827A55A-E772-43A4-8482-D119ACF5C6B2}" type="pres">
      <dgm:prSet presAssocID="{FE5E92E6-3980-47EB-8C0C-7BB73ACB62FA}" presName="c7" presStyleLbl="node1" presStyleIdx="6" presStyleCnt="19"/>
      <dgm:spPr/>
    </dgm:pt>
    <dgm:pt modelId="{068A8D8B-8264-4821-A30A-D01223D3787D}" type="pres">
      <dgm:prSet presAssocID="{FE5E92E6-3980-47EB-8C0C-7BB73ACB62FA}" presName="c8" presStyleLbl="node1" presStyleIdx="7" presStyleCnt="19"/>
      <dgm:spPr/>
    </dgm:pt>
    <dgm:pt modelId="{FBFF4D95-C379-4B23-9764-6BF516592D06}" type="pres">
      <dgm:prSet presAssocID="{FE5E92E6-3980-47EB-8C0C-7BB73ACB62FA}" presName="c9" presStyleLbl="node1" presStyleIdx="8" presStyleCnt="19" custLinFactNeighborX="40464" custLinFactNeighborY="12223"/>
      <dgm:spPr/>
    </dgm:pt>
    <dgm:pt modelId="{6B8C29D9-1FE3-449E-957A-C56D8125A0A7}" type="pres">
      <dgm:prSet presAssocID="{FE5E92E6-3980-47EB-8C0C-7BB73ACB62FA}" presName="c10" presStyleLbl="node1" presStyleIdx="9" presStyleCnt="19"/>
      <dgm:spPr/>
    </dgm:pt>
    <dgm:pt modelId="{EC12038F-34DE-4CD4-9858-4A69F9CE3514}" type="pres">
      <dgm:prSet presAssocID="{FE5E92E6-3980-47EB-8C0C-7BB73ACB62FA}" presName="c11" presStyleLbl="node1" presStyleIdx="10" presStyleCnt="19"/>
      <dgm:spPr/>
    </dgm:pt>
    <dgm:pt modelId="{3D88590A-1D94-4094-A86A-C903082898DB}" type="pres">
      <dgm:prSet presAssocID="{FE5E92E6-3980-47EB-8C0C-7BB73ACB62FA}" presName="c12" presStyleLbl="node1" presStyleIdx="11" presStyleCnt="19"/>
      <dgm:spPr/>
    </dgm:pt>
    <dgm:pt modelId="{22C40FF6-C1D4-4E7D-93A8-F0DADF7E5DF8}" type="pres">
      <dgm:prSet presAssocID="{FE5E92E6-3980-47EB-8C0C-7BB73ACB62FA}" presName="c13" presStyleLbl="node1" presStyleIdx="12" presStyleCnt="19"/>
      <dgm:spPr/>
    </dgm:pt>
    <dgm:pt modelId="{29B7382E-D119-4BB0-BFF2-94D0FCF65A79}" type="pres">
      <dgm:prSet presAssocID="{FE5E92E6-3980-47EB-8C0C-7BB73ACB62FA}" presName="c14" presStyleLbl="node1" presStyleIdx="13" presStyleCnt="19"/>
      <dgm:spPr/>
    </dgm:pt>
    <dgm:pt modelId="{100D2170-51B6-4628-9E63-B25FD9073BCC}" type="pres">
      <dgm:prSet presAssocID="{FE5E92E6-3980-47EB-8C0C-7BB73ACB62FA}" presName="c15" presStyleLbl="node1" presStyleIdx="14" presStyleCnt="19"/>
      <dgm:spPr/>
    </dgm:pt>
    <dgm:pt modelId="{39354016-91FA-44F2-A433-0B96984E9F69}" type="pres">
      <dgm:prSet presAssocID="{FE5E92E6-3980-47EB-8C0C-7BB73ACB62FA}" presName="c16" presStyleLbl="node1" presStyleIdx="15" presStyleCnt="19"/>
      <dgm:spPr/>
    </dgm:pt>
    <dgm:pt modelId="{A065DFAF-9643-42C6-81FC-0195EB98A18B}" type="pres">
      <dgm:prSet presAssocID="{FE5E92E6-3980-47EB-8C0C-7BB73ACB62FA}" presName="c17" presStyleLbl="node1" presStyleIdx="16" presStyleCnt="19"/>
      <dgm:spPr/>
    </dgm:pt>
    <dgm:pt modelId="{40F2E04F-F0B8-4BD7-945D-CE2B7FC39A12}" type="pres">
      <dgm:prSet presAssocID="{FE5E92E6-3980-47EB-8C0C-7BB73ACB62FA}" presName="c18" presStyleLbl="node1" presStyleIdx="17" presStyleCnt="19"/>
      <dgm:spPr/>
    </dgm:pt>
    <dgm:pt modelId="{8CE93A40-7B7C-48AE-B873-58482EDAA04E}" type="pres">
      <dgm:prSet presAssocID="{8140859C-74B6-4A64-A51F-A88A92024E4D}" presName="chevronComposite1" presStyleCnt="0"/>
      <dgm:spPr/>
    </dgm:pt>
    <dgm:pt modelId="{21EB8DCB-E634-44E3-BE15-ACBC793DB048}" type="pres">
      <dgm:prSet presAssocID="{8140859C-74B6-4A64-A51F-A88A92024E4D}" presName="chevron1" presStyleLbl="sibTrans2D1" presStyleIdx="0" presStyleCnt="2"/>
      <dgm:spPr/>
    </dgm:pt>
    <dgm:pt modelId="{8D74F756-6C03-41B6-BA19-C0E21CB2B54F}" type="pres">
      <dgm:prSet presAssocID="{8140859C-74B6-4A64-A51F-A88A92024E4D}" presName="spChevron1" presStyleCnt="0"/>
      <dgm:spPr/>
    </dgm:pt>
    <dgm:pt modelId="{BABC1374-32F7-4345-9C46-9517E7308D73}" type="pres">
      <dgm:prSet presAssocID="{4239C571-2AED-4BB6-A205-50C4BEF1F32B}" presName="middle" presStyleCnt="0"/>
      <dgm:spPr/>
    </dgm:pt>
    <dgm:pt modelId="{54493228-7BD0-4466-93DC-5F1589C8C7D7}" type="pres">
      <dgm:prSet presAssocID="{4239C571-2AED-4BB6-A205-50C4BEF1F32B}" presName="parTxMid" presStyleLbl="revTx" presStyleIdx="1" presStyleCnt="2" custScaleX="110947"/>
      <dgm:spPr/>
    </dgm:pt>
    <dgm:pt modelId="{72F37731-DD75-43C5-A91F-C010D8F279D3}" type="pres">
      <dgm:prSet presAssocID="{4239C571-2AED-4BB6-A205-50C4BEF1F32B}" presName="spMid" presStyleCnt="0"/>
      <dgm:spPr/>
    </dgm:pt>
    <dgm:pt modelId="{282BE284-74CC-4BCA-A0F6-9DB461B88464}" type="pres">
      <dgm:prSet presAssocID="{0E2A34C2-74D6-476E-8E5A-0172A07C9BCB}" presName="chevronComposite1" presStyleCnt="0"/>
      <dgm:spPr/>
    </dgm:pt>
    <dgm:pt modelId="{B1088800-28A0-42A6-9CE5-5A673DDB79C2}" type="pres">
      <dgm:prSet presAssocID="{0E2A34C2-74D6-476E-8E5A-0172A07C9BCB}" presName="chevron1" presStyleLbl="sibTrans2D1" presStyleIdx="1" presStyleCnt="2"/>
      <dgm:spPr/>
    </dgm:pt>
    <dgm:pt modelId="{42531FDF-63F1-4B2C-8E49-E7D5224AEB61}" type="pres">
      <dgm:prSet presAssocID="{0E2A34C2-74D6-476E-8E5A-0172A07C9BCB}" presName="spChevron1" presStyleCnt="0"/>
      <dgm:spPr/>
    </dgm:pt>
    <dgm:pt modelId="{6712D7E1-7574-4690-ACAE-4EDA79D39FFD}" type="pres">
      <dgm:prSet presAssocID="{C0207F85-C240-4C2B-ACDA-3B59AD99F350}" presName="last" presStyleCnt="0"/>
      <dgm:spPr/>
    </dgm:pt>
    <dgm:pt modelId="{78C666F1-9C09-4FC9-8EA9-00CD6CF603D7}" type="pres">
      <dgm:prSet presAssocID="{C0207F85-C240-4C2B-ACDA-3B59AD99F350}" presName="circleTx" presStyleLbl="node1" presStyleIdx="18" presStyleCnt="19" custScaleX="105354"/>
      <dgm:spPr/>
    </dgm:pt>
    <dgm:pt modelId="{AC83B459-D5FE-43DC-B940-1C967E3AB108}" type="pres">
      <dgm:prSet presAssocID="{C0207F85-C240-4C2B-ACDA-3B59AD99F350}" presName="spN" presStyleCnt="0"/>
      <dgm:spPr/>
    </dgm:pt>
  </dgm:ptLst>
  <dgm:cxnLst>
    <dgm:cxn modelId="{A53A8508-C846-4E05-83AB-88AE98426DD8}" type="presOf" srcId="{2AEE1FD5-C880-48AE-BB27-DCC94A8ADAF9}" destId="{1B638526-5F1F-4396-92FE-E450AE00A4F7}" srcOrd="0" destOrd="0" presId="urn:microsoft.com/office/officeart/2009/3/layout/RandomtoResultProcess"/>
    <dgm:cxn modelId="{48DCD620-7283-4FDA-87BC-269EF3202207}" type="presOf" srcId="{FE5E92E6-3980-47EB-8C0C-7BB73ACB62FA}" destId="{2A81C416-7BB4-4822-ADAD-85F01C936AAC}" srcOrd="0" destOrd="0" presId="urn:microsoft.com/office/officeart/2009/3/layout/RandomtoResultProcess"/>
    <dgm:cxn modelId="{65856E62-E3AF-4FC7-AF6C-08884A1230E7}" srcId="{2AEE1FD5-C880-48AE-BB27-DCC94A8ADAF9}" destId="{4239C571-2AED-4BB6-A205-50C4BEF1F32B}" srcOrd="1" destOrd="0" parTransId="{9AE8BE26-39FC-40CB-855A-EF53BF70003D}" sibTransId="{0E2A34C2-74D6-476E-8E5A-0172A07C9BCB}"/>
    <dgm:cxn modelId="{D051177C-B485-4E07-8FDE-ADDEF92467BC}" type="presOf" srcId="{4239C571-2AED-4BB6-A205-50C4BEF1F32B}" destId="{54493228-7BD0-4466-93DC-5F1589C8C7D7}" srcOrd="0" destOrd="0" presId="urn:microsoft.com/office/officeart/2009/3/layout/RandomtoResultProcess"/>
    <dgm:cxn modelId="{D35C1990-93A5-4490-9502-EE8E5C6A9A5F}" srcId="{2AEE1FD5-C880-48AE-BB27-DCC94A8ADAF9}" destId="{C0207F85-C240-4C2B-ACDA-3B59AD99F350}" srcOrd="2" destOrd="0" parTransId="{2877A30D-813C-404E-97D4-5CE944ADE9CB}" sibTransId="{39B47BA5-61CA-4B2E-8DB3-DC109188D6E7}"/>
    <dgm:cxn modelId="{E288BCCA-7FCB-44AE-BA8F-4F3703506487}" srcId="{2AEE1FD5-C880-48AE-BB27-DCC94A8ADAF9}" destId="{FE5E92E6-3980-47EB-8C0C-7BB73ACB62FA}" srcOrd="0" destOrd="0" parTransId="{2547C285-397F-4B0D-A574-BA36AE4F1224}" sibTransId="{8140859C-74B6-4A64-A51F-A88A92024E4D}"/>
    <dgm:cxn modelId="{6F4FC2D9-DF41-4F39-988A-21613E372049}" type="presOf" srcId="{C0207F85-C240-4C2B-ACDA-3B59AD99F350}" destId="{78C666F1-9C09-4FC9-8EA9-00CD6CF603D7}" srcOrd="0" destOrd="0" presId="urn:microsoft.com/office/officeart/2009/3/layout/RandomtoResultProcess"/>
    <dgm:cxn modelId="{CC3CBD84-C7B0-4149-9DD8-53AD44A06FBD}" type="presParOf" srcId="{1B638526-5F1F-4396-92FE-E450AE00A4F7}" destId="{77E05079-52B0-4249-8B43-8D838A6F1F89}" srcOrd="0" destOrd="0" presId="urn:microsoft.com/office/officeart/2009/3/layout/RandomtoResultProcess"/>
    <dgm:cxn modelId="{E8EDA6EA-CE61-4FAD-9873-167D9FC1ED17}" type="presParOf" srcId="{77E05079-52B0-4249-8B43-8D838A6F1F89}" destId="{2A81C416-7BB4-4822-ADAD-85F01C936AAC}" srcOrd="0" destOrd="0" presId="urn:microsoft.com/office/officeart/2009/3/layout/RandomtoResultProcess"/>
    <dgm:cxn modelId="{119CC2E8-EB1D-44ED-8471-B3B357A3C32A}" type="presParOf" srcId="{77E05079-52B0-4249-8B43-8D838A6F1F89}" destId="{0B5BEC83-9518-4A85-9EF0-705D53CC4F0B}" srcOrd="1" destOrd="0" presId="urn:microsoft.com/office/officeart/2009/3/layout/RandomtoResultProcess"/>
    <dgm:cxn modelId="{A77AB1C3-4703-4B05-A5A8-66294A6A483A}" type="presParOf" srcId="{77E05079-52B0-4249-8B43-8D838A6F1F89}" destId="{ABEBE4D6-9B91-4FC9-B435-824BECC98E75}" srcOrd="2" destOrd="0" presId="urn:microsoft.com/office/officeart/2009/3/layout/RandomtoResultProcess"/>
    <dgm:cxn modelId="{8DB80C2C-5782-40C3-A40E-266723949D47}" type="presParOf" srcId="{77E05079-52B0-4249-8B43-8D838A6F1F89}" destId="{786E779E-F581-44C7-A1DA-C5A00A5C000F}" srcOrd="3" destOrd="0" presId="urn:microsoft.com/office/officeart/2009/3/layout/RandomtoResultProcess"/>
    <dgm:cxn modelId="{F8463E95-7120-4D7E-8BB5-2F06B3AC664A}" type="presParOf" srcId="{77E05079-52B0-4249-8B43-8D838A6F1F89}" destId="{7FB64AA4-78A5-434C-9FBC-FF17F8D07C96}" srcOrd="4" destOrd="0" presId="urn:microsoft.com/office/officeart/2009/3/layout/RandomtoResultProcess"/>
    <dgm:cxn modelId="{26CAA4C6-C032-47B6-B456-3703F9906072}" type="presParOf" srcId="{77E05079-52B0-4249-8B43-8D838A6F1F89}" destId="{EFB2BCA6-2CE9-4D30-BA79-524A7550BC89}" srcOrd="5" destOrd="0" presId="urn:microsoft.com/office/officeart/2009/3/layout/RandomtoResultProcess"/>
    <dgm:cxn modelId="{841760D9-6701-411E-B30C-256B595D6044}" type="presParOf" srcId="{77E05079-52B0-4249-8B43-8D838A6F1F89}" destId="{75B0C1C4-E4DD-4111-BAD6-91DDABC85B8A}" srcOrd="6" destOrd="0" presId="urn:microsoft.com/office/officeart/2009/3/layout/RandomtoResultProcess"/>
    <dgm:cxn modelId="{E0CCB9A9-7137-4730-BE00-33C1BF799BD1}" type="presParOf" srcId="{77E05079-52B0-4249-8B43-8D838A6F1F89}" destId="{F827A55A-E772-43A4-8482-D119ACF5C6B2}" srcOrd="7" destOrd="0" presId="urn:microsoft.com/office/officeart/2009/3/layout/RandomtoResultProcess"/>
    <dgm:cxn modelId="{60AC43A8-EFC8-477E-8995-9AF1F60B1AFC}" type="presParOf" srcId="{77E05079-52B0-4249-8B43-8D838A6F1F89}" destId="{068A8D8B-8264-4821-A30A-D01223D3787D}" srcOrd="8" destOrd="0" presId="urn:microsoft.com/office/officeart/2009/3/layout/RandomtoResultProcess"/>
    <dgm:cxn modelId="{A5461382-E58B-47BB-924A-4810E6EA6C43}" type="presParOf" srcId="{77E05079-52B0-4249-8B43-8D838A6F1F89}" destId="{FBFF4D95-C379-4B23-9764-6BF516592D06}" srcOrd="9" destOrd="0" presId="urn:microsoft.com/office/officeart/2009/3/layout/RandomtoResultProcess"/>
    <dgm:cxn modelId="{1C49660A-9E83-4592-9948-62CD4C58B3D0}" type="presParOf" srcId="{77E05079-52B0-4249-8B43-8D838A6F1F89}" destId="{6B8C29D9-1FE3-449E-957A-C56D8125A0A7}" srcOrd="10" destOrd="0" presId="urn:microsoft.com/office/officeart/2009/3/layout/RandomtoResultProcess"/>
    <dgm:cxn modelId="{A01188C9-42EE-4FE3-8B38-A1E937290313}" type="presParOf" srcId="{77E05079-52B0-4249-8B43-8D838A6F1F89}" destId="{EC12038F-34DE-4CD4-9858-4A69F9CE3514}" srcOrd="11" destOrd="0" presId="urn:microsoft.com/office/officeart/2009/3/layout/RandomtoResultProcess"/>
    <dgm:cxn modelId="{D22C6E8E-BBC7-4A07-841B-FD94AD1240C4}" type="presParOf" srcId="{77E05079-52B0-4249-8B43-8D838A6F1F89}" destId="{3D88590A-1D94-4094-A86A-C903082898DB}" srcOrd="12" destOrd="0" presId="urn:microsoft.com/office/officeart/2009/3/layout/RandomtoResultProcess"/>
    <dgm:cxn modelId="{CAA59F06-BA7C-4236-9DA4-01CF41E3C99B}" type="presParOf" srcId="{77E05079-52B0-4249-8B43-8D838A6F1F89}" destId="{22C40FF6-C1D4-4E7D-93A8-F0DADF7E5DF8}" srcOrd="13" destOrd="0" presId="urn:microsoft.com/office/officeart/2009/3/layout/RandomtoResultProcess"/>
    <dgm:cxn modelId="{EC72BBBB-2074-4D6A-A379-9AF5D493D658}" type="presParOf" srcId="{77E05079-52B0-4249-8B43-8D838A6F1F89}" destId="{29B7382E-D119-4BB0-BFF2-94D0FCF65A79}" srcOrd="14" destOrd="0" presId="urn:microsoft.com/office/officeart/2009/3/layout/RandomtoResultProcess"/>
    <dgm:cxn modelId="{2E11C477-CAB1-4A9B-A8FD-BFEDD1552D0F}" type="presParOf" srcId="{77E05079-52B0-4249-8B43-8D838A6F1F89}" destId="{100D2170-51B6-4628-9E63-B25FD9073BCC}" srcOrd="15" destOrd="0" presId="urn:microsoft.com/office/officeart/2009/3/layout/RandomtoResultProcess"/>
    <dgm:cxn modelId="{6CE12801-F321-4477-BBF6-20BF2DD7C8D7}" type="presParOf" srcId="{77E05079-52B0-4249-8B43-8D838A6F1F89}" destId="{39354016-91FA-44F2-A433-0B96984E9F69}" srcOrd="16" destOrd="0" presId="urn:microsoft.com/office/officeart/2009/3/layout/RandomtoResultProcess"/>
    <dgm:cxn modelId="{52AC4A59-7239-4BC3-918D-7D5D12FFB3A5}" type="presParOf" srcId="{77E05079-52B0-4249-8B43-8D838A6F1F89}" destId="{A065DFAF-9643-42C6-81FC-0195EB98A18B}" srcOrd="17" destOrd="0" presId="urn:microsoft.com/office/officeart/2009/3/layout/RandomtoResultProcess"/>
    <dgm:cxn modelId="{49533D89-9A9B-4CD1-BE7A-2D3F180229F9}" type="presParOf" srcId="{77E05079-52B0-4249-8B43-8D838A6F1F89}" destId="{40F2E04F-F0B8-4BD7-945D-CE2B7FC39A12}" srcOrd="18" destOrd="0" presId="urn:microsoft.com/office/officeart/2009/3/layout/RandomtoResultProcess"/>
    <dgm:cxn modelId="{0BE04A81-A8AF-4A4F-82A1-3440B02BA532}" type="presParOf" srcId="{1B638526-5F1F-4396-92FE-E450AE00A4F7}" destId="{8CE93A40-7B7C-48AE-B873-58482EDAA04E}" srcOrd="1" destOrd="0" presId="urn:microsoft.com/office/officeart/2009/3/layout/RandomtoResultProcess"/>
    <dgm:cxn modelId="{A5A9116D-9926-47C0-9896-218FFBABDFC2}" type="presParOf" srcId="{8CE93A40-7B7C-48AE-B873-58482EDAA04E}" destId="{21EB8DCB-E634-44E3-BE15-ACBC793DB048}" srcOrd="0" destOrd="0" presId="urn:microsoft.com/office/officeart/2009/3/layout/RandomtoResultProcess"/>
    <dgm:cxn modelId="{DE353BC5-D0F3-4FA3-A252-26B43579DF01}" type="presParOf" srcId="{8CE93A40-7B7C-48AE-B873-58482EDAA04E}" destId="{8D74F756-6C03-41B6-BA19-C0E21CB2B54F}" srcOrd="1" destOrd="0" presId="urn:microsoft.com/office/officeart/2009/3/layout/RandomtoResultProcess"/>
    <dgm:cxn modelId="{DA1A8E0D-AA91-4733-8295-F89011F71A62}" type="presParOf" srcId="{1B638526-5F1F-4396-92FE-E450AE00A4F7}" destId="{BABC1374-32F7-4345-9C46-9517E7308D73}" srcOrd="2" destOrd="0" presId="urn:microsoft.com/office/officeart/2009/3/layout/RandomtoResultProcess"/>
    <dgm:cxn modelId="{25795D91-7BC6-43D0-8C8B-888F735ACF75}" type="presParOf" srcId="{BABC1374-32F7-4345-9C46-9517E7308D73}" destId="{54493228-7BD0-4466-93DC-5F1589C8C7D7}" srcOrd="0" destOrd="0" presId="urn:microsoft.com/office/officeart/2009/3/layout/RandomtoResultProcess"/>
    <dgm:cxn modelId="{F931DD12-8CC7-4546-AF0E-2D17813C67F8}" type="presParOf" srcId="{BABC1374-32F7-4345-9C46-9517E7308D73}" destId="{72F37731-DD75-43C5-A91F-C010D8F279D3}" srcOrd="1" destOrd="0" presId="urn:microsoft.com/office/officeart/2009/3/layout/RandomtoResultProcess"/>
    <dgm:cxn modelId="{47D8D0F9-F48F-4697-8A89-6244EE99F96D}" type="presParOf" srcId="{1B638526-5F1F-4396-92FE-E450AE00A4F7}" destId="{282BE284-74CC-4BCA-A0F6-9DB461B88464}" srcOrd="3" destOrd="0" presId="urn:microsoft.com/office/officeart/2009/3/layout/RandomtoResultProcess"/>
    <dgm:cxn modelId="{EA977074-B81E-4FFD-8B42-5CF81FB85342}" type="presParOf" srcId="{282BE284-74CC-4BCA-A0F6-9DB461B88464}" destId="{B1088800-28A0-42A6-9CE5-5A673DDB79C2}" srcOrd="0" destOrd="0" presId="urn:microsoft.com/office/officeart/2009/3/layout/RandomtoResultProcess"/>
    <dgm:cxn modelId="{C4A88A4E-BB1C-42E8-A5E8-6DCD0373E519}" type="presParOf" srcId="{282BE284-74CC-4BCA-A0F6-9DB461B88464}" destId="{42531FDF-63F1-4B2C-8E49-E7D5224AEB61}" srcOrd="1" destOrd="0" presId="urn:microsoft.com/office/officeart/2009/3/layout/RandomtoResultProcess"/>
    <dgm:cxn modelId="{8279BAF4-DD29-48A7-905C-F5FA26E1A854}" type="presParOf" srcId="{1B638526-5F1F-4396-92FE-E450AE00A4F7}" destId="{6712D7E1-7574-4690-ACAE-4EDA79D39FFD}" srcOrd="4" destOrd="0" presId="urn:microsoft.com/office/officeart/2009/3/layout/RandomtoResultProcess"/>
    <dgm:cxn modelId="{5D5CF7C4-9CDB-4B20-B828-130B8CA472FB}" type="presParOf" srcId="{6712D7E1-7574-4690-ACAE-4EDA79D39FFD}" destId="{78C666F1-9C09-4FC9-8EA9-00CD6CF603D7}" srcOrd="0" destOrd="0" presId="urn:microsoft.com/office/officeart/2009/3/layout/RandomtoResultProcess"/>
    <dgm:cxn modelId="{9446C158-5225-481D-ACBC-9CEB8226FA87}" type="presParOf" srcId="{6712D7E1-7574-4690-ACAE-4EDA79D39FFD}" destId="{AC83B459-D5FE-43DC-B940-1C967E3AB108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A9647E-0728-4E5E-B88A-B4D5C9C9E74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07B8B74F-91E8-4213-B182-95D02D51A143}">
      <dgm:prSet phldrT="[Текст]" custT="1"/>
      <dgm:spPr/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dirty="0">
              <a:solidFill>
                <a:schemeClr val="accent3">
                  <a:lumMod val="50000"/>
                </a:schemeClr>
              </a:solidFill>
            </a:rPr>
            <a:t>Этап 1</a:t>
          </a:r>
          <a:r>
            <a:rPr lang="ru-RU" sz="1600" b="1" dirty="0">
              <a:solidFill>
                <a:schemeClr val="accent3">
                  <a:lumMod val="50000"/>
                </a:schemeClr>
              </a:solidFill>
            </a:rPr>
            <a:t> (2022-23)</a:t>
          </a:r>
          <a:endParaRPr lang="en-US" sz="1600" b="1" dirty="0">
            <a:solidFill>
              <a:schemeClr val="accent3">
                <a:lumMod val="50000"/>
              </a:schemeClr>
            </a:solidFill>
          </a:endParaRP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dirty="0">
              <a:solidFill>
                <a:schemeClr val="accent3">
                  <a:lumMod val="50000"/>
                </a:schemeClr>
              </a:solidFill>
            </a:rPr>
            <a:t>Пилот АСИ-НТИ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dirty="0">
              <a:solidFill>
                <a:schemeClr val="accent3">
                  <a:lumMod val="50000"/>
                </a:schemeClr>
              </a:solidFill>
            </a:rPr>
            <a:t>10 клиник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dirty="0">
              <a:solidFill>
                <a:schemeClr val="accent3">
                  <a:lumMod val="50000"/>
                </a:schemeClr>
              </a:solidFill>
            </a:rPr>
            <a:t>2 школы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dirty="0">
              <a:solidFill>
                <a:schemeClr val="accent3">
                  <a:lumMod val="50000"/>
                </a:schemeClr>
              </a:solidFill>
            </a:rPr>
            <a:t>2 детских сада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dirty="0">
            <a:solidFill>
              <a:schemeClr val="accent3">
                <a:lumMod val="50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dirty="0">
              <a:solidFill>
                <a:schemeClr val="accent3">
                  <a:lumMod val="50000"/>
                </a:schemeClr>
              </a:solidFill>
            </a:rPr>
            <a:t>Предприятие (два).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dirty="0">
              <a:solidFill>
                <a:schemeClr val="accent3">
                  <a:lumMod val="50000"/>
                </a:schemeClr>
              </a:solidFill>
            </a:rPr>
            <a:t>Аудит текущего состояния : сбор данных биометрии и лингвистических данных.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dirty="0">
              <a:solidFill>
                <a:schemeClr val="accent3">
                  <a:lumMod val="50000"/>
                </a:schemeClr>
              </a:solidFill>
            </a:rPr>
            <a:t>Управление персоналом. 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00" b="1" dirty="0">
            <a:solidFill>
              <a:schemeClr val="accent3">
                <a:lumMod val="50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>
              <a:solidFill>
                <a:schemeClr val="accent6">
                  <a:lumMod val="75000"/>
                </a:schemeClr>
              </a:solidFill>
            </a:rPr>
            <a:t>1000 физических лиц </a:t>
          </a:r>
        </a:p>
      </dgm:t>
    </dgm:pt>
    <dgm:pt modelId="{3F900736-D369-418E-85B3-0288D408D8FE}" type="parTrans" cxnId="{B4F5FC34-8CF9-40B0-A21F-D4D8EDED72D1}">
      <dgm:prSet/>
      <dgm:spPr/>
      <dgm:t>
        <a:bodyPr/>
        <a:lstStyle/>
        <a:p>
          <a:endParaRPr lang="ru-RU"/>
        </a:p>
      </dgm:t>
    </dgm:pt>
    <dgm:pt modelId="{98CC241B-96F8-4252-8832-CAC68338E55B}" type="sibTrans" cxnId="{B4F5FC34-8CF9-40B0-A21F-D4D8EDED72D1}">
      <dgm:prSet/>
      <dgm:spPr/>
      <dgm:t>
        <a:bodyPr/>
        <a:lstStyle/>
        <a:p>
          <a:endParaRPr lang="ru-RU"/>
        </a:p>
      </dgm:t>
    </dgm:pt>
    <dgm:pt modelId="{C6AE0E9C-8EA2-44B0-A207-86CA9DB645D6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accent6">
                  <a:lumMod val="50000"/>
                </a:schemeClr>
              </a:solidFill>
            </a:rPr>
            <a:t>Этап 2</a:t>
          </a:r>
          <a:r>
            <a:rPr lang="ru-RU" sz="1600" b="1" dirty="0">
              <a:solidFill>
                <a:schemeClr val="accent6">
                  <a:lumMod val="50000"/>
                </a:schemeClr>
              </a:solidFill>
            </a:rPr>
            <a:t> (2024-27)</a:t>
          </a:r>
        </a:p>
        <a:p>
          <a:r>
            <a:rPr lang="ru-RU" sz="1800" b="1" dirty="0">
              <a:solidFill>
                <a:schemeClr val="accent6">
                  <a:lumMod val="50000"/>
                </a:schemeClr>
              </a:solidFill>
            </a:rPr>
            <a:t>               </a:t>
          </a:r>
          <a:endParaRPr lang="en-US" sz="1800" b="1" dirty="0">
            <a:solidFill>
              <a:schemeClr val="accent6">
                <a:lumMod val="50000"/>
              </a:schemeClr>
            </a:solidFill>
          </a:endParaRPr>
        </a:p>
        <a:p>
          <a:endParaRPr lang="ru-RU" sz="1500" b="1" dirty="0">
            <a:solidFill>
              <a:schemeClr val="accent6">
                <a:lumMod val="50000"/>
              </a:schemeClr>
            </a:solidFill>
          </a:endParaRPr>
        </a:p>
        <a:p>
          <a:endParaRPr lang="ru-RU" sz="1500" b="1" dirty="0">
            <a:solidFill>
              <a:schemeClr val="accent6">
                <a:lumMod val="50000"/>
              </a:schemeClr>
            </a:solidFill>
          </a:endParaRPr>
        </a:p>
        <a:p>
          <a:r>
            <a:rPr lang="ru-RU" sz="1500" b="1" dirty="0">
              <a:solidFill>
                <a:schemeClr val="accent6">
                  <a:lumMod val="50000"/>
                </a:schemeClr>
              </a:solidFill>
            </a:rPr>
            <a:t>Крупные корпорации (ТЭК, промышленность, транспорт, строительство).</a:t>
          </a:r>
        </a:p>
        <a:p>
          <a:r>
            <a:rPr lang="ru-RU" sz="1500" b="1" dirty="0">
              <a:solidFill>
                <a:schemeClr val="accent6">
                  <a:lumMod val="50000"/>
                </a:schemeClr>
              </a:solidFill>
            </a:rPr>
            <a:t>Банки и страховые компании.</a:t>
          </a:r>
        </a:p>
        <a:p>
          <a:r>
            <a:rPr lang="en-US" sz="1500" b="1" dirty="0">
              <a:solidFill>
                <a:schemeClr val="accent6">
                  <a:lumMod val="50000"/>
                </a:schemeClr>
              </a:solidFill>
            </a:rPr>
            <a:t>Retail</a:t>
          </a:r>
          <a:r>
            <a:rPr lang="ru-RU" sz="1500" b="1" dirty="0">
              <a:solidFill>
                <a:schemeClr val="accent6">
                  <a:lumMod val="50000"/>
                </a:schemeClr>
              </a:solidFill>
            </a:rPr>
            <a:t> (сети розничной торговли).</a:t>
          </a:r>
        </a:p>
        <a:p>
          <a:r>
            <a:rPr lang="ru-RU" sz="1500" b="1" dirty="0">
              <a:solidFill>
                <a:schemeClr val="accent6">
                  <a:lumMod val="50000"/>
                </a:schemeClr>
              </a:solidFill>
            </a:rPr>
            <a:t>Медицинские  и образовательные организации.</a:t>
          </a:r>
        </a:p>
        <a:p>
          <a:r>
            <a:rPr lang="ru-RU" sz="1500" b="1" dirty="0">
              <a:solidFill>
                <a:schemeClr val="accent6">
                  <a:lumMod val="50000"/>
                </a:schemeClr>
              </a:solidFill>
            </a:rPr>
            <a:t>Средние и мелкие предприятия.</a:t>
          </a:r>
        </a:p>
        <a:p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r>
            <a:rPr lang="ru-RU" sz="1500" b="1" dirty="0">
              <a:solidFill>
                <a:schemeClr val="accent6">
                  <a:lumMod val="75000"/>
                </a:schemeClr>
              </a:solidFill>
            </a:rPr>
            <a:t>20 корпоративных заказчиков</a:t>
          </a:r>
        </a:p>
        <a:p>
          <a:endParaRPr lang="ru-RU" sz="1200" dirty="0"/>
        </a:p>
      </dgm:t>
    </dgm:pt>
    <dgm:pt modelId="{D9695A3C-FEFB-4711-A8D0-F9BB678307AF}" type="parTrans" cxnId="{9A9C36E5-90A4-45DD-80E1-2CA803040B06}">
      <dgm:prSet/>
      <dgm:spPr/>
      <dgm:t>
        <a:bodyPr/>
        <a:lstStyle/>
        <a:p>
          <a:endParaRPr lang="ru-RU"/>
        </a:p>
      </dgm:t>
    </dgm:pt>
    <dgm:pt modelId="{EE5656B8-54A9-44EC-819F-752B8CF446F4}" type="sibTrans" cxnId="{9A9C36E5-90A4-45DD-80E1-2CA803040B06}">
      <dgm:prSet/>
      <dgm:spPr/>
      <dgm:t>
        <a:bodyPr/>
        <a:lstStyle/>
        <a:p>
          <a:endParaRPr lang="ru-RU"/>
        </a:p>
      </dgm:t>
    </dgm:pt>
    <dgm:pt modelId="{A54EA811-5015-49EB-A53C-AC5E542E7B81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ru-RU" sz="2400" b="1" dirty="0">
              <a:solidFill>
                <a:schemeClr val="accent5">
                  <a:lumMod val="50000"/>
                </a:schemeClr>
              </a:solidFill>
            </a:rPr>
            <a:t>Этап 3 </a:t>
          </a:r>
          <a:r>
            <a:rPr lang="ru-RU" sz="1600" b="1" dirty="0">
              <a:solidFill>
                <a:schemeClr val="accent5">
                  <a:lumMod val="50000"/>
                </a:schemeClr>
              </a:solidFill>
            </a:rPr>
            <a:t>(2028-2030)</a:t>
          </a:r>
        </a:p>
        <a:p>
          <a:pPr>
            <a:lnSpc>
              <a:spcPct val="90000"/>
            </a:lnSpc>
          </a:pPr>
          <a:r>
            <a:rPr lang="ru-RU" sz="1800" b="1" dirty="0">
              <a:solidFill>
                <a:schemeClr val="accent5">
                  <a:lumMod val="50000"/>
                </a:schemeClr>
              </a:solidFill>
            </a:rPr>
            <a:t>             </a:t>
          </a: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Государственный сектор</a:t>
          </a: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индустрии биомедицинских услуг.</a:t>
          </a: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Государственный сектор образования.</a:t>
          </a: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Развитие региональной сети.</a:t>
          </a: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Интеграция с </a:t>
          </a:r>
          <a:r>
            <a:rPr lang="ru-RU" sz="1500" b="1" i="0" dirty="0">
              <a:solidFill>
                <a:schemeClr val="accent5">
                  <a:lumMod val="50000"/>
                </a:schemeClr>
              </a:solidFill>
            </a:rPr>
            <a:t>Единой биометрической системой идентификации личности, с Ф</a:t>
          </a: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ОМС,  ФСС, ЕГИСЗ (ЕМИАС г. Москвы и Московской области). </a:t>
          </a:r>
        </a:p>
        <a:p>
          <a:pPr marL="0" indent="0">
            <a:lnSpc>
              <a:spcPct val="90000"/>
            </a:lnSpc>
          </a:pPr>
          <a:r>
            <a:rPr lang="ru-RU" sz="2000" b="1" dirty="0">
              <a:solidFill>
                <a:schemeClr val="accent5">
                  <a:lumMod val="50000"/>
                </a:schemeClr>
              </a:solidFill>
            </a:rPr>
            <a:t>Международные рынки:</a:t>
          </a: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5">
                  <a:lumMod val="50000"/>
                </a:schemeClr>
              </a:solidFill>
            </a:rPr>
            <a:t>страны Евразийского Союза, СНГ, БРИКС, Китай, Вьетнам, Иран, Турция, Индонезия, Филиппины, Таиланд, страны Африки.</a:t>
          </a: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indent="0">
            <a:lnSpc>
              <a:spcPct val="90000"/>
            </a:lnSpc>
          </a:pP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indent="0">
            <a:lnSpc>
              <a:spcPct val="90000"/>
            </a:lnSpc>
          </a:pPr>
          <a:endParaRPr lang="ru-RU" sz="1500" b="1" dirty="0">
            <a:solidFill>
              <a:schemeClr val="accent6">
                <a:lumMod val="75000"/>
              </a:schemeClr>
            </a:solidFill>
          </a:endParaRPr>
        </a:p>
        <a:p>
          <a:pPr marL="0" indent="0">
            <a:lnSpc>
              <a:spcPct val="90000"/>
            </a:lnSpc>
          </a:pPr>
          <a:r>
            <a:rPr lang="ru-RU" sz="1500" b="1" dirty="0">
              <a:solidFill>
                <a:schemeClr val="accent6">
                  <a:lumMod val="75000"/>
                </a:schemeClr>
              </a:solidFill>
            </a:rPr>
            <a:t>30 млн. обслуживаемых физических лиц.</a:t>
          </a:r>
        </a:p>
        <a:p>
          <a:pPr marL="0" indent="0">
            <a:lnSpc>
              <a:spcPct val="90000"/>
            </a:lnSpc>
          </a:pPr>
          <a:endParaRPr lang="ru-RU" sz="1600" b="1" dirty="0">
            <a:solidFill>
              <a:schemeClr val="accent5">
                <a:lumMod val="50000"/>
              </a:schemeClr>
            </a:solidFill>
          </a:endParaRPr>
        </a:p>
      </dgm:t>
    </dgm:pt>
    <dgm:pt modelId="{241E6B17-B5BA-4F34-A352-CA1BADC6861B}" type="parTrans" cxnId="{F2540C6F-31FF-4DE8-8F9E-46E7D59B4694}">
      <dgm:prSet/>
      <dgm:spPr/>
      <dgm:t>
        <a:bodyPr/>
        <a:lstStyle/>
        <a:p>
          <a:endParaRPr lang="ru-RU"/>
        </a:p>
      </dgm:t>
    </dgm:pt>
    <dgm:pt modelId="{A56DF0FF-DFF5-4AE8-9C06-74A3C8AD131A}" type="sibTrans" cxnId="{F2540C6F-31FF-4DE8-8F9E-46E7D59B4694}">
      <dgm:prSet/>
      <dgm:spPr/>
      <dgm:t>
        <a:bodyPr/>
        <a:lstStyle/>
        <a:p>
          <a:endParaRPr lang="ru-RU"/>
        </a:p>
      </dgm:t>
    </dgm:pt>
    <dgm:pt modelId="{EE1F10B6-C2E7-4B88-B3CD-CB246670D443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2400" b="1" dirty="0">
              <a:solidFill>
                <a:srgbClr val="7030A0"/>
              </a:solidFill>
            </a:rPr>
            <a:t>Этап 4</a:t>
          </a:r>
          <a:r>
            <a:rPr lang="ru-RU" sz="1600" b="1" dirty="0">
              <a:solidFill>
                <a:srgbClr val="7030A0"/>
              </a:solidFill>
            </a:rPr>
            <a:t> (2031-2032)</a:t>
          </a:r>
        </a:p>
        <a:p>
          <a:pPr marL="177800" indent="-177800" algn="ctr">
            <a:lnSpc>
              <a:spcPct val="100000"/>
            </a:lnSpc>
          </a:pPr>
          <a:endParaRPr lang="ru-RU" sz="1800" b="1" dirty="0">
            <a:solidFill>
              <a:srgbClr val="7030A0"/>
            </a:solidFill>
          </a:endParaRPr>
        </a:p>
        <a:p>
          <a:pPr marL="177800" indent="-177800" algn="ctr">
            <a:lnSpc>
              <a:spcPct val="200000"/>
            </a:lnSpc>
          </a:pPr>
          <a:r>
            <a:rPr lang="ru-RU" sz="1800" b="1" dirty="0">
              <a:solidFill>
                <a:srgbClr val="7030A0"/>
              </a:solidFill>
            </a:rPr>
            <a:t>Масштабирование</a:t>
          </a:r>
        </a:p>
      </dgm:t>
    </dgm:pt>
    <dgm:pt modelId="{E553B2FD-4E0E-439A-8D8E-24DEC7520756}" type="parTrans" cxnId="{2DA09056-B421-44C9-A336-FAA92C3663E5}">
      <dgm:prSet/>
      <dgm:spPr/>
      <dgm:t>
        <a:bodyPr/>
        <a:lstStyle/>
        <a:p>
          <a:endParaRPr lang="ru-RU"/>
        </a:p>
      </dgm:t>
    </dgm:pt>
    <dgm:pt modelId="{BA3AE2A7-912E-4940-A1D0-577C7612D7A8}" type="sibTrans" cxnId="{2DA09056-B421-44C9-A336-FAA92C3663E5}">
      <dgm:prSet/>
      <dgm:spPr/>
      <dgm:t>
        <a:bodyPr/>
        <a:lstStyle/>
        <a:p>
          <a:endParaRPr lang="ru-RU"/>
        </a:p>
      </dgm:t>
    </dgm:pt>
    <dgm:pt modelId="{BE5233B6-EA8D-4488-96FA-208BCE4AB938}" type="pres">
      <dgm:prSet presAssocID="{E2A9647E-0728-4E5E-B88A-B4D5C9C9E74B}" presName="arrowDiagram" presStyleCnt="0">
        <dgm:presLayoutVars>
          <dgm:chMax val="5"/>
          <dgm:dir/>
          <dgm:resizeHandles val="exact"/>
        </dgm:presLayoutVars>
      </dgm:prSet>
      <dgm:spPr/>
    </dgm:pt>
    <dgm:pt modelId="{C43DC2BA-0AAB-46B9-B594-954231524CEE}" type="pres">
      <dgm:prSet presAssocID="{E2A9647E-0728-4E5E-B88A-B4D5C9C9E74B}" presName="arrow" presStyleLbl="bgShp" presStyleIdx="0" presStyleCnt="1" custScaleY="109743" custLinFactNeighborX="1204" custLinFactNeighborY="-6764"/>
      <dgm:spPr/>
    </dgm:pt>
    <dgm:pt modelId="{B7810693-1971-4B59-BF98-5A046E8C2276}" type="pres">
      <dgm:prSet presAssocID="{E2A9647E-0728-4E5E-B88A-B4D5C9C9E74B}" presName="arrowDiagram4" presStyleCnt="0"/>
      <dgm:spPr/>
    </dgm:pt>
    <dgm:pt modelId="{ACB5DB7D-646A-49B7-9544-601D12C38FE6}" type="pres">
      <dgm:prSet presAssocID="{07B8B74F-91E8-4213-B182-95D02D51A143}" presName="bullet4a" presStyleLbl="node1" presStyleIdx="0" presStyleCnt="4" custLinFactX="-51254" custLinFactY="100000" custLinFactNeighborX="-100000" custLinFactNeighborY="126903"/>
      <dgm:spPr/>
    </dgm:pt>
    <dgm:pt modelId="{226F7BF4-EFB6-4EC2-9110-ED01E161955E}" type="pres">
      <dgm:prSet presAssocID="{07B8B74F-91E8-4213-B182-95D02D51A143}" presName="textBox4a" presStyleLbl="revTx" presStyleIdx="0" presStyleCnt="4" custScaleX="135033" custScaleY="235647" custLinFactNeighborX="-35130" custLinFactNeighborY="-31877">
        <dgm:presLayoutVars>
          <dgm:bulletEnabled val="1"/>
        </dgm:presLayoutVars>
      </dgm:prSet>
      <dgm:spPr/>
    </dgm:pt>
    <dgm:pt modelId="{71463E25-7FEE-4E63-8317-42D61B1651DC}" type="pres">
      <dgm:prSet presAssocID="{C6AE0E9C-8EA2-44B0-A207-86CA9DB645D6}" presName="bullet4b" presStyleLbl="node1" presStyleIdx="1" presStyleCnt="4"/>
      <dgm:spPr/>
    </dgm:pt>
    <dgm:pt modelId="{38496604-0F91-481A-A6CD-C64BB13E66BA}" type="pres">
      <dgm:prSet presAssocID="{C6AE0E9C-8EA2-44B0-A207-86CA9DB645D6}" presName="textBox4b" presStyleLbl="revTx" presStyleIdx="1" presStyleCnt="4" custScaleX="145848" custScaleY="136953" custLinFactNeighborX="8709" custLinFactNeighborY="13729">
        <dgm:presLayoutVars>
          <dgm:bulletEnabled val="1"/>
        </dgm:presLayoutVars>
      </dgm:prSet>
      <dgm:spPr/>
    </dgm:pt>
    <dgm:pt modelId="{40AEF6A2-C6A6-47F9-AABB-ED0E75AFC01C}" type="pres">
      <dgm:prSet presAssocID="{A54EA811-5015-49EB-A53C-AC5E542E7B81}" presName="bullet4c" presStyleLbl="node1" presStyleIdx="2" presStyleCnt="4" custLinFactNeighborX="-6441" custLinFactNeighborY="8135"/>
      <dgm:spPr/>
    </dgm:pt>
    <dgm:pt modelId="{E769F848-C1AD-4E42-8184-FD1254E76232}" type="pres">
      <dgm:prSet presAssocID="{A54EA811-5015-49EB-A53C-AC5E542E7B81}" presName="textBox4c" presStyleLbl="revTx" presStyleIdx="2" presStyleCnt="4" custScaleX="218169" custScaleY="85896" custLinFactNeighborX="70716" custLinFactNeighborY="-10894">
        <dgm:presLayoutVars>
          <dgm:bulletEnabled val="1"/>
        </dgm:presLayoutVars>
      </dgm:prSet>
      <dgm:spPr/>
    </dgm:pt>
    <dgm:pt modelId="{1439AE6E-A3C7-46A9-BB94-78A2A4D122DE}" type="pres">
      <dgm:prSet presAssocID="{EE1F10B6-C2E7-4B88-B3CD-CB246670D443}" presName="bullet4d" presStyleLbl="node1" presStyleIdx="3" presStyleCnt="4"/>
      <dgm:spPr/>
    </dgm:pt>
    <dgm:pt modelId="{F6058379-D819-4FEF-99ED-873389056A21}" type="pres">
      <dgm:prSet presAssocID="{EE1F10B6-C2E7-4B88-B3CD-CB246670D443}" presName="textBox4d" presStyleLbl="revTx" presStyleIdx="3" presStyleCnt="4" custScaleX="128960" custScaleY="96797" custLinFactNeighborX="13854" custLinFactNeighborY="-13188">
        <dgm:presLayoutVars>
          <dgm:bulletEnabled val="1"/>
        </dgm:presLayoutVars>
      </dgm:prSet>
      <dgm:spPr/>
    </dgm:pt>
  </dgm:ptLst>
  <dgm:cxnLst>
    <dgm:cxn modelId="{B4F5FC34-8CF9-40B0-A21F-D4D8EDED72D1}" srcId="{E2A9647E-0728-4E5E-B88A-B4D5C9C9E74B}" destId="{07B8B74F-91E8-4213-B182-95D02D51A143}" srcOrd="0" destOrd="0" parTransId="{3F900736-D369-418E-85B3-0288D408D8FE}" sibTransId="{98CC241B-96F8-4252-8832-CAC68338E55B}"/>
    <dgm:cxn modelId="{F2540C6F-31FF-4DE8-8F9E-46E7D59B4694}" srcId="{E2A9647E-0728-4E5E-B88A-B4D5C9C9E74B}" destId="{A54EA811-5015-49EB-A53C-AC5E542E7B81}" srcOrd="2" destOrd="0" parTransId="{241E6B17-B5BA-4F34-A352-CA1BADC6861B}" sibTransId="{A56DF0FF-DFF5-4AE8-9C06-74A3C8AD131A}"/>
    <dgm:cxn modelId="{2DA09056-B421-44C9-A336-FAA92C3663E5}" srcId="{E2A9647E-0728-4E5E-B88A-B4D5C9C9E74B}" destId="{EE1F10B6-C2E7-4B88-B3CD-CB246670D443}" srcOrd="3" destOrd="0" parTransId="{E553B2FD-4E0E-439A-8D8E-24DEC7520756}" sibTransId="{BA3AE2A7-912E-4940-A1D0-577C7612D7A8}"/>
    <dgm:cxn modelId="{88E0DE5A-88DB-4E6A-8DFB-4E0C1C8B9BD9}" type="presOf" srcId="{E2A9647E-0728-4E5E-B88A-B4D5C9C9E74B}" destId="{BE5233B6-EA8D-4488-96FA-208BCE4AB938}" srcOrd="0" destOrd="0" presId="urn:microsoft.com/office/officeart/2005/8/layout/arrow2"/>
    <dgm:cxn modelId="{8E359183-14D2-4F07-B82E-4C8C398EE6C4}" type="presOf" srcId="{07B8B74F-91E8-4213-B182-95D02D51A143}" destId="{226F7BF4-EFB6-4EC2-9110-ED01E161955E}" srcOrd="0" destOrd="0" presId="urn:microsoft.com/office/officeart/2005/8/layout/arrow2"/>
    <dgm:cxn modelId="{E1E4AB8D-0D9D-4CF1-ADBF-312ED2D769B1}" type="presOf" srcId="{A54EA811-5015-49EB-A53C-AC5E542E7B81}" destId="{E769F848-C1AD-4E42-8184-FD1254E76232}" srcOrd="0" destOrd="0" presId="urn:microsoft.com/office/officeart/2005/8/layout/arrow2"/>
    <dgm:cxn modelId="{65823BB2-A0B6-4157-9BA2-4598FCC24DA8}" type="presOf" srcId="{C6AE0E9C-8EA2-44B0-A207-86CA9DB645D6}" destId="{38496604-0F91-481A-A6CD-C64BB13E66BA}" srcOrd="0" destOrd="0" presId="urn:microsoft.com/office/officeart/2005/8/layout/arrow2"/>
    <dgm:cxn modelId="{0F6655B6-F0F3-4784-849B-158C4C19436C}" type="presOf" srcId="{EE1F10B6-C2E7-4B88-B3CD-CB246670D443}" destId="{F6058379-D819-4FEF-99ED-873389056A21}" srcOrd="0" destOrd="0" presId="urn:microsoft.com/office/officeart/2005/8/layout/arrow2"/>
    <dgm:cxn modelId="{9A9C36E5-90A4-45DD-80E1-2CA803040B06}" srcId="{E2A9647E-0728-4E5E-B88A-B4D5C9C9E74B}" destId="{C6AE0E9C-8EA2-44B0-A207-86CA9DB645D6}" srcOrd="1" destOrd="0" parTransId="{D9695A3C-FEFB-4711-A8D0-F9BB678307AF}" sibTransId="{EE5656B8-54A9-44EC-819F-752B8CF446F4}"/>
    <dgm:cxn modelId="{489BCC63-6ED6-4A71-8543-9D5A0DB9D774}" type="presParOf" srcId="{BE5233B6-EA8D-4488-96FA-208BCE4AB938}" destId="{C43DC2BA-0AAB-46B9-B594-954231524CEE}" srcOrd="0" destOrd="0" presId="urn:microsoft.com/office/officeart/2005/8/layout/arrow2"/>
    <dgm:cxn modelId="{9553960F-B949-4006-A22F-AD8237D313A4}" type="presParOf" srcId="{BE5233B6-EA8D-4488-96FA-208BCE4AB938}" destId="{B7810693-1971-4B59-BF98-5A046E8C2276}" srcOrd="1" destOrd="0" presId="urn:microsoft.com/office/officeart/2005/8/layout/arrow2"/>
    <dgm:cxn modelId="{1B246691-2EAC-4111-B820-3338ACDD2F6E}" type="presParOf" srcId="{B7810693-1971-4B59-BF98-5A046E8C2276}" destId="{ACB5DB7D-646A-49B7-9544-601D12C38FE6}" srcOrd="0" destOrd="0" presId="urn:microsoft.com/office/officeart/2005/8/layout/arrow2"/>
    <dgm:cxn modelId="{0771EFE2-CC8A-4C8B-922A-0CD3DABFF0E5}" type="presParOf" srcId="{B7810693-1971-4B59-BF98-5A046E8C2276}" destId="{226F7BF4-EFB6-4EC2-9110-ED01E161955E}" srcOrd="1" destOrd="0" presId="urn:microsoft.com/office/officeart/2005/8/layout/arrow2"/>
    <dgm:cxn modelId="{8CD4EC7C-A360-4247-9718-4EC0396CDA4E}" type="presParOf" srcId="{B7810693-1971-4B59-BF98-5A046E8C2276}" destId="{71463E25-7FEE-4E63-8317-42D61B1651DC}" srcOrd="2" destOrd="0" presId="urn:microsoft.com/office/officeart/2005/8/layout/arrow2"/>
    <dgm:cxn modelId="{43753A0D-8002-408B-8C79-5DF0B68DA46D}" type="presParOf" srcId="{B7810693-1971-4B59-BF98-5A046E8C2276}" destId="{38496604-0F91-481A-A6CD-C64BB13E66BA}" srcOrd="3" destOrd="0" presId="urn:microsoft.com/office/officeart/2005/8/layout/arrow2"/>
    <dgm:cxn modelId="{87039D2A-D3F8-47CF-B20B-1FCDCB368099}" type="presParOf" srcId="{B7810693-1971-4B59-BF98-5A046E8C2276}" destId="{40AEF6A2-C6A6-47F9-AABB-ED0E75AFC01C}" srcOrd="4" destOrd="0" presId="urn:microsoft.com/office/officeart/2005/8/layout/arrow2"/>
    <dgm:cxn modelId="{D5AB7F40-E113-4C5C-84CE-50FAFBEECFC9}" type="presParOf" srcId="{B7810693-1971-4B59-BF98-5A046E8C2276}" destId="{E769F848-C1AD-4E42-8184-FD1254E76232}" srcOrd="5" destOrd="0" presId="urn:microsoft.com/office/officeart/2005/8/layout/arrow2"/>
    <dgm:cxn modelId="{0E16AE93-1AFE-4C45-8F26-15DE51960A3D}" type="presParOf" srcId="{B7810693-1971-4B59-BF98-5A046E8C2276}" destId="{1439AE6E-A3C7-46A9-BB94-78A2A4D122DE}" srcOrd="6" destOrd="0" presId="urn:microsoft.com/office/officeart/2005/8/layout/arrow2"/>
    <dgm:cxn modelId="{79092EB5-1B21-4E81-B768-C85BDFBBAAF1}" type="presParOf" srcId="{B7810693-1971-4B59-BF98-5A046E8C2276}" destId="{F6058379-D819-4FEF-99ED-873389056A2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77017A-807F-42CE-86AC-EF34228ADDDC}" type="doc">
      <dgm:prSet loTypeId="urn:microsoft.com/office/officeart/2005/8/layout/process5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990E5B-8D34-46E8-BE40-790F4602679F}">
      <dgm:prSet custT="1"/>
      <dgm:spPr>
        <a:xfrm>
          <a:off x="97043" y="2718"/>
          <a:ext cx="2716187" cy="162971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ru-RU" sz="2000" b="1" dirty="0">
              <a:latin typeface="Calibri" panose="020F0502020204030204"/>
              <a:ea typeface="+mn-ea"/>
              <a:cs typeface="+mn-cs"/>
            </a:rPr>
            <a:t>1. Разработка мобильного приложения </a:t>
          </a:r>
          <a:r>
            <a:rPr lang="ru-RU" sz="2000" dirty="0">
              <a:latin typeface="Calibri" panose="020F0502020204030204"/>
              <a:ea typeface="+mn-ea"/>
              <a:cs typeface="+mn-cs"/>
            </a:rPr>
            <a:t>к Программе «Укрепление здоровья работника» (кнопки 1,2,3,4) - </a:t>
          </a:r>
          <a:r>
            <a:rPr lang="ru-RU" sz="2000" b="1" dirty="0">
              <a:latin typeface="Calibri" panose="020F0502020204030204"/>
              <a:ea typeface="+mn-ea"/>
              <a:cs typeface="+mn-cs"/>
            </a:rPr>
            <a:t>запуск </a:t>
          </a:r>
          <a:r>
            <a:rPr lang="en-US" sz="2000" b="1" dirty="0">
              <a:latin typeface="Calibri" panose="020F0502020204030204"/>
              <a:ea typeface="+mn-ea"/>
              <a:cs typeface="+mn-cs"/>
            </a:rPr>
            <a:t>MVP – </a:t>
          </a:r>
          <a:r>
            <a:rPr lang="ru-RU" sz="2000" b="1" dirty="0">
              <a:latin typeface="Calibri" panose="020F0502020204030204"/>
              <a:ea typeface="+mn-ea"/>
              <a:cs typeface="+mn-cs"/>
            </a:rPr>
            <a:t>сентябрь 2022.</a:t>
          </a:r>
          <a:endParaRPr lang="en-US" sz="2000" dirty="0">
            <a:latin typeface="Calibri" panose="020F0502020204030204"/>
            <a:ea typeface="+mn-ea"/>
            <a:cs typeface="+mn-cs"/>
          </a:endParaRPr>
        </a:p>
      </dgm:t>
    </dgm:pt>
    <dgm:pt modelId="{1A8F7337-1DEC-4A48-9FB9-A21F6A722FEA}" type="parTrans" cxnId="{0B172D34-2557-471D-8461-0442C8946E40}">
      <dgm:prSet/>
      <dgm:spPr/>
      <dgm:t>
        <a:bodyPr/>
        <a:lstStyle/>
        <a:p>
          <a:endParaRPr lang="en-US"/>
        </a:p>
      </dgm:t>
    </dgm:pt>
    <dgm:pt modelId="{FF1F4181-F7DC-4842-9750-352525683D68}" type="sibTrans" cxnId="{0B172D34-2557-471D-8461-0442C8946E40}">
      <dgm:prSet/>
      <dgm:spPr>
        <a:xfrm>
          <a:off x="3052255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E3165767-C98A-4A45-A9DB-8978A4344131}">
      <dgm:prSet custT="1"/>
      <dgm:spPr>
        <a:xfrm>
          <a:off x="3899706" y="2718"/>
          <a:ext cx="2716187" cy="162971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ru-RU" sz="2000" dirty="0">
              <a:latin typeface="Calibri" panose="020F0502020204030204"/>
              <a:ea typeface="+mn-ea"/>
              <a:cs typeface="+mn-cs"/>
            </a:rPr>
            <a:t>2. Ребрендинг продуктовой линейки «Корпоративная программа укрепления здоровья работника/родителя/ребёнка». </a:t>
          </a:r>
          <a:r>
            <a:rPr lang="ru-RU" sz="2000" b="1" dirty="0">
              <a:latin typeface="Calibri" panose="020F0502020204030204"/>
              <a:ea typeface="+mn-ea"/>
              <a:cs typeface="+mn-cs"/>
            </a:rPr>
            <a:t>Создание  программы  «Человеческий и социальный капиталы семьи, корпорации, региона»</a:t>
          </a:r>
          <a:r>
            <a:rPr lang="ru-RU" sz="2000" dirty="0">
              <a:latin typeface="Calibri" panose="020F0502020204030204"/>
              <a:ea typeface="+mn-ea"/>
              <a:cs typeface="+mn-cs"/>
            </a:rPr>
            <a:t> и мобильного приложения  (кнопки 1,2,3,4,5,6,7) - запуск </a:t>
          </a:r>
          <a:r>
            <a:rPr lang="en-US" sz="2000" dirty="0">
              <a:latin typeface="Calibri" panose="020F0502020204030204"/>
              <a:ea typeface="+mn-ea"/>
              <a:cs typeface="+mn-cs"/>
            </a:rPr>
            <a:t>MVP – </a:t>
          </a:r>
          <a:r>
            <a:rPr lang="ru-RU" sz="2000" dirty="0">
              <a:latin typeface="Calibri" panose="020F0502020204030204"/>
              <a:ea typeface="+mn-ea"/>
              <a:cs typeface="+mn-cs"/>
            </a:rPr>
            <a:t>декабрь 2022</a:t>
          </a:r>
          <a:r>
            <a:rPr lang="ru-RU" sz="1500" dirty="0">
              <a:latin typeface="Calibri" panose="020F0502020204030204"/>
              <a:ea typeface="+mn-ea"/>
              <a:cs typeface="+mn-cs"/>
            </a:rPr>
            <a:t>.</a:t>
          </a:r>
          <a:endParaRPr lang="en-US" sz="1500" dirty="0">
            <a:latin typeface="Calibri" panose="020F0502020204030204"/>
            <a:ea typeface="+mn-ea"/>
            <a:cs typeface="+mn-cs"/>
          </a:endParaRPr>
        </a:p>
      </dgm:t>
    </dgm:pt>
    <dgm:pt modelId="{B1E93266-79B4-461C-96A1-EA08C9FD347A}" type="parTrans" cxnId="{EBFA155E-F4AB-4D54-A8FC-A525317ACD67}">
      <dgm:prSet/>
      <dgm:spPr/>
      <dgm:t>
        <a:bodyPr/>
        <a:lstStyle/>
        <a:p>
          <a:endParaRPr lang="en-US"/>
        </a:p>
      </dgm:t>
    </dgm:pt>
    <dgm:pt modelId="{7EDC28D2-33D8-4453-ABAD-4A9D4B6C8442}" type="sibTrans" cxnId="{EBFA155E-F4AB-4D54-A8FC-A525317ACD67}">
      <dgm:prSet/>
      <dgm:spPr>
        <a:xfrm>
          <a:off x="6854918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DE3DAFE7-6C6A-4D67-B302-2A0344DE1E8E}">
      <dgm:prSet custT="1"/>
      <dgm:spPr>
        <a:xfrm>
          <a:off x="7702368" y="2718"/>
          <a:ext cx="2716187" cy="162971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ru-RU" sz="1800" b="1" dirty="0">
              <a:latin typeface="Calibri" panose="020F0502020204030204"/>
              <a:ea typeface="+mn-ea"/>
              <a:cs typeface="+mn-cs"/>
            </a:rPr>
            <a:t>3. Обновление организационной и </a:t>
          </a:r>
          <a:r>
            <a:rPr lang="en-US" sz="1800" b="1" dirty="0">
              <a:latin typeface="Calibri" panose="020F0502020204030204"/>
              <a:ea typeface="+mn-ea"/>
              <a:cs typeface="+mn-cs"/>
            </a:rPr>
            <a:t>IT</a:t>
          </a:r>
          <a:r>
            <a:rPr lang="ru-RU" sz="1800" b="1" dirty="0">
              <a:latin typeface="Calibri" panose="020F0502020204030204"/>
              <a:ea typeface="+mn-ea"/>
              <a:cs typeface="+mn-cs"/>
            </a:rPr>
            <a:t>-платформы, базы данных юридических и физических лиц (А</a:t>
          </a:r>
          <a:r>
            <a:rPr lang="en-US" sz="1800" b="1" dirty="0">
              <a:latin typeface="Calibri" panose="020F0502020204030204"/>
              <a:ea typeface="+mn-ea"/>
              <a:cs typeface="+mn-cs"/>
            </a:rPr>
            <a:t>I, ML, DL).</a:t>
          </a:r>
          <a:r>
            <a:rPr lang="en-US" sz="1800" dirty="0">
              <a:latin typeface="Calibri" panose="020F0502020204030204"/>
              <a:ea typeface="+mn-ea"/>
              <a:cs typeface="+mn-cs"/>
            </a:rPr>
            <a:t> </a:t>
          </a:r>
          <a:endParaRPr lang="ru-RU" sz="1800" dirty="0"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ru-RU" sz="1700" dirty="0">
              <a:latin typeface="Calibri" panose="020F0502020204030204"/>
              <a:ea typeface="+mn-ea"/>
              <a:cs typeface="+mn-cs"/>
            </a:rPr>
            <a:t>Включает технологии: блокчейн, цифровой двойник человека, </a:t>
          </a:r>
          <a:r>
            <a:rPr lang="en-US" sz="1700" dirty="0">
              <a:latin typeface="Calibri" panose="020F0502020204030204"/>
              <a:ea typeface="+mn-ea"/>
              <a:cs typeface="+mn-cs"/>
            </a:rPr>
            <a:t>PROFILE (</a:t>
          </a:r>
          <a:r>
            <a:rPr lang="ru-RU" sz="1700" dirty="0">
              <a:latin typeface="Calibri" panose="020F0502020204030204"/>
              <a:ea typeface="+mn-ea"/>
              <a:cs typeface="+mn-cs"/>
            </a:rPr>
            <a:t>цивилизационно-культурного моделирования), виртуальная и дополненная реальность.</a:t>
          </a:r>
          <a:endParaRPr lang="en-US" sz="1700" dirty="0">
            <a:latin typeface="Calibri" panose="020F0502020204030204"/>
            <a:ea typeface="+mn-ea"/>
            <a:cs typeface="+mn-cs"/>
          </a:endParaRPr>
        </a:p>
      </dgm:t>
    </dgm:pt>
    <dgm:pt modelId="{DB07C676-3BED-40D8-9D7E-934602EC8526}" type="parTrans" cxnId="{5A0AA0D5-AE56-4277-9DC3-BACE14641C1D}">
      <dgm:prSet/>
      <dgm:spPr/>
      <dgm:t>
        <a:bodyPr/>
        <a:lstStyle/>
        <a:p>
          <a:endParaRPr lang="en-US"/>
        </a:p>
      </dgm:t>
    </dgm:pt>
    <dgm:pt modelId="{91730E0C-F279-4069-BA36-D2B8580D5790}" type="sibTrans" cxnId="{5A0AA0D5-AE56-4277-9DC3-BACE14641C1D}">
      <dgm:prSet/>
      <dgm:spPr>
        <a:xfrm rot="5400000">
          <a:off x="8772546" y="1822564"/>
          <a:ext cx="575831" cy="673614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7BCF5D01-BFF7-4A14-AACE-CA6FEF756A4D}">
      <dgm:prSet custT="1"/>
      <dgm:spPr>
        <a:xfrm>
          <a:off x="7702368" y="2718906"/>
          <a:ext cx="2716187" cy="162971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ru-RU" sz="1800" b="1" dirty="0">
              <a:latin typeface="Calibri" panose="020F0502020204030204"/>
              <a:ea typeface="+mn-ea"/>
              <a:cs typeface="+mn-cs"/>
            </a:rPr>
            <a:t>4. Создание сервиса «Управление человеческим и социальным капиталами человека, семьи, корпорации, региона», </a:t>
          </a:r>
          <a:r>
            <a:rPr lang="ru-RU" sz="1800" dirty="0">
              <a:latin typeface="Calibri" panose="020F0502020204030204"/>
              <a:ea typeface="+mn-ea"/>
              <a:cs typeface="+mn-cs"/>
            </a:rPr>
            <a:t>интегрированного с  государственными  и негосударственными базами данных в области медицины, образования, труда, экономики и бизнеса,  науки и культуры – 2023-2025 гг. </a:t>
          </a:r>
          <a:endParaRPr lang="en-US" sz="1800" dirty="0">
            <a:latin typeface="Calibri" panose="020F0502020204030204"/>
            <a:ea typeface="+mn-ea"/>
            <a:cs typeface="+mn-cs"/>
          </a:endParaRPr>
        </a:p>
      </dgm:t>
    </dgm:pt>
    <dgm:pt modelId="{A018D75A-114A-43F4-8C67-29E2D48A8661}" type="parTrans" cxnId="{3370B901-3BBB-44C1-9031-8794CCF89D16}">
      <dgm:prSet/>
      <dgm:spPr/>
      <dgm:t>
        <a:bodyPr/>
        <a:lstStyle/>
        <a:p>
          <a:endParaRPr lang="en-US"/>
        </a:p>
      </dgm:t>
    </dgm:pt>
    <dgm:pt modelId="{A3C57690-2A3C-4F4D-A9A5-483F7B5808ED}" type="sibTrans" cxnId="{3370B901-3BBB-44C1-9031-8794CCF89D16}">
      <dgm:prSet/>
      <dgm:spPr>
        <a:xfrm rot="10800000">
          <a:off x="6887512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80931AF4-4B57-43ED-9906-AD5D75243B40}">
      <dgm:prSet custT="1"/>
      <dgm:spPr>
        <a:xfrm>
          <a:off x="3899706" y="2718906"/>
          <a:ext cx="2716187" cy="162971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ru-RU" sz="2000" b="1" dirty="0">
              <a:latin typeface="Calibri" panose="020F0502020204030204"/>
              <a:ea typeface="+mn-ea"/>
              <a:cs typeface="+mn-cs"/>
            </a:rPr>
            <a:t>5. Расширение линейки продукции сервиса </a:t>
          </a:r>
          <a:br>
            <a:rPr lang="ru-RU" sz="2000" b="1" dirty="0">
              <a:latin typeface="Calibri" panose="020F0502020204030204"/>
              <a:ea typeface="+mn-ea"/>
              <a:cs typeface="+mn-cs"/>
            </a:rPr>
          </a:br>
          <a:r>
            <a:rPr lang="ru-RU" sz="2000" b="1" dirty="0">
              <a:latin typeface="Calibri" panose="020F0502020204030204"/>
              <a:ea typeface="+mn-ea"/>
              <a:cs typeface="+mn-cs"/>
            </a:rPr>
            <a:t>«Управления человеческим и социальным капиталами» </a:t>
          </a:r>
          <a:r>
            <a:rPr lang="ru-RU" sz="2000" dirty="0">
              <a:latin typeface="Calibri" panose="020F0502020204030204"/>
              <a:ea typeface="+mn-ea"/>
              <a:cs typeface="+mn-cs"/>
            </a:rPr>
            <a:t>за счёт ряда программ м мобильных приложений.</a:t>
          </a:r>
          <a:endParaRPr lang="en-US" sz="2000" dirty="0">
            <a:latin typeface="Calibri" panose="020F0502020204030204"/>
            <a:ea typeface="+mn-ea"/>
            <a:cs typeface="+mn-cs"/>
          </a:endParaRPr>
        </a:p>
      </dgm:t>
    </dgm:pt>
    <dgm:pt modelId="{4E1D8D1A-96AD-4BFC-A2DA-8A0910FC6CC0}" type="parTrans" cxnId="{4BD6D5E0-23DE-44E7-8D5A-9C0A92881A67}">
      <dgm:prSet/>
      <dgm:spPr/>
      <dgm:t>
        <a:bodyPr/>
        <a:lstStyle/>
        <a:p>
          <a:endParaRPr lang="en-US"/>
        </a:p>
      </dgm:t>
    </dgm:pt>
    <dgm:pt modelId="{2447798E-9A85-43F4-8F06-593C4C206868}" type="sibTrans" cxnId="{4BD6D5E0-23DE-44E7-8D5A-9C0A92881A67}">
      <dgm:prSet/>
      <dgm:spPr/>
      <dgm:t>
        <a:bodyPr/>
        <a:lstStyle/>
        <a:p>
          <a:endParaRPr lang="en-US"/>
        </a:p>
      </dgm:t>
    </dgm:pt>
    <dgm:pt modelId="{B63E698C-B2C6-4230-B01A-3298B32444DF}" type="pres">
      <dgm:prSet presAssocID="{8177017A-807F-42CE-86AC-EF34228ADDDC}" presName="diagram" presStyleCnt="0">
        <dgm:presLayoutVars>
          <dgm:dir/>
          <dgm:resizeHandles val="exact"/>
        </dgm:presLayoutVars>
      </dgm:prSet>
      <dgm:spPr/>
    </dgm:pt>
    <dgm:pt modelId="{22634589-F5E4-4156-B8C5-64E4FAE98012}" type="pres">
      <dgm:prSet presAssocID="{06990E5B-8D34-46E8-BE40-790F4602679F}" presName="node" presStyleLbl="node1" presStyleIdx="0" presStyleCnt="5">
        <dgm:presLayoutVars>
          <dgm:bulletEnabled val="1"/>
        </dgm:presLayoutVars>
      </dgm:prSet>
      <dgm:spPr/>
    </dgm:pt>
    <dgm:pt modelId="{A6DA82D5-2EED-4881-9D13-2F02827F2DD3}" type="pres">
      <dgm:prSet presAssocID="{FF1F4181-F7DC-4842-9750-352525683D68}" presName="sibTrans" presStyleLbl="sibTrans2D1" presStyleIdx="0" presStyleCnt="4"/>
      <dgm:spPr/>
    </dgm:pt>
    <dgm:pt modelId="{5BC6B3A1-D394-472C-8102-E8F94C951E00}" type="pres">
      <dgm:prSet presAssocID="{FF1F4181-F7DC-4842-9750-352525683D68}" presName="connectorText" presStyleLbl="sibTrans2D1" presStyleIdx="0" presStyleCnt="4"/>
      <dgm:spPr/>
    </dgm:pt>
    <dgm:pt modelId="{E27CBCA1-AEE6-40A5-8BA6-A841B48AA9FD}" type="pres">
      <dgm:prSet presAssocID="{E3165767-C98A-4A45-A9DB-8978A4344131}" presName="node" presStyleLbl="node1" presStyleIdx="1" presStyleCnt="5" custScaleX="175524">
        <dgm:presLayoutVars>
          <dgm:bulletEnabled val="1"/>
        </dgm:presLayoutVars>
      </dgm:prSet>
      <dgm:spPr/>
    </dgm:pt>
    <dgm:pt modelId="{139B799F-B38A-4119-952F-FBB15B510364}" type="pres">
      <dgm:prSet presAssocID="{7EDC28D2-33D8-4453-ABAD-4A9D4B6C8442}" presName="sibTrans" presStyleLbl="sibTrans2D1" presStyleIdx="1" presStyleCnt="4"/>
      <dgm:spPr/>
    </dgm:pt>
    <dgm:pt modelId="{BD9B09F7-338A-4644-9BFD-876381BA528A}" type="pres">
      <dgm:prSet presAssocID="{7EDC28D2-33D8-4453-ABAD-4A9D4B6C8442}" presName="connectorText" presStyleLbl="sibTrans2D1" presStyleIdx="1" presStyleCnt="4"/>
      <dgm:spPr/>
    </dgm:pt>
    <dgm:pt modelId="{13DAA760-482A-42B8-B0F6-2E18C7746F84}" type="pres">
      <dgm:prSet presAssocID="{DE3DAFE7-6C6A-4D67-B302-2A0344DE1E8E}" presName="node" presStyleLbl="node1" presStyleIdx="2" presStyleCnt="5" custScaleY="153973">
        <dgm:presLayoutVars>
          <dgm:bulletEnabled val="1"/>
        </dgm:presLayoutVars>
      </dgm:prSet>
      <dgm:spPr/>
    </dgm:pt>
    <dgm:pt modelId="{0AFB78E2-D8ED-41FB-9317-97F8D3934007}" type="pres">
      <dgm:prSet presAssocID="{91730E0C-F279-4069-BA36-D2B8580D5790}" presName="sibTrans" presStyleLbl="sibTrans2D1" presStyleIdx="2" presStyleCnt="4"/>
      <dgm:spPr/>
    </dgm:pt>
    <dgm:pt modelId="{313185CE-C2B7-4543-8E10-D263794BE06C}" type="pres">
      <dgm:prSet presAssocID="{91730E0C-F279-4069-BA36-D2B8580D5790}" presName="connectorText" presStyleLbl="sibTrans2D1" presStyleIdx="2" presStyleCnt="4"/>
      <dgm:spPr/>
    </dgm:pt>
    <dgm:pt modelId="{283B9493-EEB6-4101-BFD5-D3F47C9071AE}" type="pres">
      <dgm:prSet presAssocID="{7BCF5D01-BFF7-4A14-AACE-CA6FEF756A4D}" presName="node" presStyleLbl="node1" presStyleIdx="3" presStyleCnt="5" custScaleY="154449">
        <dgm:presLayoutVars>
          <dgm:bulletEnabled val="1"/>
        </dgm:presLayoutVars>
      </dgm:prSet>
      <dgm:spPr/>
    </dgm:pt>
    <dgm:pt modelId="{BE891598-6BF9-497D-90D4-ADF6EF1544F5}" type="pres">
      <dgm:prSet presAssocID="{A3C57690-2A3C-4F4D-A9A5-483F7B5808ED}" presName="sibTrans" presStyleLbl="sibTrans2D1" presStyleIdx="3" presStyleCnt="4"/>
      <dgm:spPr/>
    </dgm:pt>
    <dgm:pt modelId="{50BAB114-0ACF-4AC5-82B7-B6CDADDAD407}" type="pres">
      <dgm:prSet presAssocID="{A3C57690-2A3C-4F4D-A9A5-483F7B5808ED}" presName="connectorText" presStyleLbl="sibTrans2D1" presStyleIdx="3" presStyleCnt="4"/>
      <dgm:spPr/>
    </dgm:pt>
    <dgm:pt modelId="{D3275743-7CC9-412D-B932-2104416EE219}" type="pres">
      <dgm:prSet presAssocID="{80931AF4-4B57-43ED-9906-AD5D75243B40}" presName="node" presStyleLbl="node1" presStyleIdx="4" presStyleCnt="5" custScaleX="98843" custScaleY="130190">
        <dgm:presLayoutVars>
          <dgm:bulletEnabled val="1"/>
        </dgm:presLayoutVars>
      </dgm:prSet>
      <dgm:spPr/>
    </dgm:pt>
  </dgm:ptLst>
  <dgm:cxnLst>
    <dgm:cxn modelId="{3370B901-3BBB-44C1-9031-8794CCF89D16}" srcId="{8177017A-807F-42CE-86AC-EF34228ADDDC}" destId="{7BCF5D01-BFF7-4A14-AACE-CA6FEF756A4D}" srcOrd="3" destOrd="0" parTransId="{A018D75A-114A-43F4-8C67-29E2D48A8661}" sibTransId="{A3C57690-2A3C-4F4D-A9A5-483F7B5808ED}"/>
    <dgm:cxn modelId="{A5E0640D-8B81-4797-96A5-7DA09B4660D4}" type="presOf" srcId="{80931AF4-4B57-43ED-9906-AD5D75243B40}" destId="{D3275743-7CC9-412D-B932-2104416EE219}" srcOrd="0" destOrd="0" presId="urn:microsoft.com/office/officeart/2005/8/layout/process5"/>
    <dgm:cxn modelId="{64958413-6453-4BCF-9862-EE5E78AE069F}" type="presOf" srcId="{E3165767-C98A-4A45-A9DB-8978A4344131}" destId="{E27CBCA1-AEE6-40A5-8BA6-A841B48AA9FD}" srcOrd="0" destOrd="0" presId="urn:microsoft.com/office/officeart/2005/8/layout/process5"/>
    <dgm:cxn modelId="{BB4A3724-00B1-4D65-A4CC-0EA3BFC917DE}" type="presOf" srcId="{DE3DAFE7-6C6A-4D67-B302-2A0344DE1E8E}" destId="{13DAA760-482A-42B8-B0F6-2E18C7746F84}" srcOrd="0" destOrd="0" presId="urn:microsoft.com/office/officeart/2005/8/layout/process5"/>
    <dgm:cxn modelId="{81044F32-8331-4419-A98D-5AA23ECDC997}" type="presOf" srcId="{FF1F4181-F7DC-4842-9750-352525683D68}" destId="{5BC6B3A1-D394-472C-8102-E8F94C951E00}" srcOrd="1" destOrd="0" presId="urn:microsoft.com/office/officeart/2005/8/layout/process5"/>
    <dgm:cxn modelId="{0B172D34-2557-471D-8461-0442C8946E40}" srcId="{8177017A-807F-42CE-86AC-EF34228ADDDC}" destId="{06990E5B-8D34-46E8-BE40-790F4602679F}" srcOrd="0" destOrd="0" parTransId="{1A8F7337-1DEC-4A48-9FB9-A21F6A722FEA}" sibTransId="{FF1F4181-F7DC-4842-9750-352525683D68}"/>
    <dgm:cxn modelId="{535B9435-599B-4DA7-8382-6C7D2F2BCD8F}" type="presOf" srcId="{7BCF5D01-BFF7-4A14-AACE-CA6FEF756A4D}" destId="{283B9493-EEB6-4101-BFD5-D3F47C9071AE}" srcOrd="0" destOrd="0" presId="urn:microsoft.com/office/officeart/2005/8/layout/process5"/>
    <dgm:cxn modelId="{9744AC3A-BC7C-46F7-A129-5BDF68007DEF}" type="presOf" srcId="{7EDC28D2-33D8-4453-ABAD-4A9D4B6C8442}" destId="{BD9B09F7-338A-4644-9BFD-876381BA528A}" srcOrd="1" destOrd="0" presId="urn:microsoft.com/office/officeart/2005/8/layout/process5"/>
    <dgm:cxn modelId="{EBFA155E-F4AB-4D54-A8FC-A525317ACD67}" srcId="{8177017A-807F-42CE-86AC-EF34228ADDDC}" destId="{E3165767-C98A-4A45-A9DB-8978A4344131}" srcOrd="1" destOrd="0" parTransId="{B1E93266-79B4-461C-96A1-EA08C9FD347A}" sibTransId="{7EDC28D2-33D8-4453-ABAD-4A9D4B6C8442}"/>
    <dgm:cxn modelId="{2A27BA41-56DC-4F5B-8FA5-94D7053A1D97}" type="presOf" srcId="{91730E0C-F279-4069-BA36-D2B8580D5790}" destId="{0AFB78E2-D8ED-41FB-9317-97F8D3934007}" srcOrd="0" destOrd="0" presId="urn:microsoft.com/office/officeart/2005/8/layout/process5"/>
    <dgm:cxn modelId="{E727CA49-A8C5-4F4E-93C7-FA3ED16CB4FD}" type="presOf" srcId="{7EDC28D2-33D8-4453-ABAD-4A9D4B6C8442}" destId="{139B799F-B38A-4119-952F-FBB15B510364}" srcOrd="0" destOrd="0" presId="urn:microsoft.com/office/officeart/2005/8/layout/process5"/>
    <dgm:cxn modelId="{A1AEDF75-8D69-4B37-BBF5-01139D8458D2}" type="presOf" srcId="{A3C57690-2A3C-4F4D-A9A5-483F7B5808ED}" destId="{50BAB114-0ACF-4AC5-82B7-B6CDADDAD407}" srcOrd="1" destOrd="0" presId="urn:microsoft.com/office/officeart/2005/8/layout/process5"/>
    <dgm:cxn modelId="{68375858-BAB0-43D3-89E1-E7375686AD4E}" type="presOf" srcId="{91730E0C-F279-4069-BA36-D2B8580D5790}" destId="{313185CE-C2B7-4543-8E10-D263794BE06C}" srcOrd="1" destOrd="0" presId="urn:microsoft.com/office/officeart/2005/8/layout/process5"/>
    <dgm:cxn modelId="{9DF2F37D-7F63-40C8-9EE2-246AC3288960}" type="presOf" srcId="{8177017A-807F-42CE-86AC-EF34228ADDDC}" destId="{B63E698C-B2C6-4230-B01A-3298B32444DF}" srcOrd="0" destOrd="0" presId="urn:microsoft.com/office/officeart/2005/8/layout/process5"/>
    <dgm:cxn modelId="{41967596-E827-4102-BE04-29D260347175}" type="presOf" srcId="{A3C57690-2A3C-4F4D-A9A5-483F7B5808ED}" destId="{BE891598-6BF9-497D-90D4-ADF6EF1544F5}" srcOrd="0" destOrd="0" presId="urn:microsoft.com/office/officeart/2005/8/layout/process5"/>
    <dgm:cxn modelId="{5A0AA0D5-AE56-4277-9DC3-BACE14641C1D}" srcId="{8177017A-807F-42CE-86AC-EF34228ADDDC}" destId="{DE3DAFE7-6C6A-4D67-B302-2A0344DE1E8E}" srcOrd="2" destOrd="0" parTransId="{DB07C676-3BED-40D8-9D7E-934602EC8526}" sibTransId="{91730E0C-F279-4069-BA36-D2B8580D5790}"/>
    <dgm:cxn modelId="{4BD6D5E0-23DE-44E7-8D5A-9C0A92881A67}" srcId="{8177017A-807F-42CE-86AC-EF34228ADDDC}" destId="{80931AF4-4B57-43ED-9906-AD5D75243B40}" srcOrd="4" destOrd="0" parTransId="{4E1D8D1A-96AD-4BFC-A2DA-8A0910FC6CC0}" sibTransId="{2447798E-9A85-43F4-8F06-593C4C206868}"/>
    <dgm:cxn modelId="{CE8E28E8-450E-440C-80F4-35C9B0B433D4}" type="presOf" srcId="{06990E5B-8D34-46E8-BE40-790F4602679F}" destId="{22634589-F5E4-4156-B8C5-64E4FAE98012}" srcOrd="0" destOrd="0" presId="urn:microsoft.com/office/officeart/2005/8/layout/process5"/>
    <dgm:cxn modelId="{4CB8E8FF-DAC7-4331-A0F8-4672A4758893}" type="presOf" srcId="{FF1F4181-F7DC-4842-9750-352525683D68}" destId="{A6DA82D5-2EED-4881-9D13-2F02827F2DD3}" srcOrd="0" destOrd="0" presId="urn:microsoft.com/office/officeart/2005/8/layout/process5"/>
    <dgm:cxn modelId="{8F5FA481-60D7-47B7-9C3F-7CF9D644C04B}" type="presParOf" srcId="{B63E698C-B2C6-4230-B01A-3298B32444DF}" destId="{22634589-F5E4-4156-B8C5-64E4FAE98012}" srcOrd="0" destOrd="0" presId="urn:microsoft.com/office/officeart/2005/8/layout/process5"/>
    <dgm:cxn modelId="{555C0ACC-D74C-48F4-A33D-C8BA300F02A4}" type="presParOf" srcId="{B63E698C-B2C6-4230-B01A-3298B32444DF}" destId="{A6DA82D5-2EED-4881-9D13-2F02827F2DD3}" srcOrd="1" destOrd="0" presId="urn:microsoft.com/office/officeart/2005/8/layout/process5"/>
    <dgm:cxn modelId="{07DDB594-410F-452D-B8F3-B8A9EB80D95B}" type="presParOf" srcId="{A6DA82D5-2EED-4881-9D13-2F02827F2DD3}" destId="{5BC6B3A1-D394-472C-8102-E8F94C951E00}" srcOrd="0" destOrd="0" presId="urn:microsoft.com/office/officeart/2005/8/layout/process5"/>
    <dgm:cxn modelId="{E31BEEC8-81D4-44CD-BE23-067A402105FD}" type="presParOf" srcId="{B63E698C-B2C6-4230-B01A-3298B32444DF}" destId="{E27CBCA1-AEE6-40A5-8BA6-A841B48AA9FD}" srcOrd="2" destOrd="0" presId="urn:microsoft.com/office/officeart/2005/8/layout/process5"/>
    <dgm:cxn modelId="{C59B6357-71BB-44C1-B80C-3E0C33F85524}" type="presParOf" srcId="{B63E698C-B2C6-4230-B01A-3298B32444DF}" destId="{139B799F-B38A-4119-952F-FBB15B510364}" srcOrd="3" destOrd="0" presId="urn:microsoft.com/office/officeart/2005/8/layout/process5"/>
    <dgm:cxn modelId="{6047A767-4A44-4722-939C-B0A3CED1321D}" type="presParOf" srcId="{139B799F-B38A-4119-952F-FBB15B510364}" destId="{BD9B09F7-338A-4644-9BFD-876381BA528A}" srcOrd="0" destOrd="0" presId="urn:microsoft.com/office/officeart/2005/8/layout/process5"/>
    <dgm:cxn modelId="{63F9DEA1-87D0-4187-9884-B96CF6F972E0}" type="presParOf" srcId="{B63E698C-B2C6-4230-B01A-3298B32444DF}" destId="{13DAA760-482A-42B8-B0F6-2E18C7746F84}" srcOrd="4" destOrd="0" presId="urn:microsoft.com/office/officeart/2005/8/layout/process5"/>
    <dgm:cxn modelId="{5A21F003-F3BB-4B67-9DFE-C23587F2F992}" type="presParOf" srcId="{B63E698C-B2C6-4230-B01A-3298B32444DF}" destId="{0AFB78E2-D8ED-41FB-9317-97F8D3934007}" srcOrd="5" destOrd="0" presId="urn:microsoft.com/office/officeart/2005/8/layout/process5"/>
    <dgm:cxn modelId="{70F6B8D8-C7AB-4598-B17B-CD97C1D668A0}" type="presParOf" srcId="{0AFB78E2-D8ED-41FB-9317-97F8D3934007}" destId="{313185CE-C2B7-4543-8E10-D263794BE06C}" srcOrd="0" destOrd="0" presId="urn:microsoft.com/office/officeart/2005/8/layout/process5"/>
    <dgm:cxn modelId="{D43BC932-7536-4B22-9FB9-F6A10209A7D5}" type="presParOf" srcId="{B63E698C-B2C6-4230-B01A-3298B32444DF}" destId="{283B9493-EEB6-4101-BFD5-D3F47C9071AE}" srcOrd="6" destOrd="0" presId="urn:microsoft.com/office/officeart/2005/8/layout/process5"/>
    <dgm:cxn modelId="{C042B00E-B2F7-4E60-A656-577A2BD557C1}" type="presParOf" srcId="{B63E698C-B2C6-4230-B01A-3298B32444DF}" destId="{BE891598-6BF9-497D-90D4-ADF6EF1544F5}" srcOrd="7" destOrd="0" presId="urn:microsoft.com/office/officeart/2005/8/layout/process5"/>
    <dgm:cxn modelId="{2CAA1904-46E9-484E-85DD-C224B4A72F0C}" type="presParOf" srcId="{BE891598-6BF9-497D-90D4-ADF6EF1544F5}" destId="{50BAB114-0ACF-4AC5-82B7-B6CDADDAD407}" srcOrd="0" destOrd="0" presId="urn:microsoft.com/office/officeart/2005/8/layout/process5"/>
    <dgm:cxn modelId="{9F4C3BC0-B02B-4B78-A8C1-734243FBA180}" type="presParOf" srcId="{B63E698C-B2C6-4230-B01A-3298B32444DF}" destId="{D3275743-7CC9-412D-B932-2104416EE219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9BC92-8668-4558-88E2-59B8AE5E2B81}">
      <dsp:nvSpPr>
        <dsp:cNvPr id="0" name=""/>
        <dsp:cNvSpPr/>
      </dsp:nvSpPr>
      <dsp:spPr>
        <a:xfrm>
          <a:off x="0" y="5579"/>
          <a:ext cx="8739691" cy="11885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F9F65-229F-43DB-8331-F2493A4B5592}">
      <dsp:nvSpPr>
        <dsp:cNvPr id="0" name=""/>
        <dsp:cNvSpPr/>
      </dsp:nvSpPr>
      <dsp:spPr>
        <a:xfrm>
          <a:off x="359529" y="272998"/>
          <a:ext cx="653689" cy="6536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C6F4E-61FE-4846-A374-C58907722181}">
      <dsp:nvSpPr>
        <dsp:cNvPr id="0" name=""/>
        <dsp:cNvSpPr/>
      </dsp:nvSpPr>
      <dsp:spPr>
        <a:xfrm>
          <a:off x="1372747" y="5579"/>
          <a:ext cx="3932860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Ресурсно-целевое планирование</a:t>
          </a:r>
        </a:p>
      </dsp:txBody>
      <dsp:txXfrm>
        <a:off x="1372747" y="5579"/>
        <a:ext cx="3932860" cy="1188526"/>
      </dsp:txXfrm>
    </dsp:sp>
    <dsp:sp modelId="{E832E761-B8A7-44C7-AE4A-DAE4424A975B}">
      <dsp:nvSpPr>
        <dsp:cNvPr id="0" name=""/>
        <dsp:cNvSpPr/>
      </dsp:nvSpPr>
      <dsp:spPr>
        <a:xfrm>
          <a:off x="5305608" y="5579"/>
          <a:ext cx="3434082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Глубинный уровень</a:t>
          </a:r>
          <a:endParaRPr lang="ru-RU" sz="1800" b="1" kern="1200" dirty="0"/>
        </a:p>
      </dsp:txBody>
      <dsp:txXfrm>
        <a:off x="5305608" y="5579"/>
        <a:ext cx="3434082" cy="1188526"/>
      </dsp:txXfrm>
    </dsp:sp>
    <dsp:sp modelId="{C84B33FF-75F5-4C05-92C5-6C9119092FA1}">
      <dsp:nvSpPr>
        <dsp:cNvPr id="0" name=""/>
        <dsp:cNvSpPr/>
      </dsp:nvSpPr>
      <dsp:spPr>
        <a:xfrm>
          <a:off x="0" y="1477938"/>
          <a:ext cx="8739691" cy="11885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A3480-D520-4B9F-A28E-8ED6EF4BCC03}">
      <dsp:nvSpPr>
        <dsp:cNvPr id="0" name=""/>
        <dsp:cNvSpPr/>
      </dsp:nvSpPr>
      <dsp:spPr>
        <a:xfrm>
          <a:off x="359529" y="1758656"/>
          <a:ext cx="653689" cy="653689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AA752E-A3B3-4948-8670-1DB9BFD5C31E}">
      <dsp:nvSpPr>
        <dsp:cNvPr id="0" name=""/>
        <dsp:cNvSpPr/>
      </dsp:nvSpPr>
      <dsp:spPr>
        <a:xfrm>
          <a:off x="1372747" y="1491237"/>
          <a:ext cx="3932860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 </a:t>
          </a:r>
          <a:r>
            <a:rPr lang="en-US" sz="1900" kern="1200"/>
            <a:t>Data Science</a:t>
          </a:r>
          <a:r>
            <a:rPr lang="ru-RU" sz="1900" kern="1200"/>
            <a:t> и </a:t>
          </a:r>
          <a:r>
            <a:rPr lang="en-US" sz="1900" kern="1200"/>
            <a:t>Open Science</a:t>
          </a:r>
          <a:endParaRPr lang="ru-RU" sz="1900" kern="1200" dirty="0"/>
        </a:p>
      </dsp:txBody>
      <dsp:txXfrm>
        <a:off x="1372747" y="1491237"/>
        <a:ext cx="3932860" cy="1188526"/>
      </dsp:txXfrm>
    </dsp:sp>
    <dsp:sp modelId="{11DF737A-4D3B-48CA-9BCE-E69DC8C1292E}">
      <dsp:nvSpPr>
        <dsp:cNvPr id="0" name=""/>
        <dsp:cNvSpPr/>
      </dsp:nvSpPr>
      <dsp:spPr>
        <a:xfrm>
          <a:off x="5305608" y="1491237"/>
          <a:ext cx="3434082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 Глубинный уровень</a:t>
          </a:r>
          <a:endParaRPr lang="ru-RU" sz="1800" b="1" kern="1200" dirty="0"/>
        </a:p>
      </dsp:txBody>
      <dsp:txXfrm>
        <a:off x="5305608" y="1491237"/>
        <a:ext cx="3434082" cy="1188526"/>
      </dsp:txXfrm>
    </dsp:sp>
    <dsp:sp modelId="{78FDD7BD-C973-4F61-8E4D-8D84294E8CF0}">
      <dsp:nvSpPr>
        <dsp:cNvPr id="0" name=""/>
        <dsp:cNvSpPr/>
      </dsp:nvSpPr>
      <dsp:spPr>
        <a:xfrm>
          <a:off x="0" y="2976895"/>
          <a:ext cx="8739691" cy="11885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0BC15-6335-45A5-A400-FB4D6D450B57}">
      <dsp:nvSpPr>
        <dsp:cNvPr id="0" name=""/>
        <dsp:cNvSpPr/>
      </dsp:nvSpPr>
      <dsp:spPr>
        <a:xfrm>
          <a:off x="359529" y="3244314"/>
          <a:ext cx="653689" cy="653689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0A821-E880-4C74-ADC4-3172B70ADD77}">
      <dsp:nvSpPr>
        <dsp:cNvPr id="0" name=""/>
        <dsp:cNvSpPr/>
      </dsp:nvSpPr>
      <dsp:spPr>
        <a:xfrm>
          <a:off x="1372747" y="2976895"/>
          <a:ext cx="3932860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IT </a:t>
          </a:r>
          <a:r>
            <a:rPr lang="ru-RU" sz="1900" kern="1200"/>
            <a:t> и мобильные решения:   дистанционное сопровождение, роботы общения </a:t>
          </a:r>
          <a:endParaRPr lang="ru-RU" sz="1900" kern="1200" dirty="0"/>
        </a:p>
      </dsp:txBody>
      <dsp:txXfrm>
        <a:off x="1372747" y="2976895"/>
        <a:ext cx="3932860" cy="1188526"/>
      </dsp:txXfrm>
    </dsp:sp>
    <dsp:sp modelId="{6D8DFD07-5C77-41D2-A75E-DDC5CA38511F}">
      <dsp:nvSpPr>
        <dsp:cNvPr id="0" name=""/>
        <dsp:cNvSpPr/>
      </dsp:nvSpPr>
      <dsp:spPr>
        <a:xfrm>
          <a:off x="5305608" y="2976895"/>
          <a:ext cx="3434082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Средний уровень</a:t>
          </a:r>
          <a:endParaRPr lang="ru-RU" sz="1800" b="1" kern="1200" dirty="0"/>
        </a:p>
      </dsp:txBody>
      <dsp:txXfrm>
        <a:off x="5305608" y="2976895"/>
        <a:ext cx="3434082" cy="1188526"/>
      </dsp:txXfrm>
    </dsp:sp>
    <dsp:sp modelId="{8AD51E95-3323-465C-B924-7D24BAAE3340}">
      <dsp:nvSpPr>
        <dsp:cNvPr id="0" name=""/>
        <dsp:cNvSpPr/>
      </dsp:nvSpPr>
      <dsp:spPr>
        <a:xfrm>
          <a:off x="0" y="4462553"/>
          <a:ext cx="8739691" cy="11885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355FD-089A-439E-A293-7162B430FB57}">
      <dsp:nvSpPr>
        <dsp:cNvPr id="0" name=""/>
        <dsp:cNvSpPr/>
      </dsp:nvSpPr>
      <dsp:spPr>
        <a:xfrm>
          <a:off x="359529" y="4729972"/>
          <a:ext cx="653689" cy="653689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798E6-961E-4FBF-8D9A-976D38CA86BC}">
      <dsp:nvSpPr>
        <dsp:cNvPr id="0" name=""/>
        <dsp:cNvSpPr/>
      </dsp:nvSpPr>
      <dsp:spPr>
        <a:xfrm>
          <a:off x="1372747" y="4462553"/>
          <a:ext cx="3932860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Экспертиза проектов и общественное обсуждение и инструменты управления</a:t>
          </a:r>
          <a:endParaRPr lang="ru-RU" sz="1900" kern="1200" dirty="0"/>
        </a:p>
      </dsp:txBody>
      <dsp:txXfrm>
        <a:off x="1372747" y="4462553"/>
        <a:ext cx="3932860" cy="1188526"/>
      </dsp:txXfrm>
    </dsp:sp>
    <dsp:sp modelId="{BFCF3340-E00F-4429-B351-0E1591AF47E0}">
      <dsp:nvSpPr>
        <dsp:cNvPr id="0" name=""/>
        <dsp:cNvSpPr/>
      </dsp:nvSpPr>
      <dsp:spPr>
        <a:xfrm>
          <a:off x="5305608" y="4462553"/>
          <a:ext cx="3434082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Верхний уровень </a:t>
          </a:r>
          <a:endParaRPr lang="ru-RU" sz="1800" b="1" kern="1200" dirty="0"/>
        </a:p>
      </dsp:txBody>
      <dsp:txXfrm>
        <a:off x="5305608" y="4462553"/>
        <a:ext cx="3434082" cy="1188526"/>
      </dsp:txXfrm>
    </dsp:sp>
    <dsp:sp modelId="{31D791F9-347E-4537-9702-3B69F030A1C4}">
      <dsp:nvSpPr>
        <dsp:cNvPr id="0" name=""/>
        <dsp:cNvSpPr/>
      </dsp:nvSpPr>
      <dsp:spPr>
        <a:xfrm>
          <a:off x="0" y="5948211"/>
          <a:ext cx="8739691" cy="11885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21F87-7F5D-44E5-8D07-6993478C958F}">
      <dsp:nvSpPr>
        <dsp:cNvPr id="0" name=""/>
        <dsp:cNvSpPr/>
      </dsp:nvSpPr>
      <dsp:spPr>
        <a:xfrm>
          <a:off x="359529" y="6215630"/>
          <a:ext cx="653689" cy="653689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CD4B7-C264-438E-94AA-148A7AE50D12}">
      <dsp:nvSpPr>
        <dsp:cNvPr id="0" name=""/>
        <dsp:cNvSpPr/>
      </dsp:nvSpPr>
      <dsp:spPr>
        <a:xfrm>
          <a:off x="1372747" y="5948211"/>
          <a:ext cx="3932860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Взаимодействие с участниками экосистемы (ГосТех, Сбер, Яндекс, мобильная связь и др.)</a:t>
          </a:r>
          <a:endParaRPr lang="ru-RU" sz="1900" kern="1200" dirty="0"/>
        </a:p>
      </dsp:txBody>
      <dsp:txXfrm>
        <a:off x="1372747" y="5948211"/>
        <a:ext cx="3932860" cy="1188526"/>
      </dsp:txXfrm>
    </dsp:sp>
    <dsp:sp modelId="{3D43AE04-CE9B-43B9-BFA2-91171C49F92F}">
      <dsp:nvSpPr>
        <dsp:cNvPr id="0" name=""/>
        <dsp:cNvSpPr/>
      </dsp:nvSpPr>
      <dsp:spPr>
        <a:xfrm>
          <a:off x="5305608" y="5948211"/>
          <a:ext cx="3434082" cy="118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6" tIns="125786" rIns="125786" bIns="12578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Верхний уровень</a:t>
          </a:r>
          <a:endParaRPr lang="ru-RU" sz="1800" b="1" kern="1200" dirty="0"/>
        </a:p>
      </dsp:txBody>
      <dsp:txXfrm>
        <a:off x="5305608" y="5948211"/>
        <a:ext cx="3434082" cy="1188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1C416-7BB4-4822-ADAD-85F01C936AAC}">
      <dsp:nvSpPr>
        <dsp:cNvPr id="0" name=""/>
        <dsp:cNvSpPr/>
      </dsp:nvSpPr>
      <dsp:spPr>
        <a:xfrm>
          <a:off x="216451" y="1742331"/>
          <a:ext cx="3186511" cy="1050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 dirty="0"/>
            <a:t>Оценка текущего состояния </a:t>
          </a:r>
          <a:r>
            <a:rPr lang="ru-RU" sz="1600" kern="1200" baseline="0" dirty="0"/>
            <a:t> Н</a:t>
          </a:r>
          <a:r>
            <a:rPr lang="ru-RU" sz="1500" kern="1200" baseline="0" dirty="0"/>
            <a:t>аполнение данными индивидуального цифрового профиля человека </a:t>
          </a:r>
          <a:endParaRPr lang="en-US" sz="1500" kern="1200" dirty="0"/>
        </a:p>
      </dsp:txBody>
      <dsp:txXfrm>
        <a:off x="216451" y="1742331"/>
        <a:ext cx="3186511" cy="1050100"/>
      </dsp:txXfrm>
    </dsp:sp>
    <dsp:sp modelId="{0B5BEC83-9518-4A85-9EF0-705D53CC4F0B}">
      <dsp:nvSpPr>
        <dsp:cNvPr id="0" name=""/>
        <dsp:cNvSpPr/>
      </dsp:nvSpPr>
      <dsp:spPr>
        <a:xfrm>
          <a:off x="212830" y="1422956"/>
          <a:ext cx="253472" cy="2534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BE4D6-9B91-4FC9-B435-824BECC98E75}">
      <dsp:nvSpPr>
        <dsp:cNvPr id="0" name=""/>
        <dsp:cNvSpPr/>
      </dsp:nvSpPr>
      <dsp:spPr>
        <a:xfrm>
          <a:off x="390261" y="1068094"/>
          <a:ext cx="253472" cy="253472"/>
        </a:xfrm>
        <a:prstGeom prst="ellipse">
          <a:avLst/>
        </a:prstGeom>
        <a:solidFill>
          <a:schemeClr val="accent5">
            <a:hueOff val="236538"/>
            <a:satOff val="2414"/>
            <a:lumOff val="2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E779E-F581-44C7-A1DA-C5A00A5C000F}">
      <dsp:nvSpPr>
        <dsp:cNvPr id="0" name=""/>
        <dsp:cNvSpPr/>
      </dsp:nvSpPr>
      <dsp:spPr>
        <a:xfrm>
          <a:off x="816095" y="1139066"/>
          <a:ext cx="398313" cy="398313"/>
        </a:xfrm>
        <a:prstGeom prst="ellipse">
          <a:avLst/>
        </a:prstGeom>
        <a:solidFill>
          <a:schemeClr val="accent5">
            <a:hueOff val="473077"/>
            <a:satOff val="4828"/>
            <a:lumOff val="5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B64AA4-78A5-434C-9FBC-FF17F8D07C96}">
      <dsp:nvSpPr>
        <dsp:cNvPr id="0" name=""/>
        <dsp:cNvSpPr/>
      </dsp:nvSpPr>
      <dsp:spPr>
        <a:xfrm>
          <a:off x="1170956" y="748719"/>
          <a:ext cx="253472" cy="253472"/>
        </a:xfrm>
        <a:prstGeom prst="ellipse">
          <a:avLst/>
        </a:prstGeom>
        <a:solidFill>
          <a:schemeClr val="accent5">
            <a:hueOff val="709615"/>
            <a:satOff val="7242"/>
            <a:lumOff val="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2BCA6-2CE9-4D30-BA79-524A7550BC89}">
      <dsp:nvSpPr>
        <dsp:cNvPr id="0" name=""/>
        <dsp:cNvSpPr/>
      </dsp:nvSpPr>
      <dsp:spPr>
        <a:xfrm>
          <a:off x="1632276" y="606774"/>
          <a:ext cx="253472" cy="253472"/>
        </a:xfrm>
        <a:prstGeom prst="ellipse">
          <a:avLst/>
        </a:prstGeom>
        <a:solidFill>
          <a:schemeClr val="accent5">
            <a:hueOff val="946153"/>
            <a:satOff val="9656"/>
            <a:lumOff val="10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0C1C4-E4DD-4111-BAD6-91DDABC85B8A}">
      <dsp:nvSpPr>
        <dsp:cNvPr id="0" name=""/>
        <dsp:cNvSpPr/>
      </dsp:nvSpPr>
      <dsp:spPr>
        <a:xfrm>
          <a:off x="2200055" y="855177"/>
          <a:ext cx="253472" cy="253472"/>
        </a:xfrm>
        <a:prstGeom prst="ellipse">
          <a:avLst/>
        </a:prstGeom>
        <a:solidFill>
          <a:schemeClr val="accent5">
            <a:hueOff val="1182691"/>
            <a:satOff val="12070"/>
            <a:lumOff val="13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7A55A-E772-43A4-8482-D119ACF5C6B2}">
      <dsp:nvSpPr>
        <dsp:cNvPr id="0" name=""/>
        <dsp:cNvSpPr/>
      </dsp:nvSpPr>
      <dsp:spPr>
        <a:xfrm>
          <a:off x="2554916" y="1032608"/>
          <a:ext cx="398313" cy="398313"/>
        </a:xfrm>
        <a:prstGeom prst="ellipse">
          <a:avLst/>
        </a:prstGeom>
        <a:solidFill>
          <a:schemeClr val="accent5">
            <a:hueOff val="1419230"/>
            <a:satOff val="14484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A8D8B-8264-4821-A30A-D01223D3787D}">
      <dsp:nvSpPr>
        <dsp:cNvPr id="0" name=""/>
        <dsp:cNvSpPr/>
      </dsp:nvSpPr>
      <dsp:spPr>
        <a:xfrm>
          <a:off x="3051722" y="1422956"/>
          <a:ext cx="253472" cy="253472"/>
        </a:xfrm>
        <a:prstGeom prst="ellipse">
          <a:avLst/>
        </a:prstGeom>
        <a:solidFill>
          <a:schemeClr val="accent5">
            <a:hueOff val="1655768"/>
            <a:satOff val="16898"/>
            <a:lumOff val="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F4D95-C379-4B23-9764-6BF516592D06}">
      <dsp:nvSpPr>
        <dsp:cNvPr id="0" name=""/>
        <dsp:cNvSpPr/>
      </dsp:nvSpPr>
      <dsp:spPr>
        <a:xfrm>
          <a:off x="3367204" y="1844285"/>
          <a:ext cx="253472" cy="253472"/>
        </a:xfrm>
        <a:prstGeom prst="ellipse">
          <a:avLst/>
        </a:prstGeom>
        <a:solidFill>
          <a:schemeClr val="accent5">
            <a:hueOff val="1892306"/>
            <a:satOff val="19312"/>
            <a:lumOff val="20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8C29D9-1FE3-449E-957A-C56D8125A0A7}">
      <dsp:nvSpPr>
        <dsp:cNvPr id="0" name=""/>
        <dsp:cNvSpPr/>
      </dsp:nvSpPr>
      <dsp:spPr>
        <a:xfrm>
          <a:off x="1419359" y="1068094"/>
          <a:ext cx="651786" cy="651786"/>
        </a:xfrm>
        <a:prstGeom prst="ellipse">
          <a:avLst/>
        </a:prstGeom>
        <a:solidFill>
          <a:schemeClr val="accent5">
            <a:hueOff val="2128845"/>
            <a:satOff val="21726"/>
            <a:lumOff val="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2038F-34DE-4CD4-9858-4A69F9CE3514}">
      <dsp:nvSpPr>
        <dsp:cNvPr id="0" name=""/>
        <dsp:cNvSpPr/>
      </dsp:nvSpPr>
      <dsp:spPr>
        <a:xfrm>
          <a:off x="35400" y="2416568"/>
          <a:ext cx="253472" cy="253472"/>
        </a:xfrm>
        <a:prstGeom prst="ellipse">
          <a:avLst/>
        </a:prstGeom>
        <a:solidFill>
          <a:schemeClr val="accent5">
            <a:hueOff val="2365383"/>
            <a:satOff val="24140"/>
            <a:lumOff val="26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8590A-1D94-4094-A86A-C903082898DB}">
      <dsp:nvSpPr>
        <dsp:cNvPr id="0" name=""/>
        <dsp:cNvSpPr/>
      </dsp:nvSpPr>
      <dsp:spPr>
        <a:xfrm>
          <a:off x="248316" y="2735943"/>
          <a:ext cx="398313" cy="398313"/>
        </a:xfrm>
        <a:prstGeom prst="ellipse">
          <a:avLst/>
        </a:prstGeom>
        <a:solidFill>
          <a:schemeClr val="accent5">
            <a:hueOff val="2601921"/>
            <a:satOff val="26554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40FF6-C1D4-4E7D-93A8-F0DADF7E5DF8}">
      <dsp:nvSpPr>
        <dsp:cNvPr id="0" name=""/>
        <dsp:cNvSpPr/>
      </dsp:nvSpPr>
      <dsp:spPr>
        <a:xfrm>
          <a:off x="780609" y="3019832"/>
          <a:ext cx="579365" cy="579365"/>
        </a:xfrm>
        <a:prstGeom prst="ellipse">
          <a:avLst/>
        </a:prstGeom>
        <a:solidFill>
          <a:schemeClr val="accent5">
            <a:hueOff val="2838460"/>
            <a:satOff val="28968"/>
            <a:lumOff val="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7382E-D119-4BB0-BFF2-94D0FCF65A79}">
      <dsp:nvSpPr>
        <dsp:cNvPr id="0" name=""/>
        <dsp:cNvSpPr/>
      </dsp:nvSpPr>
      <dsp:spPr>
        <a:xfrm>
          <a:off x="1525818" y="3481152"/>
          <a:ext cx="253472" cy="253472"/>
        </a:xfrm>
        <a:prstGeom prst="ellipse">
          <a:avLst/>
        </a:prstGeom>
        <a:solidFill>
          <a:schemeClr val="accent5">
            <a:hueOff val="3074998"/>
            <a:satOff val="31382"/>
            <a:lumOff val="33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D2170-51B6-4628-9E63-B25FD9073BCC}">
      <dsp:nvSpPr>
        <dsp:cNvPr id="0" name=""/>
        <dsp:cNvSpPr/>
      </dsp:nvSpPr>
      <dsp:spPr>
        <a:xfrm>
          <a:off x="1667762" y="3019832"/>
          <a:ext cx="398313" cy="398313"/>
        </a:xfrm>
        <a:prstGeom prst="ellipse">
          <a:avLst/>
        </a:prstGeom>
        <a:solidFill>
          <a:schemeClr val="accent5">
            <a:hueOff val="3311536"/>
            <a:satOff val="33796"/>
            <a:lumOff val="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54016-91FA-44F2-A433-0B96984E9F69}">
      <dsp:nvSpPr>
        <dsp:cNvPr id="0" name=""/>
        <dsp:cNvSpPr/>
      </dsp:nvSpPr>
      <dsp:spPr>
        <a:xfrm>
          <a:off x="2022624" y="3516638"/>
          <a:ext cx="253472" cy="253472"/>
        </a:xfrm>
        <a:prstGeom prst="ellipse">
          <a:avLst/>
        </a:prstGeom>
        <a:solidFill>
          <a:schemeClr val="accent5">
            <a:hueOff val="3548074"/>
            <a:satOff val="36210"/>
            <a:lumOff val="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DFAF-9643-42C6-81FC-0195EB98A18B}">
      <dsp:nvSpPr>
        <dsp:cNvPr id="0" name=""/>
        <dsp:cNvSpPr/>
      </dsp:nvSpPr>
      <dsp:spPr>
        <a:xfrm>
          <a:off x="2341999" y="2948860"/>
          <a:ext cx="579365" cy="579365"/>
        </a:xfrm>
        <a:prstGeom prst="ellipse">
          <a:avLst/>
        </a:prstGeom>
        <a:solidFill>
          <a:schemeClr val="accent5">
            <a:hueOff val="3784613"/>
            <a:satOff val="38624"/>
            <a:lumOff val="41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2E04F-F0B8-4BD7-945D-CE2B7FC39A12}">
      <dsp:nvSpPr>
        <dsp:cNvPr id="0" name=""/>
        <dsp:cNvSpPr/>
      </dsp:nvSpPr>
      <dsp:spPr>
        <a:xfrm>
          <a:off x="3122694" y="2806915"/>
          <a:ext cx="398313" cy="398313"/>
        </a:xfrm>
        <a:prstGeom prst="ellipse">
          <a:avLst/>
        </a:prstGeom>
        <a:solidFill>
          <a:schemeClr val="accent5">
            <a:hueOff val="4021151"/>
            <a:satOff val="41038"/>
            <a:lumOff val="44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B8DCB-E634-44E3-BE15-ACBC793DB048}">
      <dsp:nvSpPr>
        <dsp:cNvPr id="0" name=""/>
        <dsp:cNvSpPr/>
      </dsp:nvSpPr>
      <dsp:spPr>
        <a:xfrm>
          <a:off x="3521008" y="1138476"/>
          <a:ext cx="1169791" cy="2233258"/>
        </a:xfrm>
        <a:prstGeom prst="chevron">
          <a:avLst>
            <a:gd name="adj" fmla="val 623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93228-7BD0-4466-93DC-5F1589C8C7D7}">
      <dsp:nvSpPr>
        <dsp:cNvPr id="0" name=""/>
        <dsp:cNvSpPr/>
      </dsp:nvSpPr>
      <dsp:spPr>
        <a:xfrm>
          <a:off x="4690799" y="1139561"/>
          <a:ext cx="3539586" cy="2233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baseline="0" dirty="0"/>
            <a:t>Моделирование желаемого образа будущего </a:t>
          </a:r>
          <a:r>
            <a:rPr lang="ru-RU" sz="1600" kern="1200" baseline="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baseline="0" dirty="0"/>
            <a:t>О</a:t>
          </a:r>
          <a:r>
            <a:rPr lang="ru-RU" sz="1500" kern="1200" baseline="0" dirty="0"/>
            <a:t>пределение и расчет рисков, проактивное управление рисками благополучию/здоровью, образовательные траектории роста </a:t>
          </a:r>
          <a:r>
            <a:rPr lang="en-US" sz="1500" kern="1200" baseline="0" dirty="0"/>
            <a:t>Soft &amp;</a:t>
          </a:r>
          <a:r>
            <a:rPr lang="ru-RU" sz="1500" kern="1200" baseline="0" dirty="0"/>
            <a:t> </a:t>
          </a:r>
          <a:r>
            <a:rPr lang="en-US" sz="1500" kern="1200" baseline="0" dirty="0"/>
            <a:t>Hard skills</a:t>
          </a:r>
          <a:endParaRPr lang="en-US" sz="1500" kern="1200" dirty="0"/>
        </a:p>
      </dsp:txBody>
      <dsp:txXfrm>
        <a:off x="4690799" y="1139561"/>
        <a:ext cx="3539586" cy="2233237"/>
      </dsp:txXfrm>
    </dsp:sp>
    <dsp:sp modelId="{B1088800-28A0-42A6-9CE5-5A673DDB79C2}">
      <dsp:nvSpPr>
        <dsp:cNvPr id="0" name=""/>
        <dsp:cNvSpPr/>
      </dsp:nvSpPr>
      <dsp:spPr>
        <a:xfrm>
          <a:off x="8230385" y="1138476"/>
          <a:ext cx="1169791" cy="2233258"/>
        </a:xfrm>
        <a:prstGeom prst="chevron">
          <a:avLst>
            <a:gd name="adj" fmla="val 62310"/>
          </a:avLst>
        </a:prstGeom>
        <a:solidFill>
          <a:schemeClr val="accent5">
            <a:hueOff val="4257689"/>
            <a:satOff val="43452"/>
            <a:lumOff val="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C666F1-9C09-4FC9-8EA9-00CD6CF603D7}">
      <dsp:nvSpPr>
        <dsp:cNvPr id="0" name=""/>
        <dsp:cNvSpPr/>
      </dsp:nvSpPr>
      <dsp:spPr>
        <a:xfrm>
          <a:off x="9455196" y="953915"/>
          <a:ext cx="2856977" cy="2711788"/>
        </a:xfrm>
        <a:prstGeom prst="ellipse">
          <a:avLst/>
        </a:prstGeom>
        <a:solidFill>
          <a:schemeClr val="accent5">
            <a:hueOff val="4257689"/>
            <a:satOff val="43452"/>
            <a:lumOff val="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Пошаговая траектория формирования  человеческого потенциала и капитализации</a:t>
          </a:r>
          <a:endParaRPr lang="ru-RU" sz="1500" b="1" kern="1200" dirty="0"/>
        </a:p>
      </dsp:txBody>
      <dsp:txXfrm>
        <a:off x="9873591" y="1351047"/>
        <a:ext cx="2020187" cy="19175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DC2BA-0AAB-46B9-B594-954231524CEE}">
      <dsp:nvSpPr>
        <dsp:cNvPr id="0" name=""/>
        <dsp:cNvSpPr/>
      </dsp:nvSpPr>
      <dsp:spPr>
        <a:xfrm>
          <a:off x="484227" y="-893560"/>
          <a:ext cx="13607414" cy="933324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5DB7D-646A-49B7-9544-601D12C38FE6}">
      <dsp:nvSpPr>
        <dsp:cNvPr id="0" name=""/>
        <dsp:cNvSpPr/>
      </dsp:nvSpPr>
      <dsp:spPr>
        <a:xfrm>
          <a:off x="1187344" y="6554928"/>
          <a:ext cx="312970" cy="312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F7BF4-EFB6-4EC2-9110-ED01E161955E}">
      <dsp:nvSpPr>
        <dsp:cNvPr id="0" name=""/>
        <dsp:cNvSpPr/>
      </dsp:nvSpPr>
      <dsp:spPr>
        <a:xfrm>
          <a:off x="592195" y="3983233"/>
          <a:ext cx="3142039" cy="47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837" tIns="0" rIns="0" bIns="0" numCol="1" spcCol="1270" anchor="t" anchorCtr="0">
          <a:noAutofit/>
        </a:bodyPr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accent3">
                  <a:lumMod val="50000"/>
                </a:schemeClr>
              </a:solidFill>
            </a:rPr>
            <a:t>Этап 1</a:t>
          </a:r>
          <a:r>
            <a:rPr lang="ru-RU" sz="1600" b="1" kern="1200" dirty="0">
              <a:solidFill>
                <a:schemeClr val="accent3">
                  <a:lumMod val="50000"/>
                </a:schemeClr>
              </a:solidFill>
            </a:rPr>
            <a:t> (2022-23)</a:t>
          </a:r>
          <a:endParaRPr lang="en-US" sz="1600" b="1" kern="1200" dirty="0">
            <a:solidFill>
              <a:schemeClr val="accent3">
                <a:lumMod val="50000"/>
              </a:schemeClr>
            </a:solidFill>
          </a:endParaRP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accent3">
                  <a:lumMod val="50000"/>
                </a:schemeClr>
              </a:solidFill>
            </a:rPr>
            <a:t>Пилот АСИ-НТИ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accent3">
                  <a:lumMod val="50000"/>
                </a:schemeClr>
              </a:solidFill>
            </a:rPr>
            <a:t>10 клиник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accent3">
                  <a:lumMod val="50000"/>
                </a:schemeClr>
              </a:solidFill>
            </a:rPr>
            <a:t>2 школы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accent3">
                  <a:lumMod val="50000"/>
                </a:schemeClr>
              </a:solidFill>
            </a:rPr>
            <a:t>2 детских сада</a:t>
          </a:r>
        </a:p>
        <a:p>
          <a:pPr marL="0"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chemeClr val="accent3">
                <a:lumMod val="50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dirty="0">
              <a:solidFill>
                <a:schemeClr val="accent3">
                  <a:lumMod val="50000"/>
                </a:schemeClr>
              </a:solidFill>
            </a:rPr>
            <a:t>Предприятие (два).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dirty="0">
              <a:solidFill>
                <a:schemeClr val="accent3">
                  <a:lumMod val="50000"/>
                </a:schemeClr>
              </a:solidFill>
            </a:rPr>
            <a:t>Аудит текущего состояния : сбор данных биометрии и лингвистических данных.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dirty="0">
              <a:solidFill>
                <a:schemeClr val="accent3">
                  <a:lumMod val="50000"/>
                </a:schemeClr>
              </a:solidFill>
            </a:rPr>
            <a:t>Управление персоналом. 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00" b="1" kern="1200" dirty="0">
            <a:solidFill>
              <a:schemeClr val="accent3">
                <a:lumMod val="50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>
              <a:solidFill>
                <a:schemeClr val="accent6">
                  <a:lumMod val="75000"/>
                </a:schemeClr>
              </a:solidFill>
            </a:rPr>
            <a:t>1000 физических лиц </a:t>
          </a:r>
        </a:p>
      </dsp:txBody>
      <dsp:txXfrm>
        <a:off x="592195" y="3983233"/>
        <a:ext cx="3142039" cy="4769737"/>
      </dsp:txXfrm>
    </dsp:sp>
    <dsp:sp modelId="{71463E25-7FEE-4E63-8317-42D61B1651DC}">
      <dsp:nvSpPr>
        <dsp:cNvPr id="0" name=""/>
        <dsp:cNvSpPr/>
      </dsp:nvSpPr>
      <dsp:spPr>
        <a:xfrm>
          <a:off x="3871929" y="3866610"/>
          <a:ext cx="544296" cy="5442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96604-0F91-481A-A6CD-C64BB13E66BA}">
      <dsp:nvSpPr>
        <dsp:cNvPr id="0" name=""/>
        <dsp:cNvSpPr/>
      </dsp:nvSpPr>
      <dsp:spPr>
        <a:xfrm>
          <a:off x="3737876" y="3420648"/>
          <a:ext cx="4167689" cy="5322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411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accent6">
                  <a:lumMod val="50000"/>
                </a:schemeClr>
              </a:solidFill>
            </a:rPr>
            <a:t>Этап 2</a:t>
          </a:r>
          <a:r>
            <a:rPr lang="ru-RU" sz="1600" b="1" kern="1200" dirty="0">
              <a:solidFill>
                <a:schemeClr val="accent6">
                  <a:lumMod val="50000"/>
                </a:schemeClr>
              </a:solidFill>
            </a:rPr>
            <a:t> (2024-27)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6">
                  <a:lumMod val="50000"/>
                </a:schemeClr>
              </a:solidFill>
            </a:rPr>
            <a:t>               </a:t>
          </a:r>
          <a:endParaRPr lang="en-US" sz="1800" b="1" kern="1200" dirty="0">
            <a:solidFill>
              <a:schemeClr val="accent6">
                <a:lumMod val="50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6">
                <a:lumMod val="50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6">
                <a:lumMod val="50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</a:rPr>
            <a:t>Крупные корпорации (ТЭК, промышленность, транспорт, строительство).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</a:rPr>
            <a:t>Банки и страховые компании.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>
                  <a:lumMod val="50000"/>
                </a:schemeClr>
              </a:solidFill>
            </a:rPr>
            <a:t>Retail</a:t>
          </a:r>
          <a:r>
            <a:rPr lang="ru-RU" sz="1500" b="1" kern="1200" dirty="0">
              <a:solidFill>
                <a:schemeClr val="accent6">
                  <a:lumMod val="50000"/>
                </a:schemeClr>
              </a:solidFill>
            </a:rPr>
            <a:t> (сети розничной торговли).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</a:rPr>
            <a:t>Медицинские  и образовательные организации.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</a:rPr>
            <a:t>Средние и мелкие предприятия.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6">
                  <a:lumMod val="75000"/>
                </a:schemeClr>
              </a:solidFill>
            </a:rPr>
            <a:t>20 корпоративных заказчиков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3737876" y="3420648"/>
        <a:ext cx="4167689" cy="5322839"/>
      </dsp:txXfrm>
    </dsp:sp>
    <dsp:sp modelId="{40AEF6A2-C6A6-47F9-AABB-ED0E75AFC01C}">
      <dsp:nvSpPr>
        <dsp:cNvPr id="0" name=""/>
        <dsp:cNvSpPr/>
      </dsp:nvSpPr>
      <dsp:spPr>
        <a:xfrm>
          <a:off x="6649015" y="2467585"/>
          <a:ext cx="721192" cy="7211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9F848-C1AD-4E42-8184-FD1254E76232}">
      <dsp:nvSpPr>
        <dsp:cNvPr id="0" name=""/>
        <dsp:cNvSpPr/>
      </dsp:nvSpPr>
      <dsp:spPr>
        <a:xfrm>
          <a:off x="7388441" y="2567582"/>
          <a:ext cx="6234303" cy="4514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145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accent5">
                  <a:lumMod val="50000"/>
                </a:schemeClr>
              </a:solidFill>
            </a:rPr>
            <a:t>Этап 3 </a:t>
          </a:r>
          <a:r>
            <a:rPr lang="ru-RU" sz="1600" b="1" kern="1200" dirty="0">
              <a:solidFill>
                <a:schemeClr val="accent5">
                  <a:lumMod val="50000"/>
                </a:schemeClr>
              </a:solidFill>
            </a:rPr>
            <a:t>(2028-2030)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5">
                  <a:lumMod val="50000"/>
                </a:schemeClr>
              </a:solidFill>
            </a:rPr>
            <a:t>            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Государственный сектор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индустрии биомедицинских услуг.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Государственный сектор образования.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Развитие региональной сети.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Интеграция с </a:t>
          </a:r>
          <a:r>
            <a:rPr lang="ru-RU" sz="1500" b="1" i="0" kern="1200" dirty="0">
              <a:solidFill>
                <a:schemeClr val="accent5">
                  <a:lumMod val="50000"/>
                </a:schemeClr>
              </a:solidFill>
            </a:rPr>
            <a:t>Единой биометрической системой идентификации личности, с Ф</a:t>
          </a: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ОМС,  ФСС, ЕГИСЗ (ЕМИАС г. Москвы и Московской области).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5">
                  <a:lumMod val="50000"/>
                </a:schemeClr>
              </a:solidFill>
            </a:rPr>
            <a:t>Международные рынки: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5">
                  <a:lumMod val="50000"/>
                </a:schemeClr>
              </a:solidFill>
            </a:rPr>
            <a:t>страны Евразийского Союза, СНГ, БРИКС, Китай, Вьетнам, Иран, Турция, Индонезия, Филиппины, Таиланд, страны Африки.</a:t>
          </a: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6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accent6">
                  <a:lumMod val="75000"/>
                </a:schemeClr>
              </a:solidFill>
            </a:rPr>
            <a:t>30 млн. обслуживаемых физических лиц.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7388441" y="2567582"/>
        <a:ext cx="6234303" cy="4514576"/>
      </dsp:txXfrm>
    </dsp:sp>
    <dsp:sp modelId="{1439AE6E-A3C7-46A9-BB94-78A2A4D122DE}">
      <dsp:nvSpPr>
        <dsp:cNvPr id="0" name=""/>
        <dsp:cNvSpPr/>
      </dsp:nvSpPr>
      <dsp:spPr>
        <a:xfrm>
          <a:off x="9770743" y="1444491"/>
          <a:ext cx="966126" cy="966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58379-D819-4FEF-99ED-873389056A21}">
      <dsp:nvSpPr>
        <dsp:cNvPr id="0" name=""/>
        <dsp:cNvSpPr/>
      </dsp:nvSpPr>
      <dsp:spPr>
        <a:xfrm>
          <a:off x="10235918" y="1221030"/>
          <a:ext cx="3685105" cy="590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193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7030A0"/>
              </a:solidFill>
            </a:rPr>
            <a:t>Этап 4</a:t>
          </a:r>
          <a:r>
            <a:rPr lang="ru-RU" sz="1600" b="1" kern="1200" dirty="0">
              <a:solidFill>
                <a:srgbClr val="7030A0"/>
              </a:solidFill>
            </a:rPr>
            <a:t> (2031-2032)</a:t>
          </a:r>
        </a:p>
        <a:p>
          <a:pPr marL="177800" lvl="0" indent="-17780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7030A0"/>
            </a:solidFill>
          </a:endParaRPr>
        </a:p>
        <a:p>
          <a:pPr marL="177800" lvl="0" indent="-177800" algn="ctr" defTabSz="10668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030A0"/>
              </a:solidFill>
            </a:rPr>
            <a:t>Масштабирование</a:t>
          </a:r>
        </a:p>
      </dsp:txBody>
      <dsp:txXfrm>
        <a:off x="10235918" y="1221030"/>
        <a:ext cx="3685105" cy="5902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34589-F5E4-4156-B8C5-64E4FAE98012}">
      <dsp:nvSpPr>
        <dsp:cNvPr id="0" name=""/>
        <dsp:cNvSpPr/>
      </dsp:nvSpPr>
      <dsp:spPr>
        <a:xfrm>
          <a:off x="2318074" y="53505"/>
          <a:ext cx="3648951" cy="21893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Calibri" panose="020F0502020204030204"/>
              <a:ea typeface="+mn-ea"/>
              <a:cs typeface="+mn-cs"/>
            </a:rPr>
            <a:t>1. Разработка мобильного приложения </a:t>
          </a:r>
          <a:r>
            <a:rPr lang="ru-RU" sz="2000" kern="1200" dirty="0">
              <a:latin typeface="Calibri" panose="020F0502020204030204"/>
              <a:ea typeface="+mn-ea"/>
              <a:cs typeface="+mn-cs"/>
            </a:rPr>
            <a:t>к Программе «Укрепление здоровья работника» (кнопки 1,2,3,4) - </a:t>
          </a:r>
          <a:r>
            <a:rPr lang="ru-RU" sz="2000" b="1" kern="1200" dirty="0">
              <a:latin typeface="Calibri" panose="020F0502020204030204"/>
              <a:ea typeface="+mn-ea"/>
              <a:cs typeface="+mn-cs"/>
            </a:rPr>
            <a:t>запуск </a:t>
          </a: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MVP – </a:t>
          </a:r>
          <a:r>
            <a:rPr lang="ru-RU" sz="2000" b="1" kern="1200" dirty="0">
              <a:latin typeface="Calibri" panose="020F0502020204030204"/>
              <a:ea typeface="+mn-ea"/>
              <a:cs typeface="+mn-cs"/>
            </a:rPr>
            <a:t>сентябрь 2022.</a:t>
          </a:r>
          <a:endParaRPr lang="en-US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2382198" y="117629"/>
        <a:ext cx="3520703" cy="2061123"/>
      </dsp:txXfrm>
    </dsp:sp>
    <dsp:sp modelId="{A6DA82D5-2EED-4881-9D13-2F02827F2DD3}">
      <dsp:nvSpPr>
        <dsp:cNvPr id="0" name=""/>
        <dsp:cNvSpPr/>
      </dsp:nvSpPr>
      <dsp:spPr>
        <a:xfrm>
          <a:off x="6288134" y="695720"/>
          <a:ext cx="773577" cy="904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288134" y="876708"/>
        <a:ext cx="541504" cy="542964"/>
      </dsp:txXfrm>
    </dsp:sp>
    <dsp:sp modelId="{E27CBCA1-AEE6-40A5-8BA6-A841B48AA9FD}">
      <dsp:nvSpPr>
        <dsp:cNvPr id="0" name=""/>
        <dsp:cNvSpPr/>
      </dsp:nvSpPr>
      <dsp:spPr>
        <a:xfrm>
          <a:off x="7426607" y="53505"/>
          <a:ext cx="6404786" cy="21893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316948"/>
                <a:satOff val="0"/>
                <a:lumOff val="9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316948"/>
                <a:satOff val="0"/>
                <a:lumOff val="9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" panose="020F0502020204030204"/>
              <a:ea typeface="+mn-ea"/>
              <a:cs typeface="+mn-cs"/>
            </a:rPr>
            <a:t>2. Ребрендинг продуктовой линейки «Корпоративная программа укрепления здоровья работника/родителя/ребёнка». </a:t>
          </a:r>
          <a:r>
            <a:rPr lang="ru-RU" sz="2000" b="1" kern="1200" dirty="0">
              <a:latin typeface="Calibri" panose="020F0502020204030204"/>
              <a:ea typeface="+mn-ea"/>
              <a:cs typeface="+mn-cs"/>
            </a:rPr>
            <a:t>Создание  программы  «Человеческий и социальный капиталы семьи, корпорации, региона»</a:t>
          </a:r>
          <a:r>
            <a:rPr lang="ru-RU" sz="2000" kern="1200" dirty="0">
              <a:latin typeface="Calibri" panose="020F0502020204030204"/>
              <a:ea typeface="+mn-ea"/>
              <a:cs typeface="+mn-cs"/>
            </a:rPr>
            <a:t> и мобильного приложения  (кнопки 1,2,3,4,5,6,7) - запуск </a:t>
          </a:r>
          <a:r>
            <a:rPr lang="en-US" sz="2000" kern="1200" dirty="0">
              <a:latin typeface="Calibri" panose="020F0502020204030204"/>
              <a:ea typeface="+mn-ea"/>
              <a:cs typeface="+mn-cs"/>
            </a:rPr>
            <a:t>MVP – </a:t>
          </a:r>
          <a:r>
            <a:rPr lang="ru-RU" sz="2000" kern="1200" dirty="0">
              <a:latin typeface="Calibri" panose="020F0502020204030204"/>
              <a:ea typeface="+mn-ea"/>
              <a:cs typeface="+mn-cs"/>
            </a:rPr>
            <a:t>декабрь 2022</a:t>
          </a:r>
          <a:r>
            <a:rPr lang="ru-RU" sz="1500" kern="1200" dirty="0">
              <a:latin typeface="Calibri" panose="020F0502020204030204"/>
              <a:ea typeface="+mn-ea"/>
              <a:cs typeface="+mn-cs"/>
            </a:rPr>
            <a:t>.</a:t>
          </a:r>
          <a:endParaRPr lang="en-US" sz="1500" kern="1200" dirty="0">
            <a:latin typeface="Calibri" panose="020F0502020204030204"/>
            <a:ea typeface="+mn-ea"/>
            <a:cs typeface="+mn-cs"/>
          </a:endParaRPr>
        </a:p>
      </dsp:txBody>
      <dsp:txXfrm>
        <a:off x="7490731" y="117629"/>
        <a:ext cx="6276538" cy="2061123"/>
      </dsp:txXfrm>
    </dsp:sp>
    <dsp:sp modelId="{139B799F-B38A-4119-952F-FBB15B510364}">
      <dsp:nvSpPr>
        <dsp:cNvPr id="0" name=""/>
        <dsp:cNvSpPr/>
      </dsp:nvSpPr>
      <dsp:spPr>
        <a:xfrm rot="4321001">
          <a:off x="10806827" y="2500830"/>
          <a:ext cx="816214" cy="904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755931"/>
                <a:satOff val="0"/>
                <a:lumOff val="13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755931"/>
                <a:satOff val="0"/>
                <a:lumOff val="13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10905652" y="2551174"/>
        <a:ext cx="542964" cy="571350"/>
      </dsp:txXfrm>
    </dsp:sp>
    <dsp:sp modelId="{13DAA760-482A-42B8-B0F6-2E18C7746F84}">
      <dsp:nvSpPr>
        <dsp:cNvPr id="0" name=""/>
        <dsp:cNvSpPr/>
      </dsp:nvSpPr>
      <dsp:spPr>
        <a:xfrm>
          <a:off x="10182441" y="3707667"/>
          <a:ext cx="3648951" cy="3371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633896"/>
                <a:satOff val="0"/>
                <a:lumOff val="19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633896"/>
                <a:satOff val="0"/>
                <a:lumOff val="19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" panose="020F0502020204030204"/>
              <a:ea typeface="+mn-ea"/>
              <a:cs typeface="+mn-cs"/>
            </a:rPr>
            <a:t>3. Обновление организационной и </a:t>
          </a:r>
          <a:r>
            <a:rPr lang="en-US" sz="1800" b="1" kern="1200" dirty="0">
              <a:latin typeface="Calibri" panose="020F0502020204030204"/>
              <a:ea typeface="+mn-ea"/>
              <a:cs typeface="+mn-cs"/>
            </a:rPr>
            <a:t>IT</a:t>
          </a:r>
          <a:r>
            <a:rPr lang="ru-RU" sz="1800" b="1" kern="1200" dirty="0">
              <a:latin typeface="Calibri" panose="020F0502020204030204"/>
              <a:ea typeface="+mn-ea"/>
              <a:cs typeface="+mn-cs"/>
            </a:rPr>
            <a:t>-платформы, базы данных юридических и физических лиц (А</a:t>
          </a:r>
          <a:r>
            <a:rPr lang="en-US" sz="1800" b="1" kern="1200" dirty="0">
              <a:latin typeface="Calibri" panose="020F0502020204030204"/>
              <a:ea typeface="+mn-ea"/>
              <a:cs typeface="+mn-cs"/>
            </a:rPr>
            <a:t>I, ML, DL).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 </a:t>
          </a:r>
          <a:endParaRPr lang="ru-RU" sz="1800" kern="1200" dirty="0">
            <a:latin typeface="Calibri" panose="020F0502020204030204"/>
            <a:ea typeface="+mn-ea"/>
            <a:cs typeface="+mn-cs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Calibri" panose="020F0502020204030204"/>
              <a:ea typeface="+mn-ea"/>
              <a:cs typeface="+mn-cs"/>
            </a:rPr>
            <a:t>Включает технологии: блокчейн, цифровой двойник человека, </a:t>
          </a:r>
          <a:r>
            <a:rPr lang="en-US" sz="1700" kern="1200" dirty="0">
              <a:latin typeface="Calibri" panose="020F0502020204030204"/>
              <a:ea typeface="+mn-ea"/>
              <a:cs typeface="+mn-cs"/>
            </a:rPr>
            <a:t>PROFILE (</a:t>
          </a:r>
          <a:r>
            <a:rPr lang="ru-RU" sz="1700" kern="1200" dirty="0">
              <a:latin typeface="Calibri" panose="020F0502020204030204"/>
              <a:ea typeface="+mn-ea"/>
              <a:cs typeface="+mn-cs"/>
            </a:rPr>
            <a:t>цивилизационно-культурного моделирования), виртуальная и дополненная реальность.</a:t>
          </a:r>
          <a:endParaRPr lang="en-US" sz="1700" kern="1200" dirty="0">
            <a:latin typeface="Calibri" panose="020F0502020204030204"/>
            <a:ea typeface="+mn-ea"/>
            <a:cs typeface="+mn-cs"/>
          </a:endParaRPr>
        </a:p>
      </dsp:txBody>
      <dsp:txXfrm>
        <a:off x="10281175" y="3806401"/>
        <a:ext cx="3451483" cy="3173572"/>
      </dsp:txXfrm>
    </dsp:sp>
    <dsp:sp modelId="{0AFB78E2-D8ED-41FB-9317-97F8D3934007}">
      <dsp:nvSpPr>
        <dsp:cNvPr id="0" name=""/>
        <dsp:cNvSpPr/>
      </dsp:nvSpPr>
      <dsp:spPr>
        <a:xfrm rot="10800000">
          <a:off x="9087755" y="4940717"/>
          <a:ext cx="773577" cy="904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511862"/>
                <a:satOff val="0"/>
                <a:lumOff val="26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862"/>
                <a:satOff val="0"/>
                <a:lumOff val="26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9319828" y="5121705"/>
        <a:ext cx="541504" cy="542964"/>
      </dsp:txXfrm>
    </dsp:sp>
    <dsp:sp modelId="{283B9493-EEB6-4101-BFD5-D3F47C9071AE}">
      <dsp:nvSpPr>
        <dsp:cNvPr id="0" name=""/>
        <dsp:cNvSpPr/>
      </dsp:nvSpPr>
      <dsp:spPr>
        <a:xfrm>
          <a:off x="5073908" y="3702457"/>
          <a:ext cx="3648951" cy="3381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950844"/>
                <a:satOff val="0"/>
                <a:lumOff val="29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950844"/>
                <a:satOff val="0"/>
                <a:lumOff val="29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" panose="020F0502020204030204"/>
              <a:ea typeface="+mn-ea"/>
              <a:cs typeface="+mn-cs"/>
            </a:rPr>
            <a:t>4. Создание сервиса «Управление человеческим и социальным капиталами человека, семьи, корпорации, региона», </a:t>
          </a:r>
          <a:r>
            <a:rPr lang="ru-RU" sz="1800" kern="1200" dirty="0">
              <a:latin typeface="Calibri" panose="020F0502020204030204"/>
              <a:ea typeface="+mn-ea"/>
              <a:cs typeface="+mn-cs"/>
            </a:rPr>
            <a:t>интегрированного с  государственными  и негосударственными базами данных в области медицины, образования, труда, экономики и бизнеса,  науки и культуры – 2023-2025 гг. 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sp:txBody>
      <dsp:txXfrm>
        <a:off x="5172948" y="3801497"/>
        <a:ext cx="3450871" cy="3183381"/>
      </dsp:txXfrm>
    </dsp:sp>
    <dsp:sp modelId="{BE891598-6BF9-497D-90D4-ADF6EF1544F5}">
      <dsp:nvSpPr>
        <dsp:cNvPr id="0" name=""/>
        <dsp:cNvSpPr/>
      </dsp:nvSpPr>
      <dsp:spPr>
        <a:xfrm rot="10800000">
          <a:off x="3979223" y="4940717"/>
          <a:ext cx="773577" cy="904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5267792"/>
                <a:satOff val="0"/>
                <a:lumOff val="39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5267792"/>
                <a:satOff val="0"/>
                <a:lumOff val="39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4211296" y="5121705"/>
        <a:ext cx="541504" cy="542964"/>
      </dsp:txXfrm>
    </dsp:sp>
    <dsp:sp modelId="{D3275743-7CC9-412D-B932-2104416EE219}">
      <dsp:nvSpPr>
        <dsp:cNvPr id="0" name=""/>
        <dsp:cNvSpPr/>
      </dsp:nvSpPr>
      <dsp:spPr>
        <a:xfrm>
          <a:off x="7594" y="3968016"/>
          <a:ext cx="3606733" cy="2850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267792"/>
                <a:satOff val="0"/>
                <a:lumOff val="39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5267792"/>
                <a:satOff val="0"/>
                <a:lumOff val="39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Calibri" panose="020F0502020204030204"/>
              <a:ea typeface="+mn-ea"/>
              <a:cs typeface="+mn-cs"/>
            </a:rPr>
            <a:t>5. Расширение линейки продукции сервиса </a:t>
          </a:r>
          <a:br>
            <a:rPr lang="ru-RU" sz="2000" b="1" kern="1200" dirty="0">
              <a:latin typeface="Calibri" panose="020F0502020204030204"/>
              <a:ea typeface="+mn-ea"/>
              <a:cs typeface="+mn-cs"/>
            </a:rPr>
          </a:br>
          <a:r>
            <a:rPr lang="ru-RU" sz="2000" b="1" kern="1200" dirty="0">
              <a:latin typeface="Calibri" panose="020F0502020204030204"/>
              <a:ea typeface="+mn-ea"/>
              <a:cs typeface="+mn-cs"/>
            </a:rPr>
            <a:t>«Управления человеческим и социальным капиталами» </a:t>
          </a:r>
          <a:r>
            <a:rPr lang="ru-RU" sz="2000" kern="1200" dirty="0">
              <a:latin typeface="Calibri" panose="020F0502020204030204"/>
              <a:ea typeface="+mn-ea"/>
              <a:cs typeface="+mn-cs"/>
            </a:rPr>
            <a:t>за счёт ряда программ м мобильных приложений.</a:t>
          </a:r>
          <a:endParaRPr lang="en-US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91078" y="4051500"/>
        <a:ext cx="3439765" cy="2683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0.45406</cdr:x>
      <cdr:y>0.40071</cdr:y>
    </cdr:from>
    <cdr:to>
      <cdr:x>0.54594</cdr:x>
      <cdr:y>0.59929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61DB52A-FCCC-4538-AAE4-570F7CD61448}"/>
            </a:ext>
          </a:extLst>
        </cdr:cNvPr>
        <cdr:cNvSpPr txBox="1"/>
      </cdr:nvSpPr>
      <cdr:spPr>
        <a:xfrm xmlns:a="http://schemas.openxmlformats.org/drawingml/2006/main">
          <a:off x="4518320" y="1845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44190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Инвестиции в человеческий капитал как залог успешного развития нашей страны обозначены в: 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Концепции демографической политики Российской Федерации на период до 2025 года (утверждена Указом Президента РФ от 9 октября 2007 г. N 1351)  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Стратегии национальной безопасности Российской Федерации (утверждена Указом Президента РФ от 31 декабря 2015 г. N 683)  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Государственной программе Российской Федерации "Экономическое развитие и инновационная экономика" (утверждена Постановлением Правительства РФ от 15 апреля 2014 г. N 316)  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Государственной программе Российской Федерации "Научно-технологическое развитие Российской Федерации" (утверждена Постановлением Правительства РФ от 29 марта 2019 г. N 377)  </a:t>
            </a:r>
            <a:endParaRPr lang="en-U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"Прогноз долгосрочного социально-экономического развития Российской Федерации на период до 2030 года" (разработан Минэкономразвития России)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  <a:hlinkClick r:id="rId3"/>
              </a:rPr>
              <a:t>http://www.consultant.ru/document/cons_doc_LAW_144190/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ru-RU" sz="3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3661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097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0090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545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1_Титульный слайд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47017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2708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5829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917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617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3770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5458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2808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3091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1039455" y="569240"/>
            <a:ext cx="12737234" cy="85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66974" lvl="0" indent="-425230" algn="l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133947" lvl="1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700921" lvl="2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267895" lvl="3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834869" lvl="4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401842" lvl="5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968816" lvl="6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535790" lvl="7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102763" lvl="8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626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463E6-AF59-4D12-8951-D5CF9A329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919" y="1749795"/>
            <a:ext cx="11339513" cy="3722335"/>
          </a:xfrm>
        </p:spPr>
        <p:txBody>
          <a:bodyPr anchor="b"/>
          <a:lstStyle>
            <a:lvl1pPr algn="ctr">
              <a:defRPr sz="744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70AF02-314B-48DD-AF47-CA031C4A5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2976"/>
            </a:lvl1pPr>
            <a:lvl2pPr marL="566974" indent="0" algn="ctr">
              <a:buNone/>
              <a:defRPr sz="2480"/>
            </a:lvl2pPr>
            <a:lvl3pPr marL="1133947" indent="0" algn="ctr">
              <a:buNone/>
              <a:defRPr sz="2232"/>
            </a:lvl3pPr>
            <a:lvl4pPr marL="1700921" indent="0" algn="ctr">
              <a:buNone/>
              <a:defRPr sz="1984"/>
            </a:lvl4pPr>
            <a:lvl5pPr marL="2267895" indent="0" algn="ctr">
              <a:buNone/>
              <a:defRPr sz="1984"/>
            </a:lvl5pPr>
            <a:lvl6pPr marL="2834869" indent="0" algn="ctr">
              <a:buNone/>
              <a:defRPr sz="1984"/>
            </a:lvl6pPr>
            <a:lvl7pPr marL="3401842" indent="0" algn="ctr">
              <a:buNone/>
              <a:defRPr sz="1984"/>
            </a:lvl7pPr>
            <a:lvl8pPr marL="3968816" indent="0" algn="ctr">
              <a:buNone/>
              <a:defRPr sz="1984"/>
            </a:lvl8pPr>
            <a:lvl9pPr marL="4535790" indent="0" algn="ctr">
              <a:buNone/>
              <a:defRPr sz="198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AF7F9B-646B-4675-B6B7-157598F1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579E2D-57C9-44A1-A2D5-3E1E8658E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2311F-1CC9-4947-BBE2-ACA8780D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506175410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D4041-0053-4DBA-9CF5-FE23A321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11D8CB-99CC-4FC6-B60B-5D2A580F7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144385-711E-4CAF-9F94-51673403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AD2187-959C-4DE1-B257-1D442E461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DFF3C2-F4CE-4B56-89FB-26D089F7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37857782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614DF-42F6-41DA-A3BF-15BDD3CB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581" y="2665530"/>
            <a:ext cx="13040439" cy="4447496"/>
          </a:xfrm>
        </p:spPr>
        <p:txBody>
          <a:bodyPr anchor="b"/>
          <a:lstStyle>
            <a:lvl1pPr>
              <a:defRPr sz="744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C187C1-7D86-49A0-97C6-A7F751FE8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1581" y="7155102"/>
            <a:ext cx="13040439" cy="2338833"/>
          </a:xfrm>
        </p:spPr>
        <p:txBody>
          <a:bodyPr/>
          <a:lstStyle>
            <a:lvl1pPr marL="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1pPr>
            <a:lvl2pPr marL="566974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2pPr>
            <a:lvl3pPr marL="1133947" indent="0">
              <a:buNone/>
              <a:defRPr sz="2232">
                <a:solidFill>
                  <a:schemeClr val="tx1">
                    <a:tint val="75000"/>
                  </a:schemeClr>
                </a:solidFill>
              </a:defRPr>
            </a:lvl3pPr>
            <a:lvl4pPr marL="1700921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4pPr>
            <a:lvl5pPr marL="2267895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5pPr>
            <a:lvl6pPr marL="283486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6pPr>
            <a:lvl7pPr marL="340184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7pPr>
            <a:lvl8pPr marL="3968816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8pPr>
            <a:lvl9pPr marL="4535790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EA13D7-4035-4DDC-B64A-D807641F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D533C0-9A21-41F5-B7DB-62EB81CE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B40ACA-7E35-4869-8814-CE5AA06C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1996112089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91287A-F3A6-4AE1-A41F-629B5F8E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8C263-7F6C-4E59-9E27-6CF37F074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FE0FE2-6BA0-47D2-A3A1-9D753C3D6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E1BF86-F31F-4ADB-803F-7D55A16FB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E8026C-56B6-42A3-BC33-D37049A52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A83657-19D4-44C0-8F23-A97E39698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412498507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B199C-5C0C-4EAC-8D90-EA9E2A12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25" y="569241"/>
            <a:ext cx="13040439" cy="206659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BD79D0-6B2D-47EB-AD10-CF890D891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1425" y="2620980"/>
            <a:ext cx="6396193" cy="1284502"/>
          </a:xfrm>
        </p:spPr>
        <p:txBody>
          <a:bodyPr anchor="b"/>
          <a:lstStyle>
            <a:lvl1pPr marL="0" indent="0">
              <a:buNone/>
              <a:defRPr sz="2976" b="1"/>
            </a:lvl1pPr>
            <a:lvl2pPr marL="566974" indent="0">
              <a:buNone/>
              <a:defRPr sz="2480" b="1"/>
            </a:lvl2pPr>
            <a:lvl3pPr marL="1133947" indent="0">
              <a:buNone/>
              <a:defRPr sz="2232" b="1"/>
            </a:lvl3pPr>
            <a:lvl4pPr marL="1700921" indent="0">
              <a:buNone/>
              <a:defRPr sz="1984" b="1"/>
            </a:lvl4pPr>
            <a:lvl5pPr marL="2267895" indent="0">
              <a:buNone/>
              <a:defRPr sz="1984" b="1"/>
            </a:lvl5pPr>
            <a:lvl6pPr marL="2834869" indent="0">
              <a:buNone/>
              <a:defRPr sz="1984" b="1"/>
            </a:lvl6pPr>
            <a:lvl7pPr marL="3401842" indent="0">
              <a:buNone/>
              <a:defRPr sz="1984" b="1"/>
            </a:lvl7pPr>
            <a:lvl8pPr marL="3968816" indent="0">
              <a:buNone/>
              <a:defRPr sz="1984" b="1"/>
            </a:lvl8pPr>
            <a:lvl9pPr marL="4535790" indent="0">
              <a:buNone/>
              <a:defRPr sz="198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98E589-3312-4CC9-BED1-6718B8CE8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1425" y="3905482"/>
            <a:ext cx="6396193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975347-BF45-4BAD-A6D2-BA5FF8864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54171" y="2620980"/>
            <a:ext cx="6427693" cy="1284502"/>
          </a:xfrm>
        </p:spPr>
        <p:txBody>
          <a:bodyPr anchor="b"/>
          <a:lstStyle>
            <a:lvl1pPr marL="0" indent="0">
              <a:buNone/>
              <a:defRPr sz="2976" b="1"/>
            </a:lvl1pPr>
            <a:lvl2pPr marL="566974" indent="0">
              <a:buNone/>
              <a:defRPr sz="2480" b="1"/>
            </a:lvl2pPr>
            <a:lvl3pPr marL="1133947" indent="0">
              <a:buNone/>
              <a:defRPr sz="2232" b="1"/>
            </a:lvl3pPr>
            <a:lvl4pPr marL="1700921" indent="0">
              <a:buNone/>
              <a:defRPr sz="1984" b="1"/>
            </a:lvl4pPr>
            <a:lvl5pPr marL="2267895" indent="0">
              <a:buNone/>
              <a:defRPr sz="1984" b="1"/>
            </a:lvl5pPr>
            <a:lvl6pPr marL="2834869" indent="0">
              <a:buNone/>
              <a:defRPr sz="1984" b="1"/>
            </a:lvl6pPr>
            <a:lvl7pPr marL="3401842" indent="0">
              <a:buNone/>
              <a:defRPr sz="1984" b="1"/>
            </a:lvl7pPr>
            <a:lvl8pPr marL="3968816" indent="0">
              <a:buNone/>
              <a:defRPr sz="1984" b="1"/>
            </a:lvl8pPr>
            <a:lvl9pPr marL="4535790" indent="0">
              <a:buNone/>
              <a:defRPr sz="198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2DDD152-4644-4F38-871D-F8382E8E99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54171" y="3905482"/>
            <a:ext cx="6427693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3C947-1C55-4B1F-8133-724E74EB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01F727-0D1D-4BB8-ACE1-7159CA076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C0B285-E70A-4DBA-A106-9ACD07AA7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1966095440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106E5-06EB-4C3D-9532-366F9FA3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2B679E-8332-4A2E-8034-87496E78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BB158A5-8CBE-401A-BCDC-4AABA07B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5A890C-B9DE-494B-BB62-8F7D0FC9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584395273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C7E342-E637-419D-A13F-7EE318B4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BE7D286-D8CB-4989-B7BA-4A62359B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B96785-BAF4-46D1-BDBE-150F7609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197706481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7E063-0E34-4EB2-9078-A40F273C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3" cy="2494756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2E52E6-D413-4D1F-A0C5-6C2AD6649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7693" y="1539424"/>
            <a:ext cx="7654171" cy="7598117"/>
          </a:xfrm>
        </p:spPr>
        <p:txBody>
          <a:bodyPr/>
          <a:lstStyle>
            <a:lvl1pPr>
              <a:defRPr sz="3968"/>
            </a:lvl1pPr>
            <a:lvl2pPr>
              <a:defRPr sz="3472"/>
            </a:lvl2pPr>
            <a:lvl3pPr>
              <a:defRPr sz="2976"/>
            </a:lvl3pPr>
            <a:lvl4pPr>
              <a:defRPr sz="2480"/>
            </a:lvl4pPr>
            <a:lvl5pPr>
              <a:defRPr sz="2480"/>
            </a:lvl5pPr>
            <a:lvl6pPr>
              <a:defRPr sz="2480"/>
            </a:lvl6pPr>
            <a:lvl7pPr>
              <a:defRPr sz="2480"/>
            </a:lvl7pPr>
            <a:lvl8pPr>
              <a:defRPr sz="2480"/>
            </a:lvl8pPr>
            <a:lvl9pPr>
              <a:defRPr sz="24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008685-1258-41FC-B103-A0849B411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3" cy="5942372"/>
          </a:xfrm>
        </p:spPr>
        <p:txBody>
          <a:bodyPr/>
          <a:lstStyle>
            <a:lvl1pPr marL="0" indent="0">
              <a:buNone/>
              <a:defRPr sz="1984"/>
            </a:lvl1pPr>
            <a:lvl2pPr marL="566974" indent="0">
              <a:buNone/>
              <a:defRPr sz="1736"/>
            </a:lvl2pPr>
            <a:lvl3pPr marL="1133947" indent="0">
              <a:buNone/>
              <a:defRPr sz="1488"/>
            </a:lvl3pPr>
            <a:lvl4pPr marL="1700921" indent="0">
              <a:buNone/>
              <a:defRPr sz="1240"/>
            </a:lvl4pPr>
            <a:lvl5pPr marL="2267895" indent="0">
              <a:buNone/>
              <a:defRPr sz="1240"/>
            </a:lvl5pPr>
            <a:lvl6pPr marL="2834869" indent="0">
              <a:buNone/>
              <a:defRPr sz="1240"/>
            </a:lvl6pPr>
            <a:lvl7pPr marL="3401842" indent="0">
              <a:buNone/>
              <a:defRPr sz="1240"/>
            </a:lvl7pPr>
            <a:lvl8pPr marL="3968816" indent="0">
              <a:buNone/>
              <a:defRPr sz="1240"/>
            </a:lvl8pPr>
            <a:lvl9pPr marL="4535790" indent="0">
              <a:buNone/>
              <a:defRPr sz="124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D0E6E5-6873-465D-BBBD-82DEDA96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ED5521-743A-45E3-A499-3B60B002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4BF816-65ED-43C8-8AAA-84CE418C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204587866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31575-FDA9-4849-9F33-2054D9666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3" cy="2494756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1D864A-F3A0-4FB0-A8AE-CFAC0EDA8F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27693" y="1539424"/>
            <a:ext cx="7654171" cy="7598117"/>
          </a:xfrm>
        </p:spPr>
        <p:txBody>
          <a:bodyPr/>
          <a:lstStyle>
            <a:lvl1pPr marL="0" indent="0">
              <a:buNone/>
              <a:defRPr sz="3968"/>
            </a:lvl1pPr>
            <a:lvl2pPr marL="566974" indent="0">
              <a:buNone/>
              <a:defRPr sz="3472"/>
            </a:lvl2pPr>
            <a:lvl3pPr marL="1133947" indent="0">
              <a:buNone/>
              <a:defRPr sz="2976"/>
            </a:lvl3pPr>
            <a:lvl4pPr marL="1700921" indent="0">
              <a:buNone/>
              <a:defRPr sz="2480"/>
            </a:lvl4pPr>
            <a:lvl5pPr marL="2267895" indent="0">
              <a:buNone/>
              <a:defRPr sz="2480"/>
            </a:lvl5pPr>
            <a:lvl6pPr marL="2834869" indent="0">
              <a:buNone/>
              <a:defRPr sz="2480"/>
            </a:lvl6pPr>
            <a:lvl7pPr marL="3401842" indent="0">
              <a:buNone/>
              <a:defRPr sz="2480"/>
            </a:lvl7pPr>
            <a:lvl8pPr marL="3968816" indent="0">
              <a:buNone/>
              <a:defRPr sz="2480"/>
            </a:lvl8pPr>
            <a:lvl9pPr marL="4535790" indent="0">
              <a:buNone/>
              <a:defRPr sz="248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696064-38EB-4A1E-A9E6-2EE35F5C6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3" cy="5942372"/>
          </a:xfrm>
        </p:spPr>
        <p:txBody>
          <a:bodyPr/>
          <a:lstStyle>
            <a:lvl1pPr marL="0" indent="0">
              <a:buNone/>
              <a:defRPr sz="1984"/>
            </a:lvl1pPr>
            <a:lvl2pPr marL="566974" indent="0">
              <a:buNone/>
              <a:defRPr sz="1736"/>
            </a:lvl2pPr>
            <a:lvl3pPr marL="1133947" indent="0">
              <a:buNone/>
              <a:defRPr sz="1488"/>
            </a:lvl3pPr>
            <a:lvl4pPr marL="1700921" indent="0">
              <a:buNone/>
              <a:defRPr sz="1240"/>
            </a:lvl4pPr>
            <a:lvl5pPr marL="2267895" indent="0">
              <a:buNone/>
              <a:defRPr sz="1240"/>
            </a:lvl5pPr>
            <a:lvl6pPr marL="2834869" indent="0">
              <a:buNone/>
              <a:defRPr sz="1240"/>
            </a:lvl6pPr>
            <a:lvl7pPr marL="3401842" indent="0">
              <a:buNone/>
              <a:defRPr sz="1240"/>
            </a:lvl7pPr>
            <a:lvl8pPr marL="3968816" indent="0">
              <a:buNone/>
              <a:defRPr sz="1240"/>
            </a:lvl8pPr>
            <a:lvl9pPr marL="4535790" indent="0">
              <a:buNone/>
              <a:defRPr sz="124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80A838-B964-4998-926B-6C781E91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70AA33-1AB5-468D-9FA7-690CD6394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4AF889-4D43-426A-89E8-62EAA594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2007525101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A4A18-51DD-4F4B-8003-1553A350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BA3731-04C8-4290-B10E-13F8BCE79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E335DE-D5E5-4CFF-863D-05DD4FBA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CC01A-4340-4D3D-AA66-AB47E823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DDEA73-B848-4F9D-BD54-89DC27368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875760901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C70140-5A42-4AE6-82DF-1146B37CE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819785" y="569240"/>
            <a:ext cx="3260110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B4F57F-23DD-443B-9E41-4513980BC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9455" y="569240"/>
            <a:ext cx="9591338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2E302C-B605-4E47-8748-E5859204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DCF9273-CCD2-4EF3-98A2-A140CDB8C866}" type="datetime1">
              <a:rPr lang="ru-RU" smtClean="0"/>
              <a:t>03.07.2022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EB5D0A-3BE6-492B-9ED1-53902135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24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4B9C-ED07-4E3C-8785-8FCBD15D8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405104763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60845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49345-DB2B-4758-913B-6C71240A5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456" y="569241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B1AAF8-6A61-4870-AF19-70086CF01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39F650-0B2D-4F1F-9E7C-D7E5338B3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F7C59-7AE0-4216-9FD8-1E63DD9F9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C52C7-514B-4BF1-A9A8-F19C30E37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40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1133947" rtl="0" eaLnBrk="1" latinLnBrk="0" hangingPunct="1">
        <a:lnSpc>
          <a:spcPct val="90000"/>
        </a:lnSpc>
        <a:spcBef>
          <a:spcPct val="0"/>
        </a:spcBef>
        <a:buNone/>
        <a:defRPr sz="54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87" indent="-283487" algn="l" defTabSz="1133947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3472" kern="1200">
          <a:solidFill>
            <a:schemeClr val="tx1"/>
          </a:solidFill>
          <a:latin typeface="+mn-lt"/>
          <a:ea typeface="+mn-ea"/>
          <a:cs typeface="+mn-cs"/>
        </a:defRPr>
      </a:lvl1pPr>
      <a:lvl2pPr marL="850461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417434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984408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4pPr>
      <a:lvl5pPr marL="2551382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5pPr>
      <a:lvl6pPr marL="3118355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6pPr>
      <a:lvl7pPr marL="3685329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7pPr>
      <a:lvl8pPr marL="4252303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8pPr>
      <a:lvl9pPr marL="4819277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1pPr>
      <a:lvl2pPr marL="566974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2pPr>
      <a:lvl3pPr marL="1133947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3pPr>
      <a:lvl4pPr marL="1700921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4pPr>
      <a:lvl5pPr marL="2267895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5pPr>
      <a:lvl6pPr marL="2834869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6pPr>
      <a:lvl7pPr marL="3401842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7pPr>
      <a:lvl8pPr marL="3968816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8pPr>
      <a:lvl9pPr marL="4535790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proekt-zivi-rossia-formirovanie-transportnogo-puti-i-ziloj-infrastruktury-po-napravleniu-60-oj-paralleli-na-territorii-r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9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9.png"/><Relationship Id="rId9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18" Type="http://schemas.openxmlformats.org/officeDocument/2006/relationships/image" Target="../media/image43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3.png"/><Relationship Id="rId12" Type="http://schemas.openxmlformats.org/officeDocument/2006/relationships/image" Target="../media/image38.jpg"/><Relationship Id="rId17" Type="http://schemas.openxmlformats.org/officeDocument/2006/relationships/image" Target="../media/image19.png"/><Relationship Id="rId2" Type="http://schemas.openxmlformats.org/officeDocument/2006/relationships/tags" Target="../tags/tag1.xml"/><Relationship Id="rId16" Type="http://schemas.openxmlformats.org/officeDocument/2006/relationships/image" Target="../media/image4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emf"/><Relationship Id="rId11" Type="http://schemas.openxmlformats.org/officeDocument/2006/relationships/image" Target="../media/image37.jp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41.png"/><Relationship Id="rId10" Type="http://schemas.openxmlformats.org/officeDocument/2006/relationships/image" Target="../media/image36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4210988"/>
            <a:ext cx="7429370" cy="3171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Индивидуальный человеческий и социальный капитал региона: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93550" y="9422857"/>
            <a:ext cx="7014474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  <a:hlinkClick r:id="rId9"/>
              </a:rPr>
              <a:t>https://pt.2035.university/project/proekt-zivi-rossia-formirovanie-transportnogo-puti-i-ziloj-infrastruktury-po-napravleniu-60-oj-paralleli-na-territorii-rf</a:t>
            </a:r>
            <a:endParaRPr lang="ru-RU" i="1" dirty="0">
              <a:solidFill>
                <a:schemeClr val="dk1"/>
              </a:solidFill>
            </a:endParaRPr>
          </a:p>
          <a:p>
            <a:pPr lvl="0">
              <a:lnSpc>
                <a:spcPct val="90000"/>
              </a:lnSpc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430984"/>
            <a:ext cx="7429370" cy="17434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развитие с применением игровых ботов и технологий цифрового двойника</a:t>
            </a:r>
            <a:endParaRPr sz="32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31127" y="2193317"/>
            <a:ext cx="12799949" cy="5027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Люди теряют бюджетные и личные средства, в случае если </a:t>
            </a:r>
          </a:p>
          <a:p>
            <a:pPr marL="457200" lvl="2" indent="-4572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</a:rPr>
              <a:t>не используют технологии профилактики  болезней    </a:t>
            </a: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</a:rPr>
              <a:t>не умеют обеспечить себе финансовую безопасность   </a:t>
            </a:r>
          </a:p>
          <a:p>
            <a:pPr lvl="0" algn="just">
              <a:lnSpc>
                <a:spcPct val="115000"/>
              </a:lnSpc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Корпорации теряют производительность труда, в случае если </a:t>
            </a:r>
          </a:p>
          <a:p>
            <a:pPr marL="457200" lvl="0" indent="-4572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</a:rPr>
              <a:t>не используют современные технологи ИИ </a:t>
            </a:r>
          </a:p>
          <a:p>
            <a:pPr marL="457200" lvl="0" indent="-4572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</a:rPr>
              <a:t>инструменты формирования и развития индивидуального человеческого и социального капиталов организации</a:t>
            </a:r>
          </a:p>
          <a:p>
            <a:pPr lvl="0" algn="just">
              <a:lnSpc>
                <a:spcPct val="115000"/>
              </a:lnSpc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Инновационное  развитие страны в целом </a:t>
            </a: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</a:rPr>
              <a:t>зависит от </a:t>
            </a:r>
            <a:r>
              <a:rPr lang="ru-RU" sz="2800" b="1" i="0" u="none" strike="noStrike" cap="none" dirty="0">
                <a:solidFill>
                  <a:schemeClr val="bg2"/>
                </a:solidFill>
                <a:latin typeface="Arial Narrow" panose="020B0606020202030204" pitchFamily="34" charset="0"/>
              </a:rPr>
              <a:t>уровня общего культурного развития </a:t>
            </a: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</a:rPr>
              <a:t>молодёжи, который по нашим исследованиям, </a:t>
            </a:r>
            <a:r>
              <a:rPr lang="ru-RU" sz="2800" b="1" i="0" u="none" strike="noStrike" cap="none" dirty="0">
                <a:solidFill>
                  <a:schemeClr val="bg2"/>
                </a:solidFill>
                <a:latin typeface="Arial Narrow" panose="020B0606020202030204" pitchFamily="34" charset="0"/>
              </a:rPr>
              <a:t>упал на 10% за последние 10 лет. 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B2F2D1-A5D9-4D9F-8FCE-B350CC59F954}"/>
              </a:ext>
            </a:extLst>
          </p:cNvPr>
          <p:cNvSpPr/>
          <p:nvPr/>
        </p:nvSpPr>
        <p:spPr>
          <a:xfrm>
            <a:off x="931127" y="7340600"/>
            <a:ext cx="12919698" cy="1534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Вывод</a:t>
            </a:r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: главный ресурс, для формирования  устойчивой экономики в современной сложности - человек, а именно, человеческий капитал гражданина и социальный капитал его сообщества. </a:t>
            </a:r>
            <a:endParaRPr lang="ru-RU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659A2-53E1-49C1-B6CB-4DEE3EB35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73" y="2557519"/>
            <a:ext cx="5543773" cy="5493418"/>
          </a:xfrm>
        </p:spPr>
        <p:txBody>
          <a:bodyPr vert="horz" lIns="113395" tIns="56698" rIns="113395" bIns="56698" rtlCol="0" anchor="t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/>
              <a:t>Создание экосреды, оснащённой инструментами навигации формирования индивидуального человеческого капитала и социального капитала сообщества  </a:t>
            </a:r>
            <a:br>
              <a:rPr lang="ru-RU" sz="3200" dirty="0"/>
            </a:br>
            <a:br>
              <a:rPr lang="ru-RU" sz="3200" dirty="0"/>
            </a:br>
            <a:r>
              <a:rPr lang="ru-RU" sz="3200" dirty="0"/>
              <a:t>Технология </a:t>
            </a:r>
            <a:br>
              <a:rPr lang="ru-RU" sz="3200" dirty="0"/>
            </a:br>
            <a:r>
              <a:rPr lang="en-US" sz="3200" dirty="0"/>
              <a:t>«</a:t>
            </a:r>
            <a:r>
              <a:rPr lang="ru-RU" sz="3200" dirty="0"/>
              <a:t>Цифровой </a:t>
            </a:r>
            <a:r>
              <a:rPr lang="en-US" sz="3200" dirty="0"/>
              <a:t>двойни</a:t>
            </a:r>
            <a:r>
              <a:rPr lang="ru-RU" sz="3200" dirty="0"/>
              <a:t>к»:</a:t>
            </a:r>
            <a:br>
              <a:rPr lang="en-US" sz="3200" dirty="0"/>
            </a:br>
            <a:r>
              <a:rPr lang="ru-RU" sz="3200" dirty="0"/>
              <a:t>уровни динамической проработки  </a:t>
            </a:r>
            <a:br>
              <a:rPr lang="ru-RU" sz="3200" dirty="0"/>
            </a:br>
            <a:r>
              <a:rPr lang="ru-RU" sz="3200" dirty="0"/>
              <a:t> </a:t>
            </a:r>
            <a:br>
              <a:rPr lang="ru-RU" sz="3200" dirty="0"/>
            </a:br>
            <a:endParaRPr lang="en-US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D64DD52-E1D5-4BE7-97B3-B153D2D740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688161"/>
              </p:ext>
            </p:extLst>
          </p:nvPr>
        </p:nvGraphicFramePr>
        <p:xfrm>
          <a:off x="6094935" y="1884445"/>
          <a:ext cx="8739691" cy="714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4CD77608-3819-479B-BB98-C216BA724EFE}" type="slidenum">
              <a:rPr lang="en-US" kern="1200" smtClean="0">
                <a:solidFill>
                  <a:prstClr val="white"/>
                </a:solidFill>
                <a:latin typeface="Avenir Next LT Pro"/>
                <a:ea typeface="+mn-ea"/>
                <a:cs typeface="+mn-cs"/>
              </a:rPr>
              <a:pPr defTabSz="1133947">
                <a:buClrTx/>
              </a:pPr>
              <a:t>3</a:t>
            </a:fld>
            <a:endParaRPr lang="en-US" kern="1200">
              <a:solidFill>
                <a:prstClr val="white"/>
              </a:solidFill>
              <a:latin typeface="Avenir Next LT Pro"/>
              <a:ea typeface="+mn-ea"/>
              <a:cs typeface="+mn-cs"/>
            </a:endParaRPr>
          </a:p>
        </p:txBody>
      </p:sp>
      <p:pic>
        <p:nvPicPr>
          <p:cNvPr id="22" name="Google Shape;131;p14">
            <a:extLst>
              <a:ext uri="{FF2B5EF4-FFF2-40B4-BE49-F238E27FC236}">
                <a16:creationId xmlns:a16="http://schemas.microsoft.com/office/drawing/2014/main" id="{B8755DA8-277E-4DE9-B5AF-923D0C8F655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38973" y="1375200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6;p14">
            <a:extLst>
              <a:ext uri="{FF2B5EF4-FFF2-40B4-BE49-F238E27FC236}">
                <a16:creationId xmlns:a16="http://schemas.microsoft.com/office/drawing/2014/main" id="{5994AB10-E300-4CCF-8B6B-60AAB75265C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 flipH="1">
            <a:off x="9679169" y="9611857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135;p14">
            <a:extLst>
              <a:ext uri="{FF2B5EF4-FFF2-40B4-BE49-F238E27FC236}">
                <a16:creationId xmlns:a16="http://schemas.microsoft.com/office/drawing/2014/main" id="{947444AD-0C08-487F-88C2-FA708949E73A}"/>
              </a:ext>
            </a:extLst>
          </p:cNvPr>
          <p:cNvSpPr txBox="1">
            <a:spLocks/>
          </p:cNvSpPr>
          <p:nvPr/>
        </p:nvSpPr>
        <p:spPr>
          <a:xfrm>
            <a:off x="1046458" y="613628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l" defTabSz="11339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44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lang="ru-RU" sz="350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4507B88-09E4-422F-9910-422194DBEFC3}"/>
              </a:ext>
            </a:extLst>
          </p:cNvPr>
          <p:cNvSpPr/>
          <p:nvPr/>
        </p:nvSpPr>
        <p:spPr>
          <a:xfrm>
            <a:off x="802884" y="8797986"/>
            <a:ext cx="4879862" cy="415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Уровень решения: 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масштабирование бизнеса 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55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590792" y="1640501"/>
            <a:ext cx="14114687" cy="509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Сервис,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позволяющий моделировать маршруты формирования индивидуального человеческого потенциала и капитала: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укрепления здоровья, 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образовательные маршруты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траектории карьерного роста человека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Программы развития общей культуры  с учётом образа жизни и окружения, основанный на технологии цифрового двойника (обновляемой базе данных о человеке и его среде). </a:t>
            </a:r>
            <a:endParaRPr lang="ru-RU" sz="3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Навигация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осуществляется посредством 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Создания и включения в сообщество создаваемой экосреды, 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Создания целей и реализация с помощью мобильных приложений и платформенных решений.</a:t>
            </a:r>
            <a:endParaRPr lang="ru-RU" sz="2400" b="1" dirty="0">
              <a:solidFill>
                <a:schemeClr val="lt1"/>
              </a:solidFill>
              <a:latin typeface="Arial Narrow" panose="020B0606020202030204" pitchFamily="34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Объект 2">
            <a:extLst>
              <a:ext uri="{FF2B5EF4-FFF2-40B4-BE49-F238E27FC236}">
                <a16:creationId xmlns:a16="http://schemas.microsoft.com/office/drawing/2014/main" id="{F7460E9D-AD9C-4653-B9FE-22F0C9FA7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311046"/>
              </p:ext>
            </p:extLst>
          </p:nvPr>
        </p:nvGraphicFramePr>
        <p:xfrm>
          <a:off x="1095349" y="5695041"/>
          <a:ext cx="12402593" cy="4376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BA4AFFA-AAB2-4F6D-8E83-9384540E0D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07275" y="5192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Google Shape;159;p16">
            <a:extLst>
              <a:ext uri="{FF2B5EF4-FFF2-40B4-BE49-F238E27FC236}">
                <a16:creationId xmlns:a16="http://schemas.microsoft.com/office/drawing/2014/main" id="{B30D1060-B795-4CAF-B523-E22E7ACD44D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5979" y="758417"/>
            <a:ext cx="124185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b="0" dirty="0">
                <a:latin typeface="Arial Black"/>
                <a:ea typeface="Arial Black"/>
                <a:cs typeface="Arial Black"/>
                <a:sym typeface="Arial Black"/>
              </a:rPr>
              <a:t>Сервис по управлению человеческим и социальным капиталами   </a:t>
            </a:r>
            <a:endParaRPr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267677" y="9752097"/>
            <a:ext cx="5437802" cy="4880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AF702F-2F5E-409B-835D-91D2F052937C}"/>
              </a:ext>
            </a:extLst>
          </p:cNvPr>
          <p:cNvSpPr txBox="1"/>
          <p:nvPr/>
        </p:nvSpPr>
        <p:spPr>
          <a:xfrm>
            <a:off x="11676842" y="1913404"/>
            <a:ext cx="285652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chemeClr val="bg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ППреимущества</a:t>
            </a:r>
            <a:r>
              <a:rPr lang="ru-RU" sz="2800" b="1" dirty="0">
                <a:solidFill>
                  <a:schemeClr val="bg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База данных обеспечена </a:t>
            </a:r>
            <a:r>
              <a:rPr lang="ru-RU" sz="2000" b="1" i="1" dirty="0">
                <a:latin typeface="Arial Narrow" panose="020B0606020202030204" pitchFamily="34" charset="0"/>
                <a:cs typeface="Arial" panose="020B0604020202020204" pitchFamily="34" charset="0"/>
              </a:rPr>
              <a:t>единой  частно-государственной базой данных о человеческом развитии.</a:t>
            </a:r>
          </a:p>
          <a:p>
            <a:pPr marL="457200" indent="-457200">
              <a:buAutoNum type="arabicPeriod"/>
            </a:pPr>
            <a:endParaRPr lang="ru-RU" sz="2000" b="1" i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Модель управления развитием основывается на комплексном показателе :  </a:t>
            </a:r>
            <a:r>
              <a:rPr lang="ru-RU" sz="2000" b="1" i="1" dirty="0">
                <a:latin typeface="Arial Narrow" panose="020B0606020202030204" pitchFamily="34" charset="0"/>
                <a:cs typeface="Arial" panose="020B0604020202020204" pitchFamily="34" charset="0"/>
              </a:rPr>
              <a:t>здоровье-образование-культура–– цивилизационно-культурная среда.</a:t>
            </a:r>
          </a:p>
          <a:p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Google Shape;155;p16">
            <a:extLst>
              <a:ext uri="{FF2B5EF4-FFF2-40B4-BE49-F238E27FC236}">
                <a16:creationId xmlns:a16="http://schemas.microsoft.com/office/drawing/2014/main" id="{198E7ED2-7BFF-4112-B2B0-E9943E3EC3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585979" y="1814666"/>
            <a:ext cx="5437802" cy="5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DA54AB-21CC-42FD-A963-EC7CA5BBEA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10383"/>
          <a:stretch/>
        </p:blipFill>
        <p:spPr>
          <a:xfrm>
            <a:off x="585979" y="2445632"/>
            <a:ext cx="11525937" cy="723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9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48925" y="1272934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36067" y="445778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Объект 4">
            <a:extLst>
              <a:ext uri="{FF2B5EF4-FFF2-40B4-BE49-F238E27FC236}">
                <a16:creationId xmlns:a16="http://schemas.microsoft.com/office/drawing/2014/main" id="{38BD49EE-825B-44D9-A25F-44361990A0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983333"/>
              </p:ext>
            </p:extLst>
          </p:nvPr>
        </p:nvGraphicFramePr>
        <p:xfrm>
          <a:off x="457275" y="2038084"/>
          <a:ext cx="14248203" cy="8504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851F101-0877-4E27-A0DB-FECD34F6F819}"/>
              </a:ext>
            </a:extLst>
          </p:cNvPr>
          <p:cNvSpPr txBox="1">
            <a:spLocks/>
          </p:cNvSpPr>
          <p:nvPr/>
        </p:nvSpPr>
        <p:spPr>
          <a:xfrm>
            <a:off x="1537535" y="2038084"/>
            <a:ext cx="10246699" cy="70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103" dirty="0">
                <a:solidFill>
                  <a:srgbClr val="7030A0"/>
                </a:solidFill>
                <a:latin typeface="Arial Black" panose="020B0A04020102020204" pitchFamily="34" charset="0"/>
              </a:rPr>
              <a:t>Расширение рынка сбыта продукта</a:t>
            </a:r>
            <a:endParaRPr lang="ru-RU" sz="3699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98B101-494C-41CC-BB4B-20E00F5EDA70}"/>
              </a:ext>
            </a:extLst>
          </p:cNvPr>
          <p:cNvSpPr txBox="1"/>
          <p:nvPr/>
        </p:nvSpPr>
        <p:spPr>
          <a:xfrm>
            <a:off x="941506" y="3160965"/>
            <a:ext cx="6391595" cy="445611"/>
          </a:xfrm>
          <a:prstGeom prst="rect">
            <a:avLst/>
          </a:prstGeom>
          <a:noFill/>
        </p:spPr>
        <p:txBody>
          <a:bodyPr wrap="square" lIns="113953" tIns="56979" rIns="113953" bIns="56979" rtlCol="0">
            <a:spAutoFit/>
          </a:bodyPr>
          <a:lstStyle/>
          <a:p>
            <a:r>
              <a:rPr lang="ru-RU" sz="2148" b="1" dirty="0">
                <a:solidFill>
                  <a:schemeClr val="accent6">
                    <a:lumMod val="50000"/>
                  </a:schemeClr>
                </a:solidFill>
              </a:rPr>
              <a:t>Задача -  более 30 млн. пользователей: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А теперь нужно чётко и внятно рассказать как среди всех этих конкурентов, прекрасных действующих и потенциальных потребителей вы планируете зарабатывать? Кто вам платит? Сколько платит, какой чек? Какова себестоимость? Из чего она обычно складывается?</a:t>
            </a:r>
            <a:r>
              <a:rPr lang="ru-RU" sz="2500" b="1" dirty="0">
                <a:solidFill>
                  <a:schemeClr val="lt1"/>
                </a:solidFill>
              </a:rPr>
              <a:t> 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8" y="383500"/>
            <a:ext cx="10690001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 тарифы подписки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435C5F-FA8C-460B-A845-CEA5174ED3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307123"/>
              </p:ext>
            </p:extLst>
          </p:nvPr>
        </p:nvGraphicFramePr>
        <p:xfrm>
          <a:off x="790799" y="1595299"/>
          <a:ext cx="14023305" cy="7501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477B86A-39CF-464B-9F62-7251278A02D8}"/>
              </a:ext>
            </a:extLst>
          </p:cNvPr>
          <p:cNvSpPr txBox="1"/>
          <p:nvPr/>
        </p:nvSpPr>
        <p:spPr>
          <a:xfrm>
            <a:off x="1273855" y="2166267"/>
            <a:ext cx="1063112" cy="302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64" dirty="0"/>
              <a:t>Млрд. руб.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C3F284-6282-478A-95B0-0BDC64B444F0}"/>
              </a:ext>
            </a:extLst>
          </p:cNvPr>
          <p:cNvSpPr txBox="1"/>
          <p:nvPr/>
        </p:nvSpPr>
        <p:spPr>
          <a:xfrm>
            <a:off x="5153179" y="2490691"/>
            <a:ext cx="5875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МОДЕЛЬ КОММЕРЦИАЛИЗАЦИИ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 dirty="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476678" y="358431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BDDC1AE-76D8-4A71-9999-F07D87757B7B}"/>
              </a:ext>
            </a:extLst>
          </p:cNvPr>
          <p:cNvSpPr txBox="1">
            <a:spLocks/>
          </p:cNvSpPr>
          <p:nvPr/>
        </p:nvSpPr>
        <p:spPr>
          <a:xfrm>
            <a:off x="476678" y="1896376"/>
            <a:ext cx="14015815" cy="58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dirty="0"/>
              <a:t>Сборка: определение этапа развития бизнеса (по состоянию на 01.06.2022)</a:t>
            </a:r>
          </a:p>
        </p:txBody>
      </p:sp>
      <p:graphicFrame>
        <p:nvGraphicFramePr>
          <p:cNvPr id="11" name="Таблица 4">
            <a:extLst>
              <a:ext uri="{FF2B5EF4-FFF2-40B4-BE49-F238E27FC236}">
                <a16:creationId xmlns:a16="http://schemas.microsoft.com/office/drawing/2014/main" id="{0AB2F047-6E0C-466B-87F5-81331A5751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439633"/>
              </p:ext>
            </p:extLst>
          </p:nvPr>
        </p:nvGraphicFramePr>
        <p:xfrm>
          <a:off x="476678" y="2639382"/>
          <a:ext cx="14200511" cy="6378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0794">
                  <a:extLst>
                    <a:ext uri="{9D8B030D-6E8A-4147-A177-3AD203B41FA5}">
                      <a16:colId xmlns:a16="http://schemas.microsoft.com/office/drawing/2014/main" val="2534045727"/>
                    </a:ext>
                  </a:extLst>
                </a:gridCol>
                <a:gridCol w="1307515">
                  <a:extLst>
                    <a:ext uri="{9D8B030D-6E8A-4147-A177-3AD203B41FA5}">
                      <a16:colId xmlns:a16="http://schemas.microsoft.com/office/drawing/2014/main" val="2509973204"/>
                    </a:ext>
                  </a:extLst>
                </a:gridCol>
                <a:gridCol w="1225161">
                  <a:extLst>
                    <a:ext uri="{9D8B030D-6E8A-4147-A177-3AD203B41FA5}">
                      <a16:colId xmlns:a16="http://schemas.microsoft.com/office/drawing/2014/main" val="1940720319"/>
                    </a:ext>
                  </a:extLst>
                </a:gridCol>
                <a:gridCol w="1160106">
                  <a:extLst>
                    <a:ext uri="{9D8B030D-6E8A-4147-A177-3AD203B41FA5}">
                      <a16:colId xmlns:a16="http://schemas.microsoft.com/office/drawing/2014/main" val="2330805465"/>
                    </a:ext>
                  </a:extLst>
                </a:gridCol>
                <a:gridCol w="1402979">
                  <a:extLst>
                    <a:ext uri="{9D8B030D-6E8A-4147-A177-3AD203B41FA5}">
                      <a16:colId xmlns:a16="http://schemas.microsoft.com/office/drawing/2014/main" val="3255743136"/>
                    </a:ext>
                  </a:extLst>
                </a:gridCol>
                <a:gridCol w="1819723">
                  <a:extLst>
                    <a:ext uri="{9D8B030D-6E8A-4147-A177-3AD203B41FA5}">
                      <a16:colId xmlns:a16="http://schemas.microsoft.com/office/drawing/2014/main" val="1920433381"/>
                    </a:ext>
                  </a:extLst>
                </a:gridCol>
                <a:gridCol w="1172596">
                  <a:extLst>
                    <a:ext uri="{9D8B030D-6E8A-4147-A177-3AD203B41FA5}">
                      <a16:colId xmlns:a16="http://schemas.microsoft.com/office/drawing/2014/main" val="1237155482"/>
                    </a:ext>
                  </a:extLst>
                </a:gridCol>
                <a:gridCol w="1561637">
                  <a:extLst>
                    <a:ext uri="{9D8B030D-6E8A-4147-A177-3AD203B41FA5}">
                      <a16:colId xmlns:a16="http://schemas.microsoft.com/office/drawing/2014/main" val="3682854523"/>
                    </a:ext>
                  </a:extLst>
                </a:gridCol>
              </a:tblGrid>
              <a:tr h="763701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Стадия финан-сирования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Стадия готовности продукта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финан-сирования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своих средств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965218071"/>
                  </a:ext>
                </a:extLst>
              </a:tr>
              <a:tr h="3212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Платформенные </a:t>
                      </a:r>
                      <a:r>
                        <a:rPr lang="en-US" sz="14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829571631"/>
                  </a:ext>
                </a:extLst>
              </a:tr>
              <a:tr h="7370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☞Noir Pro" pitchFamily="34" charset="-122"/>
                          <a:cs typeface="Times New Roman" panose="02020603050405020304" pitchFamily="18" charset="0"/>
                        </a:rPr>
                        <a:t>Программы здоровья и благополучия работников </a:t>
                      </a:r>
                      <a:r>
                        <a:rPr lang="en-US" sz="14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☞Noir Pro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☞Noir Pro" pitchFamily="34" charset="-122"/>
                          <a:cs typeface="Times New Roman" panose="02020603050405020304" pitchFamily="18" charset="0"/>
                        </a:rPr>
                        <a:t>проект «</a:t>
                      </a:r>
                      <a:r>
                        <a:rPr lang="en-US" sz="14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☞Noir Pro" pitchFamily="34" charset="-122"/>
                          <a:cs typeface="Times New Roman" panose="02020603050405020304" pitchFamily="18" charset="0"/>
                        </a:rPr>
                        <a:t>Health Balance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☞Noir Pro" pitchFamily="34" charset="-122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en-US" sz="14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☞Noir Pro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МИП «Новая Ремедика»: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 млн. руб.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SEED 1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чел.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пилотный продукт, 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TRL-5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млн. руб.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млн. руб.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512386455"/>
                  </a:ext>
                </a:extLst>
              </a:tr>
              <a:tr h="50128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Управляемая медицинская помощь </a:t>
                      </a:r>
                      <a:r>
                        <a:rPr lang="ru-RU" sz="14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(Медицина здоровья)</a:t>
                      </a:r>
                      <a:endParaRPr lang="ru-RU" sz="1400" b="0" i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ООО «УМП»</a:t>
                      </a:r>
                    </a:p>
                    <a:p>
                      <a:endParaRPr lang="ru-RU" sz="14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млн. год</a:t>
                      </a:r>
                      <a:r>
                        <a:rPr lang="ru-RU" sz="1400" b="0" dirty="0"/>
                        <a:t>.</a:t>
                      </a:r>
                    </a:p>
                    <a:p>
                      <a:endParaRPr lang="ru-RU" sz="14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SEED 1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чел / 10 чел. внешних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пилотный продукт, 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TRL-5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млн. руб.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млн. руб.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3639002031"/>
                  </a:ext>
                </a:extLst>
              </a:tr>
              <a:tr h="529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IT-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ЕЦОЗ </a:t>
                      </a:r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(единое цифровое окно здоровья)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«Портал РАМН»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PRE-PRE-SEED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Макет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TRL-2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  млн. руб.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 млн. руб.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207078960"/>
                  </a:ext>
                </a:extLst>
              </a:tr>
              <a:tr h="7370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 </a:t>
                      </a:r>
                      <a:r>
                        <a:rPr lang="en-US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ja-JP" altLang="en-US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兀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«ПЛЕЙЕРС КОУЧЕС»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PRE-SEED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Прототип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TRL 3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млн. руб.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млн. руб.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718629829"/>
                  </a:ext>
                </a:extLst>
              </a:tr>
              <a:tr h="321286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Мобильные  и игровые решения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777128820"/>
                  </a:ext>
                </a:extLst>
              </a:tr>
              <a:tr h="559909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компаний Телемедик </a:t>
                      </a:r>
                      <a:r>
                        <a:rPr lang="ru-RU" sz="14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(удалённые медицинский мониторинг здоровья водителей,  и технический контроль ТС)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«Телемедик» 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млн. год.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SEED 1 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чел / 10 чел. внешних.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пилотный продукт</a:t>
                      </a:r>
                    </a:p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TRL-5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498237786"/>
                  </a:ext>
                </a:extLst>
              </a:tr>
              <a:tr h="529177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  <a:r>
                        <a:rPr lang="en-US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Safety Games</a:t>
                      </a:r>
                      <a:r>
                        <a:rPr lang="ru-RU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360  </a:t>
                      </a:r>
                      <a:r>
                        <a:rPr lang="ru-RU" sz="14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программы, тренинги,</a:t>
                      </a:r>
                      <a:r>
                        <a:rPr lang="ru-RU" sz="14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мобильное приложение)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«Каталена»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млн. руб в год.  .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PRE-PRE-SEED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человек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Макет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TRL-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млн.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745531229"/>
                  </a:ext>
                </a:extLst>
              </a:tr>
              <a:tr h="529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Нематериальные средства  </a:t>
                      </a:r>
                      <a:r>
                        <a:rPr lang="ru-RU" sz="14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(предметы авторского права, методические средства, софт, базы данных )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 млн.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124447355"/>
                  </a:ext>
                </a:extLst>
              </a:tr>
              <a:tr h="381683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средства 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(недвижимость: медицинский центр)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млн.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9275470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Планы развития 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Объект 2">
            <a:extLst>
              <a:ext uri="{FF2B5EF4-FFF2-40B4-BE49-F238E27FC236}">
                <a16:creationId xmlns:a16="http://schemas.microsoft.com/office/drawing/2014/main" id="{1C228B98-86C5-4C54-B615-BC1FC54A01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2802196"/>
              </p:ext>
            </p:extLst>
          </p:nvPr>
        </p:nvGraphicFramePr>
        <p:xfrm>
          <a:off x="640181" y="1906821"/>
          <a:ext cx="13838988" cy="7137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21166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0" y="1313123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4E435FE-1B3B-46DF-B23A-1A3386B02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459887"/>
              </p:ext>
            </p:extLst>
          </p:nvPr>
        </p:nvGraphicFramePr>
        <p:xfrm>
          <a:off x="638954" y="3100821"/>
          <a:ext cx="13841441" cy="508529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93576">
                  <a:extLst>
                    <a:ext uri="{9D8B030D-6E8A-4147-A177-3AD203B41FA5}">
                      <a16:colId xmlns:a16="http://schemas.microsoft.com/office/drawing/2014/main" val="908467074"/>
                    </a:ext>
                  </a:extLst>
                </a:gridCol>
                <a:gridCol w="2068621">
                  <a:extLst>
                    <a:ext uri="{9D8B030D-6E8A-4147-A177-3AD203B41FA5}">
                      <a16:colId xmlns:a16="http://schemas.microsoft.com/office/drawing/2014/main" val="352861467"/>
                    </a:ext>
                  </a:extLst>
                </a:gridCol>
                <a:gridCol w="4028320">
                  <a:extLst>
                    <a:ext uri="{9D8B030D-6E8A-4147-A177-3AD203B41FA5}">
                      <a16:colId xmlns:a16="http://schemas.microsoft.com/office/drawing/2014/main" val="1739890911"/>
                    </a:ext>
                  </a:extLst>
                </a:gridCol>
                <a:gridCol w="3550924">
                  <a:extLst>
                    <a:ext uri="{9D8B030D-6E8A-4147-A177-3AD203B41FA5}">
                      <a16:colId xmlns:a16="http://schemas.microsoft.com/office/drawing/2014/main" val="3160979526"/>
                    </a:ext>
                  </a:extLst>
                </a:gridCol>
              </a:tblGrid>
              <a:tr h="6987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Целевая аудитория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Интеллектуальная собственность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Рынки 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13555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 Narrow" panose="020B0606020202030204" pitchFamily="34" charset="0"/>
                        </a:rPr>
                        <a:t>  Лицензия на методику, </a:t>
                      </a:r>
                    </a:p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 Narrow" panose="020B0606020202030204" pitchFamily="34" charset="0"/>
                        </a:rPr>
                        <a:t>   Регистрация ПО</a:t>
                      </a:r>
                    </a:p>
                  </a:txBody>
                  <a:tcPr marL="3653" marR="3653" marT="334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Здоровьесбережение, образование, менеджмент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74533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Мобильное приложение «Узор Здоровья»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 Narrow" panose="020B0606020202030204" pitchFamily="34" charset="0"/>
                        </a:rPr>
                        <a:t>B2B </a:t>
                      </a:r>
                    </a:p>
                    <a:p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Лицензия на методику, </a:t>
                      </a:r>
                    </a:p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регистрация ПО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Здоровьесбережение, образование, информатика,  менеджмент</a:t>
                      </a:r>
                    </a:p>
                    <a:p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643715"/>
                  </a:ext>
                </a:extLst>
              </a:tr>
              <a:tr h="145817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Активная информационно-аналитическая программа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     ИИ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 Narrow" panose="020B0606020202030204" pitchFamily="34" charset="0"/>
                        </a:rPr>
                        <a:t>B2B</a:t>
                      </a:r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Лицензия на методику, </a:t>
                      </a:r>
                    </a:p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регистрация ПО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Информатика, образование, здравоохранение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77010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11355707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FCD04F7-0B06-45BD-93CA-A69E5719185E}"/>
              </a:ext>
            </a:extLst>
          </p:cNvPr>
          <p:cNvSpPr txBox="1">
            <a:spLocks/>
          </p:cNvSpPr>
          <p:nvPr/>
        </p:nvSpPr>
        <p:spPr>
          <a:xfrm>
            <a:off x="790799" y="1687545"/>
            <a:ext cx="12401028" cy="162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затрат на масштабирование бизнеса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527967-E927-4C36-AABD-0CB5E589F373}"/>
              </a:ext>
            </a:extLst>
          </p:cNvPr>
          <p:cNvSpPr txBox="1"/>
          <p:nvPr/>
        </p:nvSpPr>
        <p:spPr>
          <a:xfrm>
            <a:off x="2221724" y="3438748"/>
            <a:ext cx="4187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  <a:p>
            <a:endParaRPr lang="ru-RU" dirty="0"/>
          </a:p>
        </p:txBody>
      </p:sp>
      <p:graphicFrame>
        <p:nvGraphicFramePr>
          <p:cNvPr id="15" name="Таблица 4">
            <a:extLst>
              <a:ext uri="{FF2B5EF4-FFF2-40B4-BE49-F238E27FC236}">
                <a16:creationId xmlns:a16="http://schemas.microsoft.com/office/drawing/2014/main" id="{1150C85F-EE28-4D89-B6CB-124F57010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526883"/>
              </p:ext>
            </p:extLst>
          </p:nvPr>
        </p:nvGraphicFramePr>
        <p:xfrm>
          <a:off x="803243" y="2714762"/>
          <a:ext cx="13525308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238">
                  <a:extLst>
                    <a:ext uri="{9D8B030D-6E8A-4147-A177-3AD203B41FA5}">
                      <a16:colId xmlns:a16="http://schemas.microsoft.com/office/drawing/2014/main" val="25721256"/>
                    </a:ext>
                  </a:extLst>
                </a:gridCol>
                <a:gridCol w="5797419">
                  <a:extLst>
                    <a:ext uri="{9D8B030D-6E8A-4147-A177-3AD203B41FA5}">
                      <a16:colId xmlns:a16="http://schemas.microsoft.com/office/drawing/2014/main" val="3698689142"/>
                    </a:ext>
                  </a:extLst>
                </a:gridCol>
                <a:gridCol w="3183272">
                  <a:extLst>
                    <a:ext uri="{9D8B030D-6E8A-4147-A177-3AD203B41FA5}">
                      <a16:colId xmlns:a16="http://schemas.microsoft.com/office/drawing/2014/main" val="582259030"/>
                    </a:ext>
                  </a:extLst>
                </a:gridCol>
                <a:gridCol w="3724379">
                  <a:extLst>
                    <a:ext uri="{9D8B030D-6E8A-4147-A177-3AD203B41FA5}">
                      <a16:colId xmlns:a16="http://schemas.microsoft.com/office/drawing/2014/main" val="3873957077"/>
                    </a:ext>
                  </a:extLst>
                </a:gridCol>
              </a:tblGrid>
              <a:tr h="40638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счёт средств федерального бюджета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счёт внебюджетных источников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21675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109 680 000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280 000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139659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Материально-технические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73661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 работы и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58 320 000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090297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исследований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738202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патентование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01910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Лицензионные платежи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009056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Программное обеспечение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1649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Консультационные услуги, 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6992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2023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Командировочные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22124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89609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44112"/>
                  </a:ext>
                </a:extLst>
              </a:tr>
              <a:tr h="373957"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200 400 000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160 700 000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4850829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F3E6E3E-7CC6-473C-85D8-31829E17F494}"/>
              </a:ext>
            </a:extLst>
          </p:cNvPr>
          <p:cNvSpPr txBox="1"/>
          <p:nvPr/>
        </p:nvSpPr>
        <p:spPr>
          <a:xfrm>
            <a:off x="5708772" y="2157205"/>
            <a:ext cx="8619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финансового обеспечения реализации проекта (руб./ первый год)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442161" y="34336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26;p22">
            <a:extLst>
              <a:ext uri="{FF2B5EF4-FFF2-40B4-BE49-F238E27FC236}">
                <a16:creationId xmlns:a16="http://schemas.microsoft.com/office/drawing/2014/main" id="{CB999873-A110-4F43-93F4-8FC88EBA907A}"/>
              </a:ext>
            </a:extLst>
          </p:cNvPr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F0C73A0-AEB0-4026-A94F-BBF676841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67850"/>
              </p:ext>
            </p:extLst>
          </p:nvPr>
        </p:nvGraphicFramePr>
        <p:xfrm>
          <a:off x="626424" y="2391853"/>
          <a:ext cx="14110656" cy="6176887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4416442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2238233">
                  <a:extLst>
                    <a:ext uri="{9D8B030D-6E8A-4147-A177-3AD203B41FA5}">
                      <a16:colId xmlns:a16="http://schemas.microsoft.com/office/drawing/2014/main" val="1995419215"/>
                    </a:ext>
                  </a:extLst>
                </a:gridCol>
                <a:gridCol w="1433015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1953886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423233969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752835794"/>
                    </a:ext>
                  </a:extLst>
                </a:gridCol>
              </a:tblGrid>
              <a:tr h="1218763">
                <a:tc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Себестоимость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Сегмент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Стоимость продукта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Доля от будущей прибыли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Выход инвестора из проекта 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Срок окупаемости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17856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Arial Narrow" panose="020B0606020202030204" pitchFamily="34" charset="0"/>
                        </a:rPr>
                        <a:t>6,5 </a:t>
                      </a:r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млн.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800" b="1" dirty="0">
                          <a:latin typeface="Arial Narrow" panose="020B0606020202030204" pitchFamily="34" charset="0"/>
                        </a:rPr>
                        <a:t>B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500 руб. мес. частн. польз.,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2 млн. год. (корпорация 1000 польз)</a:t>
                      </a:r>
                      <a:endParaRPr lang="ru-RU" sz="2800" b="1" dirty="0">
                        <a:latin typeface="Arial Narrow" panose="020B0606020202030204" pitchFamily="34" charset="0"/>
                      </a:endParaRPr>
                    </a:p>
                    <a:p>
                      <a:endParaRPr lang="ru-RU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2800" b="1" dirty="0"/>
                        <a:t>3</a:t>
                      </a:r>
                      <a:r>
                        <a:rPr lang="ru-RU" sz="2800" b="1" dirty="0"/>
                        <a:t>0%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Возврат средств с 30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%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Доля от прибыли 10 %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Срок окупаемости 1 год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  <a:tr h="1105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Мобильное приложение «Узор Здоровья»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2,5 млн.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40731"/>
                  </a:ext>
                </a:extLst>
              </a:tr>
              <a:tr h="17572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Лицензия (неисключительное право) ИИ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* 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7,1 млн.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В2</a:t>
                      </a:r>
                      <a:r>
                        <a:rPr lang="en-US" sz="2400" b="1" dirty="0"/>
                        <a:t>B</a:t>
                      </a:r>
                      <a:endParaRPr lang="ru-RU" sz="2400" b="1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10 млн.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45%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Возврат средств после продажи лицензии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Партнер -  дивиденды от сервисов, 10%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35074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3E6816F-A520-4BE5-8A31-0F3DB5E8998A}"/>
              </a:ext>
            </a:extLst>
          </p:cNvPr>
          <p:cNvSpPr txBox="1"/>
          <p:nvPr/>
        </p:nvSpPr>
        <p:spPr>
          <a:xfrm>
            <a:off x="626424" y="8612964"/>
            <a:ext cx="13703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Arial Narrow" panose="020B0606020202030204" pitchFamily="34" charset="0"/>
              </a:rPr>
              <a:t>* Позволяет создавать и использовать ряд </a:t>
            </a:r>
            <a:r>
              <a:rPr lang="en-US" sz="1800" b="1" dirty="0">
                <a:latin typeface="Arial Narrow" panose="020B0606020202030204" pitchFamily="34" charset="0"/>
              </a:rPr>
              <a:t>IT </a:t>
            </a:r>
            <a:r>
              <a:rPr lang="ru-RU" sz="1800" b="1" dirty="0">
                <a:latin typeface="Arial Narrow" panose="020B0606020202030204" pitchFamily="34" charset="0"/>
              </a:rPr>
              <a:t>продуктов и сервисов для осуществления прогнозной аналитики, кластерного менеджмента, </a:t>
            </a:r>
          </a:p>
          <a:p>
            <a:r>
              <a:rPr lang="ru-RU" sz="1800" b="1" dirty="0">
                <a:latin typeface="Arial Narrow" panose="020B0606020202030204" pitchFamily="34" charset="0"/>
              </a:rPr>
              <a:t>педагогических измерений, игровых решений и пр.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5A724B12-5D22-4BEE-871E-51D200127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776264"/>
              </p:ext>
            </p:extLst>
          </p:nvPr>
        </p:nvGraphicFramePr>
        <p:xfrm>
          <a:off x="672304" y="2193317"/>
          <a:ext cx="13698790" cy="696254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575863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146412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3193576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  <a:gridCol w="2402006">
                  <a:extLst>
                    <a:ext uri="{9D8B030D-6E8A-4147-A177-3AD203B41FA5}">
                      <a16:colId xmlns:a16="http://schemas.microsoft.com/office/drawing/2014/main" val="49175642"/>
                    </a:ext>
                  </a:extLst>
                </a:gridCol>
                <a:gridCol w="4380933">
                  <a:extLst>
                    <a:ext uri="{9D8B030D-6E8A-4147-A177-3AD203B41FA5}">
                      <a16:colId xmlns:a16="http://schemas.microsoft.com/office/drawing/2014/main" val="2968495819"/>
                    </a:ext>
                  </a:extLst>
                </a:gridCol>
              </a:tblGrid>
              <a:tr h="427585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Сектор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Партнёр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Запрос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Предложение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65042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 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B2G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Министерство Образования и науки, Просвещения, Здравоохранения, Министерство труда и социальной защиты РФ, Минцифры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Договор о пользовании и сборе баз данных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Инструмент повышения производительности труда работника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Управление человеческими ресурсами – программа Укрепления здоровья работника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602301"/>
                  </a:ext>
                </a:extLst>
              </a:tr>
              <a:tr h="1414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Росстат, ГОСТЕХ и др. базы данных, Сбер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Договор о пользовании и сборе баз данных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362477"/>
                  </a:ext>
                </a:extLst>
              </a:tr>
              <a:tr h="108540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Скидка на пользование сервисом на 1 год 50% (1 млн./1000 чел.)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Родительская ассоциация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Создание совместного пилотного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  <a:tr h="574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Лицензия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Минцифры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Цифровой профиль - отбор персонала с высоким человеческим капиталом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624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Мобильное приложение «Узор Здоровья»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Фонд содействия инновациям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148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69" y="1095558"/>
          <a:ext cx="1969" cy="1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9" y="1095558"/>
                        <a:ext cx="1969" cy="1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oogle Shape;117;p5"/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7" name="Таблица 17">
            <a:extLst>
              <a:ext uri="{FF2B5EF4-FFF2-40B4-BE49-F238E27FC236}">
                <a16:creationId xmlns:a16="http://schemas.microsoft.com/office/drawing/2014/main" id="{4D899555-9FB5-447B-81B0-2BE48D6EB079}"/>
              </a:ext>
            </a:extLst>
          </p:cNvPr>
          <p:cNvGraphicFramePr>
            <a:graphicFrameLocks noGrp="1"/>
          </p:cNvGraphicFramePr>
          <p:nvPr/>
        </p:nvGraphicFramePr>
        <p:xfrm>
          <a:off x="484692" y="2907402"/>
          <a:ext cx="13938286" cy="5617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5392">
                  <a:extLst>
                    <a:ext uri="{9D8B030D-6E8A-4147-A177-3AD203B41FA5}">
                      <a16:colId xmlns:a16="http://schemas.microsoft.com/office/drawing/2014/main" val="63911266"/>
                    </a:ext>
                  </a:extLst>
                </a:gridCol>
                <a:gridCol w="6053751">
                  <a:extLst>
                    <a:ext uri="{9D8B030D-6E8A-4147-A177-3AD203B41FA5}">
                      <a16:colId xmlns:a16="http://schemas.microsoft.com/office/drawing/2014/main" val="2362195389"/>
                    </a:ext>
                  </a:extLst>
                </a:gridCol>
                <a:gridCol w="1027659">
                  <a:extLst>
                    <a:ext uri="{9D8B030D-6E8A-4147-A177-3AD203B41FA5}">
                      <a16:colId xmlns:a16="http://schemas.microsoft.com/office/drawing/2014/main" val="2700366602"/>
                    </a:ext>
                  </a:extLst>
                </a:gridCol>
                <a:gridCol w="5941484">
                  <a:extLst>
                    <a:ext uri="{9D8B030D-6E8A-4147-A177-3AD203B41FA5}">
                      <a16:colId xmlns:a16="http://schemas.microsoft.com/office/drawing/2014/main" val="3481931430"/>
                    </a:ext>
                  </a:extLst>
                </a:gridCol>
              </a:tblGrid>
              <a:tr h="1222420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700" b="1" dirty="0">
                          <a:solidFill>
                            <a:srgbClr val="0070C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Сабанина Наталия Рафаэлевна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инициатор проекта,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профессиональная область -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философия образования, теория и практика человеческого и социального капиталов, проектный менеджер, преподаватель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Кузнецов Петр Павлович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</a:rPr>
                        <a:t>–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профессор, д. мед. наук, совладелец медицинской страховой компании «Медстрах» и её руководитель в течение 30 лет, идеолог развития биомедицины и технологий цифрового двойника человека.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302673479"/>
                  </a:ext>
                </a:extLst>
              </a:tr>
              <a:tr h="128514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Трушкин Сергей Юрьевич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</a:rPr>
                        <a:t>–</a:t>
                      </a:r>
                      <a:r>
                        <a:rPr lang="en-US" sz="1700" dirty="0">
                          <a:solidFill>
                            <a:srgbClr val="434343"/>
                          </a:solidFill>
                        </a:rPr>
                        <a:t>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цифровая трансформация и менеджмент, разработчик методологии ресурсно-целевого моделирования, преподаватель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Медведева Диана</a:t>
                      </a:r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Владимировна –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</a:rPr>
                        <a:t>главный региональный эксперт WSR и «Абилимкикс» по компетенции «Предпринимательство», специалист по бизнес-планированию, экономист, региональный эксперт АСИ по направлению «Образование и кадры».</a:t>
                      </a:r>
                      <a:endParaRPr lang="ru-RU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233982841"/>
                  </a:ext>
                </a:extLst>
              </a:tr>
              <a:tr h="898839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70C0"/>
                          </a:solidFill>
                        </a:rPr>
                        <a:t>Шарнин Михаил Михайлович – </a:t>
                      </a:r>
                      <a:r>
                        <a:rPr lang="ru-RU" sz="1500" b="1" dirty="0"/>
                        <a:t>специалист в области информационных технологий, к.т.н., разработка программ ИИ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</a:rPr>
                        <a:t>Сокирянская Елена Алексеевна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</a:rPr>
                        <a:t>-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архитектор экосистем для человека и бизнеса, подбор кадров и </a:t>
                      </a:r>
                      <a:r>
                        <a:rPr lang="en-US" sz="1500" b="1" dirty="0">
                          <a:solidFill>
                            <a:srgbClr val="434343"/>
                          </a:solidFill>
                        </a:rPr>
                        <a:t>GR.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 </a:t>
                      </a:r>
                      <a:endParaRPr lang="ru-RU" sz="1700" b="1" dirty="0">
                        <a:solidFill>
                          <a:srgbClr val="434343"/>
                        </a:solidFill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238975179"/>
                  </a:ext>
                </a:extLst>
              </a:tr>
              <a:tr h="105835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Козинец Елена Андреевна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</a:rPr>
                        <a:t>–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проекты в области геймификации образовательного процесса в сфере охраны труда</a:t>
                      </a:r>
                      <a:endParaRPr lang="ru-RU" sz="1700" b="1" dirty="0">
                        <a:solidFill>
                          <a:srgbClr val="434343"/>
                        </a:solidFill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Соколова    Маргарита Владимировна –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</a:rPr>
                        <a:t>бренд-директор </a:t>
                      </a: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PR-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</a:rPr>
                        <a:t>агентства, имиджмейкер-аналитик, консультант по репутации, маркетинг территорий и государственного управления </a:t>
                      </a:r>
                      <a:endParaRPr lang="ru-RU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099804417"/>
                  </a:ext>
                </a:extLst>
              </a:tr>
              <a:tr h="1150514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Калинин Степан Сергеевич </a:t>
                      </a:r>
                      <a:r>
                        <a:rPr lang="ru-RU" sz="1700" dirty="0"/>
                        <a:t>– </a:t>
                      </a:r>
                      <a:r>
                        <a:rPr lang="ru-RU" sz="1500" b="1" dirty="0"/>
                        <a:t>к. филол. н., лингвист – разработчик тезауруса для программы ИИ, переводчик. 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Рыбаков Иван Александрович 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</a:rPr>
                        <a:t>-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специалист в области упаковки продукта и продаж. Реализованы проекты по укреплению здоровья работников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194161994"/>
                  </a:ext>
                </a:extLst>
              </a:tr>
            </a:tbl>
          </a:graphicData>
        </a:graphic>
      </p:graphicFrame>
      <p:pic>
        <p:nvPicPr>
          <p:cNvPr id="22" name="Рисунок 21" descr="Изображение выглядит как текст, человек, внутренний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C551F0DC-DA1A-4F81-AC66-A25370CB23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875" t="3021" r="55937" b="20525"/>
          <a:stretch/>
        </p:blipFill>
        <p:spPr>
          <a:xfrm>
            <a:off x="599564" y="3104378"/>
            <a:ext cx="669656" cy="774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8" descr="Петр Павлович Кузнецов » Медвестник">
            <a:extLst>
              <a:ext uri="{FF2B5EF4-FFF2-40B4-BE49-F238E27FC236}">
                <a16:creationId xmlns:a16="http://schemas.microsoft.com/office/drawing/2014/main" id="{5D600B1B-FE51-42F0-941D-1B05893D1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24000"/>
          <a:stretch/>
        </p:blipFill>
        <p:spPr bwMode="auto">
          <a:xfrm>
            <a:off x="7606258" y="3192716"/>
            <a:ext cx="669656" cy="709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4" descr="Каким должен быть ИТ-директор - Бизнес-издание Клуб Директоров">
            <a:extLst>
              <a:ext uri="{FF2B5EF4-FFF2-40B4-BE49-F238E27FC236}">
                <a16:creationId xmlns:a16="http://schemas.microsoft.com/office/drawing/2014/main" id="{D4A2927F-0DD7-4940-86FE-E8B68FA963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" t="2307" r="150" b="23224"/>
          <a:stretch/>
        </p:blipFill>
        <p:spPr bwMode="auto">
          <a:xfrm>
            <a:off x="636234" y="4285604"/>
            <a:ext cx="669656" cy="714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6" descr="Елена Сокирянская | ВКонтакте">
            <a:extLst>
              <a:ext uri="{FF2B5EF4-FFF2-40B4-BE49-F238E27FC236}">
                <a16:creationId xmlns:a16="http://schemas.microsoft.com/office/drawing/2014/main" id="{86880E94-F819-4D0C-98E9-59A21F6C2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3" t="8336" r="7807" b="28968"/>
          <a:stretch/>
        </p:blipFill>
        <p:spPr bwMode="auto">
          <a:xfrm>
            <a:off x="7608628" y="5519664"/>
            <a:ext cx="669656" cy="816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4C18A46-3B23-4315-BF90-FAD6AB97AA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4" y="6490289"/>
            <a:ext cx="669656" cy="76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Object 2">
            <a:extLst>
              <a:ext uri="{FF2B5EF4-FFF2-40B4-BE49-F238E27FC236}">
                <a16:creationId xmlns:a16="http://schemas.microsoft.com/office/drawing/2014/main" id="{129FB68B-A195-4BC9-A6F2-C34DA9EBDFF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517" r="10724" b="39601"/>
          <a:stretch/>
        </p:blipFill>
        <p:spPr>
          <a:xfrm>
            <a:off x="7608628" y="7603943"/>
            <a:ext cx="669656" cy="74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3">
            <a:extLst>
              <a:ext uri="{FF2B5EF4-FFF2-40B4-BE49-F238E27FC236}">
                <a16:creationId xmlns:a16="http://schemas.microsoft.com/office/drawing/2014/main" id="{F1A25064-B391-4CE7-9E5F-EB7D9A2F42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08628" y="4344526"/>
            <a:ext cx="669656" cy="88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706904-A143-4F7C-B382-4EEBC6A97E6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42086"/>
          <a:stretch/>
        </p:blipFill>
        <p:spPr>
          <a:xfrm>
            <a:off x="7608628" y="6512803"/>
            <a:ext cx="669656" cy="91515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112D8F5-00BE-46AE-A5DB-60B8CE3FCFE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" r="15934"/>
          <a:stretch/>
        </p:blipFill>
        <p:spPr>
          <a:xfrm>
            <a:off x="636234" y="5458608"/>
            <a:ext cx="669656" cy="739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E2BDA89-76F0-47AF-9F15-674401FE79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6234" y="7487935"/>
            <a:ext cx="669656" cy="85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Google Shape;265;p25">
            <a:extLst>
              <a:ext uri="{FF2B5EF4-FFF2-40B4-BE49-F238E27FC236}">
                <a16:creationId xmlns:a16="http://schemas.microsoft.com/office/drawing/2014/main" id="{0DFD221C-FDF5-4B4E-9AE4-5E52C7F303BD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 flipH="1">
            <a:off x="416675" y="1912784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68;p25">
            <a:extLst>
              <a:ext uri="{FF2B5EF4-FFF2-40B4-BE49-F238E27FC236}">
                <a16:creationId xmlns:a16="http://schemas.microsoft.com/office/drawing/2014/main" id="{0D7C36F5-B0A3-4A40-B8BF-BE9DA75939F5}"/>
              </a:ext>
            </a:extLst>
          </p:cNvPr>
          <p:cNvSpPr txBox="1">
            <a:spLocks/>
          </p:cNvSpPr>
          <p:nvPr/>
        </p:nvSpPr>
        <p:spPr>
          <a:xfrm>
            <a:off x="416675" y="588544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34"/>
              </a:buClr>
              <a:buSzPts val="9354"/>
              <a:buFont typeface="Arial"/>
              <a:buNone/>
              <a:tabLst/>
              <a:defRPr/>
            </a:pPr>
            <a:r>
              <a:rPr kumimoji="0" lang="ru-RU" sz="3500" b="0" i="0" u="none" strike="noStrike" kern="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</a:p>
        </p:txBody>
      </p:sp>
      <p:pic>
        <p:nvPicPr>
          <p:cNvPr id="30" name="Google Shape;270;p25">
            <a:extLst>
              <a:ext uri="{FF2B5EF4-FFF2-40B4-BE49-F238E27FC236}">
                <a16:creationId xmlns:a16="http://schemas.microsoft.com/office/drawing/2014/main" id="{71AF8A3F-B86F-481B-A49C-50851586367F}"/>
              </a:ext>
            </a:extLst>
          </p:cNvPr>
          <p:cNvPicPr preferRelativeResize="0"/>
          <p:nvPr/>
        </p:nvPicPr>
        <p:blipFill rotWithShape="1">
          <a:blip r:embed="rId18">
            <a:alphaModFix amt="48000"/>
          </a:blip>
          <a:srcRect l="12509" t="15044" r="19245" b="34925"/>
          <a:stretch/>
        </p:blipFill>
        <p:spPr>
          <a:xfrm>
            <a:off x="3302000" y="1912784"/>
            <a:ext cx="9621520" cy="852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69;p25">
            <a:extLst>
              <a:ext uri="{FF2B5EF4-FFF2-40B4-BE49-F238E27FC236}">
                <a16:creationId xmlns:a16="http://schemas.microsoft.com/office/drawing/2014/main" id="{AAFAC7F0-D28D-4937-BDDD-111180A5EDAA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 rot="10800000" flipH="1">
            <a:off x="8985176" y="94482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2190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>
                <a:ln>
                  <a:noFill/>
                </a:ln>
                <a:solidFill>
                  <a:srgbClr val="3622C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3622C1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https://in-reality.ru/user/4770/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(965)274-90-25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myzeinatali@mail.ru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6061</TotalTime>
  <Words>1926</Words>
  <Application>Microsoft Office PowerPoint</Application>
  <PresentationFormat>Произвольный</PresentationFormat>
  <Paragraphs>349</Paragraphs>
  <Slides>15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Calibri</vt:lpstr>
      <vt:lpstr>Arial</vt:lpstr>
      <vt:lpstr>Arial Black</vt:lpstr>
      <vt:lpstr>Calibri Light</vt:lpstr>
      <vt:lpstr>Wingdings</vt:lpstr>
      <vt:lpstr>Avenir Next LT Pro</vt:lpstr>
      <vt:lpstr>Arial Narrow</vt:lpstr>
      <vt:lpstr>Times New Roman</vt:lpstr>
      <vt:lpstr>2_Тема Office</vt:lpstr>
      <vt:lpstr>3_Тема Office</vt:lpstr>
      <vt:lpstr>Тема Office</vt:lpstr>
      <vt:lpstr>Слайд think-cell</vt:lpstr>
      <vt:lpstr>Архипелаг 2022: #НастоящееБудущее</vt:lpstr>
      <vt:lpstr>Проблема</vt:lpstr>
      <vt:lpstr>Создание экосреды, оснащённой инструментами навигации формирования индивидуального человеческого капитала и социального капитала сообщества    Технология  «Цифровой двойник»: уровни динамической проработки     </vt:lpstr>
      <vt:lpstr>Продукт</vt:lpstr>
      <vt:lpstr>Сервис по управлению человеческим и социальным капиталами   </vt:lpstr>
      <vt:lpstr>Рынок</vt:lpstr>
      <vt:lpstr>Бизнес-модель тарифы подписки</vt:lpstr>
      <vt:lpstr>Текущие результаты</vt:lpstr>
      <vt:lpstr>Планы развития  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Наталия</dc:creator>
  <cp:lastModifiedBy>Сабанина Наталия</cp:lastModifiedBy>
  <cp:revision>33</cp:revision>
  <dcterms:modified xsi:type="dcterms:W3CDTF">2022-07-05T17:54:08Z</dcterms:modified>
</cp:coreProperties>
</file>