
<file path=[Content_Types].xml><?xml version="1.0" encoding="utf-8"?>
<Types xmlns="http://schemas.openxmlformats.org/package/2006/content-types">
  <Default Extension="png" ContentType="image/png"/>
  <Default Extension="jfif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9" r:id="rId8"/>
    <p:sldId id="270" r:id="rId9"/>
    <p:sldId id="262" r:id="rId10"/>
    <p:sldId id="264" r:id="rId11"/>
    <p:sldId id="271" r:id="rId12"/>
    <p:sldId id="265" r:id="rId13"/>
    <p:sldId id="268" r:id="rId14"/>
  </p:sldIdLst>
  <p:sldSz cx="9144000" cy="5143500" type="screen16x9"/>
  <p:notesSz cx="6858000" cy="9144000"/>
  <p:embeddedFontLst>
    <p:embeddedFont>
      <p:font typeface="Helvetica Neue" panose="020B060402020202020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Raleway" panose="020B0604020202020204" charset="-52"/>
      <p:regular r:id="rId24"/>
      <p:bold r:id="rId25"/>
      <p:italic r:id="rId26"/>
      <p:boldItalic r:id="rId27"/>
    </p:embeddedFont>
    <p:embeddedFont>
      <p:font typeface="Raleway SemiBold" panose="020B0604020202020204" charset="-52"/>
      <p:regular r:id="rId28"/>
      <p:bold r:id="rId29"/>
      <p:italic r:id="rId30"/>
      <p:boldItalic r:id="rId31"/>
    </p:embeddedFont>
    <p:embeddedFont>
      <p:font typeface="Century Gothic" panose="020B050202020202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A45831-7128-44F1-A4FF-C615E18517D4}">
  <a:tblStyle styleId="{1CA45831-7128-44F1-A4FF-C615E18517D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96" y="57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89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8796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4945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fif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jf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f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sdkkdld@yandex.ru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300872" y="1197052"/>
            <a:ext cx="4655700" cy="20928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 dirty="0">
                <a:solidFill>
                  <a:schemeClr val="dk1"/>
                </a:solidFill>
              </a:rPr>
              <a:t>Патч-</a:t>
            </a:r>
            <a:r>
              <a:rPr lang="ru-RU" sz="3100" dirty="0" err="1">
                <a:solidFill>
                  <a:schemeClr val="dk1"/>
                </a:solidFill>
              </a:rPr>
              <a:t>антистресс</a:t>
            </a:r>
            <a:r>
              <a:rPr lang="ru-RU" sz="3100" dirty="0">
                <a:solidFill>
                  <a:schemeClr val="dk1"/>
                </a:solidFill>
              </a:rPr>
              <a:t> (устройство для релаксации и борьбы с бессонницей)</a:t>
            </a:r>
            <a:endParaRPr sz="310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2930054" y="3078317"/>
            <a:ext cx="4159708" cy="134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132C40"/>
                </a:solidFill>
                <a:latin typeface="Raleway"/>
              </a:rPr>
              <a:t>увеличенный темп жизни современного человека провоцирует стресс, приводящий к ухудшению здоровья и развитию заболеваний</a:t>
            </a:r>
          </a:p>
        </p:txBody>
      </p:sp>
      <p:sp>
        <p:nvSpPr>
          <p:cNvPr id="132" name="Google Shape;132;p26"/>
          <p:cNvSpPr txBox="1"/>
          <p:nvPr/>
        </p:nvSpPr>
        <p:spPr>
          <a:xfrm>
            <a:off x="518773" y="775731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Google Shape;131;p26">
            <a:extLst>
              <a:ext uri="{FF2B5EF4-FFF2-40B4-BE49-F238E27FC236}">
                <a16:creationId xmlns:a16="http://schemas.microsoft.com/office/drawing/2014/main" id="{6361BA47-FA7F-1174-4061-FF0BF0449D9B}"/>
              </a:ext>
            </a:extLst>
          </p:cNvPr>
          <p:cNvSpPr txBox="1"/>
          <p:nvPr/>
        </p:nvSpPr>
        <p:spPr>
          <a:xfrm>
            <a:off x="34849" y="2077601"/>
            <a:ext cx="3973625" cy="814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132C40"/>
                </a:solidFill>
                <a:latin typeface="Raleway"/>
                <a:sym typeface="Raleway"/>
              </a:rPr>
              <a:t>потребность в качественном восстановлении сил, отдыхе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EF9C4D78-57D3-FF38-463D-A1EBA8937F78}"/>
              </a:ext>
            </a:extLst>
          </p:cNvPr>
          <p:cNvCxnSpPr>
            <a:cxnSpLocks/>
          </p:cNvCxnSpPr>
          <p:nvPr/>
        </p:nvCxnSpPr>
        <p:spPr>
          <a:xfrm flipH="1">
            <a:off x="2176130" y="1438940"/>
            <a:ext cx="77972" cy="638661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8E6AE446-B950-21CF-2ECC-2E8C12E8AA92}"/>
              </a:ext>
            </a:extLst>
          </p:cNvPr>
          <p:cNvCxnSpPr>
            <a:cxnSpLocks/>
          </p:cNvCxnSpPr>
          <p:nvPr/>
        </p:nvCxnSpPr>
        <p:spPr>
          <a:xfrm>
            <a:off x="4755030" y="1394631"/>
            <a:ext cx="320244" cy="1695799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8E014F0-D011-14A5-3A16-1E08F63199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065" y="2891768"/>
            <a:ext cx="2598254" cy="2078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1218630" y="656240"/>
            <a:ext cx="4891547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1150800" y="1320822"/>
            <a:ext cx="7993200" cy="30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600" dirty="0">
                <a:solidFill>
                  <a:srgbClr val="132C40"/>
                </a:solidFill>
              </a:rPr>
              <a:t>люди в возрасте 25-45 (ведущие офисный малоактивный стиль жизни)</a:t>
            </a: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561963-415C-386D-B743-B1D8D0D1B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462" y="1896325"/>
            <a:ext cx="3734330" cy="243689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680473" y="1714555"/>
            <a:ext cx="389997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Согласно исследованиям, проведенным в 2022 году, офисные работники проводят значительную часть своего рабочего дня в сидячем положении. Интервенции, направленные на снижение сидячего образа жизни и увеличение физической активности, могут быть более эффективными, если будет уделено больше внимания индивидуальным предпочтениям, включая убеждения и ценности.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158824" y="335605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297454" y="1043272"/>
            <a:ext cx="8009263" cy="3834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Бессонница: характеризуется трудностями с засыпанием и поддержанием сна в течение ночи. Разработчикам необходимо улучшать алгоритмы и функции устройств, чтобы они могли лучше диагностировать и лечить бессонницу</a:t>
            </a:r>
            <a:br>
              <a:rPr lang="ru-RU" sz="1400" dirty="0">
                <a:solidFill>
                  <a:srgbClr val="132C40"/>
                </a:solidFill>
              </a:rPr>
            </a:br>
            <a:endParaRPr lang="ru-RU" sz="1400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Развитие тревожности и симптомов эмоционального выгорания</a:t>
            </a:r>
            <a:br>
              <a:rPr lang="ru-RU" sz="1400" dirty="0">
                <a:solidFill>
                  <a:srgbClr val="132C40"/>
                </a:solidFill>
              </a:rPr>
            </a:br>
            <a:endParaRPr lang="ru-RU" sz="1400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Снижение работоспособности</a:t>
            </a:r>
            <a:br>
              <a:rPr lang="ru-RU" sz="1400" dirty="0">
                <a:solidFill>
                  <a:srgbClr val="132C40"/>
                </a:solidFill>
              </a:rPr>
            </a:br>
            <a:endParaRPr lang="ru-RU" sz="1400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Снижение иммунитета </a:t>
            </a:r>
            <a:br>
              <a:rPr lang="ru-RU" sz="1400" dirty="0">
                <a:solidFill>
                  <a:srgbClr val="132C40"/>
                </a:solidFill>
              </a:rPr>
            </a:br>
            <a:endParaRPr lang="ru-RU" sz="1400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Снохождение: необычное движение во сне, которое может быть вызвано различными факторами, такими как стресс, тревога или болезнь. Необходимо улучшать алгоритмы и функции устройств, чтобы они могли лучше диагностировать и лечить снохождения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70925" y="281455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4901" y="310149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144571" y="754500"/>
            <a:ext cx="2165699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244662" y="1344136"/>
            <a:ext cx="4797466" cy="3816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>
              <a:buClr>
                <a:schemeClr val="dk1"/>
              </a:buClr>
              <a:buNone/>
            </a:pPr>
            <a:r>
              <a:rPr lang="ru-RU" sz="1600" b="1" dirty="0" err="1">
                <a:solidFill>
                  <a:srgbClr val="132C40"/>
                </a:solidFill>
              </a:rPr>
              <a:t>Патч-антистресс</a:t>
            </a:r>
            <a:r>
              <a:rPr lang="ru-RU" sz="1600" b="1" dirty="0">
                <a:solidFill>
                  <a:srgbClr val="132C40"/>
                </a:solidFill>
              </a:rPr>
              <a:t> (устройство для релаксации и борьбы с бессонницей) </a:t>
            </a:r>
            <a:endParaRPr lang="ru-RU" sz="1600" b="1" dirty="0" smtClean="0">
              <a:solidFill>
                <a:srgbClr val="132C40"/>
              </a:solidFill>
            </a:endParaRPr>
          </a:p>
          <a:p>
            <a:pPr marL="139700" lvl="0" indent="0">
              <a:buClr>
                <a:schemeClr val="dk1"/>
              </a:buClr>
              <a:buNone/>
            </a:pPr>
            <a:r>
              <a:rPr lang="ru-RU" dirty="0" smtClean="0"/>
              <a:t>будет </a:t>
            </a:r>
            <a:r>
              <a:rPr lang="ru-RU" dirty="0"/>
              <a:t>создаваться на основе научно-технического решения, которое использует технологию </a:t>
            </a:r>
            <a:r>
              <a:rPr lang="ru-RU" b="1" dirty="0" err="1"/>
              <a:t>транскраниальной</a:t>
            </a:r>
            <a:r>
              <a:rPr lang="ru-RU" b="1" dirty="0"/>
              <a:t> стимуляции (TMS).</a:t>
            </a:r>
            <a:r>
              <a:rPr lang="ru-RU" dirty="0"/>
              <a:t> </a:t>
            </a:r>
            <a:r>
              <a:rPr lang="ru-RU" sz="1600" b="1" dirty="0">
                <a:solidFill>
                  <a:srgbClr val="132C40"/>
                </a:solidFill>
              </a:rPr>
              <a:t/>
            </a:r>
            <a:br>
              <a:rPr lang="ru-RU" sz="1600" b="1" dirty="0">
                <a:solidFill>
                  <a:srgbClr val="132C40"/>
                </a:solidFill>
              </a:rPr>
            </a:br>
            <a:r>
              <a:rPr lang="ru-RU" sz="1600" b="1" dirty="0">
                <a:solidFill>
                  <a:srgbClr val="132C40"/>
                </a:solidFill>
              </a:rPr>
              <a:t/>
            </a:r>
            <a:br>
              <a:rPr lang="ru-RU" sz="1600" b="1" dirty="0">
                <a:solidFill>
                  <a:srgbClr val="132C40"/>
                </a:solidFill>
              </a:rPr>
            </a:br>
            <a:r>
              <a:rPr lang="ru-RU" sz="1600" b="1" dirty="0">
                <a:solidFill>
                  <a:srgbClr val="132C40"/>
                </a:solidFill>
              </a:rPr>
              <a:t>Характеристики: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>
                <a:solidFill>
                  <a:srgbClr val="132C40"/>
                </a:solidFill>
              </a:rPr>
              <a:t>крепится, как пластырь, на руку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>
                <a:solidFill>
                  <a:srgbClr val="132C40"/>
                </a:solidFill>
              </a:rPr>
              <a:t>работает путем создания слабых электрических импульсов, которые передаются через кожу. Эти импульсы передаются в мозг и вызывают ощущение расслабления и комфорта. Устройство может использоваться людьми всех возрастов и уровней физической подготовки, помогая им справиться со стрессом и улучшить качество сна.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43BAB0-C917-DF11-C984-B25E3F65F2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5073" y="1196125"/>
            <a:ext cx="3903078" cy="357782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158756" y="46379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 smtClean="0">
                <a:solidFill>
                  <a:schemeClr val="dk1"/>
                </a:solidFill>
              </a:rPr>
              <a:t>КОНКУРЕНТЫ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297454" y="1151691"/>
            <a:ext cx="8009263" cy="4028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>
              <a:lnSpc>
                <a:spcPct val="100000"/>
              </a:lnSpc>
              <a:buClr>
                <a:schemeClr val="dk1"/>
              </a:buClr>
            </a:pPr>
            <a:r>
              <a:rPr lang="ru-RU" sz="1400" b="1" dirty="0">
                <a:solidFill>
                  <a:srgbClr val="132C40"/>
                </a:solidFill>
              </a:rPr>
              <a:t>«Фармстандарт» </a:t>
            </a:r>
            <a:r>
              <a:rPr lang="ru-RU" sz="1400" dirty="0">
                <a:solidFill>
                  <a:srgbClr val="132C40"/>
                </a:solidFill>
              </a:rPr>
              <a:t>- производитель лекарственных препаратов, в том числе и снотворные средства.</a:t>
            </a:r>
            <a:r>
              <a:rPr lang="ru-RU" sz="1400" dirty="0">
                <a:solidFill>
                  <a:srgbClr val="132C40"/>
                </a:solidFill>
              </a:rPr>
              <a:t/>
            </a:r>
            <a:br>
              <a:rPr lang="ru-RU" sz="1400" dirty="0">
                <a:solidFill>
                  <a:srgbClr val="132C40"/>
                </a:solidFill>
              </a:rPr>
            </a:br>
            <a:endParaRPr lang="ru-RU" sz="1400" dirty="0">
              <a:solidFill>
                <a:srgbClr val="132C40"/>
              </a:solidFill>
            </a:endParaRPr>
          </a:p>
          <a:p>
            <a:pPr marL="406400" lvl="0" indent="-266700">
              <a:lnSpc>
                <a:spcPct val="100000"/>
              </a:lnSpc>
              <a:buClr>
                <a:schemeClr val="dk1"/>
              </a:buClr>
            </a:pPr>
            <a:r>
              <a:rPr lang="ru-RU" sz="1400" b="1" dirty="0">
                <a:solidFill>
                  <a:srgbClr val="132C40"/>
                </a:solidFill>
              </a:rPr>
              <a:t>«</a:t>
            </a:r>
            <a:r>
              <a:rPr lang="ru-RU" sz="1400" b="1" dirty="0" err="1">
                <a:solidFill>
                  <a:srgbClr val="132C40"/>
                </a:solidFill>
              </a:rPr>
              <a:t>Эвалар</a:t>
            </a:r>
            <a:r>
              <a:rPr lang="ru-RU" sz="1400" b="1" dirty="0">
                <a:solidFill>
                  <a:srgbClr val="132C40"/>
                </a:solidFill>
              </a:rPr>
              <a:t>» </a:t>
            </a:r>
            <a:r>
              <a:rPr lang="ru-RU" sz="1400" dirty="0">
                <a:solidFill>
                  <a:srgbClr val="132C40"/>
                </a:solidFill>
              </a:rPr>
              <a:t>- производитель биологически активных добавок (</a:t>
            </a:r>
            <a:r>
              <a:rPr lang="ru-RU" sz="1400" dirty="0" err="1">
                <a:solidFill>
                  <a:srgbClr val="132C40"/>
                </a:solidFill>
              </a:rPr>
              <a:t>БАДов</a:t>
            </a:r>
            <a:r>
              <a:rPr lang="ru-RU" sz="1400" dirty="0">
                <a:solidFill>
                  <a:srgbClr val="132C40"/>
                </a:solidFill>
              </a:rPr>
              <a:t>), в том числе и для улучшения сна.</a:t>
            </a:r>
            <a:r>
              <a:rPr lang="ru-RU" sz="1400" dirty="0">
                <a:solidFill>
                  <a:srgbClr val="132C40"/>
                </a:solidFill>
              </a:rPr>
              <a:t/>
            </a:r>
            <a:br>
              <a:rPr lang="ru-RU" sz="1400" dirty="0">
                <a:solidFill>
                  <a:srgbClr val="132C40"/>
                </a:solidFill>
              </a:rPr>
            </a:br>
            <a:endParaRPr lang="ru-RU" sz="1400" dirty="0">
              <a:solidFill>
                <a:srgbClr val="132C40"/>
              </a:solidFill>
            </a:endParaRPr>
          </a:p>
          <a:p>
            <a:pPr marL="406400" lvl="0" indent="-266700">
              <a:lnSpc>
                <a:spcPct val="100000"/>
              </a:lnSpc>
              <a:buClr>
                <a:schemeClr val="dk1"/>
              </a:buClr>
            </a:pPr>
            <a:r>
              <a:rPr lang="ru-RU" sz="1400" b="1" dirty="0">
                <a:solidFill>
                  <a:srgbClr val="132C40"/>
                </a:solidFill>
              </a:rPr>
              <a:t>«</a:t>
            </a:r>
            <a:r>
              <a:rPr lang="ru-RU" sz="1400" b="1" dirty="0" err="1">
                <a:solidFill>
                  <a:srgbClr val="132C40"/>
                </a:solidFill>
              </a:rPr>
              <a:t>Солгар</a:t>
            </a:r>
            <a:r>
              <a:rPr lang="ru-RU" sz="1400" b="1" dirty="0">
                <a:solidFill>
                  <a:srgbClr val="132C40"/>
                </a:solidFill>
              </a:rPr>
              <a:t>» </a:t>
            </a:r>
            <a:r>
              <a:rPr lang="ru-RU" sz="1400" dirty="0">
                <a:solidFill>
                  <a:srgbClr val="132C40"/>
                </a:solidFill>
              </a:rPr>
              <a:t>— международная компания, выпускающая </a:t>
            </a:r>
            <a:r>
              <a:rPr lang="ru-RU" sz="1400" dirty="0" err="1">
                <a:solidFill>
                  <a:srgbClr val="132C40"/>
                </a:solidFill>
              </a:rPr>
              <a:t>БАДы</a:t>
            </a:r>
            <a:r>
              <a:rPr lang="ru-RU" sz="1400" dirty="0">
                <a:solidFill>
                  <a:srgbClr val="132C40"/>
                </a:solidFill>
              </a:rPr>
              <a:t> и витаминно-минеральные комплексы.</a:t>
            </a:r>
            <a:r>
              <a:rPr lang="ru-RU" sz="1400" dirty="0">
                <a:solidFill>
                  <a:srgbClr val="132C40"/>
                </a:solidFill>
              </a:rPr>
              <a:t/>
            </a:r>
            <a:br>
              <a:rPr lang="ru-RU" sz="1400" dirty="0">
                <a:solidFill>
                  <a:srgbClr val="132C40"/>
                </a:solidFill>
              </a:rPr>
            </a:br>
            <a:endParaRPr lang="ru-RU" sz="1400" dirty="0">
              <a:solidFill>
                <a:srgbClr val="132C40"/>
              </a:solidFill>
            </a:endParaRPr>
          </a:p>
          <a:p>
            <a:pPr marL="406400" lvl="0" indent="-266700">
              <a:lnSpc>
                <a:spcPct val="100000"/>
              </a:lnSpc>
              <a:buClr>
                <a:schemeClr val="dk1"/>
              </a:buClr>
            </a:pPr>
            <a:r>
              <a:rPr lang="ru-RU" sz="1400" b="1" dirty="0">
                <a:solidFill>
                  <a:srgbClr val="132C40"/>
                </a:solidFill>
              </a:rPr>
              <a:t>«</a:t>
            </a:r>
            <a:r>
              <a:rPr lang="ru-RU" sz="1400" b="1" dirty="0" err="1">
                <a:solidFill>
                  <a:srgbClr val="132C40"/>
                </a:solidFill>
              </a:rPr>
              <a:t>Мелмур</a:t>
            </a:r>
            <a:r>
              <a:rPr lang="ru-RU" sz="1400" b="1" dirty="0">
                <a:solidFill>
                  <a:srgbClr val="132C40"/>
                </a:solidFill>
              </a:rPr>
              <a:t>» </a:t>
            </a:r>
            <a:r>
              <a:rPr lang="ru-RU" sz="1400" dirty="0">
                <a:solidFill>
                  <a:srgbClr val="132C40"/>
                </a:solidFill>
              </a:rPr>
              <a:t>— производитель </a:t>
            </a:r>
            <a:r>
              <a:rPr lang="ru-RU" sz="1400" dirty="0" err="1">
                <a:solidFill>
                  <a:srgbClr val="132C40"/>
                </a:solidFill>
              </a:rPr>
              <a:t>фитопрепаратов</a:t>
            </a:r>
            <a:r>
              <a:rPr lang="ru-RU" sz="1400" dirty="0">
                <a:solidFill>
                  <a:srgbClr val="132C40"/>
                </a:solidFill>
              </a:rPr>
              <a:t> и </a:t>
            </a:r>
            <a:r>
              <a:rPr lang="ru-RU" sz="1400" dirty="0" err="1">
                <a:solidFill>
                  <a:srgbClr val="132C40"/>
                </a:solidFill>
              </a:rPr>
              <a:t>БАДов</a:t>
            </a:r>
            <a:r>
              <a:rPr lang="ru-RU" sz="1400" dirty="0">
                <a:solidFill>
                  <a:srgbClr val="132C40"/>
                </a:solidFill>
              </a:rPr>
              <a:t> на основе растительных экстрактов</a:t>
            </a:r>
            <a:r>
              <a:rPr lang="ru-RU" sz="1400" dirty="0">
                <a:solidFill>
                  <a:srgbClr val="132C40"/>
                </a:solidFill>
              </a:rPr>
              <a:t/>
            </a:r>
            <a:br>
              <a:rPr lang="ru-RU" sz="1400" dirty="0">
                <a:solidFill>
                  <a:srgbClr val="132C40"/>
                </a:solidFill>
              </a:rPr>
            </a:br>
            <a:endParaRPr lang="ru-RU" sz="1400" dirty="0">
              <a:solidFill>
                <a:srgbClr val="132C40"/>
              </a:solidFill>
            </a:endParaRPr>
          </a:p>
          <a:p>
            <a:pPr marL="406400" lvl="0" indent="-266700">
              <a:lnSpc>
                <a:spcPct val="100000"/>
              </a:lnSpc>
              <a:buClr>
                <a:schemeClr val="dk1"/>
              </a:buClr>
            </a:pPr>
            <a:r>
              <a:rPr lang="ru-RU" sz="1400" b="1" dirty="0">
                <a:solidFill>
                  <a:srgbClr val="132C40"/>
                </a:solidFill>
              </a:rPr>
              <a:t>«</a:t>
            </a:r>
            <a:r>
              <a:rPr lang="ru-RU" sz="1400" b="1" dirty="0" err="1">
                <a:solidFill>
                  <a:srgbClr val="132C40"/>
                </a:solidFill>
              </a:rPr>
              <a:t>Natural</a:t>
            </a:r>
            <a:r>
              <a:rPr lang="ru-RU" sz="1400" b="1" dirty="0">
                <a:solidFill>
                  <a:srgbClr val="132C40"/>
                </a:solidFill>
              </a:rPr>
              <a:t> </a:t>
            </a:r>
            <a:r>
              <a:rPr lang="ru-RU" sz="1400" b="1" dirty="0" err="1">
                <a:solidFill>
                  <a:srgbClr val="132C40"/>
                </a:solidFill>
              </a:rPr>
              <a:t>Sleep</a:t>
            </a:r>
            <a:r>
              <a:rPr lang="ru-RU" sz="1400" b="1" dirty="0">
                <a:solidFill>
                  <a:srgbClr val="132C40"/>
                </a:solidFill>
              </a:rPr>
              <a:t> </a:t>
            </a:r>
            <a:r>
              <a:rPr lang="ru-RU" sz="1400" b="1" dirty="0" err="1">
                <a:solidFill>
                  <a:srgbClr val="132C40"/>
                </a:solidFill>
              </a:rPr>
              <a:t>Aid</a:t>
            </a:r>
            <a:r>
              <a:rPr lang="ru-RU" sz="1400" b="1" dirty="0">
                <a:solidFill>
                  <a:srgbClr val="132C40"/>
                </a:solidFill>
              </a:rPr>
              <a:t>» </a:t>
            </a:r>
            <a:r>
              <a:rPr lang="ru-RU" sz="1400" dirty="0">
                <a:solidFill>
                  <a:srgbClr val="132C40"/>
                </a:solidFill>
              </a:rPr>
              <a:t>— компания, специализирующаяся на производстве натуральных средств для улучшения качества </a:t>
            </a:r>
            <a:r>
              <a:rPr lang="ru-RU" sz="1400" dirty="0" smtClean="0">
                <a:solidFill>
                  <a:srgbClr val="132C40"/>
                </a:solidFill>
              </a:rPr>
              <a:t>сна</a:t>
            </a:r>
          </a:p>
          <a:p>
            <a:pPr marL="406400" lvl="0" indent="-266700">
              <a:lnSpc>
                <a:spcPct val="100000"/>
              </a:lnSpc>
              <a:buClr>
                <a:schemeClr val="dk1"/>
              </a:buClr>
            </a:pPr>
            <a:endParaRPr lang="ru-RU" sz="1400" dirty="0" smtClean="0">
              <a:solidFill>
                <a:srgbClr val="132C40"/>
              </a:solidFill>
            </a:endParaRPr>
          </a:p>
          <a:p>
            <a:pPr marL="406400" lvl="0" indent="-266700">
              <a:lnSpc>
                <a:spcPct val="100000"/>
              </a:lnSpc>
              <a:buClr>
                <a:schemeClr val="dk1"/>
              </a:buClr>
            </a:pPr>
            <a:r>
              <a:rPr lang="ru-RU" sz="1400" b="1" dirty="0">
                <a:solidFill>
                  <a:srgbClr val="132C40"/>
                </a:solidFill>
              </a:rPr>
              <a:t>«</a:t>
            </a:r>
            <a:r>
              <a:rPr lang="ru-RU" sz="1400" b="1" dirty="0" err="1">
                <a:solidFill>
                  <a:srgbClr val="132C40"/>
                </a:solidFill>
              </a:rPr>
              <a:t>Sleep</a:t>
            </a:r>
            <a:r>
              <a:rPr lang="ru-RU" sz="1400" b="1" dirty="0">
                <a:solidFill>
                  <a:srgbClr val="132C40"/>
                </a:solidFill>
              </a:rPr>
              <a:t> </a:t>
            </a:r>
            <a:r>
              <a:rPr lang="ru-RU" sz="1400" b="1" dirty="0" err="1">
                <a:solidFill>
                  <a:srgbClr val="132C40"/>
                </a:solidFill>
              </a:rPr>
              <a:t>Better</a:t>
            </a:r>
            <a:r>
              <a:rPr lang="ru-RU" sz="1400" b="1" dirty="0">
                <a:solidFill>
                  <a:srgbClr val="132C40"/>
                </a:solidFill>
              </a:rPr>
              <a:t>» </a:t>
            </a:r>
            <a:r>
              <a:rPr lang="ru-RU" sz="1400" dirty="0">
                <a:solidFill>
                  <a:srgbClr val="132C40"/>
                </a:solidFill>
              </a:rPr>
              <a:t>— производитель натуральных препаратов для борьбы со сном и бессонницей</a:t>
            </a: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70995" y="355491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4902" y="429408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64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187288" y="969485"/>
            <a:ext cx="4307594" cy="34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>
              <a:buClr>
                <a:schemeClr val="dk1"/>
              </a:buClr>
              <a:buNone/>
            </a:pPr>
            <a:r>
              <a:rPr lang="ru-RU" sz="1600" b="1" dirty="0" err="1">
                <a:solidFill>
                  <a:srgbClr val="132C40"/>
                </a:solidFill>
              </a:rPr>
              <a:t>Патч-антистресс</a:t>
            </a:r>
            <a:r>
              <a:rPr lang="ru-RU" sz="1600" b="1" dirty="0">
                <a:solidFill>
                  <a:srgbClr val="132C40"/>
                </a:solidFill>
              </a:rPr>
              <a:t> (устройство для релаксации и борьбы с бессонницей) </a:t>
            </a:r>
            <a:endParaRPr lang="ru-RU" sz="1600" b="1" dirty="0" smtClean="0">
              <a:solidFill>
                <a:srgbClr val="132C40"/>
              </a:solidFill>
            </a:endParaRPr>
          </a:p>
          <a:p>
            <a:pPr marL="139700" lvl="0" indent="0">
              <a:buClr>
                <a:schemeClr val="dk1"/>
              </a:buClr>
              <a:buNone/>
            </a:pPr>
            <a:r>
              <a:rPr lang="ru-RU" sz="1600" b="1" dirty="0">
                <a:solidFill>
                  <a:srgbClr val="132C40"/>
                </a:solidFill>
              </a:rPr>
              <a:t/>
            </a:r>
            <a:br>
              <a:rPr lang="ru-RU" sz="1600" b="1" dirty="0">
                <a:solidFill>
                  <a:srgbClr val="132C40"/>
                </a:solidFill>
              </a:rPr>
            </a:br>
            <a:r>
              <a:rPr lang="ru-RU" sz="1600" b="1" dirty="0" smtClean="0">
                <a:solidFill>
                  <a:srgbClr val="132C40"/>
                </a:solidFill>
              </a:rPr>
              <a:t>Преимущества продукта</a:t>
            </a:r>
            <a:r>
              <a:rPr lang="ru-RU" sz="1600" dirty="0" smtClean="0">
                <a:solidFill>
                  <a:srgbClr val="132C40"/>
                </a:solidFill>
              </a:rPr>
              <a:t>:</a:t>
            </a:r>
          </a:p>
          <a:p>
            <a:pPr marL="139700" lvl="0" indent="0">
              <a:buClr>
                <a:schemeClr val="dk1"/>
              </a:buClr>
              <a:buNone/>
            </a:pPr>
            <a:endParaRPr lang="ru-RU" sz="1600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sz="1600" dirty="0" smtClean="0">
                <a:solidFill>
                  <a:srgbClr val="132C40"/>
                </a:solidFill>
              </a:rPr>
              <a:t>простое </a:t>
            </a:r>
            <a:r>
              <a:rPr lang="ru-RU" sz="1600" dirty="0">
                <a:solidFill>
                  <a:srgbClr val="132C40"/>
                </a:solidFill>
              </a:rPr>
              <a:t>в </a:t>
            </a:r>
            <a:r>
              <a:rPr lang="ru-RU" sz="1600" dirty="0" smtClean="0">
                <a:solidFill>
                  <a:srgbClr val="132C40"/>
                </a:solidFill>
              </a:rPr>
              <a:t>использовании;</a:t>
            </a:r>
            <a:endParaRPr lang="ru-RU" sz="1600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sz="1600" dirty="0" smtClean="0">
                <a:solidFill>
                  <a:srgbClr val="132C40"/>
                </a:solidFill>
              </a:rPr>
              <a:t>легкое</a:t>
            </a:r>
            <a:r>
              <a:rPr lang="ru-RU" sz="1600" dirty="0">
                <a:solidFill>
                  <a:srgbClr val="132C40"/>
                </a:solidFill>
              </a:rPr>
              <a:t>, без лишних проводов и </a:t>
            </a:r>
            <a:r>
              <a:rPr lang="ru-RU" sz="1600" dirty="0" smtClean="0">
                <a:solidFill>
                  <a:srgbClr val="132C40"/>
                </a:solidFill>
              </a:rPr>
              <a:t>датчиков;</a:t>
            </a:r>
            <a:endParaRPr lang="ru-RU" sz="1600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sz="1600" dirty="0" smtClean="0">
                <a:solidFill>
                  <a:srgbClr val="132C40"/>
                </a:solidFill>
              </a:rPr>
              <a:t>стоимость </a:t>
            </a:r>
            <a:r>
              <a:rPr lang="ru-RU" sz="1600" dirty="0">
                <a:solidFill>
                  <a:srgbClr val="132C40"/>
                </a:solidFill>
              </a:rPr>
              <a:t>устройства ниже стоимости прохождения лечения у специалиста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43BAB0-C917-DF11-C984-B25E3F65F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4904" y="868401"/>
            <a:ext cx="3903078" cy="357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823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01717" y="358862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01716" y="346599"/>
            <a:ext cx="1705136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211645" y="1605939"/>
            <a:ext cx="3572685" cy="18466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800" dirty="0"/>
              <a:t>Мы работаем на рынке </a:t>
            </a:r>
            <a:r>
              <a:rPr lang="ru" sz="1800" b="1" dirty="0"/>
              <a:t>B2C</a:t>
            </a:r>
            <a:br>
              <a:rPr lang="ru" sz="1800" b="1" dirty="0"/>
            </a:br>
            <a:endParaRPr lang="ru" sz="1800" b="1" dirty="0"/>
          </a:p>
          <a:p>
            <a:pPr marL="34290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800" b="1" dirty="0"/>
              <a:t>TAM – </a:t>
            </a:r>
            <a:r>
              <a:rPr lang="en-US" sz="1800" dirty="0"/>
              <a:t>36 </a:t>
            </a:r>
            <a:r>
              <a:rPr lang="ru-RU" sz="1800" dirty="0"/>
              <a:t>млрд руб.</a:t>
            </a:r>
          </a:p>
          <a:p>
            <a:pPr marL="34290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800" b="1" dirty="0"/>
              <a:t>SAM </a:t>
            </a:r>
            <a:r>
              <a:rPr lang="en-US" sz="1800" dirty="0"/>
              <a:t>– 3,6 </a:t>
            </a:r>
            <a:r>
              <a:rPr lang="ru-RU" sz="1800" dirty="0"/>
              <a:t>млрд руб.</a:t>
            </a:r>
          </a:p>
          <a:p>
            <a:pPr marL="34290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800" b="1" dirty="0"/>
              <a:t>SOM </a:t>
            </a:r>
            <a:r>
              <a:rPr lang="en-US" sz="1800" dirty="0"/>
              <a:t>– 500 </a:t>
            </a:r>
            <a:r>
              <a:rPr lang="ru-RU" sz="1800" dirty="0"/>
              <a:t>млн руб.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b="1" dirty="0"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30054E-D999-16EF-B8DE-CD36D7451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353" y="636399"/>
            <a:ext cx="4063859" cy="406385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9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01716" y="11859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401716" y="118594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279608" y="822630"/>
            <a:ext cx="3646808" cy="19081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/>
              <a:t>Планируемая стоимость товара – около </a:t>
            </a:r>
            <a:r>
              <a:rPr lang="ru-RU" sz="1400" b="1" dirty="0"/>
              <a:t>4500 руб</a:t>
            </a:r>
            <a:r>
              <a:rPr lang="ru-RU" sz="1400" b="1" dirty="0" smtClean="0"/>
              <a:t>.</a:t>
            </a:r>
          </a:p>
          <a:p>
            <a:pPr marL="34290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lang="ru-RU" sz="1400" dirty="0"/>
          </a:p>
          <a:p>
            <a:pPr marL="34290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/>
              <a:t>Устройство будет доступно для покупки онлайн на маркетплейсах, а также может быть заказано в специализированных магазинах товаров для здоровья и красоты.</a:t>
            </a:r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Google Shape;226;p33">
            <a:extLst>
              <a:ext uri="{FF2B5EF4-FFF2-40B4-BE49-F238E27FC236}">
                <a16:creationId xmlns:a16="http://schemas.microsoft.com/office/drawing/2014/main" id="{E77E1B53-8631-FB10-B48D-7D6D5C005DD3}"/>
              </a:ext>
            </a:extLst>
          </p:cNvPr>
          <p:cNvSpPr txBox="1">
            <a:spLocks/>
          </p:cNvSpPr>
          <p:nvPr/>
        </p:nvSpPr>
        <p:spPr>
          <a:xfrm>
            <a:off x="279608" y="2782714"/>
            <a:ext cx="3646808" cy="2015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342900" indent="-254000">
              <a:lnSpc>
                <a:spcPct val="100000"/>
              </a:lnSpc>
              <a:buClr>
                <a:schemeClr val="dk1"/>
              </a:buClr>
            </a:pPr>
            <a:r>
              <a:rPr lang="ru-RU" sz="1400" b="1" dirty="0"/>
              <a:t>Конечный </a:t>
            </a:r>
            <a:r>
              <a:rPr lang="ru-RU" sz="1400" b="1" dirty="0" smtClean="0"/>
              <a:t>потребитель</a:t>
            </a:r>
            <a:r>
              <a:rPr lang="ru-RU" sz="1400" b="1" dirty="0"/>
              <a:t>:</a:t>
            </a:r>
            <a:br>
              <a:rPr lang="ru-RU" sz="1400" b="1" dirty="0"/>
            </a:br>
            <a:r>
              <a:rPr lang="ru-RU" sz="1400" dirty="0" smtClean="0"/>
              <a:t>человек</a:t>
            </a:r>
            <a:r>
              <a:rPr lang="ru-RU" sz="1400" dirty="0"/>
              <a:t>, страдающий бессонницей и другими последствиями стресса (физическое лицо</a:t>
            </a:r>
            <a:r>
              <a:rPr lang="ru-RU" sz="1400" dirty="0" smtClean="0"/>
              <a:t>). Выстраивать </a:t>
            </a:r>
            <a:r>
              <a:rPr lang="ru-RU" sz="1400" dirty="0"/>
              <a:t>отношения с потребителями путем ведения социальных сетей и выхода на </a:t>
            </a:r>
            <a:r>
              <a:rPr lang="ru-RU" sz="1400" dirty="0" err="1"/>
              <a:t>маркетплейсы</a:t>
            </a:r>
            <a:r>
              <a:rPr lang="ru-RU" sz="1400" dirty="0"/>
              <a:t>.</a:t>
            </a:r>
          </a:p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endParaRPr lang="ru-RU" sz="1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065762" y="441844"/>
            <a:ext cx="4583016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Каналы продвижения: </a:t>
            </a:r>
            <a:endParaRPr lang="ru-RU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just"/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1. Реклама в социальных сетях: использование популярных социальных сетей для привлечения внимания к продукту.</a:t>
            </a:r>
          </a:p>
          <a:p>
            <a:pPr algn="just"/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2. Контент-маркетинг: создание контента, который поможет пользователям понять преимущества и возможности устройства. Это может быть блог, </a:t>
            </a:r>
            <a:r>
              <a:rPr lang="ru-RU" dirty="0" err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видеоуроки</a:t>
            </a: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статьи и другие форматы контента.</a:t>
            </a:r>
          </a:p>
          <a:p>
            <a:pPr algn="just"/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3. </a:t>
            </a:r>
            <a:r>
              <a:rPr lang="ru-RU" dirty="0" err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Email</a:t>
            </a: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-маркетинг: использование </a:t>
            </a:r>
            <a:r>
              <a:rPr lang="ru-RU" dirty="0" err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email</a:t>
            </a: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-рассылок для уведомления пользователей о новых функциях и акциях, связанных с продвижением устройства.</a:t>
            </a:r>
          </a:p>
          <a:p>
            <a:pPr algn="just"/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4. Партнерские программы: сотрудничество с партнерами, такими как </a:t>
            </a:r>
            <a:r>
              <a:rPr lang="ru-RU" dirty="0" err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блогеры</a:t>
            </a: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ru-RU" dirty="0" err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видеоблогеры</a:t>
            </a: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</a:p>
          <a:p>
            <a:pPr algn="just"/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5. SEO-оптимизация: создание сайта и написание контента для поисковых систем, чтобы пользователи могли легко найти информацию о продукте.</a:t>
            </a:r>
          </a:p>
          <a:p>
            <a:pPr algn="just"/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6. PR-кампании: участие в медицинских и бизнес-конференциях, семинарах и форумах.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10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01715" y="249846"/>
            <a:ext cx="4721127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401716" y="241421"/>
            <a:ext cx="4721126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 smtClean="0">
                <a:solidFill>
                  <a:schemeClr val="lt1"/>
                </a:solidFill>
              </a:rPr>
              <a:t>РЕАЛИЗУЕМОСТЬ ИДЕИ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279497" y="887921"/>
            <a:ext cx="3646808" cy="7386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>
              <a:lnSpc>
                <a:spcPct val="100000"/>
              </a:lnSpc>
              <a:buClr>
                <a:schemeClr val="dk1"/>
              </a:buClr>
            </a:pPr>
            <a:r>
              <a:rPr lang="ru-RU" dirty="0"/>
              <a:t>Использование уникальной технологии </a:t>
            </a:r>
            <a:r>
              <a:rPr lang="ru-RU" b="1" dirty="0" err="1"/>
              <a:t>транскраниальной</a:t>
            </a:r>
            <a:r>
              <a:rPr lang="ru-RU" b="1" dirty="0"/>
              <a:t> электрической стимуляции</a:t>
            </a:r>
            <a:r>
              <a:rPr lang="ru-RU" dirty="0"/>
              <a:t> (</a:t>
            </a:r>
            <a:r>
              <a:rPr lang="ru-RU" dirty="0" err="1"/>
              <a:t>tES</a:t>
            </a:r>
            <a:r>
              <a:rPr lang="ru-RU" dirty="0"/>
              <a:t>) </a:t>
            </a:r>
            <a:endParaRPr lang="ru-RU" dirty="0"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Google Shape;226;p33">
            <a:extLst>
              <a:ext uri="{FF2B5EF4-FFF2-40B4-BE49-F238E27FC236}">
                <a16:creationId xmlns:a16="http://schemas.microsoft.com/office/drawing/2014/main" id="{E77E1B53-8631-FB10-B48D-7D6D5C005DD3}"/>
              </a:ext>
            </a:extLst>
          </p:cNvPr>
          <p:cNvSpPr txBox="1">
            <a:spLocks/>
          </p:cNvSpPr>
          <p:nvPr/>
        </p:nvSpPr>
        <p:spPr>
          <a:xfrm>
            <a:off x="279441" y="1534591"/>
            <a:ext cx="3635554" cy="3354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342900" indent="-254000" algn="just">
              <a:lnSpc>
                <a:spcPct val="100000"/>
              </a:lnSpc>
              <a:buClr>
                <a:schemeClr val="dk1"/>
              </a:buClr>
            </a:pPr>
            <a:r>
              <a:rPr lang="ru-RU" dirty="0"/>
              <a:t>Бизнес-проект будет опираться на актуальные исследования и научные достижения в области </a:t>
            </a:r>
            <a:r>
              <a:rPr lang="ru-RU" dirty="0" err="1"/>
              <a:t>транскраниальной</a:t>
            </a:r>
            <a:r>
              <a:rPr lang="ru-RU" dirty="0"/>
              <a:t> электрической стимуляции и его влияния на сон и </a:t>
            </a:r>
            <a:r>
              <a:rPr lang="ru-RU" dirty="0" smtClean="0"/>
              <a:t>релаксацию. </a:t>
            </a:r>
            <a:r>
              <a:rPr lang="ru-RU" dirty="0"/>
              <a:t>Возможность применения новых методов стимуляции и разработка индивидуальной программы для каждого пользователя позволит создать </a:t>
            </a:r>
            <a:r>
              <a:rPr lang="ru-RU" b="1" dirty="0"/>
              <a:t>персонализированный продукт с высокой эффективностью</a:t>
            </a:r>
            <a:r>
              <a:rPr lang="ru-RU" dirty="0" smtClean="0"/>
              <a:t>.</a:t>
            </a:r>
          </a:p>
          <a:p>
            <a:pPr marL="342900" indent="-254000" algn="just">
              <a:lnSpc>
                <a:spcPct val="100000"/>
              </a:lnSpc>
              <a:buClr>
                <a:schemeClr val="dk1"/>
              </a:buClr>
            </a:pPr>
            <a:endParaRPr lang="ru-RU" dirty="0" smtClean="0"/>
          </a:p>
          <a:p>
            <a:pPr marL="342900" indent="-254000" algn="just">
              <a:lnSpc>
                <a:spcPct val="100000"/>
              </a:lnSpc>
              <a:buClr>
                <a:schemeClr val="dk1"/>
              </a:buClr>
            </a:pPr>
            <a:r>
              <a:rPr lang="ru-RU" b="1" dirty="0"/>
              <a:t>Опора на научные труды и разработки специалистов </a:t>
            </a:r>
            <a:r>
              <a:rPr lang="ru-RU" b="1" dirty="0" err="1"/>
              <a:t>СамГМУ</a:t>
            </a:r>
            <a:r>
              <a:rPr lang="ru-RU" dirty="0"/>
              <a:t> (например, услуги </a:t>
            </a:r>
            <a:r>
              <a:rPr lang="ru-RU" dirty="0" err="1"/>
              <a:t>Сомнологического</a:t>
            </a:r>
            <a:r>
              <a:rPr lang="ru-RU" dirty="0"/>
              <a:t> центра для лечения нарушений сна), которые станут основой подтверждения эффективности продукта. </a:t>
            </a:r>
          </a:p>
          <a:p>
            <a:pPr marL="342900" indent="-254000" algn="just">
              <a:lnSpc>
                <a:spcPct val="100000"/>
              </a:lnSpc>
              <a:buClr>
                <a:schemeClr val="dk1"/>
              </a:buClr>
            </a:pP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19458" y="887921"/>
            <a:ext cx="38755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Продукт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предлагающий безопасное и эффективное решение для этих проблем, будет иметь высокий спрос.</a:t>
            </a:r>
          </a:p>
          <a:p>
            <a:pPr algn="just"/>
            <a:endParaRPr lang="ru-RU"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just"/>
            <a:r>
              <a:rPr lang="ru-RU" sz="1200" dirty="0" err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Патч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 </a:t>
            </a:r>
            <a:r>
              <a:rPr lang="ru-RU" sz="1200" dirty="0" err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транскраниальной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электрической стимуляцией предлагает </a:t>
            </a:r>
            <a:r>
              <a:rPr lang="ru-RU" sz="1200" dirty="0" err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неинвазивный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и нефармакологический метод для достижения расслабления и улучшения сна. </a:t>
            </a:r>
            <a:endParaRPr lang="ru-RU" sz="1200" dirty="0" smtClean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just"/>
            <a:endParaRPr lang="ru-RU"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just"/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Низкая цена для подобного устройства (а также дополнительного лечения у врача). Планируемая стоимость товара – </a:t>
            </a:r>
            <a:r>
              <a:rPr lang="ru-RU" sz="1200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около 4500 руб.</a:t>
            </a:r>
          </a:p>
          <a:p>
            <a:pPr algn="just"/>
            <a:endParaRPr lang="ru-RU"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just"/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Устройство простое в использовании (только снять-надеть), легкое и без лишних датчиков и проводов. </a:t>
            </a:r>
          </a:p>
        </p:txBody>
      </p:sp>
    </p:spTree>
    <p:extLst>
      <p:ext uri="{BB962C8B-B14F-4D97-AF65-F5344CB8AC3E}">
        <p14:creationId xmlns:p14="http://schemas.microsoft.com/office/powerpoint/2010/main" val="418152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Google Shape;246;p35">
            <a:extLst>
              <a:ext uri="{FF2B5EF4-FFF2-40B4-BE49-F238E27FC236}">
                <a16:creationId xmlns:a16="http://schemas.microsoft.com/office/drawing/2014/main" id="{2F3C0B8C-EE3C-66D2-D15E-C390AF19B2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9027397"/>
              </p:ext>
            </p:extLst>
          </p:nvPr>
        </p:nvGraphicFramePr>
        <p:xfrm>
          <a:off x="148856" y="289901"/>
          <a:ext cx="8484781" cy="4215998"/>
        </p:xfrm>
        <a:graphic>
          <a:graphicData uri="http://schemas.openxmlformats.org/drawingml/2006/table">
            <a:tbl>
              <a:tblPr>
                <a:noFill/>
                <a:tableStyleId>{1CA45831-7128-44F1-A4FF-C615E18517D4}</a:tableStyleId>
              </a:tblPr>
              <a:tblGrid>
                <a:gridCol w="4238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61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7448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075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dk2"/>
                          </a:solidFill>
                          <a:latin typeface="Raleway"/>
                          <a:ea typeface="Arial"/>
                          <a:cs typeface="Arial"/>
                          <a:sym typeface="Arial"/>
                        </a:rPr>
                        <a:t>формулирование КП для клиентов/специалистов/клиник/</a:t>
                      </a:r>
                      <a:endParaRPr lang="ru-RU" sz="1400" b="0" i="0" u="none" strike="noStrike" cap="none" dirty="0">
                        <a:solidFill>
                          <a:schemeClr val="dk2"/>
                        </a:solidFill>
                        <a:latin typeface="Raleway"/>
                        <a:ea typeface="Raleway SemiBold"/>
                        <a:cs typeface="Arial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dk2"/>
                          </a:solidFill>
                          <a:latin typeface="Raleway"/>
                          <a:ea typeface="Arial"/>
                          <a:cs typeface="Arial"/>
                          <a:sym typeface="Arial"/>
                        </a:rPr>
                        <a:t>разработка дизайн-макета</a:t>
                      </a:r>
                      <a:endParaRPr sz="1400" b="0" i="0" u="none" strike="noStrike" cap="none" dirty="0">
                        <a:solidFill>
                          <a:schemeClr val="dk2"/>
                        </a:solidFill>
                        <a:latin typeface="Raleway"/>
                        <a:ea typeface="Raleway SemiBold"/>
                        <a:cs typeface="Arial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075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dk2"/>
                          </a:solidFill>
                          <a:latin typeface="Raleway"/>
                          <a:ea typeface="Arial"/>
                          <a:cs typeface="Arial"/>
                          <a:sym typeface="Arial"/>
                        </a:rPr>
                        <a:t>проведен проблемный опрос </a:t>
                      </a:r>
                      <a:endParaRPr lang="ru-RU" sz="1400" b="0" i="0" u="none" strike="noStrike" cap="none" dirty="0" smtClean="0">
                        <a:solidFill>
                          <a:schemeClr val="dk2"/>
                        </a:solidFill>
                        <a:latin typeface="Raleway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dk2"/>
                          </a:solidFill>
                          <a:latin typeface="Raleway"/>
                          <a:ea typeface="Arial"/>
                          <a:cs typeface="Arial"/>
                          <a:sym typeface="Arial"/>
                        </a:rPr>
                        <a:t>(15 </a:t>
                      </a:r>
                      <a:r>
                        <a:rPr lang="ru-RU" sz="1400" b="0" i="0" u="none" strike="noStrike" cap="none" dirty="0">
                          <a:solidFill>
                            <a:schemeClr val="dk2"/>
                          </a:solidFill>
                          <a:latin typeface="Raleway"/>
                          <a:ea typeface="Arial"/>
                          <a:cs typeface="Arial"/>
                          <a:sym typeface="Arial"/>
                        </a:rPr>
                        <a:t>респондентов)</a:t>
                      </a:r>
                      <a:endParaRPr sz="1400" b="0" i="0" u="none" strike="noStrike" cap="none" dirty="0">
                        <a:solidFill>
                          <a:schemeClr val="dk2"/>
                        </a:solidFill>
                        <a:latin typeface="Raleway"/>
                        <a:ea typeface="Raleway SemiBold"/>
                        <a:cs typeface="Arial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dk2"/>
                          </a:solidFill>
                          <a:latin typeface="Raleway"/>
                          <a:ea typeface="Arial"/>
                          <a:cs typeface="Arial"/>
                          <a:sym typeface="Arial"/>
                        </a:rPr>
                        <a:t>создание прототипа продукта</a:t>
                      </a:r>
                      <a:endParaRPr sz="1400" b="0" i="0" u="none" strike="noStrike" cap="none" dirty="0">
                        <a:solidFill>
                          <a:schemeClr val="dk2"/>
                        </a:solidFill>
                        <a:latin typeface="Raleway"/>
                        <a:ea typeface="Raleway SemiBold"/>
                        <a:cs typeface="Arial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148856" y="542597"/>
            <a:ext cx="4306568" cy="6001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" name="Google Shape;259;p36">
            <a:extLst>
              <a:ext uri="{FF2B5EF4-FFF2-40B4-BE49-F238E27FC236}">
                <a16:creationId xmlns:a16="http://schemas.microsoft.com/office/drawing/2014/main" id="{AEA5B7C5-CA9B-1C84-7365-F33B80419A7A}"/>
              </a:ext>
            </a:extLst>
          </p:cNvPr>
          <p:cNvSpPr txBox="1">
            <a:spLocks/>
          </p:cNvSpPr>
          <p:nvPr/>
        </p:nvSpPr>
        <p:spPr>
          <a:xfrm>
            <a:off x="5011479" y="594031"/>
            <a:ext cx="3452685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>
              <a:buSzPts val="2800"/>
            </a:pPr>
            <a:r>
              <a:rPr lang="ru-RU" b="1" dirty="0">
                <a:latin typeface="Raleway"/>
              </a:rPr>
              <a:t>ПЛАНЫ РАЗВИТИЯ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01716" y="238543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00" dirty="0" err="1" smtClean="0">
                <a:solidFill>
                  <a:srgbClr val="132C40"/>
                </a:solidFill>
              </a:rPr>
              <a:t>Рыськина</a:t>
            </a:r>
            <a:r>
              <a:rPr lang="ru-RU" sz="1400" dirty="0" smtClean="0">
                <a:solidFill>
                  <a:srgbClr val="132C40"/>
                </a:solidFill>
              </a:rPr>
              <a:t> Софья Алексеевна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sz="1400" dirty="0">
              <a:solidFill>
                <a:srgbClr val="132C40"/>
              </a:solidFill>
            </a:endParaRPr>
          </a:p>
          <a:p>
            <a:pPr marL="406400" lvl="0" indent="-203200">
              <a:buSzPts val="1400"/>
              <a:buNone/>
            </a:pPr>
            <a:r>
              <a:rPr lang="en-US" sz="1400" dirty="0" smtClean="0">
                <a:solidFill>
                  <a:srgbClr val="132C40"/>
                </a:solidFill>
                <a:hlinkClick r:id="rId3"/>
              </a:rPr>
              <a:t>sdkkdld@yandex.ru</a:t>
            </a:r>
            <a:endParaRPr lang="ru-RU" sz="1400" dirty="0" smtClean="0">
              <a:solidFill>
                <a:srgbClr val="132C40"/>
              </a:solidFill>
            </a:endParaRPr>
          </a:p>
          <a:p>
            <a:pPr marL="406400" lvl="0" indent="-203200">
              <a:buSzPts val="1400"/>
              <a:buNone/>
            </a:pPr>
            <a:r>
              <a:rPr lang="ru-RU" sz="1400" dirty="0">
                <a:solidFill>
                  <a:srgbClr val="132C40"/>
                </a:solidFill>
              </a:rPr>
              <a:t>+7 (902) 002-27-64</a:t>
            </a: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533</Words>
  <Application>Microsoft Office PowerPoint</Application>
  <PresentationFormat>Экран (16:9)</PresentationFormat>
  <Paragraphs>83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Helvetica Neue</vt:lpstr>
      <vt:lpstr>Calibri</vt:lpstr>
      <vt:lpstr>Raleway</vt:lpstr>
      <vt:lpstr>Raleway SemiBold</vt:lpstr>
      <vt:lpstr>Century Gothic</vt:lpstr>
      <vt:lpstr>Arial</vt:lpstr>
      <vt:lpstr>Simple Light</vt:lpstr>
      <vt:lpstr>Simple Light</vt:lpstr>
      <vt:lpstr>Патч-антистресс (устройство для релаксации и борьбы с бессонницей)</vt:lpstr>
      <vt:lpstr>Презентация PowerPoint</vt:lpstr>
      <vt:lpstr>ЦЕЛЕВАЯ АУДИТОРИЯ</vt:lpstr>
      <vt:lpstr>ПРОБЛЕМА</vt:lpstr>
      <vt:lpstr>РЕШЕНИЕ</vt:lpstr>
      <vt:lpstr>КОНКУРЕНТЫ</vt:lpstr>
      <vt:lpstr>Презентация PowerPoint</vt:lpstr>
      <vt:lpstr>РЫНОК</vt:lpstr>
      <vt:lpstr>БИЗНЕС-МОДЕЛЬ</vt:lpstr>
      <vt:lpstr>РЕАЛИЗУЕМОСТЬ ИДЕИ</vt:lpstr>
      <vt:lpstr>ТЕКУЩИЕ РЕЗУЛЬТАТЫ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Патч-антистресс (устройство для релаксации и борьбы с бессонницей)</dc:title>
  <dc:creator>Persona</dc:creator>
  <cp:lastModifiedBy>Persona</cp:lastModifiedBy>
  <cp:revision>22</cp:revision>
  <dcterms:modified xsi:type="dcterms:W3CDTF">2023-11-30T11:49:34Z</dcterms:modified>
</cp:coreProperties>
</file>