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7" r:id="rId3"/>
    <p:sldId id="274" r:id="rId4"/>
    <p:sldId id="266" r:id="rId5"/>
    <p:sldId id="257" r:id="rId6"/>
    <p:sldId id="256" r:id="rId7"/>
    <p:sldId id="258" r:id="rId8"/>
    <p:sldId id="259" r:id="rId9"/>
    <p:sldId id="269" r:id="rId10"/>
    <p:sldId id="260" r:id="rId11"/>
    <p:sldId id="261" r:id="rId12"/>
    <p:sldId id="270" r:id="rId13"/>
    <p:sldId id="262" r:id="rId14"/>
    <p:sldId id="263" r:id="rId15"/>
    <p:sldId id="271" r:id="rId16"/>
    <p:sldId id="264" r:id="rId17"/>
    <p:sldId id="272" r:id="rId18"/>
    <p:sldId id="26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A29010-CD87-434B-A136-9B7F05C4316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DAB5A2-55B9-4209-9D10-B10362804DDD}">
      <dgm:prSet phldrT="[Текст]"/>
      <dgm:spPr/>
      <dgm:t>
        <a:bodyPr/>
        <a:lstStyle/>
        <a:p>
          <a:r>
            <a:rPr lang="ru-RU" dirty="0" smtClean="0"/>
            <a:t>Реализация проекта, сбор статистических данных</a:t>
          </a:r>
          <a:endParaRPr lang="ru-RU" dirty="0"/>
        </a:p>
      </dgm:t>
    </dgm:pt>
    <dgm:pt modelId="{8D6C68E6-3976-4311-AB9A-53AD41C86296}" type="parTrans" cxnId="{E8FF59CC-6C33-4582-A9F8-F20B42A8FB4D}">
      <dgm:prSet/>
      <dgm:spPr/>
      <dgm:t>
        <a:bodyPr/>
        <a:lstStyle/>
        <a:p>
          <a:endParaRPr lang="ru-RU"/>
        </a:p>
      </dgm:t>
    </dgm:pt>
    <dgm:pt modelId="{CBEC6004-1744-435B-9C21-0922B59DAA71}" type="sibTrans" cxnId="{E8FF59CC-6C33-4582-A9F8-F20B42A8FB4D}">
      <dgm:prSet/>
      <dgm:spPr/>
      <dgm:t>
        <a:bodyPr/>
        <a:lstStyle/>
        <a:p>
          <a:endParaRPr lang="ru-RU"/>
        </a:p>
      </dgm:t>
    </dgm:pt>
    <dgm:pt modelId="{D47BD431-23A4-4B9B-A53B-7B50518BEEB6}">
      <dgm:prSet phldrT="[Текст]"/>
      <dgm:spPr/>
      <dgm:t>
        <a:bodyPr/>
        <a:lstStyle/>
        <a:p>
          <a:r>
            <a:rPr lang="ru-RU" dirty="0" smtClean="0"/>
            <a:t>Синтез инертного токопроводящего полимера (НИТУ </a:t>
          </a:r>
          <a:r>
            <a:rPr lang="ru-RU" dirty="0" err="1" smtClean="0"/>
            <a:t>МИСиС</a:t>
          </a:r>
          <a:r>
            <a:rPr lang="ru-RU" dirty="0" smtClean="0"/>
            <a:t>, лаборатория «Биомедицинские материалы»)</a:t>
          </a:r>
          <a:endParaRPr lang="ru-RU" dirty="0"/>
        </a:p>
      </dgm:t>
    </dgm:pt>
    <dgm:pt modelId="{D3D8D0DB-A8CB-433F-B34A-BB4D3F436DB3}" type="parTrans" cxnId="{F573B39D-0955-47DB-857E-D97CF1E15C54}">
      <dgm:prSet/>
      <dgm:spPr/>
      <dgm:t>
        <a:bodyPr/>
        <a:lstStyle/>
        <a:p>
          <a:endParaRPr lang="ru-RU"/>
        </a:p>
      </dgm:t>
    </dgm:pt>
    <dgm:pt modelId="{3AD70163-C320-4E55-B32B-D461DE6B396F}" type="sibTrans" cxnId="{F573B39D-0955-47DB-857E-D97CF1E15C54}">
      <dgm:prSet/>
      <dgm:spPr/>
      <dgm:t>
        <a:bodyPr/>
        <a:lstStyle/>
        <a:p>
          <a:endParaRPr lang="ru-RU"/>
        </a:p>
      </dgm:t>
    </dgm:pt>
    <dgm:pt modelId="{BB31D420-5BB7-429D-9E71-D7AF4B4FA153}">
      <dgm:prSet phldrT="[Текст]"/>
      <dgm:spPr/>
      <dgm:t>
        <a:bodyPr/>
        <a:lstStyle/>
        <a:p>
          <a:r>
            <a:rPr lang="ru-RU" dirty="0" smtClean="0"/>
            <a:t>Изготовление полимерного </a:t>
          </a:r>
          <a:r>
            <a:rPr lang="ru-RU" dirty="0" err="1" smtClean="0"/>
            <a:t>импланта</a:t>
          </a:r>
          <a:r>
            <a:rPr lang="ru-RU" dirty="0" smtClean="0"/>
            <a:t> с толщиной ворса не более 100нМ (?)</a:t>
          </a:r>
          <a:endParaRPr lang="ru-RU" dirty="0"/>
        </a:p>
      </dgm:t>
    </dgm:pt>
    <dgm:pt modelId="{E6057401-EA65-4A7E-8571-F46ECA239A8C}" type="parTrans" cxnId="{8E801B4A-1FF9-43C4-9919-EBA978D376A3}">
      <dgm:prSet/>
      <dgm:spPr/>
      <dgm:t>
        <a:bodyPr/>
        <a:lstStyle/>
        <a:p>
          <a:endParaRPr lang="ru-RU"/>
        </a:p>
      </dgm:t>
    </dgm:pt>
    <dgm:pt modelId="{095DFF93-7057-4C0A-8045-BB58BC64898C}" type="sibTrans" cxnId="{8E801B4A-1FF9-43C4-9919-EBA978D376A3}">
      <dgm:prSet/>
      <dgm:spPr/>
      <dgm:t>
        <a:bodyPr/>
        <a:lstStyle/>
        <a:p>
          <a:endParaRPr lang="ru-RU"/>
        </a:p>
      </dgm:t>
    </dgm:pt>
    <dgm:pt modelId="{268495F7-D823-429A-BA65-AD4108ACC209}">
      <dgm:prSet phldrT="[Текст]"/>
      <dgm:spPr/>
      <dgm:t>
        <a:bodyPr/>
        <a:lstStyle/>
        <a:p>
          <a:r>
            <a:rPr lang="ru-RU" dirty="0" smtClean="0"/>
            <a:t>Лаборатория с возможностью проведения эксперимента по интеграции </a:t>
          </a:r>
          <a:r>
            <a:rPr lang="ru-RU" dirty="0" err="1" smtClean="0"/>
            <a:t>импланта</a:t>
          </a:r>
          <a:r>
            <a:rPr lang="ru-RU" dirty="0" smtClean="0"/>
            <a:t> на животных (?)</a:t>
          </a:r>
          <a:endParaRPr lang="ru-RU" dirty="0"/>
        </a:p>
      </dgm:t>
    </dgm:pt>
    <dgm:pt modelId="{1226E681-657B-4A94-9898-E9694710D8FE}" type="parTrans" cxnId="{7088D49E-709F-44B0-85E0-0DB1F483F995}">
      <dgm:prSet/>
      <dgm:spPr/>
      <dgm:t>
        <a:bodyPr/>
        <a:lstStyle/>
        <a:p>
          <a:endParaRPr lang="ru-RU"/>
        </a:p>
      </dgm:t>
    </dgm:pt>
    <dgm:pt modelId="{E3182032-8DA5-4A25-98B3-BD79021BBCA9}" type="sibTrans" cxnId="{7088D49E-709F-44B0-85E0-0DB1F483F995}">
      <dgm:prSet/>
      <dgm:spPr/>
      <dgm:t>
        <a:bodyPr/>
        <a:lstStyle/>
        <a:p>
          <a:endParaRPr lang="ru-RU"/>
        </a:p>
      </dgm:t>
    </dgm:pt>
    <dgm:pt modelId="{32F62111-69C5-4B68-92EB-8D00518DC3F2}" type="pres">
      <dgm:prSet presAssocID="{A8A29010-CD87-434B-A136-9B7F05C4316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3E8575-4CFE-413E-97C5-F2ED1D2CC546}" type="pres">
      <dgm:prSet presAssocID="{FFDAB5A2-55B9-4209-9D10-B10362804DDD}" presName="root1" presStyleCnt="0"/>
      <dgm:spPr/>
    </dgm:pt>
    <dgm:pt modelId="{86F59BED-8970-47BB-899B-1B97032859BE}" type="pres">
      <dgm:prSet presAssocID="{FFDAB5A2-55B9-4209-9D10-B10362804DDD}" presName="LevelOneTextNode" presStyleLbl="node0" presStyleIdx="0" presStyleCnt="1" custScaleX="2344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B3FFE3-EE38-4362-A5AF-96F2471B5D17}" type="pres">
      <dgm:prSet presAssocID="{FFDAB5A2-55B9-4209-9D10-B10362804DDD}" presName="level2hierChild" presStyleCnt="0"/>
      <dgm:spPr/>
    </dgm:pt>
    <dgm:pt modelId="{928D6A53-7FBE-4778-B4AB-EB1CB60C8A30}" type="pres">
      <dgm:prSet presAssocID="{D3D8D0DB-A8CB-433F-B34A-BB4D3F436DB3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5F2DD24E-F81A-4D26-B4DD-CFF063EC41FB}" type="pres">
      <dgm:prSet presAssocID="{D3D8D0DB-A8CB-433F-B34A-BB4D3F436DB3}" presName="connTx" presStyleLbl="parChTrans1D2" presStyleIdx="0" presStyleCnt="3"/>
      <dgm:spPr/>
      <dgm:t>
        <a:bodyPr/>
        <a:lstStyle/>
        <a:p>
          <a:endParaRPr lang="ru-RU"/>
        </a:p>
      </dgm:t>
    </dgm:pt>
    <dgm:pt modelId="{DE3DFC51-FF98-4B64-849E-C574FBD7CADB}" type="pres">
      <dgm:prSet presAssocID="{D47BD431-23A4-4B9B-A53B-7B50518BEEB6}" presName="root2" presStyleCnt="0"/>
      <dgm:spPr/>
    </dgm:pt>
    <dgm:pt modelId="{D4B9A674-E5AF-48F4-B3A4-39E76AE3F660}" type="pres">
      <dgm:prSet presAssocID="{D47BD431-23A4-4B9B-A53B-7B50518BEEB6}" presName="LevelTwoTextNode" presStyleLbl="node2" presStyleIdx="0" presStyleCnt="3" custScaleX="293536" custScaleY="1709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ED05D-E58E-48E7-B5F0-F35A0DFA00E6}" type="pres">
      <dgm:prSet presAssocID="{D47BD431-23A4-4B9B-A53B-7B50518BEEB6}" presName="level3hierChild" presStyleCnt="0"/>
      <dgm:spPr/>
    </dgm:pt>
    <dgm:pt modelId="{DE88B823-547F-4B17-BA4D-E103F973FFA5}" type="pres">
      <dgm:prSet presAssocID="{E6057401-EA65-4A7E-8571-F46ECA239A8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E3668916-FE3D-4172-95AC-4722E4AE40FF}" type="pres">
      <dgm:prSet presAssocID="{E6057401-EA65-4A7E-8571-F46ECA239A8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04C68343-DA3E-4630-9302-13C0C529BDCF}" type="pres">
      <dgm:prSet presAssocID="{BB31D420-5BB7-429D-9E71-D7AF4B4FA153}" presName="root2" presStyleCnt="0"/>
      <dgm:spPr/>
    </dgm:pt>
    <dgm:pt modelId="{470707CE-9D94-4E06-AE4C-ABDBBCF21835}" type="pres">
      <dgm:prSet presAssocID="{BB31D420-5BB7-429D-9E71-D7AF4B4FA153}" presName="LevelTwoTextNode" presStyleLbl="node2" presStyleIdx="1" presStyleCnt="3" custScaleX="294211" custScaleY="1420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AC3EC8-4F17-4D4D-BA21-A37B20B996B9}" type="pres">
      <dgm:prSet presAssocID="{BB31D420-5BB7-429D-9E71-D7AF4B4FA153}" presName="level3hierChild" presStyleCnt="0"/>
      <dgm:spPr/>
    </dgm:pt>
    <dgm:pt modelId="{80479978-0825-4AD1-89AF-2AB1ACFE34E0}" type="pres">
      <dgm:prSet presAssocID="{1226E681-657B-4A94-9898-E9694710D8FE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6DC62B31-4422-4E9D-8E66-F1ABCAB5DCBE}" type="pres">
      <dgm:prSet presAssocID="{1226E681-657B-4A94-9898-E9694710D8FE}" presName="connTx" presStyleLbl="parChTrans1D2" presStyleIdx="2" presStyleCnt="3"/>
      <dgm:spPr/>
      <dgm:t>
        <a:bodyPr/>
        <a:lstStyle/>
        <a:p>
          <a:endParaRPr lang="ru-RU"/>
        </a:p>
      </dgm:t>
    </dgm:pt>
    <dgm:pt modelId="{49929C99-638C-4DCE-88DB-7E5288800D5F}" type="pres">
      <dgm:prSet presAssocID="{268495F7-D823-429A-BA65-AD4108ACC209}" presName="root2" presStyleCnt="0"/>
      <dgm:spPr/>
    </dgm:pt>
    <dgm:pt modelId="{CDE03840-F1D6-4F20-B3FD-7775F2FDCB86}" type="pres">
      <dgm:prSet presAssocID="{268495F7-D823-429A-BA65-AD4108ACC209}" presName="LevelTwoTextNode" presStyleLbl="node2" presStyleIdx="2" presStyleCnt="3" custScaleX="293722" custScaleY="1652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3361FC-AE45-4951-AFDC-F8E0C57B3206}" type="pres">
      <dgm:prSet presAssocID="{268495F7-D823-429A-BA65-AD4108ACC209}" presName="level3hierChild" presStyleCnt="0"/>
      <dgm:spPr/>
    </dgm:pt>
  </dgm:ptLst>
  <dgm:cxnLst>
    <dgm:cxn modelId="{C6707D39-68E8-4926-A621-6EA2C3DB8489}" type="presOf" srcId="{BB31D420-5BB7-429D-9E71-D7AF4B4FA153}" destId="{470707CE-9D94-4E06-AE4C-ABDBBCF21835}" srcOrd="0" destOrd="0" presId="urn:microsoft.com/office/officeart/2008/layout/HorizontalMultiLevelHierarchy"/>
    <dgm:cxn modelId="{55C5D9C9-CB35-440B-A145-1AEABA75BDCD}" type="presOf" srcId="{1226E681-657B-4A94-9898-E9694710D8FE}" destId="{6DC62B31-4422-4E9D-8E66-F1ABCAB5DCBE}" srcOrd="1" destOrd="0" presId="urn:microsoft.com/office/officeart/2008/layout/HorizontalMultiLevelHierarchy"/>
    <dgm:cxn modelId="{E8FF59CC-6C33-4582-A9F8-F20B42A8FB4D}" srcId="{A8A29010-CD87-434B-A136-9B7F05C43164}" destId="{FFDAB5A2-55B9-4209-9D10-B10362804DDD}" srcOrd="0" destOrd="0" parTransId="{8D6C68E6-3976-4311-AB9A-53AD41C86296}" sibTransId="{CBEC6004-1744-435B-9C21-0922B59DAA71}"/>
    <dgm:cxn modelId="{44D19AEE-1E44-4F5F-8B66-82ACD863E9D3}" type="presOf" srcId="{D3D8D0DB-A8CB-433F-B34A-BB4D3F436DB3}" destId="{928D6A53-7FBE-4778-B4AB-EB1CB60C8A30}" srcOrd="0" destOrd="0" presId="urn:microsoft.com/office/officeart/2008/layout/HorizontalMultiLevelHierarchy"/>
    <dgm:cxn modelId="{B04AD4AA-4D45-4AA7-816A-151C52407065}" type="presOf" srcId="{268495F7-D823-429A-BA65-AD4108ACC209}" destId="{CDE03840-F1D6-4F20-B3FD-7775F2FDCB86}" srcOrd="0" destOrd="0" presId="urn:microsoft.com/office/officeart/2008/layout/HorizontalMultiLevelHierarchy"/>
    <dgm:cxn modelId="{0AD3C419-680B-4E1A-8B8A-46026A54871C}" type="presOf" srcId="{D3D8D0DB-A8CB-433F-B34A-BB4D3F436DB3}" destId="{5F2DD24E-F81A-4D26-B4DD-CFF063EC41FB}" srcOrd="1" destOrd="0" presId="urn:microsoft.com/office/officeart/2008/layout/HorizontalMultiLevelHierarchy"/>
    <dgm:cxn modelId="{4DD88E09-84C5-4F82-84CF-112D65672770}" type="presOf" srcId="{E6057401-EA65-4A7E-8571-F46ECA239A8C}" destId="{DE88B823-547F-4B17-BA4D-E103F973FFA5}" srcOrd="0" destOrd="0" presId="urn:microsoft.com/office/officeart/2008/layout/HorizontalMultiLevelHierarchy"/>
    <dgm:cxn modelId="{59E06625-AF0C-496C-9E9B-6419C7DB3634}" type="presOf" srcId="{E6057401-EA65-4A7E-8571-F46ECA239A8C}" destId="{E3668916-FE3D-4172-95AC-4722E4AE40FF}" srcOrd="1" destOrd="0" presId="urn:microsoft.com/office/officeart/2008/layout/HorizontalMultiLevelHierarchy"/>
    <dgm:cxn modelId="{F573B39D-0955-47DB-857E-D97CF1E15C54}" srcId="{FFDAB5A2-55B9-4209-9D10-B10362804DDD}" destId="{D47BD431-23A4-4B9B-A53B-7B50518BEEB6}" srcOrd="0" destOrd="0" parTransId="{D3D8D0DB-A8CB-433F-B34A-BB4D3F436DB3}" sibTransId="{3AD70163-C320-4E55-B32B-D461DE6B396F}"/>
    <dgm:cxn modelId="{7088D49E-709F-44B0-85E0-0DB1F483F995}" srcId="{FFDAB5A2-55B9-4209-9D10-B10362804DDD}" destId="{268495F7-D823-429A-BA65-AD4108ACC209}" srcOrd="2" destOrd="0" parTransId="{1226E681-657B-4A94-9898-E9694710D8FE}" sibTransId="{E3182032-8DA5-4A25-98B3-BD79021BBCA9}"/>
    <dgm:cxn modelId="{FE536931-92F9-48B3-8378-9C84A1026115}" type="presOf" srcId="{FFDAB5A2-55B9-4209-9D10-B10362804DDD}" destId="{86F59BED-8970-47BB-899B-1B97032859BE}" srcOrd="0" destOrd="0" presId="urn:microsoft.com/office/officeart/2008/layout/HorizontalMultiLevelHierarchy"/>
    <dgm:cxn modelId="{055564C2-B80E-48D6-ABC1-D1433DC0E42E}" type="presOf" srcId="{A8A29010-CD87-434B-A136-9B7F05C43164}" destId="{32F62111-69C5-4B68-92EB-8D00518DC3F2}" srcOrd="0" destOrd="0" presId="urn:microsoft.com/office/officeart/2008/layout/HorizontalMultiLevelHierarchy"/>
    <dgm:cxn modelId="{0E1D7910-5195-4ADC-959F-6A2C970F7CE4}" type="presOf" srcId="{D47BD431-23A4-4B9B-A53B-7B50518BEEB6}" destId="{D4B9A674-E5AF-48F4-B3A4-39E76AE3F660}" srcOrd="0" destOrd="0" presId="urn:microsoft.com/office/officeart/2008/layout/HorizontalMultiLevelHierarchy"/>
    <dgm:cxn modelId="{8E801B4A-1FF9-43C4-9919-EBA978D376A3}" srcId="{FFDAB5A2-55B9-4209-9D10-B10362804DDD}" destId="{BB31D420-5BB7-429D-9E71-D7AF4B4FA153}" srcOrd="1" destOrd="0" parTransId="{E6057401-EA65-4A7E-8571-F46ECA239A8C}" sibTransId="{095DFF93-7057-4C0A-8045-BB58BC64898C}"/>
    <dgm:cxn modelId="{95BE18B2-FA3E-450F-958B-E704709DBFDB}" type="presOf" srcId="{1226E681-657B-4A94-9898-E9694710D8FE}" destId="{80479978-0825-4AD1-89AF-2AB1ACFE34E0}" srcOrd="0" destOrd="0" presId="urn:microsoft.com/office/officeart/2008/layout/HorizontalMultiLevelHierarchy"/>
    <dgm:cxn modelId="{A0535CDC-E4DE-403E-B24A-89D01A2E1EFA}" type="presParOf" srcId="{32F62111-69C5-4B68-92EB-8D00518DC3F2}" destId="{093E8575-4CFE-413E-97C5-F2ED1D2CC546}" srcOrd="0" destOrd="0" presId="urn:microsoft.com/office/officeart/2008/layout/HorizontalMultiLevelHierarchy"/>
    <dgm:cxn modelId="{C587B49C-FA75-462A-8C3B-DFDD547759CE}" type="presParOf" srcId="{093E8575-4CFE-413E-97C5-F2ED1D2CC546}" destId="{86F59BED-8970-47BB-899B-1B97032859BE}" srcOrd="0" destOrd="0" presId="urn:microsoft.com/office/officeart/2008/layout/HorizontalMultiLevelHierarchy"/>
    <dgm:cxn modelId="{D250D688-A317-495C-B83E-D6B88461D6BB}" type="presParOf" srcId="{093E8575-4CFE-413E-97C5-F2ED1D2CC546}" destId="{A4B3FFE3-EE38-4362-A5AF-96F2471B5D17}" srcOrd="1" destOrd="0" presId="urn:microsoft.com/office/officeart/2008/layout/HorizontalMultiLevelHierarchy"/>
    <dgm:cxn modelId="{9281DEF2-FB79-4EAB-9868-165661BD2414}" type="presParOf" srcId="{A4B3FFE3-EE38-4362-A5AF-96F2471B5D17}" destId="{928D6A53-7FBE-4778-B4AB-EB1CB60C8A30}" srcOrd="0" destOrd="0" presId="urn:microsoft.com/office/officeart/2008/layout/HorizontalMultiLevelHierarchy"/>
    <dgm:cxn modelId="{A57A9FF5-B4E7-4763-84ED-4AA66C1F86DB}" type="presParOf" srcId="{928D6A53-7FBE-4778-B4AB-EB1CB60C8A30}" destId="{5F2DD24E-F81A-4D26-B4DD-CFF063EC41FB}" srcOrd="0" destOrd="0" presId="urn:microsoft.com/office/officeart/2008/layout/HorizontalMultiLevelHierarchy"/>
    <dgm:cxn modelId="{DB3D112B-AE5C-45E7-A026-B148D2CCE12B}" type="presParOf" srcId="{A4B3FFE3-EE38-4362-A5AF-96F2471B5D17}" destId="{DE3DFC51-FF98-4B64-849E-C574FBD7CADB}" srcOrd="1" destOrd="0" presId="urn:microsoft.com/office/officeart/2008/layout/HorizontalMultiLevelHierarchy"/>
    <dgm:cxn modelId="{08BA25D2-BDC2-4843-A921-E0A7867B5F91}" type="presParOf" srcId="{DE3DFC51-FF98-4B64-849E-C574FBD7CADB}" destId="{D4B9A674-E5AF-48F4-B3A4-39E76AE3F660}" srcOrd="0" destOrd="0" presId="urn:microsoft.com/office/officeart/2008/layout/HorizontalMultiLevelHierarchy"/>
    <dgm:cxn modelId="{49BFDF38-5579-4681-B86D-ED31774C34A6}" type="presParOf" srcId="{DE3DFC51-FF98-4B64-849E-C574FBD7CADB}" destId="{1B9ED05D-E58E-48E7-B5F0-F35A0DFA00E6}" srcOrd="1" destOrd="0" presId="urn:microsoft.com/office/officeart/2008/layout/HorizontalMultiLevelHierarchy"/>
    <dgm:cxn modelId="{725458E0-966B-4DFB-8B30-BA9258EE653E}" type="presParOf" srcId="{A4B3FFE3-EE38-4362-A5AF-96F2471B5D17}" destId="{DE88B823-547F-4B17-BA4D-E103F973FFA5}" srcOrd="2" destOrd="0" presId="urn:microsoft.com/office/officeart/2008/layout/HorizontalMultiLevelHierarchy"/>
    <dgm:cxn modelId="{7DF14259-F1D2-44E4-AE6A-2922A8FFCE2A}" type="presParOf" srcId="{DE88B823-547F-4B17-BA4D-E103F973FFA5}" destId="{E3668916-FE3D-4172-95AC-4722E4AE40FF}" srcOrd="0" destOrd="0" presId="urn:microsoft.com/office/officeart/2008/layout/HorizontalMultiLevelHierarchy"/>
    <dgm:cxn modelId="{60E6FAF6-BA89-4F79-8F3F-2721DC66A1F7}" type="presParOf" srcId="{A4B3FFE3-EE38-4362-A5AF-96F2471B5D17}" destId="{04C68343-DA3E-4630-9302-13C0C529BDCF}" srcOrd="3" destOrd="0" presId="urn:microsoft.com/office/officeart/2008/layout/HorizontalMultiLevelHierarchy"/>
    <dgm:cxn modelId="{A77A5BA4-1CB7-4ECF-A283-AB81D6B2BC99}" type="presParOf" srcId="{04C68343-DA3E-4630-9302-13C0C529BDCF}" destId="{470707CE-9D94-4E06-AE4C-ABDBBCF21835}" srcOrd="0" destOrd="0" presId="urn:microsoft.com/office/officeart/2008/layout/HorizontalMultiLevelHierarchy"/>
    <dgm:cxn modelId="{FFA1F85D-C77F-49E5-9D09-BAB08E05A296}" type="presParOf" srcId="{04C68343-DA3E-4630-9302-13C0C529BDCF}" destId="{EBAC3EC8-4F17-4D4D-BA21-A37B20B996B9}" srcOrd="1" destOrd="0" presId="urn:microsoft.com/office/officeart/2008/layout/HorizontalMultiLevelHierarchy"/>
    <dgm:cxn modelId="{D77EFC5C-99A7-45F6-A780-5B14C6ED4F49}" type="presParOf" srcId="{A4B3FFE3-EE38-4362-A5AF-96F2471B5D17}" destId="{80479978-0825-4AD1-89AF-2AB1ACFE34E0}" srcOrd="4" destOrd="0" presId="urn:microsoft.com/office/officeart/2008/layout/HorizontalMultiLevelHierarchy"/>
    <dgm:cxn modelId="{B54B60F6-DB88-45F8-80A8-ACA975E96F17}" type="presParOf" srcId="{80479978-0825-4AD1-89AF-2AB1ACFE34E0}" destId="{6DC62B31-4422-4E9D-8E66-F1ABCAB5DCBE}" srcOrd="0" destOrd="0" presId="urn:microsoft.com/office/officeart/2008/layout/HorizontalMultiLevelHierarchy"/>
    <dgm:cxn modelId="{FCDE1967-674D-4434-8C31-A36C449AEF8E}" type="presParOf" srcId="{A4B3FFE3-EE38-4362-A5AF-96F2471B5D17}" destId="{49929C99-638C-4DCE-88DB-7E5288800D5F}" srcOrd="5" destOrd="0" presId="urn:microsoft.com/office/officeart/2008/layout/HorizontalMultiLevelHierarchy"/>
    <dgm:cxn modelId="{C9EBCAF5-378B-4999-9B65-220020470A6F}" type="presParOf" srcId="{49929C99-638C-4DCE-88DB-7E5288800D5F}" destId="{CDE03840-F1D6-4F20-B3FD-7775F2FDCB86}" srcOrd="0" destOrd="0" presId="urn:microsoft.com/office/officeart/2008/layout/HorizontalMultiLevelHierarchy"/>
    <dgm:cxn modelId="{1F46D5DD-AD0E-42E3-8218-03E71D5A9533}" type="presParOf" srcId="{49929C99-638C-4DCE-88DB-7E5288800D5F}" destId="{2C3361FC-AE45-4951-AFDC-F8E0C57B320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79978-0825-4AD1-89AF-2AB1ACFE34E0}">
      <dsp:nvSpPr>
        <dsp:cNvPr id="0" name=""/>
        <dsp:cNvSpPr/>
      </dsp:nvSpPr>
      <dsp:spPr>
        <a:xfrm>
          <a:off x="1980324" y="2175669"/>
          <a:ext cx="540232" cy="1494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0116" y="0"/>
              </a:lnTo>
              <a:lnTo>
                <a:pt x="270116" y="1494841"/>
              </a:lnTo>
              <a:lnTo>
                <a:pt x="540232" y="14948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10703" y="2883353"/>
        <a:ext cx="79473" cy="79473"/>
      </dsp:txXfrm>
    </dsp:sp>
    <dsp:sp modelId="{DE88B823-547F-4B17-BA4D-E103F973FFA5}">
      <dsp:nvSpPr>
        <dsp:cNvPr id="0" name=""/>
        <dsp:cNvSpPr/>
      </dsp:nvSpPr>
      <dsp:spPr>
        <a:xfrm>
          <a:off x="1980324" y="2129949"/>
          <a:ext cx="54023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0116" y="45720"/>
              </a:lnTo>
              <a:lnTo>
                <a:pt x="270116" y="69132"/>
              </a:lnTo>
              <a:lnTo>
                <a:pt x="540232" y="691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36922" y="2162150"/>
        <a:ext cx="27036" cy="27036"/>
      </dsp:txXfrm>
    </dsp:sp>
    <dsp:sp modelId="{928D6A53-7FBE-4778-B4AB-EB1CB60C8A30}">
      <dsp:nvSpPr>
        <dsp:cNvPr id="0" name=""/>
        <dsp:cNvSpPr/>
      </dsp:nvSpPr>
      <dsp:spPr>
        <a:xfrm>
          <a:off x="1980324" y="704240"/>
          <a:ext cx="540232" cy="1471428"/>
        </a:xfrm>
        <a:custGeom>
          <a:avLst/>
          <a:gdLst/>
          <a:ahLst/>
          <a:cxnLst/>
          <a:rect l="0" t="0" r="0" b="0"/>
          <a:pathLst>
            <a:path>
              <a:moveTo>
                <a:pt x="0" y="1471428"/>
              </a:moveTo>
              <a:lnTo>
                <a:pt x="270116" y="1471428"/>
              </a:lnTo>
              <a:lnTo>
                <a:pt x="270116" y="0"/>
              </a:lnTo>
              <a:lnTo>
                <a:pt x="54023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11253" y="1400767"/>
        <a:ext cx="78373" cy="78373"/>
      </dsp:txXfrm>
    </dsp:sp>
    <dsp:sp modelId="{86F59BED-8970-47BB-899B-1B97032859BE}">
      <dsp:nvSpPr>
        <dsp:cNvPr id="0" name=""/>
        <dsp:cNvSpPr/>
      </dsp:nvSpPr>
      <dsp:spPr>
        <a:xfrm rot="16200000">
          <a:off x="-1152350" y="1210164"/>
          <a:ext cx="4334340" cy="19310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Реализация проекта, сбор статистических данных</a:t>
          </a:r>
          <a:endParaRPr lang="ru-RU" sz="3700" kern="1200" dirty="0"/>
        </a:p>
      </dsp:txBody>
      <dsp:txXfrm>
        <a:off x="-1152350" y="1210164"/>
        <a:ext cx="4334340" cy="1931008"/>
      </dsp:txXfrm>
    </dsp:sp>
    <dsp:sp modelId="{D4B9A674-E5AF-48F4-B3A4-39E76AE3F660}">
      <dsp:nvSpPr>
        <dsp:cNvPr id="0" name=""/>
        <dsp:cNvSpPr/>
      </dsp:nvSpPr>
      <dsp:spPr>
        <a:xfrm>
          <a:off x="2520556" y="213"/>
          <a:ext cx="7928880" cy="14080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Синтез инертного токопроводящего полимера (НИТУ </a:t>
          </a:r>
          <a:r>
            <a:rPr lang="ru-RU" sz="2500" kern="1200" dirty="0" err="1" smtClean="0"/>
            <a:t>МИСиС</a:t>
          </a:r>
          <a:r>
            <a:rPr lang="ru-RU" sz="2500" kern="1200" dirty="0" smtClean="0"/>
            <a:t>, лаборатория «Биомедицинские материалы»)</a:t>
          </a:r>
          <a:endParaRPr lang="ru-RU" sz="2500" kern="1200" dirty="0"/>
        </a:p>
      </dsp:txBody>
      <dsp:txXfrm>
        <a:off x="2520556" y="213"/>
        <a:ext cx="7928880" cy="1408054"/>
      </dsp:txXfrm>
    </dsp:sp>
    <dsp:sp modelId="{470707CE-9D94-4E06-AE4C-ABDBBCF21835}">
      <dsp:nvSpPr>
        <dsp:cNvPr id="0" name=""/>
        <dsp:cNvSpPr/>
      </dsp:nvSpPr>
      <dsp:spPr>
        <a:xfrm>
          <a:off x="2520556" y="1614148"/>
          <a:ext cx="7947112" cy="11698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Изготовление полимерного </a:t>
          </a:r>
          <a:r>
            <a:rPr lang="ru-RU" sz="2400" kern="1200" dirty="0" err="1" smtClean="0"/>
            <a:t>импланта</a:t>
          </a:r>
          <a:r>
            <a:rPr lang="ru-RU" sz="2400" kern="1200" dirty="0" smtClean="0"/>
            <a:t> с толщиной ворса не более 100нМ (?)</a:t>
          </a:r>
          <a:endParaRPr lang="ru-RU" sz="2400" kern="1200" dirty="0"/>
        </a:p>
      </dsp:txBody>
      <dsp:txXfrm>
        <a:off x="2520556" y="1614148"/>
        <a:ext cx="7947112" cy="1169866"/>
      </dsp:txXfrm>
    </dsp:sp>
    <dsp:sp modelId="{CDE03840-F1D6-4F20-B3FD-7775F2FDCB86}">
      <dsp:nvSpPr>
        <dsp:cNvPr id="0" name=""/>
        <dsp:cNvSpPr/>
      </dsp:nvSpPr>
      <dsp:spPr>
        <a:xfrm>
          <a:off x="2520556" y="2989896"/>
          <a:ext cx="7933904" cy="13612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Лаборатория с возможностью проведения эксперимента по интеграции </a:t>
          </a:r>
          <a:r>
            <a:rPr lang="ru-RU" sz="2300" kern="1200" dirty="0" err="1" smtClean="0"/>
            <a:t>импланта</a:t>
          </a:r>
          <a:r>
            <a:rPr lang="ru-RU" sz="2300" kern="1200" dirty="0" smtClean="0"/>
            <a:t> на животных (?)</a:t>
          </a:r>
          <a:endParaRPr lang="ru-RU" sz="2300" kern="1200" dirty="0"/>
        </a:p>
      </dsp:txBody>
      <dsp:txXfrm>
        <a:off x="2520556" y="2989896"/>
        <a:ext cx="7933904" cy="1361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695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22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10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51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0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218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93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4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23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5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99A4B-45CD-4891-93B1-D8C998119C40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3913-0155-48CD-83CC-B17175CD6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3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15197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Название проекта: 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Функциональное восстановление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участка ЦНС посредством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«протеза»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из инертного токопроводящего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полимера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2" y="1580321"/>
            <a:ext cx="6983894" cy="50054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Стадия проекта: идея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/TRL1-TRL2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Что было сделано: </a:t>
            </a:r>
            <a:endParaRPr lang="ru-RU" sz="20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роведен анализ существующих на данный момент методик функционального восстановлений ЦНС после ЧМТ и СМТ, в том числе с использованием собственного опыта путем участия в экспериментах (НИИТО г. Новосибирск, Институт иммунологии г. Новосибирск)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роведен анализ экспериментальных данных при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матмоделировании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дефектов  глубоких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нейросетей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сформулирована гипотеза о возможном функциональном восстановлении участка ЦНС посредством полимерного протеза, подкрепленная теорией и данными экспериментов на моделях  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составление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обзора научной литературы и </a:t>
            </a:r>
            <a:r>
              <a:rPr lang="ru-RU" sz="2000" smtClean="0">
                <a:solidFill>
                  <a:schemeClr val="accent1">
                    <a:lumMod val="75000"/>
                  </a:schemeClr>
                </a:solidFill>
              </a:rPr>
              <a:t>публикаций </a:t>
            </a:r>
            <a:r>
              <a:rPr lang="ru-RU" sz="2000" smtClean="0">
                <a:solidFill>
                  <a:schemeClr val="accent1">
                    <a:lumMod val="75000"/>
                  </a:schemeClr>
                </a:solidFill>
              </a:rPr>
              <a:t>(в работе)</a:t>
            </a:r>
            <a:endParaRPr lang="ru-RU" sz="20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Запрос к экспертам: </a:t>
            </a:r>
            <a:endParaRPr lang="ru-RU" sz="20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оценка технической возможности реализации проекта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оценка организационной возможности реализации проекта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сбор обратной связи и поиск единомышленников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951304" y="1580321"/>
            <a:ext cx="3034748" cy="5005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Автор: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Юрий Юрьевич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Пашинин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к.ф.-м.н.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Минусинск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Контакты: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	           тел. +79135148063,          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e-mail: gurry@mail.ru, yupashinin@gmail.com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Фото: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83" y="4395319"/>
            <a:ext cx="1676190" cy="2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99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Цели и задачи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Создание технологии функционального восстановления участка ЦНС посредством протеза из инертного токопроводящего полимера</a:t>
            </a:r>
          </a:p>
          <a:p>
            <a:r>
              <a:rPr lang="ru-RU" dirty="0" smtClean="0"/>
              <a:t>Создание инвазивного интерфейса между центральной </a:t>
            </a:r>
            <a:r>
              <a:rPr lang="ru-RU" dirty="0"/>
              <a:t>или </a:t>
            </a:r>
            <a:r>
              <a:rPr lang="ru-RU" dirty="0" smtClean="0"/>
              <a:t>периферической нервными системами человека с одной стороны и электронными устройствами с другой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432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28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Пример применения результатов проекта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32" y="1181100"/>
            <a:ext cx="4974335" cy="548640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9800" y="1180407"/>
            <a:ext cx="5334000" cy="5486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400" dirty="0" smtClean="0"/>
              <a:t>При работе над проектом главной мотивирующей целью автора было восстановление основных естественных возможностей организма (чувствительности – тактильной, глубокой, температурной, болевой; управления мышцами рук, ног; функций органов таза и </a:t>
            </a:r>
            <a:r>
              <a:rPr lang="ru-RU" sz="2400" dirty="0" err="1" smtClean="0"/>
              <a:t>тп</a:t>
            </a:r>
            <a:r>
              <a:rPr lang="ru-RU" sz="2400" dirty="0" smtClean="0"/>
              <a:t>) после спинно-мозговой травмы (в связи с состоянием здоровья). На рисунке слева изображено объемное повреждение участка спинного мозга в результате травмы позвоночника на уровне шеи. </a:t>
            </a:r>
            <a:r>
              <a:rPr lang="ru-RU" sz="2400" dirty="0"/>
              <a:t>На сегодняшний день не </a:t>
            </a:r>
            <a:r>
              <a:rPr lang="ru-RU" sz="2400" dirty="0" smtClean="0"/>
              <a:t>существует способа </a:t>
            </a:r>
            <a:r>
              <a:rPr lang="ru-RU" sz="2400" dirty="0"/>
              <a:t>восстановления функций ЦНС в результате такого рода травм. </a:t>
            </a:r>
            <a:r>
              <a:rPr lang="ru-RU" sz="2400" dirty="0" smtClean="0"/>
              <a:t>Эмпирически установлено, что примерно в 80% случаев область дефекта </a:t>
            </a:r>
            <a:r>
              <a:rPr lang="ru-RU" sz="2400" dirty="0" err="1" smtClean="0"/>
              <a:t>нейросети</a:t>
            </a:r>
            <a:r>
              <a:rPr lang="ru-RU" sz="2400" dirty="0" smtClean="0"/>
              <a:t> заполнена спинномозговой жидкостью. </a:t>
            </a:r>
            <a:r>
              <a:rPr lang="ru-RU" sz="2400" dirty="0"/>
              <a:t>Е</a:t>
            </a:r>
            <a:r>
              <a:rPr lang="ru-RU" sz="2400" dirty="0" smtClean="0"/>
              <a:t>сли основные цели проекта будут достигнуты, и, кроме того, удастся получить полимерный </a:t>
            </a:r>
            <a:r>
              <a:rPr lang="ru-RU" sz="2400" dirty="0" err="1" smtClean="0"/>
              <a:t>имплант</a:t>
            </a:r>
            <a:r>
              <a:rPr lang="ru-RU" sz="2400" dirty="0" smtClean="0"/>
              <a:t> со свойством памяти формы – терапия, позволяющая избавиться от последствий СМТ не просто появится на свет, но и, зачастую, превратиться в несложную малоинвазивную процедуру, чем то похожую на спинномозговую пункцию, технически доступную даже </a:t>
            </a:r>
            <a:r>
              <a:rPr lang="ru-RU" sz="2400" dirty="0"/>
              <a:t>персоналу периферийных </a:t>
            </a:r>
            <a:r>
              <a:rPr lang="ru-RU" sz="2400" dirty="0" smtClean="0"/>
              <a:t>медучреждений. На сегодняшний день только в России проживает около 10 млн. человек с тяжелой инвалидностью, полученной в результате СМТ, одним из которых </a:t>
            </a:r>
            <a:r>
              <a:rPr lang="ru-RU" sz="2400" dirty="0"/>
              <a:t>а</a:t>
            </a:r>
            <a:r>
              <a:rPr lang="ru-RU" sz="2400" dirty="0" smtClean="0"/>
              <a:t>втор является. В связи с чем, даже если оставить в стороне гуманитарные вопросы, проект, в случае его успешной реализации крайне перспективен с коммерческой точки зрения. </a:t>
            </a:r>
          </a:p>
          <a:p>
            <a:pPr marL="514350" indent="-514350">
              <a:buFont typeface="+mj-lt"/>
              <a:buAutoNum type="arabicPeriod"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6085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89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Ключевые допущения проекта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80407"/>
            <a:ext cx="10515600" cy="5295207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Предложение 1. </a:t>
            </a:r>
            <a:r>
              <a:rPr lang="ru-RU" dirty="0" smtClean="0"/>
              <a:t>Существует токопроводящий инертный в смысле реакции органики полимер, который понятно как и из чего получить.</a:t>
            </a:r>
          </a:p>
          <a:p>
            <a:r>
              <a:rPr lang="ru-RU" b="1" dirty="0" smtClean="0"/>
              <a:t>Предложение 2. </a:t>
            </a:r>
            <a:r>
              <a:rPr lang="ru-RU" dirty="0" smtClean="0"/>
              <a:t>Существует способ получение волокна толщиной не более 100нМ из полимера предложения 1. </a:t>
            </a:r>
          </a:p>
          <a:p>
            <a:r>
              <a:rPr lang="ru-RU" b="1" dirty="0" smtClean="0"/>
              <a:t>Предложение </a:t>
            </a:r>
            <a:r>
              <a:rPr lang="ru-RU" b="1" dirty="0"/>
              <a:t>3</a:t>
            </a:r>
            <a:r>
              <a:rPr lang="ru-RU" b="1" dirty="0" smtClean="0"/>
              <a:t>. </a:t>
            </a:r>
            <a:r>
              <a:rPr lang="ru-RU" dirty="0" smtClean="0"/>
              <a:t>Органическая нейронная сеть глубины не более 2 достоверно представима синтетической </a:t>
            </a:r>
            <a:r>
              <a:rPr lang="ru-RU" dirty="0" err="1" smtClean="0"/>
              <a:t>нейросетью</a:t>
            </a:r>
            <a:r>
              <a:rPr lang="ru-RU" dirty="0" smtClean="0"/>
              <a:t>.</a:t>
            </a:r>
            <a:endParaRPr lang="ru-RU" b="1" dirty="0" smtClean="0"/>
          </a:p>
          <a:p>
            <a:r>
              <a:rPr lang="ru-RU" b="1" dirty="0" smtClean="0"/>
              <a:t>Предложение 4. </a:t>
            </a:r>
            <a:r>
              <a:rPr lang="ru-RU" dirty="0" smtClean="0"/>
              <a:t>Множество </a:t>
            </a:r>
            <a:r>
              <a:rPr lang="ru-RU" dirty="0" err="1" smtClean="0"/>
              <a:t>ампервольтмерных</a:t>
            </a:r>
            <a:r>
              <a:rPr lang="ru-RU" dirty="0"/>
              <a:t> </a:t>
            </a:r>
            <a:r>
              <a:rPr lang="ru-RU" dirty="0" smtClean="0"/>
              <a:t>состояний импульсов аксонов нейронов органической </a:t>
            </a:r>
            <a:r>
              <a:rPr lang="ru-RU" dirty="0" err="1" smtClean="0"/>
              <a:t>нейросети</a:t>
            </a:r>
            <a:r>
              <a:rPr lang="ru-RU" dirty="0" smtClean="0"/>
              <a:t> конечно.</a:t>
            </a:r>
          </a:p>
          <a:p>
            <a:r>
              <a:rPr lang="ru-RU" b="1" dirty="0"/>
              <a:t>Предложение </a:t>
            </a:r>
            <a:r>
              <a:rPr lang="ru-RU" b="1" dirty="0" smtClean="0"/>
              <a:t>5 (опционально). </a:t>
            </a:r>
            <a:r>
              <a:rPr lang="ru-RU" dirty="0"/>
              <a:t>Существует полимер предложения 1 со свойством памяти </a:t>
            </a:r>
            <a:r>
              <a:rPr lang="ru-RU" dirty="0" smtClean="0"/>
              <a:t>формы.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193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40935" cy="59083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Полимерные ядро и ворс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30779"/>
            <a:ext cx="6922509" cy="5187141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7897091" y="1030779"/>
            <a:ext cx="4006735" cy="518714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На рисунке схематически показан ворс и функциональное ядро полимера – полупроводник с примитивной логикой. Например, транзистор. Интегральное напряжение токов, проходящих через ядро не превышает 0.5 В, в связи с чем требуемые характеристики ядра можно получить, например, неравномерной плотностью полимера внутри.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561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2015" y="501450"/>
            <a:ext cx="11296996" cy="58751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Схематическая интеграция полимерного ворса в нейронную сеть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0015" y="1263534"/>
            <a:ext cx="4372494" cy="5029199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На рисунке зеленым окрашены ядра нейронов и синапсы органической </a:t>
            </a:r>
            <a:r>
              <a:rPr lang="ru-RU" dirty="0" err="1" smtClean="0"/>
              <a:t>нейросети</a:t>
            </a:r>
            <a:r>
              <a:rPr lang="ru-RU" dirty="0" smtClean="0"/>
              <a:t>. Красным изображен полимер. При этом интеграция полимера в </a:t>
            </a:r>
            <a:r>
              <a:rPr lang="ru-RU" dirty="0" err="1" smtClean="0"/>
              <a:t>нейросеть</a:t>
            </a:r>
            <a:r>
              <a:rPr lang="ru-RU" dirty="0" smtClean="0"/>
              <a:t> неизбежно будет сопровождаться повреждением части ядер и синапсов. Однако при диаметре ворса не более 100 </a:t>
            </a:r>
            <a:r>
              <a:rPr lang="ru-RU" dirty="0" err="1" smtClean="0"/>
              <a:t>нМ</a:t>
            </a:r>
            <a:r>
              <a:rPr lang="ru-RU" dirty="0" smtClean="0"/>
              <a:t> повреждения не будут значимыми и не скажутся на функциональном состоянии органики.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15" y="1263534"/>
            <a:ext cx="6858000" cy="50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5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00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Для демонстрации используется </a:t>
            </a:r>
            <a:r>
              <a:rPr lang="ru-RU" sz="3200" b="1" dirty="0" err="1" smtClean="0"/>
              <a:t>нейросеть</a:t>
            </a:r>
            <a:r>
              <a:rPr lang="ru-RU" sz="3200" b="1" dirty="0" smtClean="0"/>
              <a:t> на стандартном, изученном наборе данных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518" y="1255222"/>
            <a:ext cx="9718964" cy="5466915"/>
          </a:xfrm>
        </p:spPr>
      </p:pic>
    </p:spTree>
    <p:extLst>
      <p:ext uri="{BB962C8B-B14F-4D97-AF65-F5344CB8AC3E}">
        <p14:creationId xmlns:p14="http://schemas.microsoft.com/office/powerpoint/2010/main" val="213043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Характеристики тестовой </a:t>
            </a:r>
            <a:r>
              <a:rPr lang="ru-RU" sz="3200" b="1" dirty="0" err="1" smtClean="0"/>
              <a:t>нейросети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05" y="1163782"/>
            <a:ext cx="9783159" cy="5503025"/>
          </a:xfrm>
        </p:spPr>
      </p:pic>
    </p:spTree>
    <p:extLst>
      <p:ext uri="{BB962C8B-B14F-4D97-AF65-F5344CB8AC3E}">
        <p14:creationId xmlns:p14="http://schemas.microsoft.com/office/powerpoint/2010/main" val="1745726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Схематический эскиз тестовой </a:t>
            </a:r>
            <a:r>
              <a:rPr lang="ru-RU" b="1" dirty="0" err="1" smtClean="0"/>
              <a:t>нейросети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34627"/>
            <a:ext cx="10515601" cy="4645242"/>
          </a:xfrm>
        </p:spPr>
      </p:pic>
    </p:spTree>
    <p:extLst>
      <p:ext uri="{BB962C8B-B14F-4D97-AF65-F5344CB8AC3E}">
        <p14:creationId xmlns:p14="http://schemas.microsoft.com/office/powerpoint/2010/main" val="405474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227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Качество работы тестовой </a:t>
            </a:r>
            <a:r>
              <a:rPr lang="ru-RU" sz="3200" b="1" dirty="0" err="1" smtClean="0"/>
              <a:t>нейросети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67" y="1047403"/>
            <a:ext cx="10068098" cy="5663305"/>
          </a:xfrm>
        </p:spPr>
      </p:pic>
    </p:spTree>
    <p:extLst>
      <p:ext uri="{BB962C8B-B14F-4D97-AF65-F5344CB8AC3E}">
        <p14:creationId xmlns:p14="http://schemas.microsoft.com/office/powerpoint/2010/main" val="2790362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46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Структура «поврежденной» </a:t>
            </a:r>
            <a:r>
              <a:rPr lang="ru-RU" sz="3200" b="1" dirty="0" err="1" smtClean="0"/>
              <a:t>нейросети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42" y="1105594"/>
            <a:ext cx="9935095" cy="5588489"/>
          </a:xfrm>
        </p:spPr>
      </p:pic>
    </p:spTree>
    <p:extLst>
      <p:ext uri="{BB962C8B-B14F-4D97-AF65-F5344CB8AC3E}">
        <p14:creationId xmlns:p14="http://schemas.microsoft.com/office/powerpoint/2010/main" val="3453353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956" y="365125"/>
            <a:ext cx="10989426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Схематический эскиз «поврежденной» </a:t>
            </a:r>
            <a:r>
              <a:rPr lang="ru-RU" sz="4000" b="1" dirty="0" err="1" smtClean="0"/>
              <a:t>нейросети</a:t>
            </a:r>
            <a:endParaRPr lang="ru-RU" sz="4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6" y="1834627"/>
            <a:ext cx="10806546" cy="4773765"/>
          </a:xfrm>
        </p:spPr>
      </p:pic>
    </p:spTree>
    <p:extLst>
      <p:ext uri="{BB962C8B-B14F-4D97-AF65-F5344CB8AC3E}">
        <p14:creationId xmlns:p14="http://schemas.microsoft.com/office/powerpoint/2010/main" val="564795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54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Качество работы «поврежденной» </a:t>
            </a:r>
            <a:r>
              <a:rPr lang="ru-RU" sz="3200" b="1" dirty="0" err="1" smtClean="0"/>
              <a:t>нейросети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458" y="1130531"/>
            <a:ext cx="9916158" cy="5577839"/>
          </a:xfrm>
        </p:spPr>
      </p:pic>
    </p:spTree>
    <p:extLst>
      <p:ext uri="{BB962C8B-B14F-4D97-AF65-F5344CB8AC3E}">
        <p14:creationId xmlns:p14="http://schemas.microsoft.com/office/powerpoint/2010/main" val="483648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38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«Восстановленная» с помощью полимера </a:t>
            </a:r>
            <a:r>
              <a:rPr lang="ru-RU" sz="3200" b="1" dirty="0" err="1" smtClean="0"/>
              <a:t>нейросеть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69" y="1088968"/>
            <a:ext cx="9926782" cy="5583813"/>
          </a:xfrm>
        </p:spPr>
      </p:pic>
    </p:spTree>
    <p:extLst>
      <p:ext uri="{BB962C8B-B14F-4D97-AF65-F5344CB8AC3E}">
        <p14:creationId xmlns:p14="http://schemas.microsoft.com/office/powerpoint/2010/main" val="950839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Схематический эскиз «восстановленной» с помощью полимера </a:t>
            </a:r>
            <a:r>
              <a:rPr lang="ru-RU" sz="3600" b="1" dirty="0" err="1" smtClean="0"/>
              <a:t>нейросети</a:t>
            </a:r>
            <a:endParaRPr lang="ru-RU" sz="36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34627"/>
            <a:ext cx="10515600" cy="4645241"/>
          </a:xfrm>
        </p:spPr>
      </p:pic>
    </p:spTree>
    <p:extLst>
      <p:ext uri="{BB962C8B-B14F-4D97-AF65-F5344CB8AC3E}">
        <p14:creationId xmlns:p14="http://schemas.microsoft.com/office/powerpoint/2010/main" val="489761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38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Качество работы «восстановленной» </a:t>
            </a:r>
            <a:r>
              <a:rPr lang="ru-RU" sz="3200" b="1" dirty="0" err="1" smtClean="0"/>
              <a:t>нейросети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09" y="1088967"/>
            <a:ext cx="9926782" cy="5583815"/>
          </a:xfrm>
        </p:spPr>
      </p:pic>
    </p:spTree>
    <p:extLst>
      <p:ext uri="{BB962C8B-B14F-4D97-AF65-F5344CB8AC3E}">
        <p14:creationId xmlns:p14="http://schemas.microsoft.com/office/powerpoint/2010/main" val="3309917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75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Краткое математическое обоснование</a:t>
            </a:r>
            <a:endParaRPr lang="ru-RU" sz="3200" b="1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55" y="922338"/>
            <a:ext cx="4214812" cy="5619750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825" y="966860"/>
            <a:ext cx="6403975" cy="5530705"/>
          </a:xfrm>
        </p:spPr>
      </p:pic>
    </p:spTree>
    <p:extLst>
      <p:ext uri="{BB962C8B-B14F-4D97-AF65-F5344CB8AC3E}">
        <p14:creationId xmlns:p14="http://schemas.microsoft.com/office/powerpoint/2010/main" val="2502621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Ключевые этапы реализации проекта</a:t>
            </a:r>
            <a:endParaRPr lang="ru-RU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5793727"/>
              </p:ext>
            </p:extLst>
          </p:nvPr>
        </p:nvGraphicFramePr>
        <p:xfrm>
          <a:off x="838199" y="1825625"/>
          <a:ext cx="1051698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73290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694</Words>
  <Application>Microsoft Office PowerPoint</Application>
  <PresentationFormat>Широкоэкранный</PresentationFormat>
  <Paragraphs>46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Название проекта:  Функциональное восстановление участка ЦНС посредством «протеза» из инертного токопроводящего полимера</vt:lpstr>
      <vt:lpstr>Цели и задачи проекта</vt:lpstr>
      <vt:lpstr>Пример применения результатов проекта</vt:lpstr>
      <vt:lpstr>Ключевые допущения проекта</vt:lpstr>
      <vt:lpstr>Полимерные ядро и ворс</vt:lpstr>
      <vt:lpstr>Схематическая интеграция полимерного ворса в нейронную сеть</vt:lpstr>
      <vt:lpstr>Для демонстрации используется нейросеть на стандартном, изученном наборе данных</vt:lpstr>
      <vt:lpstr>Характеристики тестовой нейросети</vt:lpstr>
      <vt:lpstr>Схематический эскиз тестовой нейросети</vt:lpstr>
      <vt:lpstr>Качество работы тестовой нейросети</vt:lpstr>
      <vt:lpstr>Структура «поврежденной» нейросети</vt:lpstr>
      <vt:lpstr>Схематический эскиз «поврежденной» нейросети</vt:lpstr>
      <vt:lpstr>Качество работы «поврежденной» нейросети</vt:lpstr>
      <vt:lpstr>«Восстановленная» с помощью полимера нейросеть</vt:lpstr>
      <vt:lpstr>Схематический эскиз «восстановленной» с помощью полимера нейросети</vt:lpstr>
      <vt:lpstr>Качество работы «восстановленной» нейросети</vt:lpstr>
      <vt:lpstr>Краткое математическое обоснование</vt:lpstr>
      <vt:lpstr>Ключевые этапы реализации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Схематическая интеграция полимерного ворса в нейронную сеть.</dc:title>
  <dc:creator>Yupa</dc:creator>
  <cp:lastModifiedBy>Yupa</cp:lastModifiedBy>
  <cp:revision>46</cp:revision>
  <dcterms:created xsi:type="dcterms:W3CDTF">2022-11-08T04:16:57Z</dcterms:created>
  <dcterms:modified xsi:type="dcterms:W3CDTF">2023-06-02T02:38:21Z</dcterms:modified>
</cp:coreProperties>
</file>