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96" r:id="rId3"/>
    <p:sldId id="294" r:id="rId4"/>
    <p:sldId id="295" r:id="rId5"/>
    <p:sldId id="297" r:id="rId6"/>
    <p:sldId id="303" r:id="rId7"/>
    <p:sldId id="299" r:id="rId8"/>
    <p:sldId id="300" r:id="rId9"/>
    <p:sldId id="301" r:id="rId10"/>
    <p:sldId id="302" r:id="rId11"/>
    <p:sldId id="298" r:id="rId12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60A4"/>
    <a:srgbClr val="164194"/>
    <a:srgbClr val="00B6F6"/>
    <a:srgbClr val="006DF2"/>
    <a:srgbClr val="D8E0FD"/>
    <a:srgbClr val="EAE8F7"/>
    <a:srgbClr val="E2ECF4"/>
    <a:srgbClr val="9F70AD"/>
    <a:srgbClr val="6D7886"/>
    <a:srgbClr val="8588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2" autoAdjust="0"/>
    <p:restoredTop sz="95394" autoAdjust="0"/>
  </p:normalViewPr>
  <p:slideViewPr>
    <p:cSldViewPr snapToGrid="0" snapToObjects="1">
      <p:cViewPr varScale="1">
        <p:scale>
          <a:sx n="81" d="100"/>
          <a:sy n="81" d="100"/>
        </p:scale>
        <p:origin x="662" y="-240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9.png"/><Relationship Id="rId4" Type="http://schemas.microsoft.com/office/2007/relationships/hdphoto" Target="../media/hdphoto2.wdp"/><Relationship Id="rId9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5.png"/><Relationship Id="rId5" Type="http://schemas.microsoft.com/office/2007/relationships/hdphoto" Target="../media/hdphoto4.wdp"/><Relationship Id="rId10" Type="http://schemas.openxmlformats.org/officeDocument/2006/relationships/image" Target="../media/image7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5.jpeg"/><Relationship Id="rId7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8.jpeg"/><Relationship Id="rId7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9.png"/><Relationship Id="rId10" Type="http://schemas.openxmlformats.org/officeDocument/2006/relationships/image" Target="../media/image31.png"/><Relationship Id="rId4" Type="http://schemas.openxmlformats.org/officeDocument/2006/relationships/image" Target="../media/image15.png"/><Relationship Id="rId9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dima.belenko.2015@mail.ru" TargetMode="External"/><Relationship Id="rId13" Type="http://schemas.openxmlformats.org/officeDocument/2006/relationships/image" Target="../media/image9.png"/><Relationship Id="rId3" Type="http://schemas.openxmlformats.org/officeDocument/2006/relationships/image" Target="../media/image32.png"/><Relationship Id="rId7" Type="http://schemas.microsoft.com/office/2007/relationships/hdphoto" Target="../media/hdphoto3.wdp"/><Relationship Id="rId12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15.png"/><Relationship Id="rId5" Type="http://schemas.openxmlformats.org/officeDocument/2006/relationships/hyperlink" Target="mailto:bolshedvorovasofa@gmail.com" TargetMode="External"/><Relationship Id="rId10" Type="http://schemas.openxmlformats.org/officeDocument/2006/relationships/hyperlink" Target="mailto:denisshatin72@gmail.com" TargetMode="External"/><Relationship Id="rId4" Type="http://schemas.openxmlformats.org/officeDocument/2006/relationships/hyperlink" Target="mailto:va.belov7@mail.ru" TargetMode="External"/><Relationship Id="rId9" Type="http://schemas.openxmlformats.org/officeDocument/2006/relationships/hyperlink" Target="mailto:afirsov2483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1540770"/>
            <a:ext cx="10290003" cy="2276995"/>
          </a:xfrm>
        </p:spPr>
        <p:txBody>
          <a:bodyPr>
            <a:normAutofit/>
          </a:bodyPr>
          <a:lstStyle/>
          <a:p>
            <a:r>
              <a:rPr lang="ru-RU" dirty="0">
                <a:latin typeface="+mj-lt"/>
                <a:cs typeface="Times New Roman" panose="02020603050405020304" pitchFamily="18" charset="0"/>
              </a:rPr>
              <a:t>УМНЫЙ КАЛЬКУЛЯТОР ОГРАЖДАЮЩИХ КОНСТРУКЦИЙ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 Белов Валерий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Должность в команде: Лидер</a:t>
            </a:r>
          </a:p>
        </p:txBody>
      </p:sp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ru-RU" dirty="0"/>
              <a:t> УМНЫЙ КАЛЬКУЛЯТОР ОГРАЖДАЮЩИХ КОНСТРУКЦИЙ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746488"/>
            <a:ext cx="11024393" cy="231917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latin typeface="+mj-lt"/>
                <a:ea typeface="Montserrat"/>
                <a:cs typeface="Montserrat"/>
                <a:sym typeface="Montserrat"/>
              </a:rPr>
              <a:t>Задача проекта – создание приложения, которое будет:</a:t>
            </a:r>
            <a:br>
              <a:rPr lang="ru-RU" sz="3600" kern="0" dirty="0">
                <a:latin typeface="+mj-lt"/>
                <a:ea typeface="Montserrat"/>
                <a:cs typeface="Montserrat"/>
                <a:sym typeface="Montserrat"/>
              </a:rPr>
            </a:br>
            <a:br>
              <a:rPr lang="ru-RU" sz="3600" kern="0" dirty="0">
                <a:latin typeface="+mj-lt"/>
                <a:ea typeface="Montserrat"/>
                <a:cs typeface="Montserrat"/>
                <a:sym typeface="Montserrat"/>
              </a:rPr>
            </a:br>
            <a:b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Овал 1"/>
          <p:cNvSpPr/>
          <p:nvPr/>
        </p:nvSpPr>
        <p:spPr>
          <a:xfrm>
            <a:off x="640934" y="795005"/>
            <a:ext cx="1170774" cy="1145136"/>
          </a:xfrm>
          <a:prstGeom prst="ellipse">
            <a:avLst/>
          </a:prstGeom>
          <a:ln w="571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2773" y="644298"/>
            <a:ext cx="627095" cy="144655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8800" b="1" dirty="0">
                <a:solidFill>
                  <a:srgbClr val="9460A4"/>
                </a:solidFill>
              </a:rPr>
              <a:t>1</a:t>
            </a:r>
          </a:p>
        </p:txBody>
      </p:sp>
      <p:sp>
        <p:nvSpPr>
          <p:cNvPr id="8" name="Овал 7"/>
          <p:cNvSpPr/>
          <p:nvPr/>
        </p:nvSpPr>
        <p:spPr>
          <a:xfrm>
            <a:off x="632389" y="2162550"/>
            <a:ext cx="1170774" cy="1145136"/>
          </a:xfrm>
          <a:prstGeom prst="ellipse">
            <a:avLst/>
          </a:prstGeom>
          <a:ln w="571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8768" y="2011843"/>
            <a:ext cx="849913" cy="144655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8800" b="1" dirty="0">
                <a:solidFill>
                  <a:srgbClr val="9460A4"/>
                </a:solidFill>
              </a:rPr>
              <a:t>2</a:t>
            </a:r>
          </a:p>
        </p:txBody>
      </p:sp>
      <p:sp>
        <p:nvSpPr>
          <p:cNvPr id="10" name="Овал 9"/>
          <p:cNvSpPr/>
          <p:nvPr/>
        </p:nvSpPr>
        <p:spPr>
          <a:xfrm>
            <a:off x="632390" y="3494719"/>
            <a:ext cx="1170774" cy="1145136"/>
          </a:xfrm>
          <a:prstGeom prst="ellipse">
            <a:avLst/>
          </a:prstGeom>
          <a:ln w="571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4406" y="3379388"/>
            <a:ext cx="853119" cy="144655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8800" b="1" dirty="0">
                <a:solidFill>
                  <a:srgbClr val="9460A4"/>
                </a:solidFill>
              </a:rPr>
              <a:t>3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2033898" y="1128290"/>
            <a:ext cx="589659" cy="393107"/>
          </a:xfrm>
          <a:prstGeom prst="rightArrow">
            <a:avLst/>
          </a:prstGeom>
          <a:solidFill>
            <a:srgbClr val="9460A4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2033898" y="2538564"/>
            <a:ext cx="589659" cy="393107"/>
          </a:xfrm>
          <a:prstGeom prst="rightArrow">
            <a:avLst/>
          </a:prstGeom>
          <a:solidFill>
            <a:srgbClr val="9460A4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2033898" y="3870733"/>
            <a:ext cx="589659" cy="393107"/>
          </a:xfrm>
          <a:prstGeom prst="rightArrow">
            <a:avLst/>
          </a:prstGeom>
          <a:solidFill>
            <a:srgbClr val="9460A4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726107" y="795005"/>
            <a:ext cx="7870677" cy="1145136"/>
          </a:xfrm>
          <a:prstGeom prst="roundRect">
            <a:avLst/>
          </a:prstGeom>
          <a:ln w="571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58482" y="1002319"/>
            <a:ext cx="6827510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Предоставлять рекомендации по типу материала для </a:t>
            </a:r>
          </a:p>
          <a:p>
            <a:r>
              <a:rPr lang="ru-RU" dirty="0"/>
              <a:t>проектирования ограждающей конструкции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726107" y="2189411"/>
            <a:ext cx="7870677" cy="1145136"/>
          </a:xfrm>
          <a:prstGeom prst="roundRect">
            <a:avLst/>
          </a:prstGeom>
          <a:ln w="571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58482" y="2440685"/>
            <a:ext cx="6724918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Производить расчеты объемов работ и необходимых </a:t>
            </a:r>
          </a:p>
          <a:p>
            <a:r>
              <a:rPr lang="ru-RU" dirty="0"/>
              <a:t>материалов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726108" y="3582804"/>
            <a:ext cx="7870677" cy="1145136"/>
          </a:xfrm>
          <a:prstGeom prst="roundRect">
            <a:avLst/>
          </a:prstGeom>
          <a:ln w="571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75957" y="3906889"/>
            <a:ext cx="5827236" cy="368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Подбирать наиболее выгодные предложения </a:t>
            </a:r>
          </a:p>
        </p:txBody>
      </p:sp>
      <p:sp>
        <p:nvSpPr>
          <p:cNvPr id="21" name="Овал 20"/>
          <p:cNvSpPr/>
          <p:nvPr/>
        </p:nvSpPr>
        <p:spPr>
          <a:xfrm>
            <a:off x="682239" y="4874439"/>
            <a:ext cx="1170774" cy="1145136"/>
          </a:xfrm>
          <a:prstGeom prst="ellipse">
            <a:avLst/>
          </a:prstGeom>
          <a:ln w="571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2083747" y="5250453"/>
            <a:ext cx="589659" cy="393107"/>
          </a:xfrm>
          <a:prstGeom prst="rightArrow">
            <a:avLst/>
          </a:prstGeom>
          <a:solidFill>
            <a:srgbClr val="9460A4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775957" y="4962524"/>
            <a:ext cx="7870677" cy="1145136"/>
          </a:xfrm>
          <a:prstGeom prst="roundRect">
            <a:avLst/>
          </a:prstGeom>
          <a:ln w="571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37504" y="5074389"/>
            <a:ext cx="6537367" cy="92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Визуализировать конструктивные элементы </a:t>
            </a:r>
          </a:p>
          <a:p>
            <a:r>
              <a:rPr lang="ru-RU" dirty="0"/>
              <a:t>ограждающих конструкций с целью формирования </a:t>
            </a:r>
          </a:p>
          <a:p>
            <a:r>
              <a:rPr lang="ru-RU" dirty="0"/>
              <a:t>правильных компетенций у заказчика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2557" y="4722294"/>
            <a:ext cx="962123" cy="144655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8800" b="1" dirty="0">
                <a:solidFill>
                  <a:srgbClr val="9460A4"/>
                </a:solidFill>
              </a:rPr>
              <a:t>4</a:t>
            </a:r>
          </a:p>
        </p:txBody>
      </p:sp>
      <p:pic>
        <p:nvPicPr>
          <p:cNvPr id="5124" name="Picture 4" descr="https://clipartcraft.com/images/circle-clipart-scribble-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58" y="586778"/>
            <a:ext cx="1493333" cy="149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s://clipartcraft.com/images/circle-clipart-scribble-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09" y="2012123"/>
            <a:ext cx="1493333" cy="149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s://clipartcraft.com/images/circle-clipart-scribble-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79" y="3379388"/>
            <a:ext cx="1493333" cy="149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https://clipartcraft.com/images/circle-clipart-scribble-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63" y="4778855"/>
            <a:ext cx="1493333" cy="149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psv4.userapi.com/c237131/u242441133/docs/d18/081fac6cc575/A5CED606-4882-4983-AE46-8CD6816D82A7.png?extra=IooysHj00S8Y0iE0mW814VGXgjDsKcRC5_pMlDi3s4D6RD2LzIEQjrXYsCNqQeHQf2JQDJw_gMWm2gQv7jSW3b1tWEdspTS0MotAGDe7H8zDnA8XxuC6S9mH-aoDSC7jCc2j0XshXGkDFzseZSvDYq7fp2i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291" y="3400644"/>
            <a:ext cx="2871543" cy="2871544"/>
          </a:xfrm>
          <a:prstGeom prst="rect">
            <a:avLst/>
          </a:prstGeom>
          <a:noFill/>
          <a:effectLst>
            <a:outerShdw blurRad="342900" dist="139700" dir="17700000" algn="bl" rotWithShape="0">
              <a:prstClr val="black">
                <a:alpha val="42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889" y="5590838"/>
            <a:ext cx="1272843" cy="370789"/>
          </a:xfrm>
          <a:prstGeom prst="rect">
            <a:avLst/>
          </a:prstGeom>
        </p:spPr>
      </p:pic>
      <p:pic>
        <p:nvPicPr>
          <p:cNvPr id="32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9877796" y="424252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2029115" y="3300728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10469938" y="836357"/>
            <a:ext cx="932411" cy="56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8753711" y="4628617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73041" y="392606"/>
            <a:ext cx="725061" cy="440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475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8782646" y="2331109"/>
            <a:ext cx="2108160" cy="973200"/>
          </a:xfrm>
          <a:prstGeom prst="roundRect">
            <a:avLst/>
          </a:prstGeom>
          <a:solidFill>
            <a:srgbClr val="D8E0FD"/>
          </a:solidFill>
          <a:ln w="1905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ru-RU" dirty="0"/>
              <a:t> УМНЫЙ КАЛЬКУЛЯТОР ОГРАЖДАЮЩИХ КОНСТРУКЦИЙ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487334" y="845700"/>
            <a:ext cx="11024393" cy="2592234"/>
          </a:xfrm>
        </p:spPr>
        <p:txBody>
          <a:bodyPr>
            <a:normAutofit/>
          </a:bodyPr>
          <a:lstStyle/>
          <a:p>
            <a:r>
              <a:rPr lang="ru-RU" sz="3600" kern="0" dirty="0"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br>
              <a:rPr lang="ru-RU" sz="3600" kern="0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6000" b="1" kern="0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br>
              <a:rPr lang="ru-RU" sz="6000" b="1" kern="0" dirty="0">
                <a:solidFill>
                  <a:srgbClr val="70AD47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-RU" sz="1800" kern="0" dirty="0">
                <a:solidFill>
                  <a:srgbClr val="006DF2"/>
                </a:solidFill>
                <a:latin typeface="+mn-lt"/>
                <a:ea typeface="Arial Black"/>
                <a:cs typeface="Arial Black"/>
                <a:sym typeface="Arial Black"/>
              </a:rPr>
              <a:t>Найти</a:t>
            </a:r>
            <a:r>
              <a:rPr lang="ru-RU" sz="2700" kern="0" dirty="0">
                <a:solidFill>
                  <a:srgbClr val="70AD47"/>
                </a:solidFill>
                <a:latin typeface="+mn-lt"/>
                <a:ea typeface="Arial Black"/>
                <a:cs typeface="Arial Black"/>
                <a:sym typeface="Arial Black"/>
              </a:rPr>
              <a:t> </a:t>
            </a:r>
            <a:r>
              <a:rPr lang="ru-RU" sz="2000" kern="0" dirty="0">
                <a:solidFill>
                  <a:srgbClr val="000000"/>
                </a:solidFill>
                <a:latin typeface="Montserrat"/>
                <a:ea typeface="Arial Black"/>
                <a:cs typeface="Arial Black"/>
                <a:sym typeface="Montserrat"/>
              </a:rPr>
              <a:t>наиболее выгодные предложения материалов </a:t>
            </a:r>
            <a:br>
              <a:rPr lang="ru-RU" sz="2000" kern="0" dirty="0">
                <a:solidFill>
                  <a:srgbClr val="000000"/>
                </a:solidFill>
                <a:latin typeface="Montserrat"/>
                <a:ea typeface="Arial Black"/>
                <a:cs typeface="Arial Black"/>
                <a:sym typeface="Montserrat"/>
              </a:rPr>
            </a:br>
            <a:r>
              <a:rPr lang="ru-RU" sz="2000" kern="0" dirty="0">
                <a:solidFill>
                  <a:srgbClr val="000000"/>
                </a:solidFill>
                <a:latin typeface="Montserrat"/>
                <a:ea typeface="Arial Black"/>
                <a:cs typeface="Arial Black"/>
                <a:sym typeface="Montserrat"/>
              </a:rPr>
              <a:t>для возведения ограждающих конструкций, </a:t>
            </a:r>
            <a:br>
              <a:rPr lang="ru-RU" sz="2000" kern="0" dirty="0">
                <a:solidFill>
                  <a:srgbClr val="000000"/>
                </a:solidFill>
                <a:latin typeface="Montserrat"/>
                <a:ea typeface="Arial Black"/>
                <a:cs typeface="Arial Black"/>
                <a:sym typeface="Montserrat"/>
              </a:rPr>
            </a:br>
            <a:r>
              <a:rPr lang="ru-RU" sz="2000" kern="0" dirty="0">
                <a:solidFill>
                  <a:srgbClr val="000000"/>
                </a:solidFill>
                <a:latin typeface="Montserrat"/>
                <a:ea typeface="Arial Black"/>
                <a:cs typeface="Arial Black"/>
                <a:sym typeface="Montserrat"/>
              </a:rPr>
              <a:t>с целью ускорения процесса строительства</a:t>
            </a:r>
            <a:endParaRPr lang="ru-RU" sz="2000" dirty="0"/>
          </a:p>
        </p:txBody>
      </p:sp>
      <p:pic>
        <p:nvPicPr>
          <p:cNvPr id="7170" name="Picture 2" descr="https://psv4.userapi.com/c909518/u242441133/docs/d42/b988c2392237/0193E084-A071-40E7-B66A-9D4C7FAA5BA4.png?extra=Gfmvt0Y8eAJYGLNXuKXKjdqZdViXIcpVRC3FTcmgp2WBB_YJVZVKi8-ifC6OUXpaeR7P9pfQVxSgaMXpXhvgsBfS4xb_kfW47JVgyDvf_UHk46PqcRQoZuS5XSMPJt-4RvRwRyF1jdr-6LqiQMHLXYOwA9X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040" y="3406258"/>
            <a:ext cx="2762294" cy="2762294"/>
          </a:xfrm>
          <a:prstGeom prst="rect">
            <a:avLst/>
          </a:prstGeom>
          <a:noFill/>
          <a:effectLst>
            <a:outerShdw blurRad="330200" dist="50800" dir="5400000" algn="ctr" rotWithShape="0">
              <a:srgbClr val="000000">
                <a:alpha val="5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clipartcraft.com/images/circle-clipart-scribble-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2" y="647988"/>
            <a:ext cx="3645786" cy="1279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4166785" y="542194"/>
            <a:ext cx="968230" cy="58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173504" y="3559484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10305862" y="1137335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10129820" y="1612797"/>
            <a:ext cx="808914" cy="49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683027" y="3752545"/>
            <a:ext cx="276229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Ink Free" panose="03080402000500000000" pitchFamily="66" charset="0"/>
              </a:rPr>
              <a:t>PROBLEM</a:t>
            </a:r>
            <a:endParaRPr lang="ru-RU" sz="4400" dirty="0"/>
          </a:p>
          <a:p>
            <a:endParaRPr lang="ru-RU" sz="4400" b="1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792317" y="2215095"/>
            <a:ext cx="10183818" cy="1167784"/>
          </a:xfrm>
          <a:prstGeom prst="roundRect">
            <a:avLst/>
          </a:prstGeom>
          <a:ln w="57150">
            <a:solidFill>
              <a:schemeClr val="tx1"/>
            </a:solidFill>
          </a:ln>
          <a:effectLst>
            <a:outerShdw blurRad="127000" dist="50800" dir="5400000" algn="ctr" rotWithShape="0">
              <a:srgbClr val="000000">
                <a:alpha val="84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pic>
        <p:nvPicPr>
          <p:cNvPr id="3074" name="Picture 2" descr="https://img2.freepng.ru/20180501/gjq/kisspng-magnifying-glass-computer-icons-symbol-5ae8ebe4442718.8648291115252141802792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06" y="2511317"/>
            <a:ext cx="905784" cy="52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887117" y="2521689"/>
            <a:ext cx="19704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SEARCH</a:t>
            </a:r>
            <a:endParaRPr lang="ru-RU" sz="3200" b="1" dirty="0"/>
          </a:p>
        </p:txBody>
      </p:sp>
      <p:pic>
        <p:nvPicPr>
          <p:cNvPr id="3078" name="Picture 6" descr="https://pngimg.com/uploads/cursor/cursor_PNG4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82590">
            <a:off x="10284826" y="2877853"/>
            <a:ext cx="673000" cy="85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cdn1.iconfinder.com/data/icons/edit-text/154/text-space-cursor-word-edit-1024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862" y="3017837"/>
            <a:ext cx="231116" cy="2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11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ru-RU" dirty="0"/>
              <a:t> УМНЫЙ КАЛЬКУЛЯТОР ОГРАЖДАЮЩИХ КОНСТРУКЦИЙ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05097" y="909586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latin typeface="Montserrat"/>
                <a:ea typeface="Montserrat"/>
                <a:cs typeface="Montserrat"/>
                <a:sym typeface="Montserrat"/>
              </a:rPr>
              <a:t>Решение</a:t>
            </a:r>
            <a:br>
              <a:rPr lang="ru-RU" sz="3600" kern="0" dirty="0"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sz="2000" dirty="0"/>
          </a:p>
        </p:txBody>
      </p:sp>
      <p:pic>
        <p:nvPicPr>
          <p:cNvPr id="7" name="Picture 4" descr="https://clipartcraft.com/images/circle-clipart-scribble-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209" y="3020534"/>
            <a:ext cx="3429000" cy="1607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10450415" y="870519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10210190" y="1325388"/>
            <a:ext cx="897601" cy="54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2694550" y="514018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260128" y="4293236"/>
            <a:ext cx="897601" cy="54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psv4.userapi.com/c909418/u242441133/docs/d36/c431645af391/6B51FECF-F03D-4937-A385-B78D047D7417.png?extra=MBWGf0hKIG1e-VJsfxrpuvoR5hhGji_GJ8W1CPT73UX_PRCL5pSY0zyTFjGxPXDq0SZ4Ees3qhVP6tgiTuZ0TKozhGSKa50EAdV0YLuJvE8kHlMOGepaKqjsgVcqRD3P5WoAlBnHYQEXImWT_6826Arc1RD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141" y="2846213"/>
            <a:ext cx="3443394" cy="3443395"/>
          </a:xfrm>
          <a:prstGeom prst="rect">
            <a:avLst/>
          </a:prstGeom>
          <a:noFill/>
          <a:effectLst>
            <a:outerShdw blurRad="330200" dist="50800" dir="540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502179" y="4374686"/>
            <a:ext cx="276229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latin typeface="Ink Free" panose="03080402000500000000" pitchFamily="66" charset="0"/>
              </a:rPr>
              <a:t>NO </a:t>
            </a:r>
          </a:p>
          <a:p>
            <a:pPr algn="ctr"/>
            <a:r>
              <a:rPr lang="en-US" sz="4400" b="1" dirty="0">
                <a:latin typeface="Ink Free" panose="03080402000500000000" pitchFamily="66" charset="0"/>
              </a:rPr>
              <a:t>PROBLEM</a:t>
            </a:r>
            <a:endParaRPr lang="ru-RU" sz="4400" dirty="0"/>
          </a:p>
          <a:p>
            <a:endParaRPr lang="ru-RU" sz="4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853510" y="587431"/>
            <a:ext cx="4509569" cy="92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ПРИЛОЖЕНИЕ</a:t>
            </a:r>
          </a:p>
          <a:p>
            <a:pPr algn="ctr"/>
            <a:r>
              <a:rPr lang="ru-RU" b="1" dirty="0"/>
              <a:t>«УМНЫЙ КАЛЬКУЛЯТОР</a:t>
            </a:r>
          </a:p>
          <a:p>
            <a:pPr algn="ctr"/>
            <a:r>
              <a:rPr lang="ru-RU" b="1" dirty="0"/>
              <a:t>ОГРОЖДАЮЩИХ КОНСТРУКЦИЙ»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97246" y="1945163"/>
            <a:ext cx="4720810" cy="945573"/>
          </a:xfrm>
          <a:prstGeom prst="rect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95701" y="1962995"/>
            <a:ext cx="4926349" cy="92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Активной информационной </a:t>
            </a:r>
          </a:p>
          <a:p>
            <a:pPr algn="ctr"/>
            <a:r>
              <a:rPr lang="ru-RU" dirty="0"/>
              <a:t>базой содержащей </a:t>
            </a:r>
          </a:p>
          <a:p>
            <a:pPr algn="ctr"/>
            <a:r>
              <a:rPr lang="ru-RU" dirty="0"/>
              <a:t>постоянно обновляющиеся данные по: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98737" y="3432977"/>
            <a:ext cx="2728632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Количеству </a:t>
            </a:r>
          </a:p>
          <a:p>
            <a:pPr algn="ctr"/>
            <a:r>
              <a:rPr lang="ru-RU" dirty="0"/>
              <a:t>наличия материалов</a:t>
            </a:r>
          </a:p>
        </p:txBody>
      </p:sp>
      <p:pic>
        <p:nvPicPr>
          <p:cNvPr id="21" name="Picture 4" descr="https://clipartcraft.com/images/circle-clipart-scribble-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187" y="3034837"/>
            <a:ext cx="3429000" cy="1607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275935" y="3424716"/>
            <a:ext cx="2534668" cy="92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Ценовой политике </a:t>
            </a:r>
          </a:p>
          <a:p>
            <a:pPr algn="ctr"/>
            <a:r>
              <a:rPr lang="ru-RU" dirty="0"/>
              <a:t>необходимых </a:t>
            </a:r>
          </a:p>
          <a:p>
            <a:pPr algn="ctr"/>
            <a:r>
              <a:rPr lang="ru-RU" dirty="0"/>
              <a:t>материалов</a:t>
            </a:r>
          </a:p>
        </p:txBody>
      </p:sp>
      <p:pic>
        <p:nvPicPr>
          <p:cNvPr id="23" name="Picture 6" descr="https://cdn2.iconfinder.com/data/icons/hand-drawn-arrows-5/100/hand_drawn_arrows_2-33-102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01298">
            <a:off x="2406773" y="1963791"/>
            <a:ext cx="1341086" cy="134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s://cdn2.iconfinder.com/data/icons/hand-drawn-arrows-5/100/hand_drawn_arrows_2-33-102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8483810" y="2094708"/>
            <a:ext cx="1529129" cy="109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5880122" y="1286159"/>
            <a:ext cx="45634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latin typeface="Ink Free" panose="03080402000500000000" pitchFamily="66" charset="0"/>
              </a:rPr>
              <a:t>c</a:t>
            </a:r>
            <a:endParaRPr lang="ru-RU" sz="4400" dirty="0"/>
          </a:p>
          <a:p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78642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4" descr="https://clipartcraft.com/images/circle-clipart-scribble-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91" y="1549349"/>
            <a:ext cx="2004320" cy="866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ru-RU" dirty="0"/>
              <a:t> УМНЫЙ КАЛЬКУЛЯТОР ОГРАЖДАЮЩИХ КОНСТРУКЦИЙ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76264" y="355277"/>
            <a:ext cx="11024393" cy="356529"/>
          </a:xfrm>
        </p:spPr>
        <p:txBody>
          <a:bodyPr>
            <a:noAutofit/>
          </a:bodyPr>
          <a:lstStyle/>
          <a:p>
            <a:r>
              <a:rPr lang="ru-RU" sz="3200" dirty="0">
                <a:latin typeface="+mj-lt"/>
              </a:rPr>
              <a:t>Рынок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46411" y="804726"/>
            <a:ext cx="8300670" cy="368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Оценка объема рынка TAM, SAM и SOM по способу «сверху вниз»: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0287" y="1598093"/>
            <a:ext cx="13917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Ink Free" panose="03080402000500000000" pitchFamily="66" charset="0"/>
              </a:rPr>
              <a:t>TAM</a:t>
            </a:r>
            <a:endParaRPr lang="ru-RU" sz="4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413482" y="1392964"/>
            <a:ext cx="6845144" cy="11977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Приложение нацелено на простого пользователя. </a:t>
            </a:r>
            <a:endParaRPr lang="en-US" dirty="0"/>
          </a:p>
          <a:p>
            <a:r>
              <a:rPr lang="ru-RU" dirty="0"/>
              <a:t>Умножаем число потенциальных пользователей</a:t>
            </a:r>
            <a:endParaRPr lang="en-US" dirty="0"/>
          </a:p>
          <a:p>
            <a:r>
              <a:rPr lang="ru-RU" dirty="0"/>
              <a:t>3 851 234 на стоимость разового подбора информации</a:t>
            </a:r>
            <a:r>
              <a:rPr lang="en-US" dirty="0"/>
              <a:t> </a:t>
            </a:r>
          </a:p>
          <a:p>
            <a:r>
              <a:rPr lang="ru-RU" dirty="0"/>
              <a:t>нашим приложением </a:t>
            </a:r>
            <a:r>
              <a:rPr lang="en-US" dirty="0"/>
              <a:t>-</a:t>
            </a:r>
            <a:r>
              <a:rPr lang="ru-RU" dirty="0"/>
              <a:t>750 р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93138" y="2930575"/>
            <a:ext cx="13035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Ink Free" panose="03080402000500000000" pitchFamily="66" charset="0"/>
              </a:rPr>
              <a:t>SAM</a:t>
            </a:r>
            <a:endParaRPr lang="ru-RU" sz="4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693138" y="4137762"/>
            <a:ext cx="13564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Ink Free" panose="03080402000500000000" pitchFamily="66" charset="0"/>
              </a:rPr>
              <a:t>SOM</a:t>
            </a:r>
            <a:endParaRPr lang="ru-RU" sz="4400" b="1" dirty="0"/>
          </a:p>
        </p:txBody>
      </p:sp>
      <p:pic>
        <p:nvPicPr>
          <p:cNvPr id="35" name="Picture 4" descr="https://clipartcraft.com/images/circle-clipart-scribble-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3" y="2855369"/>
            <a:ext cx="2004320" cy="866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https://clipartcraft.com/images/circle-clipart-scribble-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59" y="4108974"/>
            <a:ext cx="2004320" cy="866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3441300" y="2830772"/>
            <a:ext cx="6655989" cy="92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/>
            <a:r>
              <a:rPr lang="ru-RU" dirty="0"/>
              <a:t>Предполагаем, что только 30% пользователей готовы</a:t>
            </a:r>
            <a:endParaRPr lang="en-US" dirty="0"/>
          </a:p>
          <a:p>
            <a:pPr lvl="0" fontAlgn="base"/>
            <a:r>
              <a:rPr lang="ru-RU" dirty="0"/>
              <a:t>покупать нашу услугу. </a:t>
            </a:r>
            <a:endParaRPr lang="en-US" dirty="0"/>
          </a:p>
          <a:p>
            <a:pPr lvl="0" fontAlgn="base"/>
            <a:r>
              <a:rPr lang="ru-RU" dirty="0"/>
              <a:t>Умножаем TAM на 30%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41300" y="4173248"/>
            <a:ext cx="8100294" cy="92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/>
              <a:t>На рынке, кроме нашего приложения, три схожих по концепции </a:t>
            </a:r>
            <a:endParaRPr lang="en-US" dirty="0"/>
          </a:p>
          <a:p>
            <a:pPr lvl="0"/>
            <a:r>
              <a:rPr lang="ru-RU" dirty="0"/>
              <a:t>приложения — значит, мы можем получить 25% рынка. </a:t>
            </a:r>
            <a:endParaRPr lang="en-US" dirty="0"/>
          </a:p>
          <a:p>
            <a:pPr lvl="0"/>
            <a:r>
              <a:rPr lang="ru-RU" dirty="0"/>
              <a:t>Умножаем SAM на 25%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413482" y="1392964"/>
            <a:ext cx="8107006" cy="1197764"/>
          </a:xfrm>
          <a:prstGeom prst="roundRect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413482" y="2707638"/>
            <a:ext cx="8107006" cy="1197764"/>
          </a:xfrm>
          <a:prstGeom prst="roundRect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441300" y="4056805"/>
            <a:ext cx="8107006" cy="1197764"/>
          </a:xfrm>
          <a:prstGeom prst="roundRect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pic>
        <p:nvPicPr>
          <p:cNvPr id="4118" name="Picture 22" descr="https://fs.getcourse.ru/fileservice/file/download/a/128424/sc/295/h/b941cb8e24caf24a762f9da61b7e918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903" y="1673300"/>
            <a:ext cx="1110667" cy="619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2" descr="https://fs.getcourse.ru/fileservice/file/download/a/128424/sc/295/h/b941cb8e24caf24a762f9da61b7e918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902" y="2979322"/>
            <a:ext cx="1110667" cy="619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2" descr="https://fs.getcourse.ru/fileservice/file/download/a/128424/sc/295/h/b941cb8e24caf24a762f9da61b7e918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815" y="4232925"/>
            <a:ext cx="1110667" cy="619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9873950" y="984002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96548" y="692575"/>
            <a:ext cx="887477" cy="53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6273266" y="3481843"/>
            <a:ext cx="992055" cy="602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826453" y="5557677"/>
            <a:ext cx="9044464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Рынок инфраструктурного ПО для Тюменской области:</a:t>
            </a:r>
            <a:r>
              <a:rPr lang="en-US" dirty="0"/>
              <a:t>     </a:t>
            </a:r>
            <a:r>
              <a:rPr lang="ru-RU" b="1" dirty="0"/>
              <a:t> </a:t>
            </a:r>
            <a:r>
              <a:rPr lang="en-US" b="1" dirty="0"/>
              <a:t>        </a:t>
            </a:r>
            <a:r>
              <a:rPr lang="ru-RU" b="1" dirty="0">
                <a:latin typeface="Segoe Print" panose="02000600000000000000" pitchFamily="2" charset="0"/>
              </a:rPr>
              <a:t>млрд руб. </a:t>
            </a:r>
            <a:endParaRPr lang="ru-RU" dirty="0">
              <a:latin typeface="Segoe Print" panose="02000600000000000000" pitchFamily="2" charset="0"/>
            </a:endParaRPr>
          </a:p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8655975" y="5404453"/>
            <a:ext cx="1501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Ink Free" panose="03080402000500000000" pitchFamily="66" charset="0"/>
              </a:rPr>
              <a:t>2,1</a:t>
            </a:r>
            <a:endParaRPr lang="ru-RU" sz="3600" b="1" dirty="0"/>
          </a:p>
        </p:txBody>
      </p:sp>
      <p:sp>
        <p:nvSpPr>
          <p:cNvPr id="27" name="TextBox 26"/>
          <p:cNvSpPr txBox="1"/>
          <p:nvPr/>
        </p:nvSpPr>
        <p:spPr>
          <a:xfrm rot="20656802">
            <a:off x="9431453" y="1879562"/>
            <a:ext cx="25635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Ink Free" panose="03080402000500000000" pitchFamily="66" charset="0"/>
              </a:rPr>
              <a:t>2,89 </a:t>
            </a:r>
            <a:r>
              <a:rPr lang="ru-RU" sz="3600" dirty="0">
                <a:latin typeface="Segoe Print" panose="02000600000000000000" pitchFamily="2" charset="0"/>
                <a:cs typeface="Courier New" panose="02070309020205020404" pitchFamily="49" charset="0"/>
              </a:rPr>
              <a:t>млрд</a:t>
            </a:r>
          </a:p>
        </p:txBody>
      </p:sp>
      <p:sp>
        <p:nvSpPr>
          <p:cNvPr id="28" name="TextBox 27"/>
          <p:cNvSpPr txBox="1"/>
          <p:nvPr/>
        </p:nvSpPr>
        <p:spPr>
          <a:xfrm rot="20656802">
            <a:off x="9339028" y="2982387"/>
            <a:ext cx="28023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atin typeface="Ink Free" panose="03080402000500000000" pitchFamily="66" charset="0"/>
              </a:rPr>
              <a:t>866,53</a:t>
            </a:r>
            <a:r>
              <a:rPr lang="en-US" sz="3600" b="1" dirty="0">
                <a:latin typeface="Ink Free" panose="03080402000500000000" pitchFamily="66" charset="0"/>
              </a:rPr>
              <a:t> </a:t>
            </a:r>
            <a:r>
              <a:rPr lang="ru-RU" sz="3600" dirty="0">
                <a:latin typeface="Segoe Print" panose="02000600000000000000" pitchFamily="2" charset="0"/>
                <a:cs typeface="Courier New" panose="02070309020205020404" pitchFamily="49" charset="0"/>
              </a:rPr>
              <a:t>млн</a:t>
            </a:r>
          </a:p>
        </p:txBody>
      </p:sp>
      <p:sp>
        <p:nvSpPr>
          <p:cNvPr id="29" name="TextBox 28"/>
          <p:cNvSpPr txBox="1"/>
          <p:nvPr/>
        </p:nvSpPr>
        <p:spPr>
          <a:xfrm rot="20656802">
            <a:off x="9442819" y="4434130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atin typeface="Ink Free" panose="03080402000500000000" pitchFamily="66" charset="0"/>
              </a:rPr>
              <a:t>216,63</a:t>
            </a:r>
            <a:r>
              <a:rPr lang="en-US" sz="3600" b="1" dirty="0">
                <a:latin typeface="Ink Free" panose="03080402000500000000" pitchFamily="66" charset="0"/>
              </a:rPr>
              <a:t> </a:t>
            </a:r>
            <a:r>
              <a:rPr lang="ru-RU" sz="3600" dirty="0">
                <a:latin typeface="Segoe Print" panose="02000600000000000000" pitchFamily="2" charset="0"/>
                <a:cs typeface="Courier New" panose="02070309020205020404" pitchFamily="49" charset="0"/>
              </a:rPr>
              <a:t>млн</a:t>
            </a:r>
          </a:p>
        </p:txBody>
      </p:sp>
    </p:spTree>
    <p:extLst>
      <p:ext uri="{BB962C8B-B14F-4D97-AF65-F5344CB8AC3E}">
        <p14:creationId xmlns:p14="http://schemas.microsoft.com/office/powerpoint/2010/main" val="1558522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Овал 23"/>
          <p:cNvSpPr/>
          <p:nvPr/>
        </p:nvSpPr>
        <p:spPr>
          <a:xfrm>
            <a:off x="2718132" y="3743615"/>
            <a:ext cx="4455669" cy="2241644"/>
          </a:xfrm>
          <a:prstGeom prst="ellipse">
            <a:avLst/>
          </a:prstGeom>
          <a:solidFill>
            <a:srgbClr val="D8E0FD"/>
          </a:solidFill>
          <a:ln w="190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3991322" y="2880589"/>
            <a:ext cx="2557681" cy="2241644"/>
          </a:xfrm>
          <a:prstGeom prst="ellipse">
            <a:avLst/>
          </a:prstGeom>
          <a:solidFill>
            <a:srgbClr val="EAE8F7"/>
          </a:solidFill>
          <a:ln w="190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615222" y="3124298"/>
            <a:ext cx="3998158" cy="2571737"/>
          </a:xfrm>
          <a:prstGeom prst="ellipse">
            <a:avLst/>
          </a:prstGeom>
          <a:solidFill>
            <a:srgbClr val="E2ECF4"/>
          </a:solidFill>
          <a:ln w="190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ru-RU" dirty="0"/>
              <a:t> УМНЫЙ КАЛЬКУЛЯТОР ОГРАЖДАЮЩИХ КОНСТРУКЦИЙ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pic>
        <p:nvPicPr>
          <p:cNvPr id="4100" name="Picture 4" descr="https://image.pngaaa.com/104/3298104-middle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247" l="377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290" y="3593706"/>
            <a:ext cx="2139011" cy="2526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papik.pro/grafic/uploads/posts/2023-04/1682307786_papik-pro-p-stikeri-memoji-iphone-vektor-14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85"/>
          <a:stretch/>
        </p:blipFill>
        <p:spPr bwMode="auto">
          <a:xfrm>
            <a:off x="4245380" y="1949486"/>
            <a:ext cx="3779118" cy="319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s://static.tildacdn.com/tild3866-3732-4263-a533-376233636564/BF0FA2A5-9C6B-4950-B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5994">
            <a:off x="6681350" y="3145045"/>
            <a:ext cx="2927799" cy="292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s://avatanplus.com/files/resources/original/5bfe84f8701cf1675a376a8b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8723">
            <a:off x="8922430" y="1988151"/>
            <a:ext cx="2324029" cy="191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342093" y="2411223"/>
            <a:ext cx="1484702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Где купить</a:t>
            </a:r>
          </a:p>
          <a:p>
            <a:pPr algn="ctr"/>
            <a:r>
              <a:rPr lang="ru-RU" dirty="0"/>
              <a:t> дешевле?</a:t>
            </a:r>
          </a:p>
        </p:txBody>
      </p:sp>
      <p:pic>
        <p:nvPicPr>
          <p:cNvPr id="16" name="Picture 14" descr="https://avatanplus.com/files/resources/original/5bfe84f8701cf1675a376a8b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7986" flipH="1">
            <a:off x="637502" y="2132630"/>
            <a:ext cx="2780398" cy="2434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7538" y="2672300"/>
            <a:ext cx="1792478" cy="92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Какой объем</a:t>
            </a:r>
          </a:p>
          <a:p>
            <a:pPr algn="ctr"/>
            <a:r>
              <a:rPr lang="ru-RU" dirty="0"/>
              <a:t>материалов</a:t>
            </a:r>
          </a:p>
          <a:p>
            <a:pPr algn="ctr"/>
            <a:r>
              <a:rPr lang="ru-RU" dirty="0"/>
              <a:t> необходим? 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76264" y="355277"/>
            <a:ext cx="11024393" cy="356529"/>
          </a:xfrm>
        </p:spPr>
        <p:txBody>
          <a:bodyPr>
            <a:noAutofit/>
          </a:bodyPr>
          <a:lstStyle/>
          <a:p>
            <a:r>
              <a:rPr lang="ru-RU" sz="3200" dirty="0">
                <a:latin typeface="+mj-lt"/>
              </a:rPr>
              <a:t>Целевая аудитория:</a:t>
            </a:r>
          </a:p>
        </p:txBody>
      </p:sp>
      <p:pic>
        <p:nvPicPr>
          <p:cNvPr id="4114" name="Picture 18" descr="https://static.tildacdn.com/tild3738-3931-4363-a664-316234373533/5951693-speech-bubbl.pn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222" b="90000" l="2417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63616" y="1086460"/>
            <a:ext cx="2851061" cy="211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464890" y="1719688"/>
            <a:ext cx="2026517" cy="368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Сколько стоит?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27252" y="743486"/>
            <a:ext cx="5900974" cy="368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люди, начинающие строительство своего дома</a:t>
            </a:r>
          </a:p>
        </p:txBody>
      </p:sp>
      <p:pic>
        <p:nvPicPr>
          <p:cNvPr id="27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19210"/>
          <a:stretch/>
        </p:blipFill>
        <p:spPr bwMode="auto">
          <a:xfrm rot="17949461">
            <a:off x="1325337" y="3892609"/>
            <a:ext cx="1221630" cy="1817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9715191" y="3739709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5988293" y="1377131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 rot="21173242">
            <a:off x="7017372" y="1263316"/>
            <a:ext cx="8002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>
                <a:latin typeface="Ink Free" panose="03080402000500000000" pitchFamily="66" charset="0"/>
              </a:rPr>
              <a:t>?</a:t>
            </a:r>
            <a:endParaRPr lang="ru-RU" sz="9600" dirty="0"/>
          </a:p>
        </p:txBody>
      </p:sp>
      <p:sp>
        <p:nvSpPr>
          <p:cNvPr id="26" name="TextBox 25"/>
          <p:cNvSpPr txBox="1"/>
          <p:nvPr/>
        </p:nvSpPr>
        <p:spPr>
          <a:xfrm rot="2481491">
            <a:off x="7639276" y="1070511"/>
            <a:ext cx="8002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>
                <a:latin typeface="Ink Free" panose="03080402000500000000" pitchFamily="66" charset="0"/>
              </a:rPr>
              <a:t>?</a:t>
            </a:r>
            <a:endParaRPr lang="ru-RU" sz="9600" dirty="0"/>
          </a:p>
        </p:txBody>
      </p:sp>
      <p:sp>
        <p:nvSpPr>
          <p:cNvPr id="29" name="TextBox 28"/>
          <p:cNvSpPr txBox="1"/>
          <p:nvPr/>
        </p:nvSpPr>
        <p:spPr>
          <a:xfrm rot="4428099">
            <a:off x="7966557" y="1600691"/>
            <a:ext cx="8002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>
                <a:latin typeface="Ink Free" panose="03080402000500000000" pitchFamily="66" charset="0"/>
              </a:rPr>
              <a:t>?</a:t>
            </a:r>
            <a:endParaRPr lang="ru-RU" sz="9600" dirty="0"/>
          </a:p>
        </p:txBody>
      </p:sp>
      <p:pic>
        <p:nvPicPr>
          <p:cNvPr id="31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8912035" y="1739976"/>
            <a:ext cx="562330" cy="34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27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ru-RU" dirty="0"/>
              <a:t> УМНЫЙ КАЛЬКУЛЯТОР ОГРАЖДАЮЩИХ КОНСТРУКЦИЙ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76264" y="544157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934712"/>
              </p:ext>
            </p:extLst>
          </p:nvPr>
        </p:nvGraphicFramePr>
        <p:xfrm>
          <a:off x="185375" y="2717128"/>
          <a:ext cx="11806170" cy="31203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133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6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9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64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656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Расчет объемов строительных материалов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Подбор наиболее выгодных предложений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Актуальность информации в данный момент времени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Наше приложение</a:t>
                      </a:r>
                      <a:endParaRPr lang="ru-RU" sz="1100" b="1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«Умный Калькулятор Ограждающих Конструкций»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Строительный калькулятор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Story-</a:t>
                      </a:r>
                      <a:r>
                        <a:rPr lang="en-US" sz="1400" dirty="0" err="1">
                          <a:effectLst/>
                        </a:rPr>
                        <a:t>Calc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RU </a:t>
                      </a:r>
                      <a:r>
                        <a:rPr lang="ru-RU" sz="1400" dirty="0">
                          <a:effectLst/>
                        </a:rPr>
                        <a:t>Смета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28" name="Picture 4" descr="https://www.pngkit.com/png/full/624-6242863_plus-hand-drawn-sign-comments-plus-gezeichn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027" y="3788707"/>
            <a:ext cx="287691" cy="29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944" b="73241" l="0" r="52760"/>
                    </a14:imgEffect>
                  </a14:imgLayer>
                </a14:imgProps>
              </a:ext>
            </a:extLst>
          </a:blip>
          <a:srcRect t="38208" r="47943" b="22836"/>
          <a:stretch/>
        </p:blipFill>
        <p:spPr>
          <a:xfrm>
            <a:off x="7331625" y="5037105"/>
            <a:ext cx="357676" cy="150561"/>
          </a:xfrm>
          <a:prstGeom prst="rect">
            <a:avLst/>
          </a:prstGeom>
        </p:spPr>
      </p:pic>
      <p:pic>
        <p:nvPicPr>
          <p:cNvPr id="28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10957931" y="189744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10818358" y="651693"/>
            <a:ext cx="897601" cy="54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-141271" y="499842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https://www.pngkit.com/png/full/624-6242863_plus-hand-drawn-sign-comments-plus-gezeichn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581" y="5571623"/>
            <a:ext cx="287691" cy="29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https://www.pngkit.com/png/full/624-6242863_plus-hand-drawn-sign-comments-plus-gezeichn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027" y="5015322"/>
            <a:ext cx="287691" cy="29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s://www.pngkit.com/png/full/624-6242863_plus-hand-drawn-sign-comments-plus-gezeichn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026" y="4509804"/>
            <a:ext cx="287691" cy="29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https://www.pngkit.com/png/full/624-6242863_plus-hand-drawn-sign-comments-plus-gezeichn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625" y="3859071"/>
            <a:ext cx="287691" cy="29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https://www.pngkit.com/png/full/624-6242863_plus-hand-drawn-sign-comments-plus-gezeichn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015" y="5545325"/>
            <a:ext cx="287691" cy="29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https://www.pngkit.com/png/full/624-6242863_plus-hand-drawn-sign-comments-plus-gezeichn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967" y="4509804"/>
            <a:ext cx="287691" cy="29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https://www.pngkit.com/png/full/624-6242863_plus-hand-drawn-sign-comments-plus-gezeichn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7292" y="3836483"/>
            <a:ext cx="287691" cy="29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944" b="73241" l="0" r="52760"/>
                    </a14:imgEffect>
                  </a14:imgLayer>
                </a14:imgProps>
              </a:ext>
            </a:extLst>
          </a:blip>
          <a:srcRect t="38208" r="47943" b="22836"/>
          <a:stretch/>
        </p:blipFill>
        <p:spPr>
          <a:xfrm>
            <a:off x="9943481" y="4553888"/>
            <a:ext cx="357676" cy="150561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944" b="73241" l="0" r="52760"/>
                    </a14:imgEffect>
                  </a14:imgLayer>
                </a14:imgProps>
              </a:ext>
            </a:extLst>
          </a:blip>
          <a:srcRect t="38208" r="47943" b="22836"/>
          <a:stretch/>
        </p:blipFill>
        <p:spPr>
          <a:xfrm>
            <a:off x="9931781" y="4974678"/>
            <a:ext cx="357676" cy="150561"/>
          </a:xfrm>
          <a:prstGeom prst="rect">
            <a:avLst/>
          </a:prstGeom>
        </p:spPr>
      </p:pic>
      <p:pic>
        <p:nvPicPr>
          <p:cNvPr id="5122" name="Picture 2" descr="https://psv4.userapi.com/c909618/u242441133/docs/d42/9d8239fd08e4/DD5B69B4-DD72-4E4F-A94A-D83E9D194CE6.png?extra=i79CHoexiKJENhQNfR5kM6wQUMFx4-RMXo4C6v9x86crscFrsiJOhF3xeKBq-igFfZcE6cercn_Ti8Dg8t8pEmk2TSIO13JfUFo3yztDqYJMu3bCK_GsJaUdd5WLU08jRUZf1Leujci41QpPEiPmtLvagLbJ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24" y="458745"/>
            <a:ext cx="2326857" cy="2251798"/>
          </a:xfrm>
          <a:prstGeom prst="rect">
            <a:avLst/>
          </a:prstGeom>
          <a:noFill/>
          <a:effectLst>
            <a:outerShdw blurRad="215900" dist="50800" dir="540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8" descr="https://static.tildacdn.com/tild3738-3931-4363-a664-316234373533/5951693-speech-bubbl.pn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222" b="90000" l="2417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793" y="458746"/>
            <a:ext cx="3784761" cy="222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40890" y="780402"/>
            <a:ext cx="2544286" cy="11977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Наше приложение </a:t>
            </a:r>
          </a:p>
          <a:p>
            <a:pPr algn="ctr"/>
            <a:r>
              <a:rPr lang="ru-RU" dirty="0"/>
              <a:t>имеет более узкую </a:t>
            </a:r>
          </a:p>
          <a:p>
            <a:pPr algn="ctr"/>
            <a:r>
              <a:rPr lang="ru-RU" dirty="0"/>
              <a:t>направленность</a:t>
            </a:r>
          </a:p>
          <a:p>
            <a:pPr algn="ctr"/>
            <a:r>
              <a:rPr lang="ru-RU" dirty="0"/>
              <a:t>на расчет ОК</a:t>
            </a:r>
          </a:p>
        </p:txBody>
      </p:sp>
      <p:sp>
        <p:nvSpPr>
          <p:cNvPr id="9" name="TextBox 8"/>
          <p:cNvSpPr txBox="1"/>
          <p:nvPr/>
        </p:nvSpPr>
        <p:spPr>
          <a:xfrm rot="405028">
            <a:off x="7112782" y="956283"/>
            <a:ext cx="3392275" cy="11977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Соответственно, есть </a:t>
            </a:r>
          </a:p>
          <a:p>
            <a:pPr algn="ctr"/>
            <a:r>
              <a:rPr lang="ru-RU" dirty="0"/>
              <a:t>возможность предложить </a:t>
            </a:r>
          </a:p>
          <a:p>
            <a:pPr algn="ctr"/>
            <a:r>
              <a:rPr lang="ru-RU" dirty="0"/>
              <a:t>более корректные </a:t>
            </a:r>
          </a:p>
          <a:p>
            <a:pPr algn="ctr"/>
            <a:r>
              <a:rPr lang="ru-RU" dirty="0"/>
              <a:t>условия выбора данных</a:t>
            </a:r>
          </a:p>
        </p:txBody>
      </p:sp>
      <p:pic>
        <p:nvPicPr>
          <p:cNvPr id="31" name="Picture 4" descr="https://clipartcraft.com/images/circle-clipart-scribble-4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2420">
            <a:off x="6395598" y="406437"/>
            <a:ext cx="4599613" cy="228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https://cdn2.iconfinder.com/data/icons/hand-drawn-arrows-5/100/hand_drawn_arrows_2-33-1024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10792" flipV="1">
            <a:off x="5398913" y="-81699"/>
            <a:ext cx="1014296" cy="151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" descr="https://cdn2.iconfinder.com/data/icons/hand-drawn-arrows-5/100/hand_drawn_arrows_2-33-1024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53315" flipV="1">
            <a:off x="5233456" y="1590897"/>
            <a:ext cx="1014296" cy="151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6068342" y="1701342"/>
            <a:ext cx="802298" cy="48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841B204-2AB7-47F4-968A-C4383C34AD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944" b="73241" l="0" r="52760"/>
                    </a14:imgEffect>
                  </a14:imgLayer>
                </a14:imgProps>
              </a:ext>
            </a:extLst>
          </a:blip>
          <a:srcRect t="38208" r="47943" b="22836"/>
          <a:stretch/>
        </p:blipFill>
        <p:spPr>
          <a:xfrm>
            <a:off x="9931781" y="5486429"/>
            <a:ext cx="357676" cy="15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66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Прямая соединительная линия 19"/>
          <p:cNvCxnSpPr>
            <a:stCxn id="8" idx="2"/>
            <a:endCxn id="19" idx="6"/>
          </p:cNvCxnSpPr>
          <p:nvPr/>
        </p:nvCxnSpPr>
        <p:spPr>
          <a:xfrm flipV="1">
            <a:off x="1892636" y="3895030"/>
            <a:ext cx="8460287" cy="2"/>
          </a:xfrm>
          <a:prstGeom prst="line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ru-RU" dirty="0"/>
              <a:t> УМНЫЙ КАЛЬКУЛЯТОР ОГРАЖДАЮЩИХ КОНСТРУКЦИЙ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96065" y="605441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Экономика</a:t>
            </a:r>
            <a:endParaRPr lang="ru-RU" dirty="0"/>
          </a:p>
        </p:txBody>
      </p:sp>
      <p:sp>
        <p:nvSpPr>
          <p:cNvPr id="5" name="Капля 4"/>
          <p:cNvSpPr/>
          <p:nvPr/>
        </p:nvSpPr>
        <p:spPr>
          <a:xfrm rot="8286774">
            <a:off x="1436561" y="1297862"/>
            <a:ext cx="1742961" cy="1729463"/>
          </a:xfrm>
          <a:prstGeom prst="teardrop">
            <a:avLst>
              <a:gd name="adj" fmla="val 104080"/>
            </a:avLst>
          </a:prstGeom>
          <a:ln w="76200">
            <a:solidFill>
              <a:srgbClr val="164194"/>
            </a:solidFill>
          </a:ln>
          <a:effectLst>
            <a:outerShdw blurRad="266700" dist="50800" dir="5400000" algn="ctr" rotWithShape="0">
              <a:srgbClr val="000000">
                <a:alpha val="43137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9" name="Капля 8"/>
          <p:cNvSpPr/>
          <p:nvPr/>
        </p:nvSpPr>
        <p:spPr>
          <a:xfrm rot="8286774">
            <a:off x="9236154" y="1297860"/>
            <a:ext cx="1742961" cy="1729463"/>
          </a:xfrm>
          <a:prstGeom prst="teardrop">
            <a:avLst>
              <a:gd name="adj" fmla="val 104080"/>
            </a:avLst>
          </a:prstGeom>
          <a:noFill/>
          <a:ln w="76200">
            <a:solidFill>
              <a:srgbClr val="7030A0"/>
            </a:solidFill>
          </a:ln>
          <a:effectLst>
            <a:outerShdw blurRad="266700" dist="50800" dir="5400000" algn="ctr" rotWithShape="0">
              <a:srgbClr val="000000">
                <a:alpha val="43137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0" name="Капля 9"/>
          <p:cNvSpPr/>
          <p:nvPr/>
        </p:nvSpPr>
        <p:spPr>
          <a:xfrm rot="8286774">
            <a:off x="6614623" y="1333095"/>
            <a:ext cx="1742961" cy="1729463"/>
          </a:xfrm>
          <a:prstGeom prst="teardrop">
            <a:avLst>
              <a:gd name="adj" fmla="val 104080"/>
            </a:avLst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266700" dist="50800" dir="5400000" algn="ctr" rotWithShape="0">
              <a:srgbClr val="000000">
                <a:alpha val="43137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1" name="Капля 10"/>
          <p:cNvSpPr/>
          <p:nvPr/>
        </p:nvSpPr>
        <p:spPr>
          <a:xfrm rot="8286774">
            <a:off x="4041178" y="1362763"/>
            <a:ext cx="1742961" cy="1729463"/>
          </a:xfrm>
          <a:prstGeom prst="teardrop">
            <a:avLst>
              <a:gd name="adj" fmla="val 104080"/>
            </a:avLst>
          </a:prstGeom>
          <a:ln w="76200">
            <a:solidFill>
              <a:srgbClr val="9460A4"/>
            </a:solidFill>
          </a:ln>
          <a:effectLst>
            <a:outerShdw blurRad="266700" dist="50800" dir="5400000" algn="ctr" rotWithShape="0">
              <a:srgbClr val="000000">
                <a:alpha val="43137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32197" y="1870203"/>
            <a:ext cx="17828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/>
              <a:t>Планируемый </a:t>
            </a:r>
          </a:p>
          <a:p>
            <a:pPr algn="ctr"/>
            <a:r>
              <a:rPr lang="ru-RU" sz="1600" dirty="0"/>
              <a:t>объем продаж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24811" y="1870202"/>
            <a:ext cx="13756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/>
              <a:t>Стоимость </a:t>
            </a:r>
          </a:p>
          <a:p>
            <a:pPr algn="ctr"/>
            <a:r>
              <a:rPr lang="ru-RU" sz="1600" dirty="0"/>
              <a:t>продукта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97269" y="1870607"/>
            <a:ext cx="15776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/>
              <a:t>Срок </a:t>
            </a:r>
          </a:p>
          <a:p>
            <a:pPr algn="ctr"/>
            <a:r>
              <a:rPr lang="ru-RU" sz="1600" dirty="0"/>
              <a:t>окупаемости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19171" y="2028549"/>
            <a:ext cx="1176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/>
              <a:t>Прибыль</a:t>
            </a:r>
          </a:p>
        </p:txBody>
      </p:sp>
      <p:sp>
        <p:nvSpPr>
          <p:cNvPr id="8" name="Овал 7"/>
          <p:cNvSpPr/>
          <p:nvPr/>
        </p:nvSpPr>
        <p:spPr>
          <a:xfrm>
            <a:off x="1892636" y="3577762"/>
            <a:ext cx="633845" cy="634539"/>
          </a:xfrm>
          <a:prstGeom prst="ellipse">
            <a:avLst/>
          </a:prstGeom>
          <a:noFill/>
          <a:ln w="76200">
            <a:solidFill>
              <a:srgbClr val="164194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541538" y="3615508"/>
            <a:ext cx="633845" cy="634539"/>
          </a:xfrm>
          <a:prstGeom prst="ellipse">
            <a:avLst/>
          </a:prstGeom>
          <a:noFill/>
          <a:ln w="76200">
            <a:solidFill>
              <a:srgbClr val="9460A4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084627" y="3577761"/>
            <a:ext cx="633845" cy="634539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9719078" y="3577760"/>
            <a:ext cx="633845" cy="634539"/>
          </a:xfrm>
          <a:prstGeom prst="ellipse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171400" y="4582710"/>
            <a:ext cx="2212012" cy="1269829"/>
          </a:xfrm>
          <a:prstGeom prst="rect">
            <a:avLst/>
          </a:prstGeom>
          <a:solidFill>
            <a:schemeClr val="bg2"/>
          </a:solidFill>
          <a:ln w="190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771328" y="4582015"/>
            <a:ext cx="2212012" cy="1269829"/>
          </a:xfrm>
          <a:prstGeom prst="rect">
            <a:avLst/>
          </a:prstGeom>
          <a:solidFill>
            <a:schemeClr val="bg2"/>
          </a:solidFill>
          <a:ln w="190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380097" y="4582710"/>
            <a:ext cx="2212012" cy="1269829"/>
          </a:xfrm>
          <a:prstGeom prst="rect">
            <a:avLst/>
          </a:prstGeom>
          <a:solidFill>
            <a:schemeClr val="bg2"/>
          </a:solidFill>
          <a:ln w="190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958142" y="4574684"/>
            <a:ext cx="2212012" cy="1269829"/>
          </a:xfrm>
          <a:prstGeom prst="rect">
            <a:avLst/>
          </a:prstGeom>
          <a:solidFill>
            <a:schemeClr val="bg2"/>
          </a:solidFill>
          <a:ln w="190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91679" y="4831469"/>
            <a:ext cx="18357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/>
              <a:t>человека</a:t>
            </a:r>
            <a:r>
              <a:rPr lang="ru-RU" sz="2400" dirty="0"/>
              <a:t> </a:t>
            </a:r>
          </a:p>
          <a:p>
            <a:pPr algn="ctr"/>
            <a:r>
              <a:rPr lang="ru-RU" sz="1200" dirty="0"/>
              <a:t>могут быть </a:t>
            </a:r>
          </a:p>
          <a:p>
            <a:pPr algn="ctr"/>
            <a:r>
              <a:rPr lang="ru-RU" sz="1200" dirty="0"/>
              <a:t>заинтересованы </a:t>
            </a:r>
          </a:p>
          <a:p>
            <a:pPr algn="ctr"/>
            <a:r>
              <a:rPr lang="ru-RU" sz="1200" dirty="0"/>
              <a:t>нашим продуктом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16578" y="4169366"/>
            <a:ext cx="16818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latin typeface="Ink Free" panose="03080402000500000000" pitchFamily="66" charset="0"/>
              </a:rPr>
              <a:t>7603</a:t>
            </a:r>
            <a:endParaRPr lang="ru-RU" sz="4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240342" y="4159186"/>
            <a:ext cx="12362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latin typeface="Ink Free" panose="03080402000500000000" pitchFamily="66" charset="0"/>
              </a:rPr>
              <a:t>750</a:t>
            </a:r>
            <a:endParaRPr lang="ru-RU" sz="4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800683" y="4814319"/>
            <a:ext cx="21723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/>
              <a:t>рублей</a:t>
            </a:r>
            <a:endParaRPr lang="ru-RU" sz="2400" dirty="0"/>
          </a:p>
          <a:p>
            <a:pPr algn="ctr"/>
            <a:r>
              <a:rPr lang="ru-RU" sz="1200" dirty="0"/>
              <a:t>составляет стоимость </a:t>
            </a:r>
          </a:p>
          <a:p>
            <a:pPr algn="ctr"/>
            <a:r>
              <a:rPr lang="ru-RU" sz="1200" dirty="0"/>
              <a:t>одного расчета в умном </a:t>
            </a:r>
          </a:p>
          <a:p>
            <a:pPr algn="ctr"/>
            <a:r>
              <a:rPr lang="ru-RU" sz="1200" dirty="0"/>
              <a:t>калькуляторе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99836" y="4129415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latin typeface="Ink Free" panose="03080402000500000000" pitchFamily="66" charset="0"/>
              </a:rPr>
              <a:t>10</a:t>
            </a:r>
            <a:endParaRPr lang="ru-RU" sz="48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6541775" y="4831469"/>
            <a:ext cx="18886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/>
              <a:t>месяцев</a:t>
            </a:r>
          </a:p>
          <a:p>
            <a:pPr algn="ctr"/>
            <a:r>
              <a:rPr lang="ru-RU" sz="1200" dirty="0"/>
              <a:t>после </a:t>
            </a:r>
          </a:p>
          <a:p>
            <a:pPr algn="ctr"/>
            <a:r>
              <a:rPr lang="ru-RU" sz="1200" dirty="0"/>
              <a:t>запуска приложения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76964" y="4215533"/>
            <a:ext cx="23743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latin typeface="Ink Free" panose="03080402000500000000" pitchFamily="66" charset="0"/>
              </a:rPr>
              <a:t>1,5 </a:t>
            </a:r>
            <a:r>
              <a:rPr lang="ru-RU" sz="4800" dirty="0">
                <a:latin typeface="Segoe Print" panose="02000600000000000000" pitchFamily="2" charset="0"/>
                <a:cs typeface="Courier New" panose="02070309020205020404" pitchFamily="49" charset="0"/>
              </a:rPr>
              <a:t>млн</a:t>
            </a:r>
          </a:p>
          <a:p>
            <a:endParaRPr lang="ru-RU" sz="48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8859160" y="4850692"/>
            <a:ext cx="24096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/>
              <a:t>рублей</a:t>
            </a:r>
            <a:endParaRPr lang="ru-RU" sz="2400" dirty="0"/>
          </a:p>
          <a:p>
            <a:pPr algn="ctr"/>
            <a:r>
              <a:rPr lang="ru-RU" sz="1200" dirty="0"/>
              <a:t>составляет прибыль </a:t>
            </a:r>
          </a:p>
          <a:p>
            <a:pPr algn="ctr"/>
            <a:r>
              <a:rPr lang="ru-RU" sz="1200" dirty="0"/>
              <a:t>за первый год </a:t>
            </a:r>
          </a:p>
          <a:p>
            <a:pPr algn="ctr"/>
            <a:r>
              <a:rPr lang="ru-RU" sz="1200" dirty="0"/>
              <a:t>после запуска приложения</a:t>
            </a:r>
          </a:p>
        </p:txBody>
      </p:sp>
      <p:pic>
        <p:nvPicPr>
          <p:cNvPr id="40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-174020" y="958513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10640517" y="319606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10436365" y="700978"/>
            <a:ext cx="816117" cy="495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486908" y="4263965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" descr="https://cdn2.iconfinder.com/data/icons/hand-drawn-arrows-5/100/hand_drawn_arrows_2-33-102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76891" flipV="1">
            <a:off x="3173806" y="34128"/>
            <a:ext cx="1341086" cy="140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2391889" y="136798"/>
            <a:ext cx="816117" cy="495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3753408" y="1039438"/>
            <a:ext cx="816117" cy="495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138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ru-RU" dirty="0"/>
              <a:t> УМНЫЙ КАЛЬКУЛЯТОР ОГРАЖДАЮЩИХ КОНСТРУКЦИЙ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0306" y="1737858"/>
            <a:ext cx="7736864" cy="35652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3600" kern="0" dirty="0">
                <a:latin typeface="Montserrat"/>
                <a:ea typeface="Montserrat"/>
                <a:cs typeface="Montserrat"/>
                <a:sym typeface="Montserrat"/>
              </a:rPr>
              <a:t>Стратегия развития</a:t>
            </a:r>
            <a:b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lang="ru-RU" sz="20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20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pic>
        <p:nvPicPr>
          <p:cNvPr id="2050" name="Picture 2" descr="https://sun9-80.userapi.com/impg/crNkCHMo1sE6MrScd5F-LdQMeAK8BjuMfh7TbQ/7z2CzZ2EnaQ.jpg?size=2560x1703&amp;quality=95&amp;sign=7a3a7c8d85833661a9b969c0448e26af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3" r="43717"/>
          <a:stretch/>
        </p:blipFill>
        <p:spPr bwMode="auto">
          <a:xfrm>
            <a:off x="8537228" y="822942"/>
            <a:ext cx="3121269" cy="457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cdn141.picsart.com/29892717702721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3" t="9751" r="12876" b="23082"/>
          <a:stretch/>
        </p:blipFill>
        <p:spPr bwMode="auto">
          <a:xfrm>
            <a:off x="8227566" y="1162161"/>
            <a:ext cx="3848002" cy="389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24553" y="1724332"/>
            <a:ext cx="2126141" cy="2035922"/>
          </a:xfrm>
          <a:prstGeom prst="ellipse">
            <a:avLst/>
          </a:prstGeom>
          <a:ln w="76200">
            <a:solidFill>
              <a:srgbClr val="9460A4"/>
            </a:solidFill>
          </a:ln>
          <a:effectLst>
            <a:outerShdw blurRad="152400" dist="50800" dir="5400000" algn="ctr" rotWithShape="0">
              <a:srgbClr val="000000">
                <a:alpha val="43137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4553" y="2466174"/>
            <a:ext cx="2193229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Стратегический </a:t>
            </a:r>
          </a:p>
          <a:p>
            <a:pPr algn="ctr"/>
            <a:r>
              <a:rPr lang="ru-RU" dirty="0"/>
              <a:t>анализ</a:t>
            </a:r>
          </a:p>
        </p:txBody>
      </p:sp>
      <p:sp>
        <p:nvSpPr>
          <p:cNvPr id="11" name="Овал 10"/>
          <p:cNvSpPr/>
          <p:nvPr/>
        </p:nvSpPr>
        <p:spPr>
          <a:xfrm>
            <a:off x="5420439" y="1723322"/>
            <a:ext cx="2126141" cy="2035922"/>
          </a:xfrm>
          <a:prstGeom prst="ellipse">
            <a:avLst/>
          </a:prstGeom>
          <a:ln w="76200">
            <a:solidFill>
              <a:srgbClr val="9460A4"/>
            </a:solidFill>
          </a:ln>
          <a:effectLst>
            <a:outerShdw blurRad="152400" dist="50800" dir="5400000" algn="ctr" rotWithShape="0">
              <a:srgbClr val="000000">
                <a:alpha val="43137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64899" y="2465164"/>
            <a:ext cx="1704313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Реализация </a:t>
            </a:r>
          </a:p>
          <a:p>
            <a:pPr algn="ctr"/>
            <a:r>
              <a:rPr lang="ru-RU" dirty="0"/>
              <a:t>стратегии</a:t>
            </a:r>
          </a:p>
        </p:txBody>
      </p:sp>
      <p:sp>
        <p:nvSpPr>
          <p:cNvPr id="13" name="Овал 12"/>
          <p:cNvSpPr/>
          <p:nvPr/>
        </p:nvSpPr>
        <p:spPr>
          <a:xfrm>
            <a:off x="2897248" y="1724332"/>
            <a:ext cx="2126141" cy="2035922"/>
          </a:xfrm>
          <a:prstGeom prst="ellipse">
            <a:avLst/>
          </a:prstGeom>
          <a:ln w="76200">
            <a:solidFill>
              <a:srgbClr val="9460A4"/>
            </a:solidFill>
          </a:ln>
          <a:effectLst>
            <a:outerShdw blurRad="152400" dist="50800" dir="5400000" algn="ctr" rotWithShape="0">
              <a:srgbClr val="000000">
                <a:alpha val="43137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46754" y="2466174"/>
            <a:ext cx="2294219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Разработка и</a:t>
            </a:r>
          </a:p>
          <a:p>
            <a:pPr algn="ctr"/>
            <a:r>
              <a:rPr lang="ru-RU" dirty="0"/>
              <a:t>выбор стратегии </a:t>
            </a:r>
          </a:p>
        </p:txBody>
      </p:sp>
      <p:pic>
        <p:nvPicPr>
          <p:cNvPr id="16" name="Picture 22" descr="https://fs.getcourse.ru/fileservice/file/download/a/128424/sc/295/h/b941cb8e24caf24a762f9da61b7e918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81" y="2559283"/>
            <a:ext cx="819619" cy="45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2" descr="https://fs.getcourse.ru/fileservice/file/download/a/128424/sc/295/h/b941cb8e24caf24a762f9da61b7e918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11" y="2527408"/>
            <a:ext cx="819619" cy="45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2" descr="https://fs.getcourse.ru/fileservice/file/download/a/128424/sc/295/h/b941cb8e24caf24a762f9da61b7e918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778" y="2512878"/>
            <a:ext cx="819619" cy="45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psv4.userapi.com/c909628/u242441133/docs/d13/06e3da45f834/7664A612-5CBB-4B6E-8D6C-BDC9D7501ED2.png?extra=8KuZKyDgKaItOP0DcdmvUOTIVNnsKeqfHlozitkGUVZXfQCugR5KxLBbfEzyNprRxaQFvGz3tprCM9hd06_xIo5Xynob4M_oOZeHZnRhWpfHX5dc2SBHe6dOGSCNXJpnCasolFr3zN3LR45tZFiM7T6kXuMB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602" y="3109201"/>
            <a:ext cx="2790421" cy="2784944"/>
          </a:xfrm>
          <a:prstGeom prst="rect">
            <a:avLst/>
          </a:prstGeom>
          <a:noFill/>
          <a:effectLst>
            <a:outerShdw blurRad="177800" dist="50800" dir="540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s://cdn2.iconfinder.com/data/icons/hand-drawn-arrows-5/100/hand_drawn_arrows_2-33-102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8132" flipV="1">
            <a:off x="4937903" y="222792"/>
            <a:ext cx="1729843" cy="172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10634848" y="452189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1416044" y="1436426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2840625" y="4201347"/>
            <a:ext cx="577594" cy="35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6734567" y="3017229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865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ru-RU" dirty="0"/>
              <a:t> УМНЫЙ КАЛЬКУЛЯТОР ОГРАЖДАЮЩИХ КОНСТРУКЦИЙ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7975" y="443277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pic>
        <p:nvPicPr>
          <p:cNvPr id="3074" name="Picture 2" descr="https://sun9-76.userapi.com/impg/AfTIZv2RgFoPlSf6GfQ-16izlmG5aG9o8NZGdw/FgNH3VV1Qhc.jpg?size=1280x851&amp;quality=96&amp;sign=c2947ed7b416e2501147c40ffbf94e07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5" r="13488"/>
          <a:stretch/>
        </p:blipFill>
        <p:spPr bwMode="auto">
          <a:xfrm>
            <a:off x="4132135" y="1913120"/>
            <a:ext cx="3837062" cy="33123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cdn2.iconfinder.com/data/icons/hand-drawn-arrows-5/100/hand_drawn_arrows_2-33-102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773289">
            <a:off x="3125832" y="2458927"/>
            <a:ext cx="1341086" cy="134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57182" y="3298782"/>
            <a:ext cx="2146742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Валерий –</a:t>
            </a:r>
          </a:p>
          <a:p>
            <a:pPr algn="ctr"/>
            <a:r>
              <a:rPr lang="ru-RU" dirty="0"/>
              <a:t> лидер команды</a:t>
            </a:r>
          </a:p>
        </p:txBody>
      </p:sp>
      <p:pic>
        <p:nvPicPr>
          <p:cNvPr id="11" name="Picture 6" descr="https://cdn2.iconfinder.com/data/icons/hand-drawn-arrows-5/100/hand_drawn_arrows_2-33-102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60559" flipH="1" flipV="1">
            <a:off x="7884147" y="3476422"/>
            <a:ext cx="1098953" cy="1098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45222" y="2790439"/>
            <a:ext cx="2408032" cy="92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София –</a:t>
            </a:r>
          </a:p>
          <a:p>
            <a:pPr algn="ctr"/>
            <a:r>
              <a:rPr lang="ru-RU" dirty="0"/>
              <a:t>графический</a:t>
            </a:r>
          </a:p>
          <a:p>
            <a:pPr algn="ctr"/>
            <a:r>
              <a:rPr lang="ru-RU" dirty="0"/>
              <a:t>дизайнер проекта</a:t>
            </a:r>
          </a:p>
        </p:txBody>
      </p:sp>
      <p:pic>
        <p:nvPicPr>
          <p:cNvPr id="13" name="Picture 6" descr="https://cdn2.iconfinder.com/data/icons/hand-drawn-arrows-5/100/hand_drawn_arrows_2-33-102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98257">
            <a:off x="4087397" y="1178251"/>
            <a:ext cx="1341086" cy="134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https://cdn2.iconfinder.com/data/icons/hand-drawn-arrows-5/100/hand_drawn_arrows_2-33-102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94372" flipV="1">
            <a:off x="6604593" y="1214813"/>
            <a:ext cx="1974231" cy="1354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8" descr="https://www.svgrepo.com/show/20960/rotated-right-arrow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981753" y="1127319"/>
            <a:ext cx="2105063" cy="92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Денис –</a:t>
            </a:r>
          </a:p>
          <a:p>
            <a:pPr algn="ctr"/>
            <a:r>
              <a:rPr lang="en-US" dirty="0"/>
              <a:t>IT – </a:t>
            </a:r>
            <a:r>
              <a:rPr lang="ru-RU" dirty="0"/>
              <a:t>специалист </a:t>
            </a:r>
          </a:p>
          <a:p>
            <a:pPr algn="ctr"/>
            <a:r>
              <a:rPr lang="ru-RU" dirty="0"/>
              <a:t>проекта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14516" y="1118171"/>
            <a:ext cx="3538148" cy="92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Дима –</a:t>
            </a:r>
          </a:p>
          <a:p>
            <a:pPr algn="ctr"/>
            <a:r>
              <a:rPr lang="en-US" dirty="0"/>
              <a:t>SEO – </a:t>
            </a:r>
            <a:r>
              <a:rPr lang="ru-RU" dirty="0"/>
              <a:t>специалист, </a:t>
            </a:r>
          </a:p>
          <a:p>
            <a:pPr algn="ctr"/>
            <a:r>
              <a:rPr lang="ru-RU" dirty="0"/>
              <a:t>занимается продвижением</a:t>
            </a:r>
          </a:p>
        </p:txBody>
      </p:sp>
      <p:pic>
        <p:nvPicPr>
          <p:cNvPr id="19" name="Picture 6" descr="https://cdn2.iconfinder.com/data/icons/hand-drawn-arrows-5/100/hand_drawn_arrows_2-33-102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99302" flipV="1">
            <a:off x="5694073" y="934594"/>
            <a:ext cx="1014296" cy="151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670015" y="299018"/>
            <a:ext cx="1871025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Андрей – </a:t>
            </a:r>
          </a:p>
          <a:p>
            <a:pPr algn="ctr"/>
            <a:r>
              <a:rPr lang="ru-RU" dirty="0"/>
              <a:t>инженер ПТО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67369" y="5042251"/>
            <a:ext cx="553068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latin typeface="Ink Free" panose="03080402000500000000" pitchFamily="66" charset="0"/>
              </a:rPr>
              <a:t>DREAM TEAM</a:t>
            </a:r>
            <a:endParaRPr lang="ru-RU" sz="6600" b="1" dirty="0"/>
          </a:p>
        </p:txBody>
      </p:sp>
      <p:pic>
        <p:nvPicPr>
          <p:cNvPr id="22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3347103" y="4836933"/>
            <a:ext cx="696403" cy="422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10579676" y="651973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4549573" y="518541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924481" y="1614425"/>
            <a:ext cx="914593" cy="55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gas-kvas.com/uploads/posts/2023-01/1674651681_gas-kvas-com-p-noutbuk-konturnii-risunok-40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85" b="100000" l="555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632" y="1922515"/>
            <a:ext cx="1685630" cy="97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s://img.razrisyika.ru/img/79/1200/313721-dlya-graficheskogo-plansheta-3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37" b="89790" l="1417" r="978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201" y="3584762"/>
            <a:ext cx="1096292" cy="117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https://gas-kvas.com/uploads/posts/2023-01/1673525053_gas-kvas-com-p-lampochka-risunok-detskii-36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51" y="3837064"/>
            <a:ext cx="1015570" cy="101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10579675" y="658317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632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ru-RU" dirty="0"/>
              <a:t> УМНЫЙ КАЛЬКУЛЯТОР ОГРАЖДАЮЩИХ КОНСТРУКЦИЙ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14784" y="649785"/>
            <a:ext cx="11024393" cy="43576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b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1600" dirty="0"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pic>
        <p:nvPicPr>
          <p:cNvPr id="1026" name="Picture 2" descr="https://psv4.userapi.com/c909518/u242441133/docs/d52/8304f49dc92f/5DD10079-9C7C-4127-94E6-6A37005A755C.png?extra=Qsxhn-hSk6AMNKTDN8rFmrR5_wSe9klh8qxNwSwkDxV7cxdnL3MYjPXMZ_ZYuYqaKL1--wS2kVi_msWOylcytLmopn9x0YraC-Eqxri12Cq1bid7FP6uxx_xbMOGGaIpnAHQEOxEryWwUDd1vTv5uqyLucM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854" y="4117651"/>
            <a:ext cx="2166254" cy="2166255"/>
          </a:xfrm>
          <a:prstGeom prst="rect">
            <a:avLst/>
          </a:prstGeom>
          <a:noFill/>
          <a:effectLst>
            <a:outerShdw blurRad="419100" dist="50800" dir="5400000" algn="ctr" rotWithShape="0">
              <a:srgbClr val="000000">
                <a:alpha val="43137"/>
              </a:srgbClr>
            </a:outerShdw>
            <a:reflection blurRad="114300" stA="4500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4361" y="1752445"/>
            <a:ext cx="3110800" cy="1194955"/>
          </a:xfrm>
          <a:prstGeom prst="rect">
            <a:avLst/>
          </a:prstGeom>
          <a:ln w="76200">
            <a:solidFill>
              <a:srgbClr val="9460A4"/>
            </a:solidFill>
          </a:ln>
          <a:effectLst>
            <a:outerShdw blurRad="88900" dist="50800" dir="5400000" algn="ctr" rotWithShape="0">
              <a:srgbClr val="000000">
                <a:alpha val="43137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4042" y="1847480"/>
            <a:ext cx="20601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ea typeface="Montserrat"/>
                <a:cs typeface="Montserrat"/>
                <a:sym typeface="Montserrat"/>
              </a:rPr>
              <a:t>Белов Валерий:</a:t>
            </a:r>
            <a:br>
              <a:rPr lang="ru-RU" sz="1600" dirty="0">
                <a:ea typeface="Montserrat"/>
                <a:cs typeface="Montserrat"/>
                <a:sym typeface="Montserrat"/>
              </a:rPr>
            </a:br>
            <a:r>
              <a:rPr lang="ru-RU" sz="1600" dirty="0">
                <a:ea typeface="Montserrat"/>
                <a:cs typeface="Montserrat"/>
                <a:sym typeface="Montserrat"/>
              </a:rPr>
              <a:t>Тел: 89829308754</a:t>
            </a:r>
            <a:br>
              <a:rPr lang="ru-RU" sz="1600" dirty="0">
                <a:ea typeface="Montserrat"/>
                <a:cs typeface="Montserrat"/>
                <a:sym typeface="Montserrat"/>
              </a:rPr>
            </a:br>
            <a:r>
              <a:rPr lang="ru-RU" sz="1600" dirty="0">
                <a:ea typeface="Montserrat"/>
                <a:cs typeface="Montserrat"/>
                <a:sym typeface="Montserrat"/>
              </a:rPr>
              <a:t>Почта: </a:t>
            </a:r>
          </a:p>
          <a:p>
            <a:pPr algn="ctr"/>
            <a:r>
              <a:rPr lang="en-US" sz="1600" dirty="0"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va.belov7@mail.ru</a:t>
            </a:r>
            <a:br>
              <a:rPr lang="en-US" sz="1600" dirty="0">
                <a:ea typeface="Montserrat"/>
                <a:cs typeface="Montserrat"/>
                <a:sym typeface="Montserrat"/>
              </a:rPr>
            </a:b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275624" y="1734821"/>
            <a:ext cx="3472425" cy="1194955"/>
          </a:xfrm>
          <a:prstGeom prst="rect">
            <a:avLst/>
          </a:prstGeom>
          <a:ln w="76200">
            <a:solidFill>
              <a:srgbClr val="9460A4"/>
            </a:solidFill>
          </a:ln>
          <a:effectLst>
            <a:outerShdw blurRad="88900" dist="50800" dir="5400000" algn="ctr" rotWithShape="0">
              <a:srgbClr val="000000">
                <a:alpha val="43137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75624" y="1798160"/>
            <a:ext cx="3472425" cy="156966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err="1">
                <a:ea typeface="Montserrat"/>
                <a:cs typeface="Montserrat"/>
                <a:sym typeface="Montserrat"/>
              </a:rPr>
              <a:t>Большедворова</a:t>
            </a:r>
            <a:r>
              <a:rPr lang="ru-RU" sz="1600" b="1" dirty="0">
                <a:ea typeface="Montserrat"/>
                <a:cs typeface="Montserrat"/>
                <a:sym typeface="Montserrat"/>
              </a:rPr>
              <a:t> София:</a:t>
            </a:r>
            <a:br>
              <a:rPr lang="ru-RU" sz="1600" dirty="0">
                <a:ea typeface="Montserrat"/>
                <a:cs typeface="Montserrat"/>
                <a:sym typeface="Montserrat"/>
              </a:rPr>
            </a:br>
            <a:r>
              <a:rPr lang="ru-RU" sz="1600" dirty="0">
                <a:ea typeface="Montserrat"/>
                <a:cs typeface="Montserrat"/>
                <a:sym typeface="Montserrat"/>
              </a:rPr>
              <a:t>Тел: </a:t>
            </a:r>
            <a:r>
              <a:rPr lang="en-US" sz="1600" dirty="0">
                <a:ea typeface="Montserrat"/>
                <a:cs typeface="Montserrat"/>
                <a:sym typeface="Montserrat"/>
              </a:rPr>
              <a:t>89505548487</a:t>
            </a:r>
            <a:br>
              <a:rPr lang="en-US" sz="1600" dirty="0">
                <a:ea typeface="Montserrat"/>
                <a:cs typeface="Montserrat"/>
                <a:sym typeface="Montserrat"/>
              </a:rPr>
            </a:br>
            <a:r>
              <a:rPr lang="ru-RU" sz="1600" dirty="0">
                <a:ea typeface="Montserrat"/>
                <a:cs typeface="Montserrat"/>
                <a:sym typeface="Montserrat"/>
              </a:rPr>
              <a:t>Почта:</a:t>
            </a:r>
          </a:p>
          <a:p>
            <a:pPr algn="ctr"/>
            <a:r>
              <a:rPr lang="ru-RU" sz="1600" dirty="0">
                <a:ea typeface="Montserrat"/>
                <a:cs typeface="Montserrat"/>
                <a:sym typeface="Montserrat"/>
              </a:rPr>
              <a:t> </a:t>
            </a:r>
            <a:r>
              <a:rPr lang="en-US" sz="1600" dirty="0"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bolshedvorovasofa@gmail.com</a:t>
            </a:r>
            <a:br>
              <a:rPr lang="ru-RU" sz="1600" dirty="0">
                <a:ea typeface="Montserrat"/>
                <a:cs typeface="Montserrat"/>
                <a:sym typeface="Montserrat"/>
              </a:rPr>
            </a:br>
            <a:br>
              <a:rPr lang="ru-RU" sz="1600" dirty="0">
                <a:ea typeface="Montserrat"/>
                <a:cs typeface="Montserrat"/>
                <a:sym typeface="Montserrat"/>
              </a:rPr>
            </a:br>
            <a:endParaRPr lang="ru-RU" sz="1600" dirty="0"/>
          </a:p>
        </p:txBody>
      </p:sp>
      <p:pic>
        <p:nvPicPr>
          <p:cNvPr id="13" name="Picture 18" descr="https://static.tildacdn.com/tild3738-3931-4363-a664-316234373533/5951693-speech-bubbl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222" b="90000" l="2417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03775" y="3172867"/>
            <a:ext cx="2892996" cy="222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8024075" y="1737531"/>
            <a:ext cx="3057247" cy="1194955"/>
          </a:xfrm>
          <a:prstGeom prst="rect">
            <a:avLst/>
          </a:prstGeom>
          <a:ln w="76200">
            <a:solidFill>
              <a:srgbClr val="9460A4"/>
            </a:solidFill>
          </a:ln>
          <a:effectLst>
            <a:outerShdw blurRad="88900" dist="50800" dir="5400000" algn="ctr" rotWithShape="0">
              <a:srgbClr val="000000">
                <a:alpha val="43137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94598" y="1830415"/>
            <a:ext cx="305724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ea typeface="Montserrat"/>
                <a:cs typeface="Montserrat"/>
                <a:sym typeface="Montserrat"/>
              </a:rPr>
              <a:t>Комаров Дмитрий:</a:t>
            </a:r>
            <a:br>
              <a:rPr lang="ru-RU" sz="1600" dirty="0">
                <a:ea typeface="Montserrat"/>
                <a:cs typeface="Montserrat"/>
                <a:sym typeface="Montserrat"/>
              </a:rPr>
            </a:br>
            <a:r>
              <a:rPr lang="ru-RU" sz="1600" dirty="0">
                <a:ea typeface="Montserrat"/>
                <a:cs typeface="Montserrat"/>
                <a:sym typeface="Montserrat"/>
              </a:rPr>
              <a:t>Тел: </a:t>
            </a:r>
            <a:r>
              <a:rPr lang="en-US" sz="1600" dirty="0">
                <a:ea typeface="Montserrat"/>
                <a:cs typeface="Montserrat"/>
                <a:sym typeface="Montserrat"/>
              </a:rPr>
              <a:t>89504831671</a:t>
            </a:r>
            <a:br>
              <a:rPr lang="en-US" sz="1600" dirty="0">
                <a:ea typeface="Montserrat"/>
                <a:cs typeface="Montserrat"/>
                <a:sym typeface="Montserrat"/>
              </a:rPr>
            </a:br>
            <a:r>
              <a:rPr lang="ru-RU" sz="1600" dirty="0">
                <a:ea typeface="Montserrat"/>
                <a:cs typeface="Montserrat"/>
                <a:sym typeface="Montserrat"/>
              </a:rPr>
              <a:t>Почта:</a:t>
            </a:r>
          </a:p>
          <a:p>
            <a:pPr algn="ctr"/>
            <a:r>
              <a:rPr lang="ru-RU" sz="1600" dirty="0">
                <a:ea typeface="Montserrat"/>
                <a:cs typeface="Montserrat"/>
                <a:sym typeface="Montserrat"/>
              </a:rPr>
              <a:t> </a:t>
            </a:r>
            <a:r>
              <a:rPr lang="en-US" sz="1600" dirty="0">
                <a:solidFill>
                  <a:srgbClr val="002060"/>
                </a:solidFill>
                <a:ea typeface="Montserrat"/>
                <a:cs typeface="Montserrat"/>
                <a:sym typeface="Montserra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dima.belenko.2015@mail.ru</a:t>
            </a:r>
            <a:br>
              <a:rPr lang="en-US" sz="1600" dirty="0">
                <a:ea typeface="Montserrat"/>
                <a:cs typeface="Montserrat"/>
                <a:sym typeface="Montserrat"/>
              </a:rPr>
            </a:b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5552" y="3216487"/>
            <a:ext cx="3057247" cy="1194955"/>
          </a:xfrm>
          <a:prstGeom prst="rect">
            <a:avLst/>
          </a:prstGeom>
          <a:ln w="76200">
            <a:solidFill>
              <a:srgbClr val="9460A4"/>
            </a:solidFill>
          </a:ln>
          <a:effectLst>
            <a:outerShdw blurRad="88900" dist="50800" dir="5400000" algn="ctr" rotWithShape="0">
              <a:srgbClr val="000000">
                <a:alpha val="43137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4187" y="3299946"/>
            <a:ext cx="26581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ea typeface="Montserrat"/>
                <a:cs typeface="Montserrat"/>
                <a:sym typeface="Montserrat"/>
              </a:rPr>
              <a:t>Фирсов Андрей:</a:t>
            </a:r>
            <a:br>
              <a:rPr lang="ru-RU" sz="1600" dirty="0">
                <a:ea typeface="Montserrat"/>
                <a:cs typeface="Montserrat"/>
                <a:sym typeface="Montserrat"/>
              </a:rPr>
            </a:br>
            <a:r>
              <a:rPr lang="ru-RU" sz="1600" dirty="0">
                <a:ea typeface="Montserrat"/>
                <a:cs typeface="Montserrat"/>
                <a:sym typeface="Montserrat"/>
              </a:rPr>
              <a:t>Тел: +79199308945</a:t>
            </a:r>
            <a:br>
              <a:rPr lang="ru-RU" sz="1600" dirty="0">
                <a:ea typeface="Montserrat"/>
                <a:cs typeface="Montserrat"/>
                <a:sym typeface="Montserrat"/>
              </a:rPr>
            </a:br>
            <a:r>
              <a:rPr lang="ru-RU" sz="1600" dirty="0">
                <a:ea typeface="Montserrat"/>
                <a:cs typeface="Montserrat"/>
                <a:sym typeface="Montserrat"/>
              </a:rPr>
              <a:t>Почта: 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  <a:ea typeface="Montserrat"/>
                <a:cs typeface="Montserrat"/>
                <a:sym typeface="Montserra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afirsov2483@gmail.com</a:t>
            </a:r>
            <a:br>
              <a:rPr lang="ru-RU" sz="1600" dirty="0">
                <a:ea typeface="Montserrat"/>
                <a:cs typeface="Montserrat"/>
                <a:sym typeface="Montserrat"/>
              </a:rPr>
            </a:br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881427" y="3240735"/>
            <a:ext cx="3057247" cy="1194955"/>
          </a:xfrm>
          <a:prstGeom prst="rect">
            <a:avLst/>
          </a:prstGeom>
          <a:ln w="76200">
            <a:solidFill>
              <a:srgbClr val="9460A4"/>
            </a:solidFill>
          </a:ln>
          <a:effectLst>
            <a:outerShdw blurRad="88900" dist="50800" dir="5400000" algn="ctr" rotWithShape="0">
              <a:srgbClr val="000000">
                <a:alpha val="43137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919898" y="3284351"/>
            <a:ext cx="29803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err="1">
                <a:ea typeface="Montserrat"/>
                <a:cs typeface="Montserrat"/>
                <a:sym typeface="Montserrat"/>
              </a:rPr>
              <a:t>Шатин</a:t>
            </a:r>
            <a:r>
              <a:rPr lang="ru-RU" sz="1600" b="1" dirty="0">
                <a:ea typeface="Montserrat"/>
                <a:cs typeface="Montserrat"/>
                <a:sym typeface="Montserrat"/>
              </a:rPr>
              <a:t> Денис:</a:t>
            </a:r>
            <a:br>
              <a:rPr lang="ru-RU" sz="1600" dirty="0">
                <a:ea typeface="Montserrat"/>
                <a:cs typeface="Montserrat"/>
                <a:sym typeface="Montserrat"/>
              </a:rPr>
            </a:br>
            <a:r>
              <a:rPr lang="ru-RU" sz="1600" dirty="0">
                <a:ea typeface="Montserrat"/>
                <a:cs typeface="Montserrat"/>
                <a:sym typeface="Montserrat"/>
              </a:rPr>
              <a:t>8</a:t>
            </a:r>
            <a:r>
              <a:rPr lang="en-US" sz="1600" dirty="0">
                <a:ea typeface="Montserrat"/>
                <a:cs typeface="Montserrat"/>
                <a:sym typeface="Montserrat"/>
              </a:rPr>
              <a:t>9220477836</a:t>
            </a:r>
            <a:br>
              <a:rPr lang="en-US" sz="1600" dirty="0">
                <a:ea typeface="Montserrat"/>
                <a:cs typeface="Montserrat"/>
                <a:sym typeface="Montserrat"/>
              </a:rPr>
            </a:br>
            <a:r>
              <a:rPr lang="ru-RU" sz="1600" dirty="0">
                <a:ea typeface="Montserrat"/>
                <a:cs typeface="Montserrat"/>
                <a:sym typeface="Montserrat"/>
              </a:rPr>
              <a:t>Почта:</a:t>
            </a:r>
          </a:p>
          <a:p>
            <a:pPr algn="ctr"/>
            <a:r>
              <a:rPr lang="ru-RU" sz="1600" dirty="0">
                <a:ea typeface="Montserrat"/>
                <a:cs typeface="Montserrat"/>
                <a:sym typeface="Montserrat"/>
              </a:rPr>
              <a:t> </a:t>
            </a:r>
            <a:r>
              <a:rPr lang="en-US" sz="1600" dirty="0">
                <a:solidFill>
                  <a:srgbClr val="002060"/>
                </a:solidFill>
                <a:ea typeface="Montserrat"/>
                <a:cs typeface="Montserrat"/>
                <a:sym typeface="Montserra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denisshatin72@gmail.com</a:t>
            </a:r>
            <a:br>
              <a:rPr lang="en-US" sz="1600" dirty="0">
                <a:ea typeface="Montserrat"/>
                <a:cs typeface="Montserrat"/>
                <a:sym typeface="Montserrat"/>
              </a:rPr>
            </a:b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3722084" y="3755800"/>
            <a:ext cx="1226618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Будем </a:t>
            </a:r>
          </a:p>
          <a:p>
            <a:r>
              <a:rPr lang="ru-RU" dirty="0"/>
              <a:t>на связи</a:t>
            </a:r>
          </a:p>
        </p:txBody>
      </p:sp>
      <p:sp>
        <p:nvSpPr>
          <p:cNvPr id="21" name="TextBox 20"/>
          <p:cNvSpPr txBox="1"/>
          <p:nvPr/>
        </p:nvSpPr>
        <p:spPr>
          <a:xfrm rot="1752361">
            <a:off x="4708246" y="3293495"/>
            <a:ext cx="8002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>
                <a:latin typeface="Ink Free" panose="03080402000500000000" pitchFamily="66" charset="0"/>
              </a:rPr>
              <a:t>?</a:t>
            </a:r>
            <a:endParaRPr lang="ru-RU" sz="9600" dirty="0"/>
          </a:p>
        </p:txBody>
      </p:sp>
      <p:sp>
        <p:nvSpPr>
          <p:cNvPr id="22" name="TextBox 21"/>
          <p:cNvSpPr txBox="1"/>
          <p:nvPr/>
        </p:nvSpPr>
        <p:spPr>
          <a:xfrm rot="1101356">
            <a:off x="3410711" y="357628"/>
            <a:ext cx="12907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Ink Free" panose="03080402000500000000" pitchFamily="66" charset="0"/>
              </a:rPr>
              <a:t>DREAM </a:t>
            </a:r>
            <a:endParaRPr lang="ru-RU" sz="2400" b="1" dirty="0">
              <a:latin typeface="Ink Free" panose="03080402000500000000" pitchFamily="66" charset="0"/>
            </a:endParaRPr>
          </a:p>
          <a:p>
            <a:r>
              <a:rPr lang="en-US" sz="2400" b="1" dirty="0">
                <a:latin typeface="Ink Free" panose="03080402000500000000" pitchFamily="66" charset="0"/>
              </a:rPr>
              <a:t>TEAM</a:t>
            </a:r>
            <a:endParaRPr lang="ru-RU" sz="2400" b="1" dirty="0"/>
          </a:p>
        </p:txBody>
      </p:sp>
      <p:pic>
        <p:nvPicPr>
          <p:cNvPr id="24" name="Picture 6" descr="https://cdn2.iconfinder.com/data/icons/hand-drawn-arrows-5/100/hand_drawn_arrows_2-33-1024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35794" flipH="1" flipV="1">
            <a:off x="6918435" y="3240496"/>
            <a:ext cx="1783024" cy="162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s://cdn2.iconfinder.com/data/icons/hand-drawn-arrows-5/100/hand_drawn_arrows_2-33-1024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99364" flipV="1">
            <a:off x="3056523" y="4439962"/>
            <a:ext cx="1729843" cy="172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s://clipartcraft.com/images/circle-clipart-scribble-4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28" y="80901"/>
            <a:ext cx="3505189" cy="1341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10579675" y="658317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2398310" y="838602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10320116" y="1007466"/>
            <a:ext cx="754685" cy="458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440050" y="1820513"/>
            <a:ext cx="1095059" cy="66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0" descr="https://cdn140.picsart.com/246544779039212.pn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42441" r="42932" b="41912"/>
          <a:stretch/>
        </p:blipFill>
        <p:spPr bwMode="auto">
          <a:xfrm rot="17949461">
            <a:off x="7022738" y="2607122"/>
            <a:ext cx="1221630" cy="7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0562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7133</TotalTime>
  <Words>542</Words>
  <Application>Microsoft Office PowerPoint</Application>
  <PresentationFormat>Произвольный</PresentationFormat>
  <Paragraphs>169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4" baseType="lpstr">
      <vt:lpstr>Arial</vt:lpstr>
      <vt:lpstr>Arial Black</vt:lpstr>
      <vt:lpstr>Calibri</vt:lpstr>
      <vt:lpstr>Fedra Sans Alt Pro</vt:lpstr>
      <vt:lpstr>Fedra Sans Alt Pro Light</vt:lpstr>
      <vt:lpstr>Fedra Sans Pro</vt:lpstr>
      <vt:lpstr>Fedra Sans Pro Bold</vt:lpstr>
      <vt:lpstr>Fedra Sans Pro Light</vt:lpstr>
      <vt:lpstr>Ink Free</vt:lpstr>
      <vt:lpstr>Montserrat</vt:lpstr>
      <vt:lpstr>Segoe Print</vt:lpstr>
      <vt:lpstr>Times New Roman</vt:lpstr>
      <vt:lpstr>Тема Office</vt:lpstr>
      <vt:lpstr>УМНЫЙ КАЛЬКУЛЯТОР ОГРАЖДАЮЩИХ КОНСТРУКЦИЙ</vt:lpstr>
      <vt:lpstr>Задача проекта – создание приложения, которое будет:   </vt:lpstr>
      <vt:lpstr>Проблема   Найти наиболее выгодные предложения материалов  для возведения ограждающих конструкций,  с целью ускорения процесса строительства</vt:lpstr>
      <vt:lpstr>Решение  </vt:lpstr>
      <vt:lpstr>Рынок</vt:lpstr>
      <vt:lpstr>Целевая аудитория:</vt:lpstr>
      <vt:lpstr>Конкуренты  </vt:lpstr>
      <vt:lpstr>Экономика</vt:lpstr>
      <vt:lpstr>Стратегия развития        </vt:lpstr>
      <vt:lpstr>Команда </vt:lpstr>
      <vt:lpstr>Контакты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va.belov7@mail.ru</cp:lastModifiedBy>
  <cp:revision>235</cp:revision>
  <cp:lastPrinted>2021-05-14T10:36:39Z</cp:lastPrinted>
  <dcterms:created xsi:type="dcterms:W3CDTF">2021-05-14T09:45:42Z</dcterms:created>
  <dcterms:modified xsi:type="dcterms:W3CDTF">2023-12-03T13:12:48Z</dcterms:modified>
</cp:coreProperties>
</file>