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Override PartName="/ppt/slides/slide1.xml" ContentType="application/vnd.openxmlformats-officedocument.presentationml.slide+xml"/>
  <Default Extension="png" ContentType="image/pn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x="9144000" cy="6858000"/>
  <p:notesSz cx="9144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2.jpg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21627" y="5573853"/>
            <a:ext cx="1535006" cy="406627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3999" cy="5275834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86765" y="2373248"/>
            <a:ext cx="7570469" cy="635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4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986788" y="1906600"/>
            <a:ext cx="5170423" cy="3917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112443" y="1477022"/>
            <a:ext cx="6490334" cy="40436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8" Type="http://schemas.openxmlformats.org/officeDocument/2006/relationships/image" Target="../media/image9.png"/><Relationship Id="rId9" Type="http://schemas.openxmlformats.org/officeDocument/2006/relationships/image" Target="../media/image10.png"/><Relationship Id="rId10" Type="http://schemas.openxmlformats.org/officeDocument/2006/relationships/image" Target="../media/image11.png"/><Relationship Id="rId11" Type="http://schemas.openxmlformats.org/officeDocument/2006/relationships/image" Target="../media/image12.png"/><Relationship Id="rId12" Type="http://schemas.openxmlformats.org/officeDocument/2006/relationships/image" Target="../media/image13.png"/><Relationship Id="rId13" Type="http://schemas.openxmlformats.org/officeDocument/2006/relationships/image" Target="../media/image14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jp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image" Target="../media/image10.png"/><Relationship Id="rId12" Type="http://schemas.openxmlformats.org/officeDocument/2006/relationships/image" Target="../media/image14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621665">
              <a:lnSpc>
                <a:spcPct val="100000"/>
              </a:lnSpc>
              <a:spcBef>
                <a:spcPts val="95"/>
              </a:spcBef>
            </a:pPr>
            <a:r>
              <a:rPr dirty="0" sz="4000" spc="55"/>
              <a:t>«</a:t>
            </a:r>
            <a:r>
              <a:rPr dirty="0" spc="55"/>
              <a:t>Гайд-приложение</a:t>
            </a:r>
            <a:r>
              <a:rPr dirty="0" spc="-265"/>
              <a:t> </a:t>
            </a:r>
            <a:r>
              <a:rPr dirty="0" spc="80"/>
              <a:t>для</a:t>
            </a:r>
            <a:r>
              <a:rPr dirty="0" spc="-285"/>
              <a:t> </a:t>
            </a:r>
            <a:r>
              <a:rPr dirty="0" spc="-30"/>
              <a:t>Linux»</a:t>
            </a:r>
            <a:endParaRPr sz="40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85368" y="6024511"/>
            <a:ext cx="1083208" cy="582028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950709" y="6165303"/>
            <a:ext cx="1368171" cy="415493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873692" y="6179792"/>
            <a:ext cx="1030116" cy="344438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673498" y="6206871"/>
            <a:ext cx="1239189" cy="266029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641726" y="5533999"/>
            <a:ext cx="1222590" cy="415277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882134" y="5661723"/>
            <a:ext cx="1201991" cy="180301"/>
          </a:xfrm>
          <a:prstGeom prst="rect">
            <a:avLst/>
          </a:prstGeom>
        </p:spPr>
      </p:pic>
      <p:grpSp>
        <p:nvGrpSpPr>
          <p:cNvPr id="9" name="object 9"/>
          <p:cNvGrpSpPr/>
          <p:nvPr/>
        </p:nvGrpSpPr>
        <p:grpSpPr>
          <a:xfrm>
            <a:off x="457200" y="583374"/>
            <a:ext cx="5267325" cy="2990215"/>
            <a:chOff x="457200" y="583374"/>
            <a:chExt cx="5267325" cy="2990215"/>
          </a:xfrm>
        </p:grpSpPr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57200" y="583374"/>
              <a:ext cx="2026539" cy="738187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3419855" y="3140963"/>
              <a:ext cx="2304415" cy="432434"/>
            </a:xfrm>
            <a:custGeom>
              <a:avLst/>
              <a:gdLst/>
              <a:ahLst/>
              <a:cxnLst/>
              <a:rect l="l" t="t" r="r" b="b"/>
              <a:pathLst>
                <a:path w="2304415" h="432435">
                  <a:moveTo>
                    <a:pt x="2088261" y="0"/>
                  </a:moveTo>
                  <a:lnTo>
                    <a:pt x="216027" y="0"/>
                  </a:lnTo>
                  <a:lnTo>
                    <a:pt x="166511" y="5708"/>
                  </a:lnTo>
                  <a:lnTo>
                    <a:pt x="121048" y="21966"/>
                  </a:lnTo>
                  <a:lnTo>
                    <a:pt x="80936" y="47476"/>
                  </a:lnTo>
                  <a:lnTo>
                    <a:pt x="47476" y="80936"/>
                  </a:lnTo>
                  <a:lnTo>
                    <a:pt x="21966" y="121048"/>
                  </a:lnTo>
                  <a:lnTo>
                    <a:pt x="5708" y="166511"/>
                  </a:lnTo>
                  <a:lnTo>
                    <a:pt x="0" y="216026"/>
                  </a:lnTo>
                  <a:lnTo>
                    <a:pt x="5708" y="265542"/>
                  </a:lnTo>
                  <a:lnTo>
                    <a:pt x="21966" y="311005"/>
                  </a:lnTo>
                  <a:lnTo>
                    <a:pt x="47476" y="351117"/>
                  </a:lnTo>
                  <a:lnTo>
                    <a:pt x="80936" y="384577"/>
                  </a:lnTo>
                  <a:lnTo>
                    <a:pt x="121048" y="410087"/>
                  </a:lnTo>
                  <a:lnTo>
                    <a:pt x="166511" y="426345"/>
                  </a:lnTo>
                  <a:lnTo>
                    <a:pt x="216027" y="432053"/>
                  </a:lnTo>
                  <a:lnTo>
                    <a:pt x="2088261" y="432053"/>
                  </a:lnTo>
                  <a:lnTo>
                    <a:pt x="2137776" y="426345"/>
                  </a:lnTo>
                  <a:lnTo>
                    <a:pt x="2183239" y="410087"/>
                  </a:lnTo>
                  <a:lnTo>
                    <a:pt x="2223351" y="384577"/>
                  </a:lnTo>
                  <a:lnTo>
                    <a:pt x="2256811" y="351117"/>
                  </a:lnTo>
                  <a:lnTo>
                    <a:pt x="2282321" y="311005"/>
                  </a:lnTo>
                  <a:lnTo>
                    <a:pt x="2298579" y="265542"/>
                  </a:lnTo>
                  <a:lnTo>
                    <a:pt x="2304288" y="216026"/>
                  </a:lnTo>
                  <a:lnTo>
                    <a:pt x="2298579" y="166511"/>
                  </a:lnTo>
                  <a:lnTo>
                    <a:pt x="2282321" y="121048"/>
                  </a:lnTo>
                  <a:lnTo>
                    <a:pt x="2256811" y="80936"/>
                  </a:lnTo>
                  <a:lnTo>
                    <a:pt x="2223351" y="47476"/>
                  </a:lnTo>
                  <a:lnTo>
                    <a:pt x="2183239" y="21966"/>
                  </a:lnTo>
                  <a:lnTo>
                    <a:pt x="2137776" y="5708"/>
                  </a:lnTo>
                  <a:lnTo>
                    <a:pt x="208826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/>
          <p:cNvSpPr txBox="1"/>
          <p:nvPr/>
        </p:nvSpPr>
        <p:spPr>
          <a:xfrm>
            <a:off x="3608578" y="3164204"/>
            <a:ext cx="1847214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40">
                <a:latin typeface="Verdana"/>
                <a:cs typeface="Verdana"/>
              </a:rPr>
              <a:t>с</a:t>
            </a:r>
            <a:r>
              <a:rPr dirty="0" sz="1800" spc="-10">
                <a:latin typeface="Verdana"/>
                <a:cs typeface="Verdana"/>
              </a:rPr>
              <a:t>тарт</a:t>
            </a:r>
            <a:r>
              <a:rPr dirty="0" sz="1800" spc="-20">
                <a:latin typeface="Verdana"/>
                <a:cs typeface="Verdana"/>
              </a:rPr>
              <a:t>а</a:t>
            </a:r>
            <a:r>
              <a:rPr dirty="0" sz="1800" spc="65">
                <a:latin typeface="Verdana"/>
                <a:cs typeface="Verdana"/>
              </a:rPr>
              <a:t>п</a:t>
            </a:r>
            <a:r>
              <a:rPr dirty="0" sz="1800" spc="-145">
                <a:latin typeface="Verdana"/>
                <a:cs typeface="Verdana"/>
              </a:rPr>
              <a:t> </a:t>
            </a:r>
            <a:r>
              <a:rPr dirty="0" sz="1800" spc="35">
                <a:latin typeface="Verdana"/>
                <a:cs typeface="Verdana"/>
              </a:rPr>
              <a:t>проект</a:t>
            </a:r>
            <a:endParaRPr sz="1800">
              <a:latin typeface="Verdana"/>
              <a:cs typeface="Verdana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1218006" y="905675"/>
            <a:ext cx="7101205" cy="3891915"/>
            <a:chOff x="1218006" y="905675"/>
            <a:chExt cx="7101205" cy="3891915"/>
          </a:xfrm>
        </p:grpSpPr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229477" y="905675"/>
              <a:ext cx="2089277" cy="770216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218006" y="4466958"/>
              <a:ext cx="1409827" cy="330212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019549" y="4466958"/>
              <a:ext cx="1409827" cy="330212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909054" y="4466958"/>
              <a:ext cx="1409827" cy="330212"/>
            </a:xfrm>
            <a:prstGeom prst="rect">
              <a:avLst/>
            </a:prstGeom>
          </p:spPr>
        </p:pic>
      </p:grpSp>
      <p:pic>
        <p:nvPicPr>
          <p:cNvPr id="18" name="object 18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820707" y="5393197"/>
            <a:ext cx="994189" cy="49036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75234" y="1196721"/>
            <a:ext cx="596900" cy="472440"/>
          </a:xfrm>
          <a:custGeom>
            <a:avLst/>
            <a:gdLst/>
            <a:ahLst/>
            <a:cxnLst/>
            <a:rect l="l" t="t" r="r" b="b"/>
            <a:pathLst>
              <a:path w="596900" h="472439">
                <a:moveTo>
                  <a:pt x="455231" y="0"/>
                </a:moveTo>
                <a:lnTo>
                  <a:pt x="141135" y="0"/>
                </a:lnTo>
                <a:lnTo>
                  <a:pt x="96523" y="7201"/>
                </a:lnTo>
                <a:lnTo>
                  <a:pt x="57780" y="27253"/>
                </a:lnTo>
                <a:lnTo>
                  <a:pt x="27229" y="57826"/>
                </a:lnTo>
                <a:lnTo>
                  <a:pt x="7194" y="96593"/>
                </a:lnTo>
                <a:lnTo>
                  <a:pt x="0" y="141224"/>
                </a:lnTo>
                <a:lnTo>
                  <a:pt x="0" y="330962"/>
                </a:lnTo>
                <a:lnTo>
                  <a:pt x="7194" y="375592"/>
                </a:lnTo>
                <a:lnTo>
                  <a:pt x="27229" y="414359"/>
                </a:lnTo>
                <a:lnTo>
                  <a:pt x="57780" y="444932"/>
                </a:lnTo>
                <a:lnTo>
                  <a:pt x="96523" y="464984"/>
                </a:lnTo>
                <a:lnTo>
                  <a:pt x="141135" y="472186"/>
                </a:lnTo>
                <a:lnTo>
                  <a:pt x="455231" y="472186"/>
                </a:lnTo>
                <a:lnTo>
                  <a:pt x="499838" y="464984"/>
                </a:lnTo>
                <a:lnTo>
                  <a:pt x="538581" y="444932"/>
                </a:lnTo>
                <a:lnTo>
                  <a:pt x="569133" y="414359"/>
                </a:lnTo>
                <a:lnTo>
                  <a:pt x="589170" y="375592"/>
                </a:lnTo>
                <a:lnTo>
                  <a:pt x="596366" y="330962"/>
                </a:lnTo>
                <a:lnTo>
                  <a:pt x="596366" y="141224"/>
                </a:lnTo>
                <a:lnTo>
                  <a:pt x="589170" y="96593"/>
                </a:lnTo>
                <a:lnTo>
                  <a:pt x="569133" y="57826"/>
                </a:lnTo>
                <a:lnTo>
                  <a:pt x="538581" y="27253"/>
                </a:lnTo>
                <a:lnTo>
                  <a:pt x="499838" y="7201"/>
                </a:lnTo>
                <a:lnTo>
                  <a:pt x="455231" y="0"/>
                </a:lnTo>
                <a:close/>
              </a:path>
            </a:pathLst>
          </a:custGeom>
          <a:solidFill>
            <a:srgbClr val="A2FF2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188658"/>
            <a:ext cx="5004435" cy="400685"/>
          </a:xfrm>
          <a:custGeom>
            <a:avLst/>
            <a:gdLst/>
            <a:ahLst/>
            <a:cxnLst/>
            <a:rect l="l" t="t" r="r" b="b"/>
            <a:pathLst>
              <a:path w="5004435" h="400684">
                <a:moveTo>
                  <a:pt x="5004054" y="0"/>
                </a:moveTo>
                <a:lnTo>
                  <a:pt x="0" y="0"/>
                </a:lnTo>
                <a:lnTo>
                  <a:pt x="0" y="400113"/>
                </a:lnTo>
                <a:lnTo>
                  <a:pt x="5004054" y="400113"/>
                </a:lnTo>
                <a:lnTo>
                  <a:pt x="5004054" y="0"/>
                </a:lnTo>
                <a:close/>
              </a:path>
            </a:pathLst>
          </a:custGeom>
          <a:solidFill>
            <a:srgbClr val="DEC5F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35940" y="209550"/>
            <a:ext cx="4147820" cy="3308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48640" algn="l"/>
              </a:tabLst>
            </a:pPr>
            <a:r>
              <a:rPr dirty="0" sz="2000" spc="-235"/>
              <a:t>01</a:t>
            </a:r>
            <a:r>
              <a:rPr dirty="0" sz="2000" spc="-235"/>
              <a:t>	</a:t>
            </a:r>
            <a:r>
              <a:rPr dirty="0" sz="2000" spc="150"/>
              <a:t>А</a:t>
            </a:r>
            <a:r>
              <a:rPr dirty="0" sz="2000" spc="5"/>
              <a:t>КТ</a:t>
            </a:r>
            <a:r>
              <a:rPr dirty="0" sz="2000" spc="120"/>
              <a:t>УАЛЬ</a:t>
            </a:r>
            <a:r>
              <a:rPr dirty="0" sz="2000" spc="120"/>
              <a:t>Н</a:t>
            </a:r>
            <a:r>
              <a:rPr dirty="0" sz="2000" spc="85"/>
              <a:t>О</a:t>
            </a:r>
            <a:r>
              <a:rPr dirty="0" sz="2000" spc="65"/>
              <a:t>С</a:t>
            </a:r>
            <a:r>
              <a:rPr dirty="0" sz="2000" spc="-35"/>
              <a:t>Т</a:t>
            </a:r>
            <a:r>
              <a:rPr dirty="0" sz="2000" spc="65"/>
              <a:t>Ь</a:t>
            </a:r>
            <a:r>
              <a:rPr dirty="0" sz="2000" spc="-204"/>
              <a:t> </a:t>
            </a:r>
            <a:r>
              <a:rPr dirty="0" sz="2000" spc="95"/>
              <a:t>ПРОЕКТ</a:t>
            </a:r>
            <a:r>
              <a:rPr dirty="0" sz="2000" spc="150"/>
              <a:t>А</a:t>
            </a:r>
            <a:endParaRPr sz="2000"/>
          </a:p>
        </p:txBody>
      </p:sp>
      <p:sp>
        <p:nvSpPr>
          <p:cNvPr id="5" name="object 5"/>
          <p:cNvSpPr txBox="1"/>
          <p:nvPr/>
        </p:nvSpPr>
        <p:spPr>
          <a:xfrm>
            <a:off x="633476" y="1294003"/>
            <a:ext cx="10096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430">
                <a:latin typeface="Verdana"/>
                <a:cs typeface="Verdana"/>
              </a:rPr>
              <a:t>1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37210" y="3694557"/>
            <a:ext cx="956944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65">
                <a:latin typeface="Verdana"/>
                <a:cs typeface="Verdana"/>
              </a:rPr>
              <a:t>ТР</a:t>
            </a:r>
            <a:r>
              <a:rPr dirty="0" sz="1600" spc="55">
                <a:latin typeface="Verdana"/>
                <a:cs typeface="Verdana"/>
              </a:rPr>
              <a:t>Е</a:t>
            </a:r>
            <a:r>
              <a:rPr dirty="0" sz="1600" spc="100">
                <a:latin typeface="Verdana"/>
                <a:cs typeface="Verdana"/>
              </a:rPr>
              <a:t>НДЫ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115618" y="1608200"/>
            <a:ext cx="7129145" cy="0"/>
          </a:xfrm>
          <a:custGeom>
            <a:avLst/>
            <a:gdLst/>
            <a:ahLst/>
            <a:cxnLst/>
            <a:rect l="l" t="t" r="r" b="b"/>
            <a:pathLst>
              <a:path w="7129145" h="0">
                <a:moveTo>
                  <a:pt x="0" y="0"/>
                </a:moveTo>
                <a:lnTo>
                  <a:pt x="7128840" y="0"/>
                </a:lnTo>
              </a:path>
            </a:pathLst>
          </a:custGeom>
          <a:ln w="15875">
            <a:solidFill>
              <a:srgbClr val="6B04ED"/>
            </a:solidFill>
            <a:prstDash val="sysDot"/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354926" y="1915922"/>
            <a:ext cx="596900" cy="472440"/>
          </a:xfrm>
          <a:custGeom>
            <a:avLst/>
            <a:gdLst/>
            <a:ahLst/>
            <a:cxnLst/>
            <a:rect l="l" t="t" r="r" b="b"/>
            <a:pathLst>
              <a:path w="596900" h="472439">
                <a:moveTo>
                  <a:pt x="455231" y="0"/>
                </a:moveTo>
                <a:lnTo>
                  <a:pt x="141135" y="0"/>
                </a:lnTo>
                <a:lnTo>
                  <a:pt x="96528" y="7201"/>
                </a:lnTo>
                <a:lnTo>
                  <a:pt x="57785" y="27253"/>
                </a:lnTo>
                <a:lnTo>
                  <a:pt x="27232" y="57826"/>
                </a:lnTo>
                <a:lnTo>
                  <a:pt x="7195" y="96593"/>
                </a:lnTo>
                <a:lnTo>
                  <a:pt x="0" y="141224"/>
                </a:lnTo>
                <a:lnTo>
                  <a:pt x="0" y="330962"/>
                </a:lnTo>
                <a:lnTo>
                  <a:pt x="7195" y="375592"/>
                </a:lnTo>
                <a:lnTo>
                  <a:pt x="27232" y="414359"/>
                </a:lnTo>
                <a:lnTo>
                  <a:pt x="57785" y="444932"/>
                </a:lnTo>
                <a:lnTo>
                  <a:pt x="96528" y="464984"/>
                </a:lnTo>
                <a:lnTo>
                  <a:pt x="141135" y="472186"/>
                </a:lnTo>
                <a:lnTo>
                  <a:pt x="455231" y="472186"/>
                </a:lnTo>
                <a:lnTo>
                  <a:pt x="499843" y="464984"/>
                </a:lnTo>
                <a:lnTo>
                  <a:pt x="538586" y="444932"/>
                </a:lnTo>
                <a:lnTo>
                  <a:pt x="569137" y="414359"/>
                </a:lnTo>
                <a:lnTo>
                  <a:pt x="589171" y="375592"/>
                </a:lnTo>
                <a:lnTo>
                  <a:pt x="596366" y="330962"/>
                </a:lnTo>
                <a:lnTo>
                  <a:pt x="596366" y="141224"/>
                </a:lnTo>
                <a:lnTo>
                  <a:pt x="589171" y="96593"/>
                </a:lnTo>
                <a:lnTo>
                  <a:pt x="569137" y="57826"/>
                </a:lnTo>
                <a:lnTo>
                  <a:pt x="538586" y="27253"/>
                </a:lnTo>
                <a:lnTo>
                  <a:pt x="499843" y="7201"/>
                </a:lnTo>
                <a:lnTo>
                  <a:pt x="455231" y="0"/>
                </a:lnTo>
                <a:close/>
              </a:path>
            </a:pathLst>
          </a:custGeom>
          <a:solidFill>
            <a:srgbClr val="A2FF2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591718" y="2013330"/>
            <a:ext cx="14224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105">
                <a:latin typeface="Verdana"/>
                <a:cs typeface="Verdana"/>
              </a:rPr>
              <a:t>2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095311" y="2327401"/>
            <a:ext cx="7129145" cy="0"/>
          </a:xfrm>
          <a:custGeom>
            <a:avLst/>
            <a:gdLst/>
            <a:ahLst/>
            <a:cxnLst/>
            <a:rect l="l" t="t" r="r" b="b"/>
            <a:pathLst>
              <a:path w="7129145" h="0">
                <a:moveTo>
                  <a:pt x="0" y="0"/>
                </a:moveTo>
                <a:lnTo>
                  <a:pt x="7128827" y="0"/>
                </a:lnTo>
              </a:path>
            </a:pathLst>
          </a:custGeom>
          <a:ln w="15875">
            <a:solidFill>
              <a:srgbClr val="6B04ED"/>
            </a:solidFill>
            <a:prstDash val="sysDot"/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369950" y="4158996"/>
            <a:ext cx="596900" cy="472440"/>
          </a:xfrm>
          <a:custGeom>
            <a:avLst/>
            <a:gdLst/>
            <a:ahLst/>
            <a:cxnLst/>
            <a:rect l="l" t="t" r="r" b="b"/>
            <a:pathLst>
              <a:path w="596900" h="472439">
                <a:moveTo>
                  <a:pt x="455231" y="0"/>
                </a:moveTo>
                <a:lnTo>
                  <a:pt x="141147" y="0"/>
                </a:lnTo>
                <a:lnTo>
                  <a:pt x="96534" y="7201"/>
                </a:lnTo>
                <a:lnTo>
                  <a:pt x="57788" y="27253"/>
                </a:lnTo>
                <a:lnTo>
                  <a:pt x="27233" y="57826"/>
                </a:lnTo>
                <a:lnTo>
                  <a:pt x="7195" y="96593"/>
                </a:lnTo>
                <a:lnTo>
                  <a:pt x="0" y="141223"/>
                </a:lnTo>
                <a:lnTo>
                  <a:pt x="0" y="331088"/>
                </a:lnTo>
                <a:lnTo>
                  <a:pt x="7195" y="375657"/>
                </a:lnTo>
                <a:lnTo>
                  <a:pt x="27233" y="414386"/>
                </a:lnTo>
                <a:lnTo>
                  <a:pt x="57788" y="444940"/>
                </a:lnTo>
                <a:lnTo>
                  <a:pt x="96534" y="464985"/>
                </a:lnTo>
                <a:lnTo>
                  <a:pt x="141147" y="472185"/>
                </a:lnTo>
                <a:lnTo>
                  <a:pt x="455231" y="472185"/>
                </a:lnTo>
                <a:lnTo>
                  <a:pt x="499843" y="464985"/>
                </a:lnTo>
                <a:lnTo>
                  <a:pt x="538586" y="444940"/>
                </a:lnTo>
                <a:lnTo>
                  <a:pt x="569137" y="414386"/>
                </a:lnTo>
                <a:lnTo>
                  <a:pt x="589171" y="375657"/>
                </a:lnTo>
                <a:lnTo>
                  <a:pt x="596366" y="331088"/>
                </a:lnTo>
                <a:lnTo>
                  <a:pt x="596366" y="141223"/>
                </a:lnTo>
                <a:lnTo>
                  <a:pt x="589171" y="96593"/>
                </a:lnTo>
                <a:lnTo>
                  <a:pt x="569137" y="57826"/>
                </a:lnTo>
                <a:lnTo>
                  <a:pt x="538586" y="27253"/>
                </a:lnTo>
                <a:lnTo>
                  <a:pt x="499843" y="7201"/>
                </a:lnTo>
                <a:lnTo>
                  <a:pt x="455231" y="0"/>
                </a:lnTo>
                <a:close/>
              </a:path>
            </a:pathLst>
          </a:custGeom>
          <a:solidFill>
            <a:srgbClr val="A2FF2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627989" y="4256913"/>
            <a:ext cx="10096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430">
                <a:latin typeface="Verdana"/>
                <a:cs typeface="Verdana"/>
              </a:rPr>
              <a:t>1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110335" y="4570476"/>
            <a:ext cx="7129145" cy="0"/>
          </a:xfrm>
          <a:custGeom>
            <a:avLst/>
            <a:gdLst/>
            <a:ahLst/>
            <a:cxnLst/>
            <a:rect l="l" t="t" r="r" b="b"/>
            <a:pathLst>
              <a:path w="7129145" h="0">
                <a:moveTo>
                  <a:pt x="0" y="0"/>
                </a:moveTo>
                <a:lnTo>
                  <a:pt x="7128789" y="0"/>
                </a:lnTo>
              </a:path>
            </a:pathLst>
          </a:custGeom>
          <a:ln w="15875">
            <a:solidFill>
              <a:srgbClr val="6B04ED"/>
            </a:solidFill>
            <a:prstDash val="sysDot"/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349643" y="4878196"/>
            <a:ext cx="596900" cy="472440"/>
          </a:xfrm>
          <a:custGeom>
            <a:avLst/>
            <a:gdLst/>
            <a:ahLst/>
            <a:cxnLst/>
            <a:rect l="l" t="t" r="r" b="b"/>
            <a:pathLst>
              <a:path w="596900" h="472439">
                <a:moveTo>
                  <a:pt x="455231" y="0"/>
                </a:moveTo>
                <a:lnTo>
                  <a:pt x="141147" y="0"/>
                </a:lnTo>
                <a:lnTo>
                  <a:pt x="96534" y="7201"/>
                </a:lnTo>
                <a:lnTo>
                  <a:pt x="57788" y="27253"/>
                </a:lnTo>
                <a:lnTo>
                  <a:pt x="27233" y="57826"/>
                </a:lnTo>
                <a:lnTo>
                  <a:pt x="7195" y="96593"/>
                </a:lnTo>
                <a:lnTo>
                  <a:pt x="0" y="141223"/>
                </a:lnTo>
                <a:lnTo>
                  <a:pt x="0" y="331088"/>
                </a:lnTo>
                <a:lnTo>
                  <a:pt x="7195" y="375657"/>
                </a:lnTo>
                <a:lnTo>
                  <a:pt x="27233" y="414386"/>
                </a:lnTo>
                <a:lnTo>
                  <a:pt x="57788" y="444940"/>
                </a:lnTo>
                <a:lnTo>
                  <a:pt x="96534" y="464985"/>
                </a:lnTo>
                <a:lnTo>
                  <a:pt x="141147" y="472185"/>
                </a:lnTo>
                <a:lnTo>
                  <a:pt x="455231" y="472185"/>
                </a:lnTo>
                <a:lnTo>
                  <a:pt x="499844" y="464985"/>
                </a:lnTo>
                <a:lnTo>
                  <a:pt x="538591" y="444940"/>
                </a:lnTo>
                <a:lnTo>
                  <a:pt x="569145" y="414386"/>
                </a:lnTo>
                <a:lnTo>
                  <a:pt x="589183" y="375657"/>
                </a:lnTo>
                <a:lnTo>
                  <a:pt x="596379" y="331088"/>
                </a:lnTo>
                <a:lnTo>
                  <a:pt x="596379" y="141223"/>
                </a:lnTo>
                <a:lnTo>
                  <a:pt x="589183" y="96593"/>
                </a:lnTo>
                <a:lnTo>
                  <a:pt x="569145" y="57826"/>
                </a:lnTo>
                <a:lnTo>
                  <a:pt x="538591" y="27253"/>
                </a:lnTo>
                <a:lnTo>
                  <a:pt x="499844" y="7201"/>
                </a:lnTo>
                <a:lnTo>
                  <a:pt x="455231" y="0"/>
                </a:lnTo>
                <a:close/>
              </a:path>
            </a:pathLst>
          </a:custGeom>
          <a:solidFill>
            <a:srgbClr val="A2FF2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586536" y="4976240"/>
            <a:ext cx="14224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105">
                <a:latin typeface="Verdana"/>
                <a:cs typeface="Verdana"/>
              </a:rPr>
              <a:t>2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090028" y="5289677"/>
            <a:ext cx="7129145" cy="0"/>
          </a:xfrm>
          <a:custGeom>
            <a:avLst/>
            <a:gdLst/>
            <a:ahLst/>
            <a:cxnLst/>
            <a:rect l="l" t="t" r="r" b="b"/>
            <a:pathLst>
              <a:path w="7129145" h="0">
                <a:moveTo>
                  <a:pt x="0" y="0"/>
                </a:moveTo>
                <a:lnTo>
                  <a:pt x="7128776" y="0"/>
                </a:lnTo>
              </a:path>
            </a:pathLst>
          </a:custGeom>
          <a:ln w="15875">
            <a:solidFill>
              <a:srgbClr val="6B04ED"/>
            </a:solidFill>
            <a:prstDash val="sysDot"/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1189431" y="1220546"/>
            <a:ext cx="6343015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Calibri"/>
                <a:cs typeface="Calibri"/>
              </a:rPr>
              <a:t>В </a:t>
            </a:r>
            <a:r>
              <a:rPr dirty="0" sz="1200" spc="-5">
                <a:latin typeface="Calibri"/>
                <a:cs typeface="Calibri"/>
              </a:rPr>
              <a:t>начале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июня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2022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15">
                <a:latin typeface="Calibri"/>
                <a:cs typeface="Calibri"/>
              </a:rPr>
              <a:t>года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компания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Microsoft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запретила </a:t>
            </a:r>
            <a:r>
              <a:rPr dirty="0" sz="1200" spc="-10">
                <a:latin typeface="Calibri"/>
                <a:cs typeface="Calibri"/>
              </a:rPr>
              <a:t>пользователям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с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территории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Российской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200" spc="-5">
                <a:latin typeface="Calibri"/>
                <a:cs typeface="Calibri"/>
              </a:rPr>
              <a:t>Федерации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скачивать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последние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версии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своей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операционной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системы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Windows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168400" y="2113915"/>
            <a:ext cx="6795134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Calibri"/>
                <a:cs typeface="Calibri"/>
              </a:rPr>
              <a:t>72,17%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пользователей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используют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Windows, но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в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нынешних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реалиях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многим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придется</a:t>
            </a:r>
            <a:r>
              <a:rPr dirty="0" sz="1200">
                <a:latin typeface="Calibri"/>
                <a:cs typeface="Calibri"/>
              </a:rPr>
              <a:t> перейти</a:t>
            </a:r>
            <a:r>
              <a:rPr dirty="0" sz="1200" spc="-5">
                <a:latin typeface="Calibri"/>
                <a:cs typeface="Calibri"/>
              </a:rPr>
              <a:t> на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Linux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168400" y="4324858"/>
            <a:ext cx="517842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5">
                <a:latin typeface="Calibri"/>
                <a:cs typeface="Calibri"/>
              </a:rPr>
              <a:t>Весь</a:t>
            </a:r>
            <a:r>
              <a:rPr dirty="0" sz="1400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бизнес</a:t>
            </a:r>
            <a:r>
              <a:rPr dirty="0" sz="1400" spc="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в </a:t>
            </a:r>
            <a:r>
              <a:rPr dirty="0" sz="1400" spc="-10">
                <a:latin typeface="Calibri"/>
                <a:cs typeface="Calibri"/>
              </a:rPr>
              <a:t>России</a:t>
            </a:r>
            <a:r>
              <a:rPr dirty="0" sz="1400" spc="20">
                <a:latin typeface="Calibri"/>
                <a:cs typeface="Calibri"/>
              </a:rPr>
              <a:t> </a:t>
            </a:r>
            <a:r>
              <a:rPr dirty="0" sz="1400" spc="-20">
                <a:latin typeface="Calibri"/>
                <a:cs typeface="Calibri"/>
              </a:rPr>
              <a:t>будет</a:t>
            </a:r>
            <a:r>
              <a:rPr dirty="0" sz="1400" spc="-10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вынужден</a:t>
            </a:r>
            <a:r>
              <a:rPr dirty="0" sz="1400" spc="10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массово</a:t>
            </a:r>
            <a:r>
              <a:rPr dirty="0" sz="1400" spc="5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переходить</a:t>
            </a:r>
            <a:r>
              <a:rPr dirty="0" sz="1400" spc="2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на</a:t>
            </a:r>
            <a:r>
              <a:rPr dirty="0" sz="1400" spc="-15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Linux.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168400" y="5046979"/>
            <a:ext cx="542036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5">
                <a:latin typeface="Calibri"/>
                <a:cs typeface="Calibri"/>
              </a:rPr>
              <a:t>Linux</a:t>
            </a:r>
            <a:r>
              <a:rPr dirty="0" sz="1400" spc="15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системы</a:t>
            </a:r>
            <a:r>
              <a:rPr dirty="0" sz="1400" spc="15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начинают</a:t>
            </a:r>
            <a:r>
              <a:rPr dirty="0" sz="1400" spc="5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использоваться</a:t>
            </a:r>
            <a:r>
              <a:rPr dirty="0" sz="1400" spc="-2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в</a:t>
            </a:r>
            <a:r>
              <a:rPr dirty="0" sz="1400" spc="10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государственных</a:t>
            </a:r>
            <a:r>
              <a:rPr dirty="0" sz="1400" spc="5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структурах.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88658"/>
            <a:ext cx="4572000" cy="400685"/>
          </a:xfrm>
          <a:custGeom>
            <a:avLst/>
            <a:gdLst/>
            <a:ahLst/>
            <a:cxnLst/>
            <a:rect l="l" t="t" r="r" b="b"/>
            <a:pathLst>
              <a:path w="4572000" h="400684">
                <a:moveTo>
                  <a:pt x="4572000" y="0"/>
                </a:moveTo>
                <a:lnTo>
                  <a:pt x="0" y="0"/>
                </a:lnTo>
                <a:lnTo>
                  <a:pt x="0" y="400113"/>
                </a:lnTo>
                <a:lnTo>
                  <a:pt x="4572000" y="400113"/>
                </a:lnTo>
                <a:lnTo>
                  <a:pt x="4572000" y="0"/>
                </a:lnTo>
                <a:close/>
              </a:path>
            </a:pathLst>
          </a:custGeom>
          <a:solidFill>
            <a:srgbClr val="DEC5F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5940" y="209550"/>
            <a:ext cx="3727450" cy="3308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00710" algn="l"/>
              </a:tabLst>
            </a:pPr>
            <a:r>
              <a:rPr dirty="0" sz="2000" spc="-30"/>
              <a:t>02</a:t>
            </a:r>
            <a:r>
              <a:rPr dirty="0" sz="2000" spc="-30"/>
              <a:t>	</a:t>
            </a:r>
            <a:r>
              <a:rPr dirty="0" sz="2000" spc="100"/>
              <a:t>ЦЕЛЕВАЯ</a:t>
            </a:r>
            <a:r>
              <a:rPr dirty="0" sz="2000" spc="-190"/>
              <a:t> </a:t>
            </a:r>
            <a:r>
              <a:rPr dirty="0" sz="2000" spc="140"/>
              <a:t>АУД</a:t>
            </a:r>
            <a:r>
              <a:rPr dirty="0" sz="2000" spc="140"/>
              <a:t>И</a:t>
            </a:r>
            <a:r>
              <a:rPr dirty="0" sz="2000" spc="40"/>
              <a:t>Т</a:t>
            </a:r>
            <a:r>
              <a:rPr dirty="0" sz="2000" spc="60"/>
              <a:t>О</a:t>
            </a:r>
            <a:r>
              <a:rPr dirty="0" sz="2000" spc="165"/>
              <a:t>Р</a:t>
            </a:r>
            <a:r>
              <a:rPr dirty="0" sz="2000" spc="195"/>
              <a:t>И</a:t>
            </a:r>
            <a:r>
              <a:rPr dirty="0" sz="2000" spc="50"/>
              <a:t>Я</a:t>
            </a:r>
            <a:endParaRPr sz="2000"/>
          </a:p>
        </p:txBody>
      </p:sp>
      <p:sp>
        <p:nvSpPr>
          <p:cNvPr id="4" name="object 4"/>
          <p:cNvSpPr/>
          <p:nvPr/>
        </p:nvSpPr>
        <p:spPr>
          <a:xfrm>
            <a:off x="539546" y="2564892"/>
            <a:ext cx="596900" cy="472440"/>
          </a:xfrm>
          <a:custGeom>
            <a:avLst/>
            <a:gdLst/>
            <a:ahLst/>
            <a:cxnLst/>
            <a:rect l="l" t="t" r="r" b="b"/>
            <a:pathLst>
              <a:path w="596900" h="472439">
                <a:moveTo>
                  <a:pt x="455231" y="0"/>
                </a:moveTo>
                <a:lnTo>
                  <a:pt x="141147" y="0"/>
                </a:lnTo>
                <a:lnTo>
                  <a:pt x="96534" y="7200"/>
                </a:lnTo>
                <a:lnTo>
                  <a:pt x="57788" y="27245"/>
                </a:lnTo>
                <a:lnTo>
                  <a:pt x="27233" y="57799"/>
                </a:lnTo>
                <a:lnTo>
                  <a:pt x="7195" y="96528"/>
                </a:lnTo>
                <a:lnTo>
                  <a:pt x="0" y="141097"/>
                </a:lnTo>
                <a:lnTo>
                  <a:pt x="0" y="330962"/>
                </a:lnTo>
                <a:lnTo>
                  <a:pt x="7195" y="375592"/>
                </a:lnTo>
                <a:lnTo>
                  <a:pt x="27233" y="414359"/>
                </a:lnTo>
                <a:lnTo>
                  <a:pt x="57788" y="444932"/>
                </a:lnTo>
                <a:lnTo>
                  <a:pt x="96534" y="464984"/>
                </a:lnTo>
                <a:lnTo>
                  <a:pt x="141147" y="472186"/>
                </a:lnTo>
                <a:lnTo>
                  <a:pt x="455231" y="472186"/>
                </a:lnTo>
                <a:lnTo>
                  <a:pt x="499844" y="464984"/>
                </a:lnTo>
                <a:lnTo>
                  <a:pt x="538591" y="444932"/>
                </a:lnTo>
                <a:lnTo>
                  <a:pt x="569145" y="414359"/>
                </a:lnTo>
                <a:lnTo>
                  <a:pt x="589183" y="375592"/>
                </a:lnTo>
                <a:lnTo>
                  <a:pt x="596379" y="330962"/>
                </a:lnTo>
                <a:lnTo>
                  <a:pt x="596379" y="141097"/>
                </a:lnTo>
                <a:lnTo>
                  <a:pt x="589183" y="96528"/>
                </a:lnTo>
                <a:lnTo>
                  <a:pt x="569145" y="57799"/>
                </a:lnTo>
                <a:lnTo>
                  <a:pt x="538591" y="27245"/>
                </a:lnTo>
                <a:lnTo>
                  <a:pt x="499844" y="7200"/>
                </a:lnTo>
                <a:lnTo>
                  <a:pt x="455231" y="0"/>
                </a:lnTo>
                <a:close/>
              </a:path>
            </a:pathLst>
          </a:custGeom>
          <a:solidFill>
            <a:srgbClr val="A2FF2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797763" y="2662173"/>
            <a:ext cx="10096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430">
                <a:latin typeface="Verdana"/>
                <a:cs typeface="Verdana"/>
              </a:rPr>
              <a:t>1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279905" y="2976372"/>
            <a:ext cx="7129145" cy="0"/>
          </a:xfrm>
          <a:custGeom>
            <a:avLst/>
            <a:gdLst/>
            <a:ahLst/>
            <a:cxnLst/>
            <a:rect l="l" t="t" r="r" b="b"/>
            <a:pathLst>
              <a:path w="7129145" h="0">
                <a:moveTo>
                  <a:pt x="0" y="0"/>
                </a:moveTo>
                <a:lnTo>
                  <a:pt x="7128764" y="0"/>
                </a:lnTo>
              </a:path>
            </a:pathLst>
          </a:custGeom>
          <a:ln w="15875">
            <a:solidFill>
              <a:srgbClr val="6B04ED"/>
            </a:solidFill>
            <a:prstDash val="sysDot"/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19252" y="3284092"/>
            <a:ext cx="596900" cy="472440"/>
          </a:xfrm>
          <a:custGeom>
            <a:avLst/>
            <a:gdLst/>
            <a:ahLst/>
            <a:cxnLst/>
            <a:rect l="l" t="t" r="r" b="b"/>
            <a:pathLst>
              <a:path w="596900" h="472439">
                <a:moveTo>
                  <a:pt x="455218" y="0"/>
                </a:moveTo>
                <a:lnTo>
                  <a:pt x="141135" y="0"/>
                </a:lnTo>
                <a:lnTo>
                  <a:pt x="96523" y="7200"/>
                </a:lnTo>
                <a:lnTo>
                  <a:pt x="57780" y="27245"/>
                </a:lnTo>
                <a:lnTo>
                  <a:pt x="27229" y="57799"/>
                </a:lnTo>
                <a:lnTo>
                  <a:pt x="7194" y="96528"/>
                </a:lnTo>
                <a:lnTo>
                  <a:pt x="0" y="141097"/>
                </a:lnTo>
                <a:lnTo>
                  <a:pt x="0" y="330962"/>
                </a:lnTo>
                <a:lnTo>
                  <a:pt x="7194" y="375592"/>
                </a:lnTo>
                <a:lnTo>
                  <a:pt x="27229" y="414359"/>
                </a:lnTo>
                <a:lnTo>
                  <a:pt x="57780" y="444932"/>
                </a:lnTo>
                <a:lnTo>
                  <a:pt x="96523" y="464984"/>
                </a:lnTo>
                <a:lnTo>
                  <a:pt x="141135" y="472186"/>
                </a:lnTo>
                <a:lnTo>
                  <a:pt x="455218" y="472186"/>
                </a:lnTo>
                <a:lnTo>
                  <a:pt x="499831" y="464984"/>
                </a:lnTo>
                <a:lnTo>
                  <a:pt x="538578" y="444932"/>
                </a:lnTo>
                <a:lnTo>
                  <a:pt x="569132" y="414359"/>
                </a:lnTo>
                <a:lnTo>
                  <a:pt x="589170" y="375592"/>
                </a:lnTo>
                <a:lnTo>
                  <a:pt x="596366" y="330962"/>
                </a:lnTo>
                <a:lnTo>
                  <a:pt x="596366" y="141097"/>
                </a:lnTo>
                <a:lnTo>
                  <a:pt x="589170" y="96528"/>
                </a:lnTo>
                <a:lnTo>
                  <a:pt x="569132" y="57799"/>
                </a:lnTo>
                <a:lnTo>
                  <a:pt x="538578" y="27245"/>
                </a:lnTo>
                <a:lnTo>
                  <a:pt x="499831" y="7200"/>
                </a:lnTo>
                <a:lnTo>
                  <a:pt x="455218" y="0"/>
                </a:lnTo>
                <a:close/>
              </a:path>
            </a:pathLst>
          </a:custGeom>
          <a:solidFill>
            <a:srgbClr val="A2FF2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756005" y="3381197"/>
            <a:ext cx="14224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100">
                <a:latin typeface="Verdana"/>
                <a:cs typeface="Verdana"/>
              </a:rPr>
              <a:t>2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259636" y="3695572"/>
            <a:ext cx="7129145" cy="0"/>
          </a:xfrm>
          <a:custGeom>
            <a:avLst/>
            <a:gdLst/>
            <a:ahLst/>
            <a:cxnLst/>
            <a:rect l="l" t="t" r="r" b="b"/>
            <a:pathLst>
              <a:path w="7129145" h="0">
                <a:moveTo>
                  <a:pt x="0" y="0"/>
                </a:moveTo>
                <a:lnTo>
                  <a:pt x="7128840" y="0"/>
                </a:lnTo>
              </a:path>
            </a:pathLst>
          </a:custGeom>
          <a:ln w="15875">
            <a:solidFill>
              <a:srgbClr val="6B04ED"/>
            </a:solidFill>
            <a:prstDash val="sysDot"/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1343025" y="2642361"/>
            <a:ext cx="525462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>
                <a:latin typeface="Calibri"/>
                <a:cs typeface="Calibri"/>
              </a:rPr>
              <a:t>Пользователи,</a:t>
            </a:r>
            <a:r>
              <a:rPr dirty="0" sz="1800" spc="-5">
                <a:latin typeface="Calibri"/>
                <a:cs typeface="Calibri"/>
              </a:rPr>
              <a:t> </a:t>
            </a:r>
            <a:r>
              <a:rPr dirty="0" sz="1800" spc="-15">
                <a:latin typeface="Calibri"/>
                <a:cs typeface="Calibri"/>
              </a:rPr>
              <a:t>которые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переходят</a:t>
            </a:r>
            <a:r>
              <a:rPr dirty="0" sz="1800" spc="-1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на</a:t>
            </a:r>
            <a:r>
              <a:rPr dirty="0" sz="1800" spc="2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Linux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на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работе.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332738" y="3366007"/>
            <a:ext cx="490093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Calibri"/>
                <a:cs typeface="Calibri"/>
              </a:rPr>
              <a:t>Обычные</a:t>
            </a:r>
            <a:r>
              <a:rPr dirty="0" sz="1800" spc="2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пользователи</a:t>
            </a:r>
            <a:r>
              <a:rPr dirty="0" sz="1800" spc="-2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(«домашние»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устройства)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88658"/>
            <a:ext cx="4572000" cy="400685"/>
          </a:xfrm>
          <a:custGeom>
            <a:avLst/>
            <a:gdLst/>
            <a:ahLst/>
            <a:cxnLst/>
            <a:rect l="l" t="t" r="r" b="b"/>
            <a:pathLst>
              <a:path w="4572000" h="400684">
                <a:moveTo>
                  <a:pt x="4572000" y="0"/>
                </a:moveTo>
                <a:lnTo>
                  <a:pt x="0" y="0"/>
                </a:lnTo>
                <a:lnTo>
                  <a:pt x="0" y="400113"/>
                </a:lnTo>
                <a:lnTo>
                  <a:pt x="4572000" y="400113"/>
                </a:lnTo>
                <a:lnTo>
                  <a:pt x="4572000" y="0"/>
                </a:lnTo>
                <a:close/>
              </a:path>
            </a:pathLst>
          </a:custGeom>
          <a:solidFill>
            <a:srgbClr val="DEC5F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5940" y="209550"/>
            <a:ext cx="3730625" cy="3308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64820" algn="l"/>
              </a:tabLst>
            </a:pPr>
            <a:r>
              <a:rPr dirty="0" sz="2000" spc="-30"/>
              <a:t>03</a:t>
            </a:r>
            <a:r>
              <a:rPr dirty="0" sz="2000" spc="-30"/>
              <a:t>	</a:t>
            </a:r>
            <a:r>
              <a:rPr dirty="0" sz="2000" spc="35"/>
              <a:t>К</a:t>
            </a:r>
            <a:r>
              <a:rPr dirty="0" sz="2000" spc="120"/>
              <a:t>ЛЮ</a:t>
            </a:r>
            <a:r>
              <a:rPr dirty="0" sz="2000" spc="95"/>
              <a:t>ЧЕВ</a:t>
            </a:r>
            <a:r>
              <a:rPr dirty="0" sz="2000" spc="105"/>
              <a:t>А</a:t>
            </a:r>
            <a:r>
              <a:rPr dirty="0" sz="2000" spc="50"/>
              <a:t>Я</a:t>
            </a:r>
            <a:r>
              <a:rPr dirty="0" sz="2000" spc="-215"/>
              <a:t> </a:t>
            </a:r>
            <a:r>
              <a:rPr dirty="0" sz="2000" spc="145"/>
              <a:t>ПРОБЛЕМА</a:t>
            </a:r>
            <a:endParaRPr sz="2000"/>
          </a:p>
        </p:txBody>
      </p:sp>
      <p:sp>
        <p:nvSpPr>
          <p:cNvPr id="4" name="object 4"/>
          <p:cNvSpPr txBox="1"/>
          <p:nvPr/>
        </p:nvSpPr>
        <p:spPr>
          <a:xfrm>
            <a:off x="545388" y="1307337"/>
            <a:ext cx="131381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45">
                <a:latin typeface="Verdana"/>
                <a:cs typeface="Verdana"/>
              </a:rPr>
              <a:t>Для</a:t>
            </a:r>
            <a:r>
              <a:rPr dirty="0" sz="1600" spc="-140">
                <a:latin typeface="Verdana"/>
                <a:cs typeface="Verdana"/>
              </a:rPr>
              <a:t> </a:t>
            </a:r>
            <a:r>
              <a:rPr dirty="0" sz="1600" spc="110">
                <a:latin typeface="Verdana"/>
                <a:cs typeface="Verdana"/>
              </a:rPr>
              <a:t>ЦА</a:t>
            </a:r>
            <a:r>
              <a:rPr dirty="0" sz="1600" spc="-135">
                <a:latin typeface="Verdana"/>
                <a:cs typeface="Verdana"/>
              </a:rPr>
              <a:t> </a:t>
            </a:r>
            <a:r>
              <a:rPr dirty="0" sz="1600" spc="-430">
                <a:latin typeface="Verdana"/>
                <a:cs typeface="Verdana"/>
              </a:rPr>
              <a:t>1</a:t>
            </a:r>
            <a:r>
              <a:rPr dirty="0" sz="1600" spc="-135">
                <a:latin typeface="Verdana"/>
                <a:cs typeface="Verdana"/>
              </a:rPr>
              <a:t> </a:t>
            </a:r>
            <a:r>
              <a:rPr dirty="0" sz="1600" spc="80">
                <a:latin typeface="Verdana"/>
                <a:cs typeface="Verdana"/>
              </a:rPr>
              <a:t>и</a:t>
            </a:r>
            <a:r>
              <a:rPr dirty="0" sz="1600" spc="-135">
                <a:latin typeface="Verdana"/>
                <a:cs typeface="Verdana"/>
              </a:rPr>
              <a:t> </a:t>
            </a:r>
            <a:r>
              <a:rPr dirty="0" sz="1600" spc="-105">
                <a:latin typeface="Verdana"/>
                <a:cs typeface="Verdana"/>
              </a:rPr>
              <a:t>2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06552" y="4337632"/>
            <a:ext cx="8039100" cy="1556385"/>
          </a:xfrm>
          <a:prstGeom prst="rect">
            <a:avLst/>
          </a:prstGeom>
        </p:spPr>
        <p:txBody>
          <a:bodyPr wrap="square" lIns="0" tIns="145415" rIns="0" bIns="0" rtlCol="0" vert="horz">
            <a:spAutoFit/>
          </a:bodyPr>
          <a:lstStyle/>
          <a:p>
            <a:pPr marL="51435">
              <a:lnSpc>
                <a:spcPct val="100000"/>
              </a:lnSpc>
              <a:spcBef>
                <a:spcPts val="1145"/>
              </a:spcBef>
            </a:pPr>
            <a:r>
              <a:rPr dirty="0" sz="1600" spc="85">
                <a:latin typeface="Verdana"/>
                <a:cs typeface="Verdana"/>
              </a:rPr>
              <a:t>П</a:t>
            </a:r>
            <a:r>
              <a:rPr dirty="0" sz="1600" spc="65">
                <a:latin typeface="Verdana"/>
                <a:cs typeface="Verdana"/>
              </a:rPr>
              <a:t>о</a:t>
            </a:r>
            <a:r>
              <a:rPr dirty="0" sz="1600" spc="25">
                <a:latin typeface="Verdana"/>
                <a:cs typeface="Verdana"/>
              </a:rPr>
              <a:t>дтв</a:t>
            </a:r>
            <a:r>
              <a:rPr dirty="0" sz="1600" spc="45">
                <a:latin typeface="Verdana"/>
                <a:cs typeface="Verdana"/>
              </a:rPr>
              <a:t>е</a:t>
            </a:r>
            <a:r>
              <a:rPr dirty="0" sz="1600" spc="100">
                <a:latin typeface="Verdana"/>
                <a:cs typeface="Verdana"/>
              </a:rPr>
              <a:t>р</a:t>
            </a:r>
            <a:r>
              <a:rPr dirty="0" sz="1600" spc="65">
                <a:latin typeface="Verdana"/>
                <a:cs typeface="Verdana"/>
              </a:rPr>
              <a:t>жде</a:t>
            </a:r>
            <a:r>
              <a:rPr dirty="0" sz="1600" spc="65">
                <a:latin typeface="Verdana"/>
                <a:cs typeface="Verdana"/>
              </a:rPr>
              <a:t>н</a:t>
            </a:r>
            <a:r>
              <a:rPr dirty="0" sz="1600" spc="65">
                <a:latin typeface="Verdana"/>
                <a:cs typeface="Verdana"/>
              </a:rPr>
              <a:t>ие</a:t>
            </a:r>
            <a:r>
              <a:rPr dirty="0" sz="1600" spc="-135">
                <a:latin typeface="Verdana"/>
                <a:cs typeface="Verdana"/>
              </a:rPr>
              <a:t> </a:t>
            </a:r>
            <a:r>
              <a:rPr dirty="0" sz="1600" spc="-190">
                <a:latin typeface="Verdana"/>
                <a:cs typeface="Verdana"/>
              </a:rPr>
              <a:t>(</a:t>
            </a:r>
            <a:r>
              <a:rPr dirty="0" sz="1600" spc="15">
                <a:latin typeface="Verdana"/>
                <a:cs typeface="Verdana"/>
              </a:rPr>
              <a:t>анк</a:t>
            </a:r>
            <a:r>
              <a:rPr dirty="0" sz="1600" spc="45">
                <a:latin typeface="Verdana"/>
                <a:cs typeface="Verdana"/>
              </a:rPr>
              <a:t>е</a:t>
            </a:r>
            <a:r>
              <a:rPr dirty="0" sz="1600" spc="-10">
                <a:latin typeface="Verdana"/>
                <a:cs typeface="Verdana"/>
              </a:rPr>
              <a:t>т</a:t>
            </a:r>
            <a:r>
              <a:rPr dirty="0" sz="1600" spc="55">
                <a:latin typeface="Verdana"/>
                <a:cs typeface="Verdana"/>
              </a:rPr>
              <a:t>ирование</a:t>
            </a:r>
            <a:r>
              <a:rPr dirty="0" sz="1600" spc="-220">
                <a:latin typeface="Verdana"/>
                <a:cs typeface="Verdana"/>
              </a:rPr>
              <a:t>,</a:t>
            </a:r>
            <a:r>
              <a:rPr dirty="0" sz="1600" spc="-145">
                <a:latin typeface="Verdana"/>
                <a:cs typeface="Verdana"/>
              </a:rPr>
              <a:t> </a:t>
            </a:r>
            <a:r>
              <a:rPr dirty="0" sz="1600" spc="45">
                <a:latin typeface="Verdana"/>
                <a:cs typeface="Verdana"/>
              </a:rPr>
              <a:t>инт</a:t>
            </a:r>
            <a:r>
              <a:rPr dirty="0" sz="1600" spc="45">
                <a:latin typeface="Verdana"/>
                <a:cs typeface="Verdana"/>
              </a:rPr>
              <a:t>е</a:t>
            </a:r>
            <a:r>
              <a:rPr dirty="0" sz="1600" spc="100">
                <a:latin typeface="Verdana"/>
                <a:cs typeface="Verdana"/>
              </a:rPr>
              <a:t>р</a:t>
            </a:r>
            <a:r>
              <a:rPr dirty="0" sz="1600" spc="-25">
                <a:latin typeface="Verdana"/>
                <a:cs typeface="Verdana"/>
              </a:rPr>
              <a:t>вью)</a:t>
            </a:r>
            <a:endParaRPr sz="1600">
              <a:latin typeface="Verdana"/>
              <a:cs typeface="Verdana"/>
            </a:endParaRPr>
          </a:p>
          <a:p>
            <a:pPr marL="32384">
              <a:lnSpc>
                <a:spcPct val="100000"/>
              </a:lnSpc>
              <a:spcBef>
                <a:spcPts val="1185"/>
              </a:spcBef>
              <a:tabLst>
                <a:tab pos="8025765" algn="l"/>
              </a:tabLst>
            </a:pPr>
            <a:r>
              <a:rPr dirty="0" u="heavy" sz="1800">
                <a:uFill>
                  <a:solidFill>
                    <a:srgbClr val="6B04ED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800" spc="-250">
                <a:uFill>
                  <a:solidFill>
                    <a:srgbClr val="6B04ED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800" spc="-5">
                <a:uFill>
                  <a:solidFill>
                    <a:srgbClr val="6B04ED"/>
                  </a:solidFill>
                </a:uFill>
                <a:latin typeface="Calibri"/>
                <a:cs typeface="Calibri"/>
              </a:rPr>
              <a:t>Linux</a:t>
            </a:r>
            <a:r>
              <a:rPr dirty="0" u="heavy" sz="1800" spc="10">
                <a:uFill>
                  <a:solidFill>
                    <a:srgbClr val="6B04ED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800">
                <a:uFill>
                  <a:solidFill>
                    <a:srgbClr val="6B04ED"/>
                  </a:solidFill>
                </a:uFill>
                <a:latin typeface="Calibri"/>
                <a:cs typeface="Calibri"/>
              </a:rPr>
              <a:t>по</a:t>
            </a:r>
            <a:r>
              <a:rPr dirty="0" u="heavy" sz="1800" spc="15">
                <a:uFill>
                  <a:solidFill>
                    <a:srgbClr val="6B04ED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800" spc="-5">
                <a:uFill>
                  <a:solidFill>
                    <a:srgbClr val="6B04ED"/>
                  </a:solidFill>
                </a:uFill>
                <a:latin typeface="Calibri"/>
                <a:cs typeface="Calibri"/>
              </a:rPr>
              <a:t>сравнению</a:t>
            </a:r>
            <a:r>
              <a:rPr dirty="0" u="heavy" sz="1800" spc="15">
                <a:uFill>
                  <a:solidFill>
                    <a:srgbClr val="6B04ED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800">
                <a:uFill>
                  <a:solidFill>
                    <a:srgbClr val="6B04ED"/>
                  </a:solidFill>
                </a:uFill>
                <a:latin typeface="Calibri"/>
                <a:cs typeface="Calibri"/>
              </a:rPr>
              <a:t>с</a:t>
            </a:r>
            <a:r>
              <a:rPr dirty="0" u="heavy" sz="1800" spc="15">
                <a:uFill>
                  <a:solidFill>
                    <a:srgbClr val="6B04ED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800" spc="-10">
                <a:uFill>
                  <a:solidFill>
                    <a:srgbClr val="6B04ED"/>
                  </a:solidFill>
                </a:uFill>
                <a:latin typeface="Calibri"/>
                <a:cs typeface="Calibri"/>
              </a:rPr>
              <a:t>Windows</a:t>
            </a:r>
            <a:r>
              <a:rPr dirty="0" u="heavy" sz="1800" spc="20">
                <a:uFill>
                  <a:solidFill>
                    <a:srgbClr val="6B04ED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800" spc="-10">
                <a:uFill>
                  <a:solidFill>
                    <a:srgbClr val="6B04ED"/>
                  </a:solidFill>
                </a:uFill>
                <a:latin typeface="Calibri"/>
                <a:cs typeface="Calibri"/>
              </a:rPr>
              <a:t>сложен</a:t>
            </a:r>
            <a:r>
              <a:rPr dirty="0" u="heavy" sz="1800">
                <a:uFill>
                  <a:solidFill>
                    <a:srgbClr val="6B04ED"/>
                  </a:solidFill>
                </a:uFill>
                <a:latin typeface="Calibri"/>
                <a:cs typeface="Calibri"/>
              </a:rPr>
              <a:t> для</a:t>
            </a:r>
            <a:r>
              <a:rPr dirty="0" u="heavy" sz="1800" spc="-10">
                <a:uFill>
                  <a:solidFill>
                    <a:srgbClr val="6B04ED"/>
                  </a:solidFill>
                </a:uFill>
                <a:latin typeface="Calibri"/>
                <a:cs typeface="Calibri"/>
              </a:rPr>
              <a:t> обычного</a:t>
            </a:r>
            <a:r>
              <a:rPr dirty="0" u="heavy" sz="1800" spc="25">
                <a:uFill>
                  <a:solidFill>
                    <a:srgbClr val="6B04ED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800" spc="-10">
                <a:uFill>
                  <a:solidFill>
                    <a:srgbClr val="6B04ED"/>
                  </a:solidFill>
                </a:uFill>
                <a:latin typeface="Calibri"/>
                <a:cs typeface="Calibri"/>
              </a:rPr>
              <a:t>пользователя.	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385"/>
              </a:spcBef>
              <a:tabLst>
                <a:tab pos="7953375" algn="l"/>
              </a:tabLst>
            </a:pPr>
            <a:r>
              <a:rPr dirty="0" u="heavy" sz="1800">
                <a:uFill>
                  <a:solidFill>
                    <a:srgbClr val="6B04E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800" spc="-229">
                <a:uFill>
                  <a:solidFill>
                    <a:srgbClr val="6B04E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800" spc="-15">
                <a:uFill>
                  <a:solidFill>
                    <a:srgbClr val="6B04ED"/>
                  </a:solidFill>
                </a:uFill>
                <a:latin typeface="Calibri"/>
                <a:cs typeface="Calibri"/>
              </a:rPr>
              <a:t>Около</a:t>
            </a:r>
            <a:r>
              <a:rPr dirty="0" u="heavy" sz="1800" spc="-10">
                <a:uFill>
                  <a:solidFill>
                    <a:srgbClr val="6B04ED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800" spc="-5">
                <a:uFill>
                  <a:solidFill>
                    <a:srgbClr val="6B04ED"/>
                  </a:solidFill>
                </a:uFill>
                <a:latin typeface="Calibri"/>
                <a:cs typeface="Calibri"/>
              </a:rPr>
              <a:t>80% компаний</a:t>
            </a:r>
            <a:r>
              <a:rPr dirty="0" u="heavy" sz="1800">
                <a:uFill>
                  <a:solidFill>
                    <a:srgbClr val="6B04ED"/>
                  </a:solidFill>
                </a:uFill>
                <a:latin typeface="Calibri"/>
                <a:cs typeface="Calibri"/>
              </a:rPr>
              <a:t> в</a:t>
            </a:r>
            <a:r>
              <a:rPr dirty="0" u="heavy" sz="1800" spc="10">
                <a:uFill>
                  <a:solidFill>
                    <a:srgbClr val="6B04ED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800" spc="-15">
                <a:uFill>
                  <a:solidFill>
                    <a:srgbClr val="6B04ED"/>
                  </a:solidFill>
                </a:uFill>
                <a:latin typeface="Calibri"/>
                <a:cs typeface="Calibri"/>
              </a:rPr>
              <a:t>России</a:t>
            </a:r>
            <a:r>
              <a:rPr dirty="0" u="heavy" sz="1800" spc="20">
                <a:uFill>
                  <a:solidFill>
                    <a:srgbClr val="6B04ED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800" spc="-5">
                <a:uFill>
                  <a:solidFill>
                    <a:srgbClr val="6B04ED"/>
                  </a:solidFill>
                </a:uFill>
                <a:latin typeface="Calibri"/>
                <a:cs typeface="Calibri"/>
              </a:rPr>
              <a:t>до</a:t>
            </a:r>
            <a:r>
              <a:rPr dirty="0" u="heavy" sz="1800" spc="-15">
                <a:uFill>
                  <a:solidFill>
                    <a:srgbClr val="6B04ED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800" spc="-5">
                <a:uFill>
                  <a:solidFill>
                    <a:srgbClr val="6B04ED"/>
                  </a:solidFill>
                </a:uFill>
                <a:latin typeface="Calibri"/>
                <a:cs typeface="Calibri"/>
              </a:rPr>
              <a:t>сих</a:t>
            </a:r>
            <a:r>
              <a:rPr dirty="0" u="heavy" sz="1800" spc="10">
                <a:uFill>
                  <a:solidFill>
                    <a:srgbClr val="6B04ED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800">
                <a:uFill>
                  <a:solidFill>
                    <a:srgbClr val="6B04ED"/>
                  </a:solidFill>
                </a:uFill>
                <a:latin typeface="Calibri"/>
                <a:cs typeface="Calibri"/>
              </a:rPr>
              <a:t>пор</a:t>
            </a:r>
            <a:r>
              <a:rPr dirty="0" u="heavy" sz="1800" spc="10">
                <a:uFill>
                  <a:solidFill>
                    <a:srgbClr val="6B04ED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800" spc="-10">
                <a:uFill>
                  <a:solidFill>
                    <a:srgbClr val="6B04ED"/>
                  </a:solidFill>
                </a:uFill>
                <a:latin typeface="Calibri"/>
                <a:cs typeface="Calibri"/>
              </a:rPr>
              <a:t>используют</a:t>
            </a:r>
            <a:r>
              <a:rPr dirty="0" u="heavy" sz="1800" spc="25">
                <a:uFill>
                  <a:solidFill>
                    <a:srgbClr val="6B04ED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800" spc="-10">
                <a:uFill>
                  <a:solidFill>
                    <a:srgbClr val="6B04ED"/>
                  </a:solidFill>
                </a:uFill>
                <a:latin typeface="Calibri"/>
                <a:cs typeface="Calibri"/>
              </a:rPr>
              <a:t>Windows.	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403603" y="1819401"/>
            <a:ext cx="6697345" cy="1353820"/>
          </a:xfrm>
          <a:custGeom>
            <a:avLst/>
            <a:gdLst/>
            <a:ahLst/>
            <a:cxnLst/>
            <a:rect l="l" t="t" r="r" b="b"/>
            <a:pathLst>
              <a:path w="6697345" h="1353820">
                <a:moveTo>
                  <a:pt x="0" y="225678"/>
                </a:moveTo>
                <a:lnTo>
                  <a:pt x="4587" y="180211"/>
                </a:lnTo>
                <a:lnTo>
                  <a:pt x="17742" y="137856"/>
                </a:lnTo>
                <a:lnTo>
                  <a:pt x="38556" y="99522"/>
                </a:lnTo>
                <a:lnTo>
                  <a:pt x="66119" y="66119"/>
                </a:lnTo>
                <a:lnTo>
                  <a:pt x="99522" y="38556"/>
                </a:lnTo>
                <a:lnTo>
                  <a:pt x="137856" y="17742"/>
                </a:lnTo>
                <a:lnTo>
                  <a:pt x="180211" y="4587"/>
                </a:lnTo>
                <a:lnTo>
                  <a:pt x="225678" y="0"/>
                </a:lnTo>
                <a:lnTo>
                  <a:pt x="6471158" y="0"/>
                </a:lnTo>
                <a:lnTo>
                  <a:pt x="6516625" y="4587"/>
                </a:lnTo>
                <a:lnTo>
                  <a:pt x="6558980" y="17742"/>
                </a:lnTo>
                <a:lnTo>
                  <a:pt x="6597314" y="38556"/>
                </a:lnTo>
                <a:lnTo>
                  <a:pt x="6630717" y="66119"/>
                </a:lnTo>
                <a:lnTo>
                  <a:pt x="6658280" y="99522"/>
                </a:lnTo>
                <a:lnTo>
                  <a:pt x="6679094" y="137856"/>
                </a:lnTo>
                <a:lnTo>
                  <a:pt x="6692249" y="180211"/>
                </a:lnTo>
                <a:lnTo>
                  <a:pt x="6696837" y="225678"/>
                </a:lnTo>
                <a:lnTo>
                  <a:pt x="6696837" y="1128268"/>
                </a:lnTo>
                <a:lnTo>
                  <a:pt x="6692249" y="1173729"/>
                </a:lnTo>
                <a:lnTo>
                  <a:pt x="6679094" y="1216070"/>
                </a:lnTo>
                <a:lnTo>
                  <a:pt x="6658280" y="1254384"/>
                </a:lnTo>
                <a:lnTo>
                  <a:pt x="6630717" y="1287764"/>
                </a:lnTo>
                <a:lnTo>
                  <a:pt x="6597314" y="1315304"/>
                </a:lnTo>
                <a:lnTo>
                  <a:pt x="6558980" y="1336097"/>
                </a:lnTo>
                <a:lnTo>
                  <a:pt x="6516625" y="1349238"/>
                </a:lnTo>
                <a:lnTo>
                  <a:pt x="6471158" y="1353820"/>
                </a:lnTo>
                <a:lnTo>
                  <a:pt x="225678" y="1353820"/>
                </a:lnTo>
                <a:lnTo>
                  <a:pt x="180211" y="1349238"/>
                </a:lnTo>
                <a:lnTo>
                  <a:pt x="137856" y="1336097"/>
                </a:lnTo>
                <a:lnTo>
                  <a:pt x="99522" y="1315304"/>
                </a:lnTo>
                <a:lnTo>
                  <a:pt x="66119" y="1287764"/>
                </a:lnTo>
                <a:lnTo>
                  <a:pt x="38556" y="1254384"/>
                </a:lnTo>
                <a:lnTo>
                  <a:pt x="17742" y="1216070"/>
                </a:lnTo>
                <a:lnTo>
                  <a:pt x="4587" y="1173729"/>
                </a:lnTo>
                <a:lnTo>
                  <a:pt x="0" y="1128268"/>
                </a:lnTo>
                <a:lnTo>
                  <a:pt x="0" y="225678"/>
                </a:lnTo>
                <a:close/>
              </a:path>
            </a:pathLst>
          </a:custGeom>
          <a:ln w="25400">
            <a:solidFill>
              <a:srgbClr val="A2FF2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18718" y="6557276"/>
            <a:ext cx="7941945" cy="0"/>
          </a:xfrm>
          <a:custGeom>
            <a:avLst/>
            <a:gdLst/>
            <a:ahLst/>
            <a:cxnLst/>
            <a:rect l="l" t="t" r="r" b="b"/>
            <a:pathLst>
              <a:path w="7941945" h="0">
                <a:moveTo>
                  <a:pt x="0" y="0"/>
                </a:moveTo>
                <a:lnTo>
                  <a:pt x="7941767" y="0"/>
                </a:lnTo>
              </a:path>
            </a:pathLst>
          </a:custGeom>
          <a:ln w="15875">
            <a:solidFill>
              <a:srgbClr val="6B04ED"/>
            </a:solidFill>
            <a:prstDash val="sysDot"/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1770633" y="2194686"/>
            <a:ext cx="5947410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600" spc="-10">
                <a:latin typeface="Calibri"/>
                <a:cs typeface="Calibri"/>
              </a:rPr>
              <a:t>Нет</a:t>
            </a:r>
            <a:r>
              <a:rPr dirty="0" sz="1600" spc="30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опыта</a:t>
            </a:r>
            <a:r>
              <a:rPr dirty="0" sz="1600" spc="15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работы</a:t>
            </a:r>
            <a:r>
              <a:rPr dirty="0" sz="1600" spc="5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с</a:t>
            </a:r>
            <a:r>
              <a:rPr dirty="0" sz="1600" spc="15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Linux;</a:t>
            </a:r>
            <a:r>
              <a:rPr dirty="0" sz="1600" spc="-15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различие</a:t>
            </a:r>
            <a:r>
              <a:rPr dirty="0" sz="1600" spc="-5">
                <a:latin typeface="Calibri"/>
                <a:cs typeface="Calibri"/>
              </a:rPr>
              <a:t> интерфейсов</a:t>
            </a:r>
            <a:r>
              <a:rPr dirty="0" sz="1600" spc="25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ОС;</a:t>
            </a:r>
            <a:r>
              <a:rPr dirty="0" sz="1600" spc="5">
                <a:latin typeface="Calibri"/>
                <a:cs typeface="Calibri"/>
              </a:rPr>
              <a:t> </a:t>
            </a:r>
            <a:r>
              <a:rPr dirty="0" sz="1600" spc="-20">
                <a:latin typeface="Calibri"/>
                <a:cs typeface="Calibri"/>
              </a:rPr>
              <a:t>трудно</a:t>
            </a:r>
            <a:r>
              <a:rPr dirty="0" sz="1600" spc="5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понять, </a:t>
            </a:r>
            <a:r>
              <a:rPr dirty="0" sz="1600" spc="-345">
                <a:latin typeface="Calibri"/>
                <a:cs typeface="Calibri"/>
              </a:rPr>
              <a:t> </a:t>
            </a:r>
            <a:r>
              <a:rPr dirty="0" sz="1600" spc="-15">
                <a:latin typeface="Calibri"/>
                <a:cs typeface="Calibri"/>
              </a:rPr>
              <a:t>как </a:t>
            </a:r>
            <a:r>
              <a:rPr dirty="0" sz="1600" spc="-10">
                <a:latin typeface="Calibri"/>
                <a:cs typeface="Calibri"/>
              </a:rPr>
              <a:t>выполнять</a:t>
            </a:r>
            <a:r>
              <a:rPr dirty="0" sz="1600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базовые действия</a:t>
            </a:r>
            <a:r>
              <a:rPr dirty="0" sz="1600" spc="10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в</a:t>
            </a:r>
            <a:r>
              <a:rPr dirty="0" sz="1600" spc="15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Linux.</a:t>
            </a:r>
            <a:endParaRPr sz="1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88607"/>
            <a:ext cx="7668895" cy="708025"/>
          </a:xfrm>
          <a:custGeom>
            <a:avLst/>
            <a:gdLst/>
            <a:ahLst/>
            <a:cxnLst/>
            <a:rect l="l" t="t" r="r" b="b"/>
            <a:pathLst>
              <a:path w="7668895" h="708025">
                <a:moveTo>
                  <a:pt x="7668386" y="0"/>
                </a:moveTo>
                <a:lnTo>
                  <a:pt x="0" y="0"/>
                </a:lnTo>
                <a:lnTo>
                  <a:pt x="0" y="707885"/>
                </a:lnTo>
                <a:lnTo>
                  <a:pt x="7668386" y="707885"/>
                </a:lnTo>
                <a:lnTo>
                  <a:pt x="7668386" y="0"/>
                </a:lnTo>
                <a:close/>
              </a:path>
            </a:pathLst>
          </a:custGeom>
          <a:solidFill>
            <a:srgbClr val="DEC5F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5940" y="209550"/>
            <a:ext cx="6371590" cy="63627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624840" algn="l"/>
              </a:tabLst>
            </a:pPr>
            <a:r>
              <a:rPr dirty="0" sz="2000" spc="65"/>
              <a:t>04</a:t>
            </a:r>
            <a:r>
              <a:rPr dirty="0" sz="2000" spc="65"/>
              <a:t>	</a:t>
            </a:r>
            <a:r>
              <a:rPr dirty="0" sz="2000" spc="130"/>
              <a:t>ПРЕ</a:t>
            </a:r>
            <a:r>
              <a:rPr dirty="0" sz="2000" spc="140"/>
              <a:t>Д</a:t>
            </a:r>
            <a:r>
              <a:rPr dirty="0" sz="2000" spc="110"/>
              <a:t>ЛАГ</a:t>
            </a:r>
            <a:r>
              <a:rPr dirty="0" sz="2000" spc="100"/>
              <a:t>А</a:t>
            </a:r>
            <a:r>
              <a:rPr dirty="0" sz="2000" spc="130"/>
              <a:t>Е</a:t>
            </a:r>
            <a:r>
              <a:rPr dirty="0" sz="2000" spc="165"/>
              <a:t>М</a:t>
            </a:r>
            <a:r>
              <a:rPr dirty="0" sz="2000" spc="95"/>
              <a:t>ОЕ</a:t>
            </a:r>
            <a:r>
              <a:rPr dirty="0" sz="2000" spc="-210"/>
              <a:t> </a:t>
            </a:r>
            <a:r>
              <a:rPr dirty="0" sz="2000" spc="125"/>
              <a:t>РЕШЕН</a:t>
            </a:r>
            <a:r>
              <a:rPr dirty="0" sz="2000" spc="120"/>
              <a:t>И</a:t>
            </a:r>
            <a:r>
              <a:rPr dirty="0" sz="2000" spc="65"/>
              <a:t>Е</a:t>
            </a:r>
            <a:r>
              <a:rPr dirty="0" sz="2000" spc="-204"/>
              <a:t> </a:t>
            </a:r>
            <a:r>
              <a:rPr dirty="0" sz="2000" spc="145"/>
              <a:t>И</a:t>
            </a:r>
            <a:r>
              <a:rPr dirty="0" sz="2000" spc="-165"/>
              <a:t> </a:t>
            </a:r>
            <a:r>
              <a:rPr dirty="0" sz="2000" spc="105"/>
              <a:t>ОСНО</a:t>
            </a:r>
            <a:r>
              <a:rPr dirty="0" sz="2000" spc="125"/>
              <a:t>ВН</a:t>
            </a:r>
            <a:r>
              <a:rPr dirty="0" sz="2000" spc="140"/>
              <a:t>О</a:t>
            </a:r>
            <a:r>
              <a:rPr dirty="0" sz="2000" spc="95"/>
              <a:t>Й  </a:t>
            </a:r>
            <a:r>
              <a:rPr dirty="0" sz="2000" spc="135"/>
              <a:t>ФУНКЦИОНАЛ</a:t>
            </a:r>
            <a:endParaRPr sz="2000"/>
          </a:p>
        </p:txBody>
      </p:sp>
      <p:grpSp>
        <p:nvGrpSpPr>
          <p:cNvPr id="4" name="object 4"/>
          <p:cNvGrpSpPr/>
          <p:nvPr/>
        </p:nvGrpSpPr>
        <p:grpSpPr>
          <a:xfrm>
            <a:off x="94804" y="1270380"/>
            <a:ext cx="8594725" cy="1379220"/>
            <a:chOff x="94804" y="1270380"/>
            <a:chExt cx="8594725" cy="1379220"/>
          </a:xfrm>
        </p:grpSpPr>
        <p:sp>
          <p:nvSpPr>
            <p:cNvPr id="5" name="object 5"/>
            <p:cNvSpPr/>
            <p:nvPr/>
          </p:nvSpPr>
          <p:spPr>
            <a:xfrm>
              <a:off x="1979676" y="1283080"/>
              <a:ext cx="6697345" cy="1353820"/>
            </a:xfrm>
            <a:custGeom>
              <a:avLst/>
              <a:gdLst/>
              <a:ahLst/>
              <a:cxnLst/>
              <a:rect l="l" t="t" r="r" b="b"/>
              <a:pathLst>
                <a:path w="6697345" h="1353820">
                  <a:moveTo>
                    <a:pt x="0" y="225679"/>
                  </a:moveTo>
                  <a:lnTo>
                    <a:pt x="4587" y="180211"/>
                  </a:lnTo>
                  <a:lnTo>
                    <a:pt x="17742" y="137856"/>
                  </a:lnTo>
                  <a:lnTo>
                    <a:pt x="38556" y="99522"/>
                  </a:lnTo>
                  <a:lnTo>
                    <a:pt x="66119" y="66119"/>
                  </a:lnTo>
                  <a:lnTo>
                    <a:pt x="99522" y="38556"/>
                  </a:lnTo>
                  <a:lnTo>
                    <a:pt x="137856" y="17742"/>
                  </a:lnTo>
                  <a:lnTo>
                    <a:pt x="180211" y="4587"/>
                  </a:lnTo>
                  <a:lnTo>
                    <a:pt x="225679" y="0"/>
                  </a:lnTo>
                  <a:lnTo>
                    <a:pt x="6471158" y="0"/>
                  </a:lnTo>
                  <a:lnTo>
                    <a:pt x="6516625" y="4587"/>
                  </a:lnTo>
                  <a:lnTo>
                    <a:pt x="6558980" y="17742"/>
                  </a:lnTo>
                  <a:lnTo>
                    <a:pt x="6597314" y="38556"/>
                  </a:lnTo>
                  <a:lnTo>
                    <a:pt x="6630717" y="66119"/>
                  </a:lnTo>
                  <a:lnTo>
                    <a:pt x="6658280" y="99522"/>
                  </a:lnTo>
                  <a:lnTo>
                    <a:pt x="6679094" y="137856"/>
                  </a:lnTo>
                  <a:lnTo>
                    <a:pt x="6692249" y="180211"/>
                  </a:lnTo>
                  <a:lnTo>
                    <a:pt x="6696837" y="225679"/>
                  </a:lnTo>
                  <a:lnTo>
                    <a:pt x="6696837" y="1128141"/>
                  </a:lnTo>
                  <a:lnTo>
                    <a:pt x="6692249" y="1173644"/>
                  </a:lnTo>
                  <a:lnTo>
                    <a:pt x="6679094" y="1216017"/>
                  </a:lnTo>
                  <a:lnTo>
                    <a:pt x="6658280" y="1254353"/>
                  </a:lnTo>
                  <a:lnTo>
                    <a:pt x="6630717" y="1287748"/>
                  </a:lnTo>
                  <a:lnTo>
                    <a:pt x="6597314" y="1315297"/>
                  </a:lnTo>
                  <a:lnTo>
                    <a:pt x="6558980" y="1336095"/>
                  </a:lnTo>
                  <a:lnTo>
                    <a:pt x="6516625" y="1349238"/>
                  </a:lnTo>
                  <a:lnTo>
                    <a:pt x="6471158" y="1353820"/>
                  </a:lnTo>
                  <a:lnTo>
                    <a:pt x="225679" y="1353820"/>
                  </a:lnTo>
                  <a:lnTo>
                    <a:pt x="180211" y="1349238"/>
                  </a:lnTo>
                  <a:lnTo>
                    <a:pt x="137856" y="1336095"/>
                  </a:lnTo>
                  <a:lnTo>
                    <a:pt x="99522" y="1315297"/>
                  </a:lnTo>
                  <a:lnTo>
                    <a:pt x="66119" y="1287748"/>
                  </a:lnTo>
                  <a:lnTo>
                    <a:pt x="38556" y="1254353"/>
                  </a:lnTo>
                  <a:lnTo>
                    <a:pt x="17742" y="1216017"/>
                  </a:lnTo>
                  <a:lnTo>
                    <a:pt x="4587" y="1173644"/>
                  </a:lnTo>
                  <a:lnTo>
                    <a:pt x="0" y="1128141"/>
                  </a:lnTo>
                  <a:lnTo>
                    <a:pt x="0" y="225679"/>
                  </a:lnTo>
                  <a:close/>
                </a:path>
              </a:pathLst>
            </a:custGeom>
            <a:ln w="25400">
              <a:solidFill>
                <a:srgbClr val="A2FF2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107504" y="1628774"/>
              <a:ext cx="2343150" cy="621030"/>
            </a:xfrm>
            <a:custGeom>
              <a:avLst/>
              <a:gdLst/>
              <a:ahLst/>
              <a:cxnLst/>
              <a:rect l="l" t="t" r="r" b="b"/>
              <a:pathLst>
                <a:path w="2343150" h="621030">
                  <a:moveTo>
                    <a:pt x="2239328" y="0"/>
                  </a:moveTo>
                  <a:lnTo>
                    <a:pt x="103442" y="0"/>
                  </a:lnTo>
                  <a:lnTo>
                    <a:pt x="63180" y="8135"/>
                  </a:lnTo>
                  <a:lnTo>
                    <a:pt x="30299" y="30321"/>
                  </a:lnTo>
                  <a:lnTo>
                    <a:pt x="8129" y="63222"/>
                  </a:lnTo>
                  <a:lnTo>
                    <a:pt x="0" y="103504"/>
                  </a:lnTo>
                  <a:lnTo>
                    <a:pt x="0" y="517271"/>
                  </a:lnTo>
                  <a:lnTo>
                    <a:pt x="8129" y="557533"/>
                  </a:lnTo>
                  <a:lnTo>
                    <a:pt x="30299" y="590391"/>
                  </a:lnTo>
                  <a:lnTo>
                    <a:pt x="63180" y="612532"/>
                  </a:lnTo>
                  <a:lnTo>
                    <a:pt x="103442" y="620649"/>
                  </a:lnTo>
                  <a:lnTo>
                    <a:pt x="2239328" y="620649"/>
                  </a:lnTo>
                  <a:lnTo>
                    <a:pt x="2279611" y="612532"/>
                  </a:lnTo>
                  <a:lnTo>
                    <a:pt x="2312512" y="590391"/>
                  </a:lnTo>
                  <a:lnTo>
                    <a:pt x="2334697" y="557533"/>
                  </a:lnTo>
                  <a:lnTo>
                    <a:pt x="2342833" y="517271"/>
                  </a:lnTo>
                  <a:lnTo>
                    <a:pt x="2342833" y="103504"/>
                  </a:lnTo>
                  <a:lnTo>
                    <a:pt x="2334697" y="63222"/>
                  </a:lnTo>
                  <a:lnTo>
                    <a:pt x="2312512" y="30321"/>
                  </a:lnTo>
                  <a:lnTo>
                    <a:pt x="2279611" y="8135"/>
                  </a:lnTo>
                  <a:lnTo>
                    <a:pt x="2239328" y="0"/>
                  </a:lnTo>
                  <a:close/>
                </a:path>
              </a:pathLst>
            </a:custGeom>
            <a:solidFill>
              <a:srgbClr val="DEC5F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07504" y="1628774"/>
              <a:ext cx="2343150" cy="621030"/>
            </a:xfrm>
            <a:custGeom>
              <a:avLst/>
              <a:gdLst/>
              <a:ahLst/>
              <a:cxnLst/>
              <a:rect l="l" t="t" r="r" b="b"/>
              <a:pathLst>
                <a:path w="2343150" h="621030">
                  <a:moveTo>
                    <a:pt x="0" y="103504"/>
                  </a:moveTo>
                  <a:lnTo>
                    <a:pt x="8129" y="63222"/>
                  </a:lnTo>
                  <a:lnTo>
                    <a:pt x="30299" y="30321"/>
                  </a:lnTo>
                  <a:lnTo>
                    <a:pt x="63180" y="8135"/>
                  </a:lnTo>
                  <a:lnTo>
                    <a:pt x="103442" y="0"/>
                  </a:lnTo>
                  <a:lnTo>
                    <a:pt x="2239328" y="0"/>
                  </a:lnTo>
                  <a:lnTo>
                    <a:pt x="2279611" y="8135"/>
                  </a:lnTo>
                  <a:lnTo>
                    <a:pt x="2312512" y="30321"/>
                  </a:lnTo>
                  <a:lnTo>
                    <a:pt x="2334697" y="63222"/>
                  </a:lnTo>
                  <a:lnTo>
                    <a:pt x="2342833" y="103504"/>
                  </a:lnTo>
                  <a:lnTo>
                    <a:pt x="2342833" y="517271"/>
                  </a:lnTo>
                  <a:lnTo>
                    <a:pt x="2334697" y="557533"/>
                  </a:lnTo>
                  <a:lnTo>
                    <a:pt x="2312512" y="590391"/>
                  </a:lnTo>
                  <a:lnTo>
                    <a:pt x="2279611" y="612532"/>
                  </a:lnTo>
                  <a:lnTo>
                    <a:pt x="2239328" y="620649"/>
                  </a:lnTo>
                  <a:lnTo>
                    <a:pt x="103442" y="620649"/>
                  </a:lnTo>
                  <a:lnTo>
                    <a:pt x="63180" y="612532"/>
                  </a:lnTo>
                  <a:lnTo>
                    <a:pt x="30299" y="590391"/>
                  </a:lnTo>
                  <a:lnTo>
                    <a:pt x="8129" y="557533"/>
                  </a:lnTo>
                  <a:lnTo>
                    <a:pt x="0" y="517271"/>
                  </a:lnTo>
                  <a:lnTo>
                    <a:pt x="0" y="103504"/>
                  </a:lnTo>
                  <a:close/>
                </a:path>
              </a:pathLst>
            </a:custGeom>
            <a:ln w="25400">
              <a:solidFill>
                <a:srgbClr val="DEC5F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" name="object 8"/>
          <p:cNvGrpSpPr/>
          <p:nvPr/>
        </p:nvGrpSpPr>
        <p:grpSpPr>
          <a:xfrm>
            <a:off x="94804" y="3428238"/>
            <a:ext cx="8561705" cy="1379220"/>
            <a:chOff x="94804" y="3428238"/>
            <a:chExt cx="8561705" cy="1379220"/>
          </a:xfrm>
        </p:grpSpPr>
        <p:sp>
          <p:nvSpPr>
            <p:cNvPr id="9" name="object 9"/>
            <p:cNvSpPr/>
            <p:nvPr/>
          </p:nvSpPr>
          <p:spPr>
            <a:xfrm>
              <a:off x="1946783" y="3440938"/>
              <a:ext cx="6696709" cy="1353820"/>
            </a:xfrm>
            <a:custGeom>
              <a:avLst/>
              <a:gdLst/>
              <a:ahLst/>
              <a:cxnLst/>
              <a:rect l="l" t="t" r="r" b="b"/>
              <a:pathLst>
                <a:path w="6696709" h="1353820">
                  <a:moveTo>
                    <a:pt x="0" y="225679"/>
                  </a:moveTo>
                  <a:lnTo>
                    <a:pt x="4581" y="180211"/>
                  </a:lnTo>
                  <a:lnTo>
                    <a:pt x="17722" y="137856"/>
                  </a:lnTo>
                  <a:lnTo>
                    <a:pt x="38515" y="99522"/>
                  </a:lnTo>
                  <a:lnTo>
                    <a:pt x="66055" y="66119"/>
                  </a:lnTo>
                  <a:lnTo>
                    <a:pt x="99435" y="38556"/>
                  </a:lnTo>
                  <a:lnTo>
                    <a:pt x="137749" y="17742"/>
                  </a:lnTo>
                  <a:lnTo>
                    <a:pt x="180090" y="4587"/>
                  </a:lnTo>
                  <a:lnTo>
                    <a:pt x="225552" y="0"/>
                  </a:lnTo>
                  <a:lnTo>
                    <a:pt x="6471031" y="0"/>
                  </a:lnTo>
                  <a:lnTo>
                    <a:pt x="6516534" y="4587"/>
                  </a:lnTo>
                  <a:lnTo>
                    <a:pt x="6558907" y="17742"/>
                  </a:lnTo>
                  <a:lnTo>
                    <a:pt x="6597243" y="38556"/>
                  </a:lnTo>
                  <a:lnTo>
                    <a:pt x="6630638" y="66119"/>
                  </a:lnTo>
                  <a:lnTo>
                    <a:pt x="6658187" y="99522"/>
                  </a:lnTo>
                  <a:lnTo>
                    <a:pt x="6678985" y="137856"/>
                  </a:lnTo>
                  <a:lnTo>
                    <a:pt x="6692128" y="180211"/>
                  </a:lnTo>
                  <a:lnTo>
                    <a:pt x="6696710" y="225679"/>
                  </a:lnTo>
                  <a:lnTo>
                    <a:pt x="6696710" y="1128268"/>
                  </a:lnTo>
                  <a:lnTo>
                    <a:pt x="6692128" y="1173729"/>
                  </a:lnTo>
                  <a:lnTo>
                    <a:pt x="6678985" y="1216070"/>
                  </a:lnTo>
                  <a:lnTo>
                    <a:pt x="6658187" y="1254384"/>
                  </a:lnTo>
                  <a:lnTo>
                    <a:pt x="6630638" y="1287764"/>
                  </a:lnTo>
                  <a:lnTo>
                    <a:pt x="6597243" y="1315304"/>
                  </a:lnTo>
                  <a:lnTo>
                    <a:pt x="6558907" y="1336097"/>
                  </a:lnTo>
                  <a:lnTo>
                    <a:pt x="6516534" y="1349238"/>
                  </a:lnTo>
                  <a:lnTo>
                    <a:pt x="6471031" y="1353820"/>
                  </a:lnTo>
                  <a:lnTo>
                    <a:pt x="225552" y="1353820"/>
                  </a:lnTo>
                  <a:lnTo>
                    <a:pt x="180090" y="1349238"/>
                  </a:lnTo>
                  <a:lnTo>
                    <a:pt x="137749" y="1336097"/>
                  </a:lnTo>
                  <a:lnTo>
                    <a:pt x="99435" y="1315304"/>
                  </a:lnTo>
                  <a:lnTo>
                    <a:pt x="66055" y="1287764"/>
                  </a:lnTo>
                  <a:lnTo>
                    <a:pt x="38515" y="1254384"/>
                  </a:lnTo>
                  <a:lnTo>
                    <a:pt x="17722" y="1216070"/>
                  </a:lnTo>
                  <a:lnTo>
                    <a:pt x="4581" y="1173729"/>
                  </a:lnTo>
                  <a:lnTo>
                    <a:pt x="0" y="1128268"/>
                  </a:lnTo>
                  <a:lnTo>
                    <a:pt x="0" y="225679"/>
                  </a:lnTo>
                  <a:close/>
                </a:path>
              </a:pathLst>
            </a:custGeom>
            <a:ln w="25400">
              <a:solidFill>
                <a:srgbClr val="A2FF2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107504" y="3807587"/>
              <a:ext cx="2343150" cy="621030"/>
            </a:xfrm>
            <a:custGeom>
              <a:avLst/>
              <a:gdLst/>
              <a:ahLst/>
              <a:cxnLst/>
              <a:rect l="l" t="t" r="r" b="b"/>
              <a:pathLst>
                <a:path w="2343150" h="621029">
                  <a:moveTo>
                    <a:pt x="2239328" y="0"/>
                  </a:moveTo>
                  <a:lnTo>
                    <a:pt x="103442" y="0"/>
                  </a:lnTo>
                  <a:lnTo>
                    <a:pt x="63180" y="8116"/>
                  </a:lnTo>
                  <a:lnTo>
                    <a:pt x="30299" y="30257"/>
                  </a:lnTo>
                  <a:lnTo>
                    <a:pt x="8129" y="63115"/>
                  </a:lnTo>
                  <a:lnTo>
                    <a:pt x="0" y="103377"/>
                  </a:lnTo>
                  <a:lnTo>
                    <a:pt x="0" y="517144"/>
                  </a:lnTo>
                  <a:lnTo>
                    <a:pt x="8129" y="557426"/>
                  </a:lnTo>
                  <a:lnTo>
                    <a:pt x="30299" y="590327"/>
                  </a:lnTo>
                  <a:lnTo>
                    <a:pt x="63180" y="612513"/>
                  </a:lnTo>
                  <a:lnTo>
                    <a:pt x="103442" y="620649"/>
                  </a:lnTo>
                  <a:lnTo>
                    <a:pt x="2239328" y="620649"/>
                  </a:lnTo>
                  <a:lnTo>
                    <a:pt x="2279611" y="612513"/>
                  </a:lnTo>
                  <a:lnTo>
                    <a:pt x="2312512" y="590327"/>
                  </a:lnTo>
                  <a:lnTo>
                    <a:pt x="2334697" y="557426"/>
                  </a:lnTo>
                  <a:lnTo>
                    <a:pt x="2342833" y="517144"/>
                  </a:lnTo>
                  <a:lnTo>
                    <a:pt x="2342833" y="103377"/>
                  </a:lnTo>
                  <a:lnTo>
                    <a:pt x="2334697" y="63115"/>
                  </a:lnTo>
                  <a:lnTo>
                    <a:pt x="2312512" y="30257"/>
                  </a:lnTo>
                  <a:lnTo>
                    <a:pt x="2279611" y="8116"/>
                  </a:lnTo>
                  <a:lnTo>
                    <a:pt x="2239328" y="0"/>
                  </a:lnTo>
                  <a:close/>
                </a:path>
              </a:pathLst>
            </a:custGeom>
            <a:solidFill>
              <a:srgbClr val="DEC5F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107504" y="3807587"/>
              <a:ext cx="2343150" cy="621030"/>
            </a:xfrm>
            <a:custGeom>
              <a:avLst/>
              <a:gdLst/>
              <a:ahLst/>
              <a:cxnLst/>
              <a:rect l="l" t="t" r="r" b="b"/>
              <a:pathLst>
                <a:path w="2343150" h="621029">
                  <a:moveTo>
                    <a:pt x="0" y="103377"/>
                  </a:moveTo>
                  <a:lnTo>
                    <a:pt x="8129" y="63115"/>
                  </a:lnTo>
                  <a:lnTo>
                    <a:pt x="30299" y="30257"/>
                  </a:lnTo>
                  <a:lnTo>
                    <a:pt x="63180" y="8116"/>
                  </a:lnTo>
                  <a:lnTo>
                    <a:pt x="103442" y="0"/>
                  </a:lnTo>
                  <a:lnTo>
                    <a:pt x="2239328" y="0"/>
                  </a:lnTo>
                  <a:lnTo>
                    <a:pt x="2279611" y="8116"/>
                  </a:lnTo>
                  <a:lnTo>
                    <a:pt x="2312512" y="30257"/>
                  </a:lnTo>
                  <a:lnTo>
                    <a:pt x="2334697" y="63115"/>
                  </a:lnTo>
                  <a:lnTo>
                    <a:pt x="2342833" y="103377"/>
                  </a:lnTo>
                  <a:lnTo>
                    <a:pt x="2342833" y="517144"/>
                  </a:lnTo>
                  <a:lnTo>
                    <a:pt x="2334697" y="557426"/>
                  </a:lnTo>
                  <a:lnTo>
                    <a:pt x="2312512" y="590327"/>
                  </a:lnTo>
                  <a:lnTo>
                    <a:pt x="2279611" y="612513"/>
                  </a:lnTo>
                  <a:lnTo>
                    <a:pt x="2239328" y="620649"/>
                  </a:lnTo>
                  <a:lnTo>
                    <a:pt x="103442" y="620649"/>
                  </a:lnTo>
                  <a:lnTo>
                    <a:pt x="63180" y="612513"/>
                  </a:lnTo>
                  <a:lnTo>
                    <a:pt x="30299" y="590327"/>
                  </a:lnTo>
                  <a:lnTo>
                    <a:pt x="8129" y="557426"/>
                  </a:lnTo>
                  <a:lnTo>
                    <a:pt x="0" y="517144"/>
                  </a:lnTo>
                  <a:lnTo>
                    <a:pt x="0" y="103377"/>
                  </a:lnTo>
                  <a:close/>
                </a:path>
              </a:pathLst>
            </a:custGeom>
            <a:ln w="25400">
              <a:solidFill>
                <a:srgbClr val="DEC5F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/>
          <p:cNvSpPr txBox="1"/>
          <p:nvPr/>
        </p:nvSpPr>
        <p:spPr>
          <a:xfrm>
            <a:off x="822147" y="1654810"/>
            <a:ext cx="960119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40005" marR="5080" indent="-27940">
              <a:lnSpc>
                <a:spcPct val="100000"/>
              </a:lnSpc>
              <a:spcBef>
                <a:spcPts val="95"/>
              </a:spcBef>
            </a:pPr>
            <a:r>
              <a:rPr dirty="0" sz="1600" spc="25">
                <a:latin typeface="Verdana"/>
                <a:cs typeface="Verdana"/>
              </a:rPr>
              <a:t>Б</a:t>
            </a:r>
            <a:r>
              <a:rPr dirty="0" sz="1600" spc="10">
                <a:latin typeface="Verdana"/>
                <a:cs typeface="Verdana"/>
              </a:rPr>
              <a:t>а</a:t>
            </a:r>
            <a:r>
              <a:rPr dirty="0" sz="1600" spc="35">
                <a:latin typeface="Verdana"/>
                <a:cs typeface="Verdana"/>
              </a:rPr>
              <a:t>з</a:t>
            </a:r>
            <a:r>
              <a:rPr dirty="0" sz="1600" spc="30">
                <a:latin typeface="Verdana"/>
                <a:cs typeface="Verdana"/>
              </a:rPr>
              <a:t>о</a:t>
            </a:r>
            <a:r>
              <a:rPr dirty="0" sz="1600" spc="30">
                <a:latin typeface="Verdana"/>
                <a:cs typeface="Verdana"/>
              </a:rPr>
              <a:t>вый  </a:t>
            </a:r>
            <a:r>
              <a:rPr dirty="0" sz="1600" spc="30">
                <a:latin typeface="Verdana"/>
                <a:cs typeface="Verdana"/>
              </a:rPr>
              <a:t>продукт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08787" y="3973448"/>
            <a:ext cx="138747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45">
                <a:latin typeface="Verdana"/>
                <a:cs typeface="Verdana"/>
              </a:rPr>
              <a:t>Функционал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707004" y="1690242"/>
            <a:ext cx="337248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Calibri"/>
                <a:cs typeface="Calibri"/>
              </a:rPr>
              <a:t>Приложение </a:t>
            </a:r>
            <a:r>
              <a:rPr dirty="0" sz="1800">
                <a:latin typeface="Calibri"/>
                <a:cs typeface="Calibri"/>
              </a:rPr>
              <a:t>на</a:t>
            </a:r>
            <a:r>
              <a:rPr dirty="0" sz="1800" spc="-5">
                <a:latin typeface="Calibri"/>
                <a:cs typeface="Calibri"/>
              </a:rPr>
              <a:t> основе нейросети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582926" y="3674440"/>
            <a:ext cx="5490210" cy="8496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Calibri"/>
                <a:cs typeface="Calibri"/>
              </a:rPr>
              <a:t>Нейросеть</a:t>
            </a:r>
            <a:r>
              <a:rPr dirty="0" sz="1800" spc="3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с</a:t>
            </a:r>
            <a:r>
              <a:rPr dirty="0" sz="1800" spc="-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библиотекой</a:t>
            </a:r>
            <a:r>
              <a:rPr dirty="0" sz="1800" spc="-5">
                <a:latin typeface="Calibri"/>
                <a:cs typeface="Calibri"/>
              </a:rPr>
              <a:t> запросов,</a:t>
            </a:r>
            <a:r>
              <a:rPr dirty="0" sz="1800" spc="2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интерпретирующая</a:t>
            </a:r>
            <a:endParaRPr sz="1800">
              <a:latin typeface="Calibri"/>
              <a:cs typeface="Calibri"/>
            </a:endParaRPr>
          </a:p>
          <a:p>
            <a:pPr algn="ctr" marL="2540">
              <a:lnSpc>
                <a:spcPct val="100000"/>
              </a:lnSpc>
              <a:spcBef>
                <a:spcPts val="5"/>
              </a:spcBef>
            </a:pPr>
            <a:r>
              <a:rPr dirty="0" sz="1800" spc="-5">
                <a:latin typeface="Calibri"/>
                <a:cs typeface="Calibri"/>
              </a:rPr>
              <a:t>запросы </a:t>
            </a:r>
            <a:r>
              <a:rPr dirty="0" sz="1800" spc="-10">
                <a:latin typeface="Calibri"/>
                <a:cs typeface="Calibri"/>
              </a:rPr>
              <a:t>пользователя</a:t>
            </a:r>
            <a:endParaRPr sz="1800">
              <a:latin typeface="Calibri"/>
              <a:cs typeface="Calibri"/>
            </a:endParaRPr>
          </a:p>
          <a:p>
            <a:pPr algn="ctr" marL="53975">
              <a:lnSpc>
                <a:spcPct val="100000"/>
              </a:lnSpc>
            </a:pPr>
            <a:r>
              <a:rPr dirty="0" sz="1800">
                <a:latin typeface="Calibri"/>
                <a:cs typeface="Calibri"/>
              </a:rPr>
              <a:t>в</a:t>
            </a:r>
            <a:r>
              <a:rPr dirty="0" sz="1800" spc="-5">
                <a:latin typeface="Calibri"/>
                <a:cs typeface="Calibri"/>
              </a:rPr>
              <a:t> команды</a:t>
            </a:r>
            <a:r>
              <a:rPr dirty="0" sz="1800" spc="-2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или</a:t>
            </a:r>
            <a:r>
              <a:rPr dirty="0" sz="1800" spc="-10">
                <a:latin typeface="Calibri"/>
                <a:cs typeface="Calibri"/>
              </a:rPr>
              <a:t> алгоритмы</a:t>
            </a:r>
            <a:r>
              <a:rPr dirty="0" sz="1800" spc="-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для</a:t>
            </a:r>
            <a:r>
              <a:rPr dirty="0" sz="1800" spc="-2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Linux.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88607"/>
            <a:ext cx="4572000" cy="708025"/>
          </a:xfrm>
          <a:custGeom>
            <a:avLst/>
            <a:gdLst/>
            <a:ahLst/>
            <a:cxnLst/>
            <a:rect l="l" t="t" r="r" b="b"/>
            <a:pathLst>
              <a:path w="4572000" h="708025">
                <a:moveTo>
                  <a:pt x="4572000" y="0"/>
                </a:moveTo>
                <a:lnTo>
                  <a:pt x="0" y="0"/>
                </a:lnTo>
                <a:lnTo>
                  <a:pt x="0" y="707885"/>
                </a:lnTo>
                <a:lnTo>
                  <a:pt x="4572000" y="707885"/>
                </a:lnTo>
                <a:lnTo>
                  <a:pt x="4572000" y="0"/>
                </a:lnTo>
                <a:close/>
              </a:path>
            </a:pathLst>
          </a:custGeom>
          <a:solidFill>
            <a:srgbClr val="DEC5F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5940" y="209550"/>
            <a:ext cx="2558415" cy="63627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600710" algn="l"/>
              </a:tabLst>
            </a:pPr>
            <a:r>
              <a:rPr dirty="0" sz="2000" spc="60"/>
              <a:t>0</a:t>
            </a:r>
            <a:r>
              <a:rPr dirty="0" sz="2000" spc="-125"/>
              <a:t>5</a:t>
            </a:r>
            <a:r>
              <a:rPr dirty="0" sz="2000"/>
              <a:t>	</a:t>
            </a:r>
            <a:r>
              <a:rPr dirty="0" sz="2000" spc="95"/>
              <a:t>ЦЕННОСТН</a:t>
            </a:r>
            <a:r>
              <a:rPr dirty="0" sz="2000" spc="110"/>
              <a:t>О</a:t>
            </a:r>
            <a:r>
              <a:rPr dirty="0" sz="2000" spc="45"/>
              <a:t>Е  </a:t>
            </a:r>
            <a:r>
              <a:rPr dirty="0" sz="2000" spc="120"/>
              <a:t>ПРЕДЛОЖЕНИЕ</a:t>
            </a:r>
            <a:endParaRPr sz="2000"/>
          </a:p>
        </p:txBody>
      </p:sp>
      <p:sp>
        <p:nvSpPr>
          <p:cNvPr id="4" name="object 4"/>
          <p:cNvSpPr/>
          <p:nvPr/>
        </p:nvSpPr>
        <p:spPr>
          <a:xfrm>
            <a:off x="539546" y="2564892"/>
            <a:ext cx="596900" cy="472440"/>
          </a:xfrm>
          <a:custGeom>
            <a:avLst/>
            <a:gdLst/>
            <a:ahLst/>
            <a:cxnLst/>
            <a:rect l="l" t="t" r="r" b="b"/>
            <a:pathLst>
              <a:path w="596900" h="472439">
                <a:moveTo>
                  <a:pt x="455231" y="0"/>
                </a:moveTo>
                <a:lnTo>
                  <a:pt x="141147" y="0"/>
                </a:lnTo>
                <a:lnTo>
                  <a:pt x="96534" y="7200"/>
                </a:lnTo>
                <a:lnTo>
                  <a:pt x="57788" y="27245"/>
                </a:lnTo>
                <a:lnTo>
                  <a:pt x="27233" y="57799"/>
                </a:lnTo>
                <a:lnTo>
                  <a:pt x="7195" y="96528"/>
                </a:lnTo>
                <a:lnTo>
                  <a:pt x="0" y="141097"/>
                </a:lnTo>
                <a:lnTo>
                  <a:pt x="0" y="330962"/>
                </a:lnTo>
                <a:lnTo>
                  <a:pt x="7195" y="375592"/>
                </a:lnTo>
                <a:lnTo>
                  <a:pt x="27233" y="414359"/>
                </a:lnTo>
                <a:lnTo>
                  <a:pt x="57788" y="444932"/>
                </a:lnTo>
                <a:lnTo>
                  <a:pt x="96534" y="464984"/>
                </a:lnTo>
                <a:lnTo>
                  <a:pt x="141147" y="472186"/>
                </a:lnTo>
                <a:lnTo>
                  <a:pt x="455231" y="472186"/>
                </a:lnTo>
                <a:lnTo>
                  <a:pt x="499844" y="464984"/>
                </a:lnTo>
                <a:lnTo>
                  <a:pt x="538591" y="444932"/>
                </a:lnTo>
                <a:lnTo>
                  <a:pt x="569145" y="414359"/>
                </a:lnTo>
                <a:lnTo>
                  <a:pt x="589183" y="375592"/>
                </a:lnTo>
                <a:lnTo>
                  <a:pt x="596379" y="330962"/>
                </a:lnTo>
                <a:lnTo>
                  <a:pt x="596379" y="141097"/>
                </a:lnTo>
                <a:lnTo>
                  <a:pt x="589183" y="96528"/>
                </a:lnTo>
                <a:lnTo>
                  <a:pt x="569145" y="57799"/>
                </a:lnTo>
                <a:lnTo>
                  <a:pt x="538591" y="27245"/>
                </a:lnTo>
                <a:lnTo>
                  <a:pt x="499844" y="7200"/>
                </a:lnTo>
                <a:lnTo>
                  <a:pt x="455231" y="0"/>
                </a:lnTo>
                <a:close/>
              </a:path>
            </a:pathLst>
          </a:custGeom>
          <a:solidFill>
            <a:srgbClr val="A2FF2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797763" y="2662173"/>
            <a:ext cx="10096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430">
                <a:latin typeface="Verdana"/>
                <a:cs typeface="Verdana"/>
              </a:rPr>
              <a:t>1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279905" y="2976372"/>
            <a:ext cx="7129145" cy="0"/>
          </a:xfrm>
          <a:custGeom>
            <a:avLst/>
            <a:gdLst/>
            <a:ahLst/>
            <a:cxnLst/>
            <a:rect l="l" t="t" r="r" b="b"/>
            <a:pathLst>
              <a:path w="7129145" h="0">
                <a:moveTo>
                  <a:pt x="0" y="0"/>
                </a:moveTo>
                <a:lnTo>
                  <a:pt x="7128764" y="0"/>
                </a:lnTo>
              </a:path>
            </a:pathLst>
          </a:custGeom>
          <a:ln w="15875">
            <a:solidFill>
              <a:srgbClr val="6B04ED"/>
            </a:solidFill>
            <a:prstDash val="sysDot"/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19252" y="3284092"/>
            <a:ext cx="596900" cy="472440"/>
          </a:xfrm>
          <a:custGeom>
            <a:avLst/>
            <a:gdLst/>
            <a:ahLst/>
            <a:cxnLst/>
            <a:rect l="l" t="t" r="r" b="b"/>
            <a:pathLst>
              <a:path w="596900" h="472439">
                <a:moveTo>
                  <a:pt x="455218" y="0"/>
                </a:moveTo>
                <a:lnTo>
                  <a:pt x="141135" y="0"/>
                </a:lnTo>
                <a:lnTo>
                  <a:pt x="96523" y="7200"/>
                </a:lnTo>
                <a:lnTo>
                  <a:pt x="57780" y="27245"/>
                </a:lnTo>
                <a:lnTo>
                  <a:pt x="27229" y="57799"/>
                </a:lnTo>
                <a:lnTo>
                  <a:pt x="7194" y="96528"/>
                </a:lnTo>
                <a:lnTo>
                  <a:pt x="0" y="141097"/>
                </a:lnTo>
                <a:lnTo>
                  <a:pt x="0" y="330962"/>
                </a:lnTo>
                <a:lnTo>
                  <a:pt x="7194" y="375592"/>
                </a:lnTo>
                <a:lnTo>
                  <a:pt x="27229" y="414359"/>
                </a:lnTo>
                <a:lnTo>
                  <a:pt x="57780" y="444932"/>
                </a:lnTo>
                <a:lnTo>
                  <a:pt x="96523" y="464984"/>
                </a:lnTo>
                <a:lnTo>
                  <a:pt x="141135" y="472186"/>
                </a:lnTo>
                <a:lnTo>
                  <a:pt x="455218" y="472186"/>
                </a:lnTo>
                <a:lnTo>
                  <a:pt x="499831" y="464984"/>
                </a:lnTo>
                <a:lnTo>
                  <a:pt x="538578" y="444932"/>
                </a:lnTo>
                <a:lnTo>
                  <a:pt x="569132" y="414359"/>
                </a:lnTo>
                <a:lnTo>
                  <a:pt x="589170" y="375592"/>
                </a:lnTo>
                <a:lnTo>
                  <a:pt x="596366" y="330962"/>
                </a:lnTo>
                <a:lnTo>
                  <a:pt x="596366" y="141097"/>
                </a:lnTo>
                <a:lnTo>
                  <a:pt x="589170" y="96528"/>
                </a:lnTo>
                <a:lnTo>
                  <a:pt x="569132" y="57799"/>
                </a:lnTo>
                <a:lnTo>
                  <a:pt x="538578" y="27245"/>
                </a:lnTo>
                <a:lnTo>
                  <a:pt x="499831" y="7200"/>
                </a:lnTo>
                <a:lnTo>
                  <a:pt x="455218" y="0"/>
                </a:lnTo>
                <a:close/>
              </a:path>
            </a:pathLst>
          </a:custGeom>
          <a:solidFill>
            <a:srgbClr val="A2FF2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756005" y="3381197"/>
            <a:ext cx="14224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100">
                <a:latin typeface="Verdana"/>
                <a:cs typeface="Verdana"/>
              </a:rPr>
              <a:t>2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259636" y="3695572"/>
            <a:ext cx="7129145" cy="0"/>
          </a:xfrm>
          <a:custGeom>
            <a:avLst/>
            <a:gdLst/>
            <a:ahLst/>
            <a:cxnLst/>
            <a:rect l="l" t="t" r="r" b="b"/>
            <a:pathLst>
              <a:path w="7129145" h="0">
                <a:moveTo>
                  <a:pt x="0" y="0"/>
                </a:moveTo>
                <a:lnTo>
                  <a:pt x="7128840" y="0"/>
                </a:lnTo>
              </a:path>
            </a:pathLst>
          </a:custGeom>
          <a:ln w="15875">
            <a:solidFill>
              <a:srgbClr val="6B04ED"/>
            </a:solidFill>
            <a:prstDash val="sysDot"/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518718" y="3964940"/>
            <a:ext cx="596900" cy="472440"/>
          </a:xfrm>
          <a:custGeom>
            <a:avLst/>
            <a:gdLst/>
            <a:ahLst/>
            <a:cxnLst/>
            <a:rect l="l" t="t" r="r" b="b"/>
            <a:pathLst>
              <a:path w="596900" h="472439">
                <a:moveTo>
                  <a:pt x="455231" y="0"/>
                </a:moveTo>
                <a:lnTo>
                  <a:pt x="141147" y="0"/>
                </a:lnTo>
                <a:lnTo>
                  <a:pt x="96534" y="7201"/>
                </a:lnTo>
                <a:lnTo>
                  <a:pt x="57788" y="27253"/>
                </a:lnTo>
                <a:lnTo>
                  <a:pt x="27233" y="57826"/>
                </a:lnTo>
                <a:lnTo>
                  <a:pt x="7195" y="96593"/>
                </a:lnTo>
                <a:lnTo>
                  <a:pt x="0" y="141224"/>
                </a:lnTo>
                <a:lnTo>
                  <a:pt x="0" y="331089"/>
                </a:lnTo>
                <a:lnTo>
                  <a:pt x="7195" y="375657"/>
                </a:lnTo>
                <a:lnTo>
                  <a:pt x="27233" y="414386"/>
                </a:lnTo>
                <a:lnTo>
                  <a:pt x="57788" y="444940"/>
                </a:lnTo>
                <a:lnTo>
                  <a:pt x="96534" y="464985"/>
                </a:lnTo>
                <a:lnTo>
                  <a:pt x="141147" y="472186"/>
                </a:lnTo>
                <a:lnTo>
                  <a:pt x="455231" y="472186"/>
                </a:lnTo>
                <a:lnTo>
                  <a:pt x="499844" y="464985"/>
                </a:lnTo>
                <a:lnTo>
                  <a:pt x="538591" y="444940"/>
                </a:lnTo>
                <a:lnTo>
                  <a:pt x="569145" y="414386"/>
                </a:lnTo>
                <a:lnTo>
                  <a:pt x="589183" y="375657"/>
                </a:lnTo>
                <a:lnTo>
                  <a:pt x="596379" y="331089"/>
                </a:lnTo>
                <a:lnTo>
                  <a:pt x="596379" y="141224"/>
                </a:lnTo>
                <a:lnTo>
                  <a:pt x="589183" y="96593"/>
                </a:lnTo>
                <a:lnTo>
                  <a:pt x="569145" y="57826"/>
                </a:lnTo>
                <a:lnTo>
                  <a:pt x="538591" y="27253"/>
                </a:lnTo>
                <a:lnTo>
                  <a:pt x="499844" y="7201"/>
                </a:lnTo>
                <a:lnTo>
                  <a:pt x="455231" y="0"/>
                </a:lnTo>
                <a:close/>
              </a:path>
            </a:pathLst>
          </a:custGeom>
          <a:solidFill>
            <a:srgbClr val="A2FF2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755700" y="4062729"/>
            <a:ext cx="14160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105">
                <a:latin typeface="Verdana"/>
                <a:cs typeface="Verdana"/>
              </a:rPr>
              <a:t>3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259103" y="4376420"/>
            <a:ext cx="7129145" cy="0"/>
          </a:xfrm>
          <a:custGeom>
            <a:avLst/>
            <a:gdLst/>
            <a:ahLst/>
            <a:cxnLst/>
            <a:rect l="l" t="t" r="r" b="b"/>
            <a:pathLst>
              <a:path w="7129145" h="0">
                <a:moveTo>
                  <a:pt x="0" y="0"/>
                </a:moveTo>
                <a:lnTo>
                  <a:pt x="7128738" y="0"/>
                </a:lnTo>
              </a:path>
            </a:pathLst>
          </a:custGeom>
          <a:ln w="15875">
            <a:solidFill>
              <a:srgbClr val="6B04ED"/>
            </a:solidFill>
            <a:prstDash val="sysDot"/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1338199" y="2649092"/>
            <a:ext cx="480187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>
                <a:latin typeface="Calibri"/>
                <a:cs typeface="Calibri"/>
              </a:rPr>
              <a:t>Экономия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времени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и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средств</a:t>
            </a:r>
            <a:r>
              <a:rPr dirty="0" sz="1800" spc="-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для</a:t>
            </a:r>
            <a:r>
              <a:rPr dirty="0" sz="1800" spc="-1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освоения</a:t>
            </a:r>
            <a:r>
              <a:rPr dirty="0" sz="1800" spc="2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Linux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358900" y="3379470"/>
            <a:ext cx="658685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Calibri"/>
                <a:cs typeface="Calibri"/>
              </a:rPr>
              <a:t>Быстрый</a:t>
            </a:r>
            <a:r>
              <a:rPr dirty="0" sz="1600" spc="-10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и</a:t>
            </a:r>
            <a:r>
              <a:rPr dirty="0" sz="1600" spc="5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точный</a:t>
            </a:r>
            <a:r>
              <a:rPr dirty="0" sz="1600" spc="15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ответ</a:t>
            </a:r>
            <a:r>
              <a:rPr dirty="0" sz="1600" spc="35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за</a:t>
            </a:r>
            <a:r>
              <a:rPr dirty="0" sz="1600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счет</a:t>
            </a:r>
            <a:r>
              <a:rPr dirty="0" sz="1600" spc="30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библиотеки</a:t>
            </a:r>
            <a:r>
              <a:rPr dirty="0" sz="1600" spc="-5">
                <a:latin typeface="Calibri"/>
                <a:cs typeface="Calibri"/>
              </a:rPr>
              <a:t> запросов</a:t>
            </a:r>
            <a:r>
              <a:rPr dirty="0" sz="1600" spc="25">
                <a:latin typeface="Calibri"/>
                <a:cs typeface="Calibri"/>
              </a:rPr>
              <a:t> </a:t>
            </a:r>
            <a:r>
              <a:rPr dirty="0" sz="1600" spc="-15">
                <a:latin typeface="Calibri"/>
                <a:cs typeface="Calibri"/>
              </a:rPr>
              <a:t>(фильтрации</a:t>
            </a:r>
            <a:r>
              <a:rPr dirty="0" sz="1600" spc="5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ответов)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331213" y="4070350"/>
            <a:ext cx="627951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30">
                <a:latin typeface="Calibri"/>
                <a:cs typeface="Calibri"/>
              </a:rPr>
              <a:t>Удобство</a:t>
            </a:r>
            <a:r>
              <a:rPr dirty="0" sz="1600" spc="20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в</a:t>
            </a:r>
            <a:r>
              <a:rPr dirty="0" sz="1600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использовании</a:t>
            </a:r>
            <a:r>
              <a:rPr dirty="0" sz="1600" spc="15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(не</a:t>
            </a:r>
            <a:r>
              <a:rPr dirty="0" sz="1600" spc="10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нужно</a:t>
            </a:r>
            <a:r>
              <a:rPr dirty="0" sz="1600" spc="20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искать</a:t>
            </a:r>
            <a:r>
              <a:rPr dirty="0" sz="1600" spc="-5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ответ</a:t>
            </a:r>
            <a:r>
              <a:rPr dirty="0" sz="1600" spc="35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по</a:t>
            </a:r>
            <a:r>
              <a:rPr dirty="0" sz="1600" spc="20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множеству</a:t>
            </a:r>
            <a:r>
              <a:rPr dirty="0" sz="1600" spc="20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сайтов)</a:t>
            </a:r>
            <a:endParaRPr sz="1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88658"/>
            <a:ext cx="7380605" cy="400685"/>
          </a:xfrm>
          <a:custGeom>
            <a:avLst/>
            <a:gdLst/>
            <a:ahLst/>
            <a:cxnLst/>
            <a:rect l="l" t="t" r="r" b="b"/>
            <a:pathLst>
              <a:path w="7380605" h="400684">
                <a:moveTo>
                  <a:pt x="7380351" y="0"/>
                </a:moveTo>
                <a:lnTo>
                  <a:pt x="0" y="0"/>
                </a:lnTo>
                <a:lnTo>
                  <a:pt x="0" y="400113"/>
                </a:lnTo>
                <a:lnTo>
                  <a:pt x="7380351" y="400113"/>
                </a:lnTo>
                <a:lnTo>
                  <a:pt x="7380351" y="0"/>
                </a:lnTo>
                <a:close/>
              </a:path>
            </a:pathLst>
          </a:custGeom>
          <a:solidFill>
            <a:srgbClr val="DEC5F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5940" y="209550"/>
            <a:ext cx="6014085" cy="3308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12775" algn="l"/>
              </a:tabLst>
            </a:pPr>
            <a:r>
              <a:rPr dirty="0" sz="2000" spc="15"/>
              <a:t>06</a:t>
            </a:r>
            <a:r>
              <a:rPr dirty="0" sz="2000" spc="15"/>
              <a:t>	</a:t>
            </a:r>
            <a:r>
              <a:rPr dirty="0" sz="2000" spc="95"/>
              <a:t>КА</a:t>
            </a:r>
            <a:r>
              <a:rPr dirty="0" sz="2000" spc="135"/>
              <a:t>НАЛЫ</a:t>
            </a:r>
            <a:r>
              <a:rPr dirty="0" sz="2000" spc="-204"/>
              <a:t> </a:t>
            </a:r>
            <a:r>
              <a:rPr dirty="0" sz="2000" spc="75"/>
              <a:t>К</a:t>
            </a:r>
            <a:r>
              <a:rPr dirty="0" sz="2000" spc="90"/>
              <a:t>О</a:t>
            </a:r>
            <a:r>
              <a:rPr dirty="0" sz="2000" spc="155"/>
              <a:t>ММУНИКАЦ</a:t>
            </a:r>
            <a:r>
              <a:rPr dirty="0" sz="2000" spc="145"/>
              <a:t>И</a:t>
            </a:r>
            <a:r>
              <a:rPr dirty="0" sz="2000" spc="145"/>
              <a:t>Й</a:t>
            </a:r>
            <a:r>
              <a:rPr dirty="0" sz="2000" spc="-185"/>
              <a:t> </a:t>
            </a:r>
            <a:r>
              <a:rPr dirty="0" sz="2000" spc="145"/>
              <a:t>И</a:t>
            </a:r>
            <a:r>
              <a:rPr dirty="0" sz="2000" spc="-165"/>
              <a:t> </a:t>
            </a:r>
            <a:r>
              <a:rPr dirty="0" sz="2000" spc="200"/>
              <a:t>П</a:t>
            </a:r>
            <a:r>
              <a:rPr dirty="0" sz="2000" spc="150"/>
              <a:t>Р</a:t>
            </a:r>
            <a:r>
              <a:rPr dirty="0" sz="2000" spc="130"/>
              <a:t>ОДА</a:t>
            </a:r>
            <a:r>
              <a:rPr dirty="0" sz="2000" spc="114"/>
              <a:t>Ж</a:t>
            </a:r>
            <a:endParaRPr sz="2000"/>
          </a:p>
        </p:txBody>
      </p:sp>
      <p:grpSp>
        <p:nvGrpSpPr>
          <p:cNvPr id="4" name="object 4"/>
          <p:cNvGrpSpPr/>
          <p:nvPr/>
        </p:nvGrpSpPr>
        <p:grpSpPr>
          <a:xfrm>
            <a:off x="4736909" y="3802189"/>
            <a:ext cx="2371725" cy="2089785"/>
            <a:chOff x="4736909" y="3802189"/>
            <a:chExt cx="2371725" cy="2089785"/>
          </a:xfrm>
        </p:grpSpPr>
        <p:sp>
          <p:nvSpPr>
            <p:cNvPr id="5" name="object 5"/>
            <p:cNvSpPr/>
            <p:nvPr/>
          </p:nvSpPr>
          <p:spPr>
            <a:xfrm>
              <a:off x="4751196" y="3816477"/>
              <a:ext cx="2343150" cy="2061210"/>
            </a:xfrm>
            <a:custGeom>
              <a:avLst/>
              <a:gdLst/>
              <a:ahLst/>
              <a:cxnLst/>
              <a:rect l="l" t="t" r="r" b="b"/>
              <a:pathLst>
                <a:path w="2343150" h="2061210">
                  <a:moveTo>
                    <a:pt x="0" y="343408"/>
                  </a:moveTo>
                  <a:lnTo>
                    <a:pt x="3135" y="296792"/>
                  </a:lnTo>
                  <a:lnTo>
                    <a:pt x="12270" y="252089"/>
                  </a:lnTo>
                  <a:lnTo>
                    <a:pt x="26995" y="209704"/>
                  </a:lnTo>
                  <a:lnTo>
                    <a:pt x="46900" y="170048"/>
                  </a:lnTo>
                  <a:lnTo>
                    <a:pt x="71577" y="133528"/>
                  </a:lnTo>
                  <a:lnTo>
                    <a:pt x="100615" y="100552"/>
                  </a:lnTo>
                  <a:lnTo>
                    <a:pt x="133607" y="71529"/>
                  </a:lnTo>
                  <a:lnTo>
                    <a:pt x="170142" y="46867"/>
                  </a:lnTo>
                  <a:lnTo>
                    <a:pt x="209811" y="26975"/>
                  </a:lnTo>
                  <a:lnTo>
                    <a:pt x="252206" y="12261"/>
                  </a:lnTo>
                  <a:lnTo>
                    <a:pt x="296917" y="3133"/>
                  </a:lnTo>
                  <a:lnTo>
                    <a:pt x="343535" y="0"/>
                  </a:lnTo>
                  <a:lnTo>
                    <a:pt x="1999360" y="0"/>
                  </a:lnTo>
                  <a:lnTo>
                    <a:pt x="2045949" y="3133"/>
                  </a:lnTo>
                  <a:lnTo>
                    <a:pt x="2090635" y="12261"/>
                  </a:lnTo>
                  <a:lnTo>
                    <a:pt x="2133010" y="26975"/>
                  </a:lnTo>
                  <a:lnTo>
                    <a:pt x="2172664" y="46867"/>
                  </a:lnTo>
                  <a:lnTo>
                    <a:pt x="2209186" y="71529"/>
                  </a:lnTo>
                  <a:lnTo>
                    <a:pt x="2242169" y="100552"/>
                  </a:lnTo>
                  <a:lnTo>
                    <a:pt x="2271201" y="133528"/>
                  </a:lnTo>
                  <a:lnTo>
                    <a:pt x="2295873" y="170048"/>
                  </a:lnTo>
                  <a:lnTo>
                    <a:pt x="2315775" y="209704"/>
                  </a:lnTo>
                  <a:lnTo>
                    <a:pt x="2330498" y="252089"/>
                  </a:lnTo>
                  <a:lnTo>
                    <a:pt x="2339633" y="296792"/>
                  </a:lnTo>
                  <a:lnTo>
                    <a:pt x="2342769" y="343408"/>
                  </a:lnTo>
                  <a:lnTo>
                    <a:pt x="2342769" y="1717294"/>
                  </a:lnTo>
                  <a:lnTo>
                    <a:pt x="2339633" y="1763905"/>
                  </a:lnTo>
                  <a:lnTo>
                    <a:pt x="2330498" y="1808610"/>
                  </a:lnTo>
                  <a:lnTo>
                    <a:pt x="2315775" y="1851000"/>
                  </a:lnTo>
                  <a:lnTo>
                    <a:pt x="2295873" y="1890665"/>
                  </a:lnTo>
                  <a:lnTo>
                    <a:pt x="2271201" y="1927196"/>
                  </a:lnTo>
                  <a:lnTo>
                    <a:pt x="2242169" y="1960184"/>
                  </a:lnTo>
                  <a:lnTo>
                    <a:pt x="2209186" y="1989220"/>
                  </a:lnTo>
                  <a:lnTo>
                    <a:pt x="2172664" y="2013894"/>
                  </a:lnTo>
                  <a:lnTo>
                    <a:pt x="2133010" y="2033797"/>
                  </a:lnTo>
                  <a:lnTo>
                    <a:pt x="2090635" y="2048521"/>
                  </a:lnTo>
                  <a:lnTo>
                    <a:pt x="2045949" y="2057655"/>
                  </a:lnTo>
                  <a:lnTo>
                    <a:pt x="1999360" y="2060790"/>
                  </a:lnTo>
                  <a:lnTo>
                    <a:pt x="343535" y="2060790"/>
                  </a:lnTo>
                  <a:lnTo>
                    <a:pt x="296917" y="2057655"/>
                  </a:lnTo>
                  <a:lnTo>
                    <a:pt x="252206" y="2048521"/>
                  </a:lnTo>
                  <a:lnTo>
                    <a:pt x="209811" y="2033797"/>
                  </a:lnTo>
                  <a:lnTo>
                    <a:pt x="170142" y="2013894"/>
                  </a:lnTo>
                  <a:lnTo>
                    <a:pt x="133607" y="1989220"/>
                  </a:lnTo>
                  <a:lnTo>
                    <a:pt x="100615" y="1960184"/>
                  </a:lnTo>
                  <a:lnTo>
                    <a:pt x="71577" y="1927196"/>
                  </a:lnTo>
                  <a:lnTo>
                    <a:pt x="46900" y="1890665"/>
                  </a:lnTo>
                  <a:lnTo>
                    <a:pt x="26995" y="1851000"/>
                  </a:lnTo>
                  <a:lnTo>
                    <a:pt x="12270" y="1808610"/>
                  </a:lnTo>
                  <a:lnTo>
                    <a:pt x="3135" y="1763905"/>
                  </a:lnTo>
                  <a:lnTo>
                    <a:pt x="0" y="1717294"/>
                  </a:lnTo>
                  <a:lnTo>
                    <a:pt x="0" y="343408"/>
                  </a:lnTo>
                  <a:close/>
                </a:path>
              </a:pathLst>
            </a:custGeom>
            <a:ln w="28575">
              <a:solidFill>
                <a:srgbClr val="A2FF2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4751196" y="5256530"/>
              <a:ext cx="2343150" cy="621030"/>
            </a:xfrm>
            <a:custGeom>
              <a:avLst/>
              <a:gdLst/>
              <a:ahLst/>
              <a:cxnLst/>
              <a:rect l="l" t="t" r="r" b="b"/>
              <a:pathLst>
                <a:path w="2343150" h="621029">
                  <a:moveTo>
                    <a:pt x="2239391" y="0"/>
                  </a:moveTo>
                  <a:lnTo>
                    <a:pt x="103377" y="0"/>
                  </a:lnTo>
                  <a:lnTo>
                    <a:pt x="63168" y="8135"/>
                  </a:lnTo>
                  <a:lnTo>
                    <a:pt x="30305" y="30321"/>
                  </a:lnTo>
                  <a:lnTo>
                    <a:pt x="8133" y="63222"/>
                  </a:lnTo>
                  <a:lnTo>
                    <a:pt x="0" y="103505"/>
                  </a:lnTo>
                  <a:lnTo>
                    <a:pt x="0" y="517296"/>
                  </a:lnTo>
                  <a:lnTo>
                    <a:pt x="8133" y="557558"/>
                  </a:lnTo>
                  <a:lnTo>
                    <a:pt x="30305" y="590438"/>
                  </a:lnTo>
                  <a:lnTo>
                    <a:pt x="63168" y="612608"/>
                  </a:lnTo>
                  <a:lnTo>
                    <a:pt x="103377" y="620737"/>
                  </a:lnTo>
                  <a:lnTo>
                    <a:pt x="2239391" y="620737"/>
                  </a:lnTo>
                  <a:lnTo>
                    <a:pt x="2279653" y="612608"/>
                  </a:lnTo>
                  <a:lnTo>
                    <a:pt x="2312511" y="590438"/>
                  </a:lnTo>
                  <a:lnTo>
                    <a:pt x="2334652" y="557558"/>
                  </a:lnTo>
                  <a:lnTo>
                    <a:pt x="2342769" y="517296"/>
                  </a:lnTo>
                  <a:lnTo>
                    <a:pt x="2342769" y="103505"/>
                  </a:lnTo>
                  <a:lnTo>
                    <a:pt x="2334652" y="63222"/>
                  </a:lnTo>
                  <a:lnTo>
                    <a:pt x="2312511" y="30321"/>
                  </a:lnTo>
                  <a:lnTo>
                    <a:pt x="2279653" y="8135"/>
                  </a:lnTo>
                  <a:lnTo>
                    <a:pt x="2239391" y="0"/>
                  </a:lnTo>
                  <a:close/>
                </a:path>
              </a:pathLst>
            </a:custGeom>
            <a:solidFill>
              <a:srgbClr val="DEC5F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4751196" y="5256530"/>
              <a:ext cx="2343150" cy="621030"/>
            </a:xfrm>
            <a:custGeom>
              <a:avLst/>
              <a:gdLst/>
              <a:ahLst/>
              <a:cxnLst/>
              <a:rect l="l" t="t" r="r" b="b"/>
              <a:pathLst>
                <a:path w="2343150" h="621029">
                  <a:moveTo>
                    <a:pt x="0" y="103505"/>
                  </a:moveTo>
                  <a:lnTo>
                    <a:pt x="8133" y="63222"/>
                  </a:lnTo>
                  <a:lnTo>
                    <a:pt x="30305" y="30321"/>
                  </a:lnTo>
                  <a:lnTo>
                    <a:pt x="63168" y="8135"/>
                  </a:lnTo>
                  <a:lnTo>
                    <a:pt x="103377" y="0"/>
                  </a:lnTo>
                  <a:lnTo>
                    <a:pt x="2239391" y="0"/>
                  </a:lnTo>
                  <a:lnTo>
                    <a:pt x="2279653" y="8135"/>
                  </a:lnTo>
                  <a:lnTo>
                    <a:pt x="2312511" y="30321"/>
                  </a:lnTo>
                  <a:lnTo>
                    <a:pt x="2334652" y="63222"/>
                  </a:lnTo>
                  <a:lnTo>
                    <a:pt x="2342769" y="103505"/>
                  </a:lnTo>
                  <a:lnTo>
                    <a:pt x="2342769" y="517296"/>
                  </a:lnTo>
                  <a:lnTo>
                    <a:pt x="2334652" y="557558"/>
                  </a:lnTo>
                  <a:lnTo>
                    <a:pt x="2312511" y="590438"/>
                  </a:lnTo>
                  <a:lnTo>
                    <a:pt x="2279653" y="612608"/>
                  </a:lnTo>
                  <a:lnTo>
                    <a:pt x="2239391" y="620737"/>
                  </a:lnTo>
                  <a:lnTo>
                    <a:pt x="103377" y="620737"/>
                  </a:lnTo>
                  <a:lnTo>
                    <a:pt x="63168" y="612608"/>
                  </a:lnTo>
                  <a:lnTo>
                    <a:pt x="30305" y="590438"/>
                  </a:lnTo>
                  <a:lnTo>
                    <a:pt x="8133" y="557558"/>
                  </a:lnTo>
                  <a:lnTo>
                    <a:pt x="0" y="517296"/>
                  </a:lnTo>
                  <a:lnTo>
                    <a:pt x="0" y="103505"/>
                  </a:lnTo>
                  <a:close/>
                </a:path>
              </a:pathLst>
            </a:custGeom>
            <a:ln w="25399">
              <a:solidFill>
                <a:srgbClr val="DEC5F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" name="object 8"/>
          <p:cNvGrpSpPr/>
          <p:nvPr/>
        </p:nvGrpSpPr>
        <p:grpSpPr>
          <a:xfrm>
            <a:off x="2000885" y="3803777"/>
            <a:ext cx="2368550" cy="2086610"/>
            <a:chOff x="2000885" y="3803777"/>
            <a:chExt cx="2368550" cy="2086610"/>
          </a:xfrm>
        </p:grpSpPr>
        <p:sp>
          <p:nvSpPr>
            <p:cNvPr id="9" name="object 9"/>
            <p:cNvSpPr/>
            <p:nvPr/>
          </p:nvSpPr>
          <p:spPr>
            <a:xfrm>
              <a:off x="2013585" y="3816477"/>
              <a:ext cx="2343150" cy="2061210"/>
            </a:xfrm>
            <a:custGeom>
              <a:avLst/>
              <a:gdLst/>
              <a:ahLst/>
              <a:cxnLst/>
              <a:rect l="l" t="t" r="r" b="b"/>
              <a:pathLst>
                <a:path w="2343150" h="2061210">
                  <a:moveTo>
                    <a:pt x="0" y="343408"/>
                  </a:moveTo>
                  <a:lnTo>
                    <a:pt x="3135" y="296792"/>
                  </a:lnTo>
                  <a:lnTo>
                    <a:pt x="12270" y="252089"/>
                  </a:lnTo>
                  <a:lnTo>
                    <a:pt x="26995" y="209704"/>
                  </a:lnTo>
                  <a:lnTo>
                    <a:pt x="46900" y="170048"/>
                  </a:lnTo>
                  <a:lnTo>
                    <a:pt x="71577" y="133528"/>
                  </a:lnTo>
                  <a:lnTo>
                    <a:pt x="100615" y="100552"/>
                  </a:lnTo>
                  <a:lnTo>
                    <a:pt x="133607" y="71529"/>
                  </a:lnTo>
                  <a:lnTo>
                    <a:pt x="170142" y="46867"/>
                  </a:lnTo>
                  <a:lnTo>
                    <a:pt x="209811" y="26975"/>
                  </a:lnTo>
                  <a:lnTo>
                    <a:pt x="252206" y="12261"/>
                  </a:lnTo>
                  <a:lnTo>
                    <a:pt x="296917" y="3133"/>
                  </a:lnTo>
                  <a:lnTo>
                    <a:pt x="343534" y="0"/>
                  </a:lnTo>
                  <a:lnTo>
                    <a:pt x="1999361" y="0"/>
                  </a:lnTo>
                  <a:lnTo>
                    <a:pt x="2045978" y="3133"/>
                  </a:lnTo>
                  <a:lnTo>
                    <a:pt x="2090689" y="12261"/>
                  </a:lnTo>
                  <a:lnTo>
                    <a:pt x="2133084" y="26975"/>
                  </a:lnTo>
                  <a:lnTo>
                    <a:pt x="2172753" y="46867"/>
                  </a:lnTo>
                  <a:lnTo>
                    <a:pt x="2209288" y="71529"/>
                  </a:lnTo>
                  <a:lnTo>
                    <a:pt x="2242280" y="100552"/>
                  </a:lnTo>
                  <a:lnTo>
                    <a:pt x="2271318" y="133528"/>
                  </a:lnTo>
                  <a:lnTo>
                    <a:pt x="2295995" y="170048"/>
                  </a:lnTo>
                  <a:lnTo>
                    <a:pt x="2315900" y="209704"/>
                  </a:lnTo>
                  <a:lnTo>
                    <a:pt x="2330625" y="252089"/>
                  </a:lnTo>
                  <a:lnTo>
                    <a:pt x="2339760" y="296792"/>
                  </a:lnTo>
                  <a:lnTo>
                    <a:pt x="2342895" y="343408"/>
                  </a:lnTo>
                  <a:lnTo>
                    <a:pt x="2342895" y="1717294"/>
                  </a:lnTo>
                  <a:lnTo>
                    <a:pt x="2339760" y="1763905"/>
                  </a:lnTo>
                  <a:lnTo>
                    <a:pt x="2330625" y="1808610"/>
                  </a:lnTo>
                  <a:lnTo>
                    <a:pt x="2315900" y="1851000"/>
                  </a:lnTo>
                  <a:lnTo>
                    <a:pt x="2295995" y="1890665"/>
                  </a:lnTo>
                  <a:lnTo>
                    <a:pt x="2271318" y="1927196"/>
                  </a:lnTo>
                  <a:lnTo>
                    <a:pt x="2242280" y="1960184"/>
                  </a:lnTo>
                  <a:lnTo>
                    <a:pt x="2209288" y="1989220"/>
                  </a:lnTo>
                  <a:lnTo>
                    <a:pt x="2172753" y="2013894"/>
                  </a:lnTo>
                  <a:lnTo>
                    <a:pt x="2133084" y="2033797"/>
                  </a:lnTo>
                  <a:lnTo>
                    <a:pt x="2090689" y="2048521"/>
                  </a:lnTo>
                  <a:lnTo>
                    <a:pt x="2045978" y="2057655"/>
                  </a:lnTo>
                  <a:lnTo>
                    <a:pt x="1999361" y="2060790"/>
                  </a:lnTo>
                  <a:lnTo>
                    <a:pt x="343534" y="2060790"/>
                  </a:lnTo>
                  <a:lnTo>
                    <a:pt x="296917" y="2057655"/>
                  </a:lnTo>
                  <a:lnTo>
                    <a:pt x="252206" y="2048521"/>
                  </a:lnTo>
                  <a:lnTo>
                    <a:pt x="209811" y="2033797"/>
                  </a:lnTo>
                  <a:lnTo>
                    <a:pt x="170142" y="2013894"/>
                  </a:lnTo>
                  <a:lnTo>
                    <a:pt x="133607" y="1989220"/>
                  </a:lnTo>
                  <a:lnTo>
                    <a:pt x="100615" y="1960184"/>
                  </a:lnTo>
                  <a:lnTo>
                    <a:pt x="71577" y="1927196"/>
                  </a:lnTo>
                  <a:lnTo>
                    <a:pt x="46900" y="1890665"/>
                  </a:lnTo>
                  <a:lnTo>
                    <a:pt x="26995" y="1851000"/>
                  </a:lnTo>
                  <a:lnTo>
                    <a:pt x="12270" y="1808610"/>
                  </a:lnTo>
                  <a:lnTo>
                    <a:pt x="3135" y="1763905"/>
                  </a:lnTo>
                  <a:lnTo>
                    <a:pt x="0" y="1717294"/>
                  </a:lnTo>
                  <a:lnTo>
                    <a:pt x="0" y="343408"/>
                  </a:lnTo>
                  <a:close/>
                </a:path>
              </a:pathLst>
            </a:custGeom>
            <a:ln w="25400">
              <a:solidFill>
                <a:srgbClr val="A2FF2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2013585" y="5256530"/>
              <a:ext cx="2343150" cy="621030"/>
            </a:xfrm>
            <a:custGeom>
              <a:avLst/>
              <a:gdLst/>
              <a:ahLst/>
              <a:cxnLst/>
              <a:rect l="l" t="t" r="r" b="b"/>
              <a:pathLst>
                <a:path w="2343150" h="621029">
                  <a:moveTo>
                    <a:pt x="2239391" y="0"/>
                  </a:moveTo>
                  <a:lnTo>
                    <a:pt x="103504" y="0"/>
                  </a:lnTo>
                  <a:lnTo>
                    <a:pt x="63222" y="8135"/>
                  </a:lnTo>
                  <a:lnTo>
                    <a:pt x="30321" y="30321"/>
                  </a:lnTo>
                  <a:lnTo>
                    <a:pt x="8135" y="63222"/>
                  </a:lnTo>
                  <a:lnTo>
                    <a:pt x="0" y="103505"/>
                  </a:lnTo>
                  <a:lnTo>
                    <a:pt x="0" y="517296"/>
                  </a:lnTo>
                  <a:lnTo>
                    <a:pt x="8135" y="557558"/>
                  </a:lnTo>
                  <a:lnTo>
                    <a:pt x="30321" y="590438"/>
                  </a:lnTo>
                  <a:lnTo>
                    <a:pt x="63222" y="612608"/>
                  </a:lnTo>
                  <a:lnTo>
                    <a:pt x="103504" y="620737"/>
                  </a:lnTo>
                  <a:lnTo>
                    <a:pt x="2239391" y="620737"/>
                  </a:lnTo>
                  <a:lnTo>
                    <a:pt x="2279673" y="612608"/>
                  </a:lnTo>
                  <a:lnTo>
                    <a:pt x="2312574" y="590438"/>
                  </a:lnTo>
                  <a:lnTo>
                    <a:pt x="2334760" y="557558"/>
                  </a:lnTo>
                  <a:lnTo>
                    <a:pt x="2342895" y="517296"/>
                  </a:lnTo>
                  <a:lnTo>
                    <a:pt x="2342895" y="103505"/>
                  </a:lnTo>
                  <a:lnTo>
                    <a:pt x="2334760" y="63222"/>
                  </a:lnTo>
                  <a:lnTo>
                    <a:pt x="2312574" y="30321"/>
                  </a:lnTo>
                  <a:lnTo>
                    <a:pt x="2279673" y="8135"/>
                  </a:lnTo>
                  <a:lnTo>
                    <a:pt x="2239391" y="0"/>
                  </a:lnTo>
                  <a:close/>
                </a:path>
              </a:pathLst>
            </a:custGeom>
            <a:solidFill>
              <a:srgbClr val="DEC5F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2013585" y="5256530"/>
              <a:ext cx="2343150" cy="621030"/>
            </a:xfrm>
            <a:custGeom>
              <a:avLst/>
              <a:gdLst/>
              <a:ahLst/>
              <a:cxnLst/>
              <a:rect l="l" t="t" r="r" b="b"/>
              <a:pathLst>
                <a:path w="2343150" h="621029">
                  <a:moveTo>
                    <a:pt x="0" y="103505"/>
                  </a:moveTo>
                  <a:lnTo>
                    <a:pt x="8135" y="63222"/>
                  </a:lnTo>
                  <a:lnTo>
                    <a:pt x="30321" y="30321"/>
                  </a:lnTo>
                  <a:lnTo>
                    <a:pt x="63222" y="8135"/>
                  </a:lnTo>
                  <a:lnTo>
                    <a:pt x="103504" y="0"/>
                  </a:lnTo>
                  <a:lnTo>
                    <a:pt x="2239391" y="0"/>
                  </a:lnTo>
                  <a:lnTo>
                    <a:pt x="2279673" y="8135"/>
                  </a:lnTo>
                  <a:lnTo>
                    <a:pt x="2312574" y="30321"/>
                  </a:lnTo>
                  <a:lnTo>
                    <a:pt x="2334760" y="63222"/>
                  </a:lnTo>
                  <a:lnTo>
                    <a:pt x="2342895" y="103505"/>
                  </a:lnTo>
                  <a:lnTo>
                    <a:pt x="2342895" y="517296"/>
                  </a:lnTo>
                  <a:lnTo>
                    <a:pt x="2334760" y="557558"/>
                  </a:lnTo>
                  <a:lnTo>
                    <a:pt x="2312574" y="590438"/>
                  </a:lnTo>
                  <a:lnTo>
                    <a:pt x="2279673" y="612608"/>
                  </a:lnTo>
                  <a:lnTo>
                    <a:pt x="2239391" y="620737"/>
                  </a:lnTo>
                  <a:lnTo>
                    <a:pt x="103504" y="620737"/>
                  </a:lnTo>
                  <a:lnTo>
                    <a:pt x="63222" y="612608"/>
                  </a:lnTo>
                  <a:lnTo>
                    <a:pt x="30321" y="590438"/>
                  </a:lnTo>
                  <a:lnTo>
                    <a:pt x="8135" y="557558"/>
                  </a:lnTo>
                  <a:lnTo>
                    <a:pt x="0" y="517296"/>
                  </a:lnTo>
                  <a:lnTo>
                    <a:pt x="0" y="103505"/>
                  </a:lnTo>
                  <a:close/>
                </a:path>
              </a:pathLst>
            </a:custGeom>
            <a:ln w="25399">
              <a:solidFill>
                <a:srgbClr val="DEC5F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2" name="object 12"/>
          <p:cNvGrpSpPr/>
          <p:nvPr/>
        </p:nvGrpSpPr>
        <p:grpSpPr>
          <a:xfrm>
            <a:off x="3296348" y="1110424"/>
            <a:ext cx="2371725" cy="2089785"/>
            <a:chOff x="3296348" y="1110424"/>
            <a:chExt cx="2371725" cy="2089785"/>
          </a:xfrm>
        </p:grpSpPr>
        <p:sp>
          <p:nvSpPr>
            <p:cNvPr id="13" name="object 13"/>
            <p:cNvSpPr/>
            <p:nvPr/>
          </p:nvSpPr>
          <p:spPr>
            <a:xfrm>
              <a:off x="3310635" y="1124711"/>
              <a:ext cx="2343150" cy="2061210"/>
            </a:xfrm>
            <a:custGeom>
              <a:avLst/>
              <a:gdLst/>
              <a:ahLst/>
              <a:cxnLst/>
              <a:rect l="l" t="t" r="r" b="b"/>
              <a:pathLst>
                <a:path w="2343150" h="2061210">
                  <a:moveTo>
                    <a:pt x="0" y="343535"/>
                  </a:moveTo>
                  <a:lnTo>
                    <a:pt x="3133" y="296917"/>
                  </a:lnTo>
                  <a:lnTo>
                    <a:pt x="12261" y="252206"/>
                  </a:lnTo>
                  <a:lnTo>
                    <a:pt x="26975" y="209811"/>
                  </a:lnTo>
                  <a:lnTo>
                    <a:pt x="46867" y="170142"/>
                  </a:lnTo>
                  <a:lnTo>
                    <a:pt x="71529" y="133607"/>
                  </a:lnTo>
                  <a:lnTo>
                    <a:pt x="100552" y="100615"/>
                  </a:lnTo>
                  <a:lnTo>
                    <a:pt x="133528" y="71577"/>
                  </a:lnTo>
                  <a:lnTo>
                    <a:pt x="170048" y="46900"/>
                  </a:lnTo>
                  <a:lnTo>
                    <a:pt x="209704" y="26995"/>
                  </a:lnTo>
                  <a:lnTo>
                    <a:pt x="252089" y="12270"/>
                  </a:lnTo>
                  <a:lnTo>
                    <a:pt x="296792" y="3135"/>
                  </a:lnTo>
                  <a:lnTo>
                    <a:pt x="343408" y="0"/>
                  </a:lnTo>
                  <a:lnTo>
                    <a:pt x="1999234" y="0"/>
                  </a:lnTo>
                  <a:lnTo>
                    <a:pt x="2045851" y="3135"/>
                  </a:lnTo>
                  <a:lnTo>
                    <a:pt x="2090562" y="12270"/>
                  </a:lnTo>
                  <a:lnTo>
                    <a:pt x="2132957" y="26995"/>
                  </a:lnTo>
                  <a:lnTo>
                    <a:pt x="2172626" y="46900"/>
                  </a:lnTo>
                  <a:lnTo>
                    <a:pt x="2209161" y="71577"/>
                  </a:lnTo>
                  <a:lnTo>
                    <a:pt x="2242153" y="100615"/>
                  </a:lnTo>
                  <a:lnTo>
                    <a:pt x="2271191" y="133607"/>
                  </a:lnTo>
                  <a:lnTo>
                    <a:pt x="2295868" y="170142"/>
                  </a:lnTo>
                  <a:lnTo>
                    <a:pt x="2315773" y="209811"/>
                  </a:lnTo>
                  <a:lnTo>
                    <a:pt x="2330498" y="252206"/>
                  </a:lnTo>
                  <a:lnTo>
                    <a:pt x="2339633" y="296917"/>
                  </a:lnTo>
                  <a:lnTo>
                    <a:pt x="2342768" y="343535"/>
                  </a:lnTo>
                  <a:lnTo>
                    <a:pt x="2342768" y="1717421"/>
                  </a:lnTo>
                  <a:lnTo>
                    <a:pt x="2339633" y="1764036"/>
                  </a:lnTo>
                  <a:lnTo>
                    <a:pt x="2330498" y="1808739"/>
                  </a:lnTo>
                  <a:lnTo>
                    <a:pt x="2315773" y="1851124"/>
                  </a:lnTo>
                  <a:lnTo>
                    <a:pt x="2295868" y="1890780"/>
                  </a:lnTo>
                  <a:lnTo>
                    <a:pt x="2271191" y="1927300"/>
                  </a:lnTo>
                  <a:lnTo>
                    <a:pt x="2242153" y="1960276"/>
                  </a:lnTo>
                  <a:lnTo>
                    <a:pt x="2209161" y="1989299"/>
                  </a:lnTo>
                  <a:lnTo>
                    <a:pt x="2172626" y="2013961"/>
                  </a:lnTo>
                  <a:lnTo>
                    <a:pt x="2132957" y="2033853"/>
                  </a:lnTo>
                  <a:lnTo>
                    <a:pt x="2090562" y="2048567"/>
                  </a:lnTo>
                  <a:lnTo>
                    <a:pt x="2045851" y="2057695"/>
                  </a:lnTo>
                  <a:lnTo>
                    <a:pt x="1999234" y="2060828"/>
                  </a:lnTo>
                  <a:lnTo>
                    <a:pt x="343408" y="2060828"/>
                  </a:lnTo>
                  <a:lnTo>
                    <a:pt x="296792" y="2057695"/>
                  </a:lnTo>
                  <a:lnTo>
                    <a:pt x="252089" y="2048567"/>
                  </a:lnTo>
                  <a:lnTo>
                    <a:pt x="209704" y="2033853"/>
                  </a:lnTo>
                  <a:lnTo>
                    <a:pt x="170048" y="2013961"/>
                  </a:lnTo>
                  <a:lnTo>
                    <a:pt x="133528" y="1989299"/>
                  </a:lnTo>
                  <a:lnTo>
                    <a:pt x="100552" y="1960276"/>
                  </a:lnTo>
                  <a:lnTo>
                    <a:pt x="71529" y="1927300"/>
                  </a:lnTo>
                  <a:lnTo>
                    <a:pt x="46867" y="1890780"/>
                  </a:lnTo>
                  <a:lnTo>
                    <a:pt x="26975" y="1851124"/>
                  </a:lnTo>
                  <a:lnTo>
                    <a:pt x="12261" y="1808739"/>
                  </a:lnTo>
                  <a:lnTo>
                    <a:pt x="3133" y="1764036"/>
                  </a:lnTo>
                  <a:lnTo>
                    <a:pt x="0" y="1717421"/>
                  </a:lnTo>
                  <a:lnTo>
                    <a:pt x="0" y="343535"/>
                  </a:lnTo>
                  <a:close/>
                </a:path>
              </a:pathLst>
            </a:custGeom>
            <a:ln w="28575">
              <a:solidFill>
                <a:srgbClr val="A2FF2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3310635" y="2564891"/>
              <a:ext cx="2343150" cy="621030"/>
            </a:xfrm>
            <a:custGeom>
              <a:avLst/>
              <a:gdLst/>
              <a:ahLst/>
              <a:cxnLst/>
              <a:rect l="l" t="t" r="r" b="b"/>
              <a:pathLst>
                <a:path w="2343150" h="621030">
                  <a:moveTo>
                    <a:pt x="2239264" y="0"/>
                  </a:moveTo>
                  <a:lnTo>
                    <a:pt x="103377" y="0"/>
                  </a:lnTo>
                  <a:lnTo>
                    <a:pt x="63115" y="8135"/>
                  </a:lnTo>
                  <a:lnTo>
                    <a:pt x="30257" y="30321"/>
                  </a:lnTo>
                  <a:lnTo>
                    <a:pt x="8116" y="63222"/>
                  </a:lnTo>
                  <a:lnTo>
                    <a:pt x="0" y="103505"/>
                  </a:lnTo>
                  <a:lnTo>
                    <a:pt x="0" y="517271"/>
                  </a:lnTo>
                  <a:lnTo>
                    <a:pt x="8116" y="557533"/>
                  </a:lnTo>
                  <a:lnTo>
                    <a:pt x="30257" y="590391"/>
                  </a:lnTo>
                  <a:lnTo>
                    <a:pt x="63115" y="612532"/>
                  </a:lnTo>
                  <a:lnTo>
                    <a:pt x="103377" y="620649"/>
                  </a:lnTo>
                  <a:lnTo>
                    <a:pt x="2239264" y="620649"/>
                  </a:lnTo>
                  <a:lnTo>
                    <a:pt x="2279546" y="612532"/>
                  </a:lnTo>
                  <a:lnTo>
                    <a:pt x="2312447" y="590391"/>
                  </a:lnTo>
                  <a:lnTo>
                    <a:pt x="2334633" y="557533"/>
                  </a:lnTo>
                  <a:lnTo>
                    <a:pt x="2342768" y="517271"/>
                  </a:lnTo>
                  <a:lnTo>
                    <a:pt x="2342768" y="103505"/>
                  </a:lnTo>
                  <a:lnTo>
                    <a:pt x="2334633" y="63222"/>
                  </a:lnTo>
                  <a:lnTo>
                    <a:pt x="2312447" y="30321"/>
                  </a:lnTo>
                  <a:lnTo>
                    <a:pt x="2279546" y="8135"/>
                  </a:lnTo>
                  <a:lnTo>
                    <a:pt x="2239264" y="0"/>
                  </a:lnTo>
                  <a:close/>
                </a:path>
              </a:pathLst>
            </a:custGeom>
            <a:solidFill>
              <a:srgbClr val="DEC5F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3310635" y="2564891"/>
              <a:ext cx="2343150" cy="621030"/>
            </a:xfrm>
            <a:custGeom>
              <a:avLst/>
              <a:gdLst/>
              <a:ahLst/>
              <a:cxnLst/>
              <a:rect l="l" t="t" r="r" b="b"/>
              <a:pathLst>
                <a:path w="2343150" h="621030">
                  <a:moveTo>
                    <a:pt x="0" y="103505"/>
                  </a:moveTo>
                  <a:lnTo>
                    <a:pt x="8116" y="63222"/>
                  </a:lnTo>
                  <a:lnTo>
                    <a:pt x="30257" y="30321"/>
                  </a:lnTo>
                  <a:lnTo>
                    <a:pt x="63115" y="8135"/>
                  </a:lnTo>
                  <a:lnTo>
                    <a:pt x="103377" y="0"/>
                  </a:lnTo>
                  <a:lnTo>
                    <a:pt x="2239264" y="0"/>
                  </a:lnTo>
                  <a:lnTo>
                    <a:pt x="2279546" y="8135"/>
                  </a:lnTo>
                  <a:lnTo>
                    <a:pt x="2312447" y="30321"/>
                  </a:lnTo>
                  <a:lnTo>
                    <a:pt x="2334633" y="63222"/>
                  </a:lnTo>
                  <a:lnTo>
                    <a:pt x="2342768" y="103505"/>
                  </a:lnTo>
                  <a:lnTo>
                    <a:pt x="2342768" y="517271"/>
                  </a:lnTo>
                  <a:lnTo>
                    <a:pt x="2334633" y="557533"/>
                  </a:lnTo>
                  <a:lnTo>
                    <a:pt x="2312447" y="590391"/>
                  </a:lnTo>
                  <a:lnTo>
                    <a:pt x="2279546" y="612532"/>
                  </a:lnTo>
                  <a:lnTo>
                    <a:pt x="2239264" y="620649"/>
                  </a:lnTo>
                  <a:lnTo>
                    <a:pt x="103377" y="620649"/>
                  </a:lnTo>
                  <a:lnTo>
                    <a:pt x="63115" y="612532"/>
                  </a:lnTo>
                  <a:lnTo>
                    <a:pt x="30257" y="590391"/>
                  </a:lnTo>
                  <a:lnTo>
                    <a:pt x="8116" y="557533"/>
                  </a:lnTo>
                  <a:lnTo>
                    <a:pt x="0" y="517271"/>
                  </a:lnTo>
                  <a:lnTo>
                    <a:pt x="0" y="103505"/>
                  </a:lnTo>
                  <a:close/>
                </a:path>
              </a:pathLst>
            </a:custGeom>
            <a:ln w="25400">
              <a:solidFill>
                <a:srgbClr val="DEC5F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6" name="object 16"/>
          <p:cNvGrpSpPr/>
          <p:nvPr/>
        </p:nvGrpSpPr>
        <p:grpSpPr>
          <a:xfrm>
            <a:off x="558711" y="1110424"/>
            <a:ext cx="2371725" cy="2089785"/>
            <a:chOff x="558711" y="1110424"/>
            <a:chExt cx="2371725" cy="2089785"/>
          </a:xfrm>
        </p:grpSpPr>
        <p:sp>
          <p:nvSpPr>
            <p:cNvPr id="17" name="object 17"/>
            <p:cNvSpPr/>
            <p:nvPr/>
          </p:nvSpPr>
          <p:spPr>
            <a:xfrm>
              <a:off x="572998" y="1124711"/>
              <a:ext cx="2343150" cy="2061210"/>
            </a:xfrm>
            <a:custGeom>
              <a:avLst/>
              <a:gdLst/>
              <a:ahLst/>
              <a:cxnLst/>
              <a:rect l="l" t="t" r="r" b="b"/>
              <a:pathLst>
                <a:path w="2343150" h="2061210">
                  <a:moveTo>
                    <a:pt x="0" y="343535"/>
                  </a:moveTo>
                  <a:lnTo>
                    <a:pt x="3135" y="296917"/>
                  </a:lnTo>
                  <a:lnTo>
                    <a:pt x="12269" y="252206"/>
                  </a:lnTo>
                  <a:lnTo>
                    <a:pt x="26992" y="209811"/>
                  </a:lnTo>
                  <a:lnTo>
                    <a:pt x="46895" y="170142"/>
                  </a:lnTo>
                  <a:lnTo>
                    <a:pt x="71569" y="133607"/>
                  </a:lnTo>
                  <a:lnTo>
                    <a:pt x="100604" y="100615"/>
                  </a:lnTo>
                  <a:lnTo>
                    <a:pt x="133591" y="71577"/>
                  </a:lnTo>
                  <a:lnTo>
                    <a:pt x="170121" y="46900"/>
                  </a:lnTo>
                  <a:lnTo>
                    <a:pt x="209785" y="26995"/>
                  </a:lnTo>
                  <a:lnTo>
                    <a:pt x="252172" y="12270"/>
                  </a:lnTo>
                  <a:lnTo>
                    <a:pt x="296875" y="3135"/>
                  </a:lnTo>
                  <a:lnTo>
                    <a:pt x="343484" y="0"/>
                  </a:lnTo>
                  <a:lnTo>
                    <a:pt x="1999386" y="0"/>
                  </a:lnTo>
                  <a:lnTo>
                    <a:pt x="2045974" y="3135"/>
                  </a:lnTo>
                  <a:lnTo>
                    <a:pt x="2090661" y="12270"/>
                  </a:lnTo>
                  <a:lnTo>
                    <a:pt x="2133036" y="26995"/>
                  </a:lnTo>
                  <a:lnTo>
                    <a:pt x="2172689" y="46900"/>
                  </a:lnTo>
                  <a:lnTo>
                    <a:pt x="2209212" y="71577"/>
                  </a:lnTo>
                  <a:lnTo>
                    <a:pt x="2242194" y="100615"/>
                  </a:lnTo>
                  <a:lnTo>
                    <a:pt x="2271226" y="133607"/>
                  </a:lnTo>
                  <a:lnTo>
                    <a:pt x="2295898" y="170142"/>
                  </a:lnTo>
                  <a:lnTo>
                    <a:pt x="2315800" y="209811"/>
                  </a:lnTo>
                  <a:lnTo>
                    <a:pt x="2330524" y="252206"/>
                  </a:lnTo>
                  <a:lnTo>
                    <a:pt x="2339658" y="296917"/>
                  </a:lnTo>
                  <a:lnTo>
                    <a:pt x="2342794" y="343535"/>
                  </a:lnTo>
                  <a:lnTo>
                    <a:pt x="2342794" y="1717421"/>
                  </a:lnTo>
                  <a:lnTo>
                    <a:pt x="2339658" y="1764036"/>
                  </a:lnTo>
                  <a:lnTo>
                    <a:pt x="2330524" y="1808739"/>
                  </a:lnTo>
                  <a:lnTo>
                    <a:pt x="2315800" y="1851124"/>
                  </a:lnTo>
                  <a:lnTo>
                    <a:pt x="2295898" y="1890780"/>
                  </a:lnTo>
                  <a:lnTo>
                    <a:pt x="2271226" y="1927300"/>
                  </a:lnTo>
                  <a:lnTo>
                    <a:pt x="2242194" y="1960276"/>
                  </a:lnTo>
                  <a:lnTo>
                    <a:pt x="2209212" y="1989299"/>
                  </a:lnTo>
                  <a:lnTo>
                    <a:pt x="2172689" y="2013961"/>
                  </a:lnTo>
                  <a:lnTo>
                    <a:pt x="2133036" y="2033853"/>
                  </a:lnTo>
                  <a:lnTo>
                    <a:pt x="2090661" y="2048567"/>
                  </a:lnTo>
                  <a:lnTo>
                    <a:pt x="2045974" y="2057695"/>
                  </a:lnTo>
                  <a:lnTo>
                    <a:pt x="1999386" y="2060828"/>
                  </a:lnTo>
                  <a:lnTo>
                    <a:pt x="343484" y="2060828"/>
                  </a:lnTo>
                  <a:lnTo>
                    <a:pt x="296875" y="2057695"/>
                  </a:lnTo>
                  <a:lnTo>
                    <a:pt x="252172" y="2048567"/>
                  </a:lnTo>
                  <a:lnTo>
                    <a:pt x="209785" y="2033853"/>
                  </a:lnTo>
                  <a:lnTo>
                    <a:pt x="170121" y="2013961"/>
                  </a:lnTo>
                  <a:lnTo>
                    <a:pt x="133591" y="1989299"/>
                  </a:lnTo>
                  <a:lnTo>
                    <a:pt x="100604" y="1960276"/>
                  </a:lnTo>
                  <a:lnTo>
                    <a:pt x="71569" y="1927300"/>
                  </a:lnTo>
                  <a:lnTo>
                    <a:pt x="46895" y="1890780"/>
                  </a:lnTo>
                  <a:lnTo>
                    <a:pt x="26992" y="1851124"/>
                  </a:lnTo>
                  <a:lnTo>
                    <a:pt x="12269" y="1808739"/>
                  </a:lnTo>
                  <a:lnTo>
                    <a:pt x="3135" y="1764036"/>
                  </a:lnTo>
                  <a:lnTo>
                    <a:pt x="0" y="1717421"/>
                  </a:lnTo>
                  <a:lnTo>
                    <a:pt x="0" y="343535"/>
                  </a:lnTo>
                  <a:close/>
                </a:path>
              </a:pathLst>
            </a:custGeom>
            <a:ln w="28575">
              <a:solidFill>
                <a:srgbClr val="A2FF2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572998" y="2564891"/>
              <a:ext cx="2343150" cy="621030"/>
            </a:xfrm>
            <a:custGeom>
              <a:avLst/>
              <a:gdLst/>
              <a:ahLst/>
              <a:cxnLst/>
              <a:rect l="l" t="t" r="r" b="b"/>
              <a:pathLst>
                <a:path w="2343150" h="621030">
                  <a:moveTo>
                    <a:pt x="2239416" y="0"/>
                  </a:moveTo>
                  <a:lnTo>
                    <a:pt x="103454" y="0"/>
                  </a:lnTo>
                  <a:lnTo>
                    <a:pt x="63184" y="8135"/>
                  </a:lnTo>
                  <a:lnTo>
                    <a:pt x="30300" y="30321"/>
                  </a:lnTo>
                  <a:lnTo>
                    <a:pt x="8129" y="63222"/>
                  </a:lnTo>
                  <a:lnTo>
                    <a:pt x="0" y="103505"/>
                  </a:lnTo>
                  <a:lnTo>
                    <a:pt x="0" y="517271"/>
                  </a:lnTo>
                  <a:lnTo>
                    <a:pt x="8129" y="557533"/>
                  </a:lnTo>
                  <a:lnTo>
                    <a:pt x="30300" y="590391"/>
                  </a:lnTo>
                  <a:lnTo>
                    <a:pt x="63184" y="612532"/>
                  </a:lnTo>
                  <a:lnTo>
                    <a:pt x="103454" y="620649"/>
                  </a:lnTo>
                  <a:lnTo>
                    <a:pt x="2239416" y="620649"/>
                  </a:lnTo>
                  <a:lnTo>
                    <a:pt x="2279625" y="612532"/>
                  </a:lnTo>
                  <a:lnTo>
                    <a:pt x="2312489" y="590391"/>
                  </a:lnTo>
                  <a:lnTo>
                    <a:pt x="2334660" y="557533"/>
                  </a:lnTo>
                  <a:lnTo>
                    <a:pt x="2342794" y="517271"/>
                  </a:lnTo>
                  <a:lnTo>
                    <a:pt x="2342794" y="103505"/>
                  </a:lnTo>
                  <a:lnTo>
                    <a:pt x="2334660" y="63222"/>
                  </a:lnTo>
                  <a:lnTo>
                    <a:pt x="2312489" y="30321"/>
                  </a:lnTo>
                  <a:lnTo>
                    <a:pt x="2279625" y="8135"/>
                  </a:lnTo>
                  <a:lnTo>
                    <a:pt x="2239416" y="0"/>
                  </a:lnTo>
                  <a:close/>
                </a:path>
              </a:pathLst>
            </a:custGeom>
            <a:solidFill>
              <a:srgbClr val="DEC5F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572998" y="2564891"/>
              <a:ext cx="2343150" cy="621030"/>
            </a:xfrm>
            <a:custGeom>
              <a:avLst/>
              <a:gdLst/>
              <a:ahLst/>
              <a:cxnLst/>
              <a:rect l="l" t="t" r="r" b="b"/>
              <a:pathLst>
                <a:path w="2343150" h="621030">
                  <a:moveTo>
                    <a:pt x="0" y="103505"/>
                  </a:moveTo>
                  <a:lnTo>
                    <a:pt x="8129" y="63222"/>
                  </a:lnTo>
                  <a:lnTo>
                    <a:pt x="30300" y="30321"/>
                  </a:lnTo>
                  <a:lnTo>
                    <a:pt x="63184" y="8135"/>
                  </a:lnTo>
                  <a:lnTo>
                    <a:pt x="103454" y="0"/>
                  </a:lnTo>
                  <a:lnTo>
                    <a:pt x="2239416" y="0"/>
                  </a:lnTo>
                  <a:lnTo>
                    <a:pt x="2279625" y="8135"/>
                  </a:lnTo>
                  <a:lnTo>
                    <a:pt x="2312489" y="30321"/>
                  </a:lnTo>
                  <a:lnTo>
                    <a:pt x="2334660" y="63222"/>
                  </a:lnTo>
                  <a:lnTo>
                    <a:pt x="2342794" y="103505"/>
                  </a:lnTo>
                  <a:lnTo>
                    <a:pt x="2342794" y="517271"/>
                  </a:lnTo>
                  <a:lnTo>
                    <a:pt x="2334660" y="557533"/>
                  </a:lnTo>
                  <a:lnTo>
                    <a:pt x="2312489" y="590391"/>
                  </a:lnTo>
                  <a:lnTo>
                    <a:pt x="2279625" y="612532"/>
                  </a:lnTo>
                  <a:lnTo>
                    <a:pt x="2239416" y="620649"/>
                  </a:lnTo>
                  <a:lnTo>
                    <a:pt x="103454" y="620649"/>
                  </a:lnTo>
                  <a:lnTo>
                    <a:pt x="63184" y="612532"/>
                  </a:lnTo>
                  <a:lnTo>
                    <a:pt x="30300" y="590391"/>
                  </a:lnTo>
                  <a:lnTo>
                    <a:pt x="8129" y="557533"/>
                  </a:lnTo>
                  <a:lnTo>
                    <a:pt x="0" y="517271"/>
                  </a:lnTo>
                  <a:lnTo>
                    <a:pt x="0" y="103505"/>
                  </a:lnTo>
                  <a:close/>
                </a:path>
              </a:pathLst>
            </a:custGeom>
            <a:ln w="25400">
              <a:solidFill>
                <a:srgbClr val="DEC5F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/>
          <p:cNvSpPr txBox="1"/>
          <p:nvPr/>
        </p:nvSpPr>
        <p:spPr>
          <a:xfrm>
            <a:off x="1542414" y="2591180"/>
            <a:ext cx="44894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40">
                <a:latin typeface="Verdana"/>
                <a:cs typeface="Verdana"/>
              </a:rPr>
              <a:t>B2B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261865" y="2591180"/>
            <a:ext cx="441959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15">
                <a:latin typeface="Verdana"/>
                <a:cs typeface="Verdana"/>
              </a:rPr>
              <a:t>B2C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296915" y="5224398"/>
            <a:ext cx="125158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065" marR="5080" indent="1270">
              <a:lnSpc>
                <a:spcPct val="100000"/>
              </a:lnSpc>
              <a:spcBef>
                <a:spcPts val="100"/>
              </a:spcBef>
            </a:pPr>
            <a:r>
              <a:rPr dirty="0" sz="1200" spc="40">
                <a:latin typeface="Verdana"/>
                <a:cs typeface="Verdana"/>
              </a:rPr>
              <a:t>Партнеры</a:t>
            </a:r>
            <a:r>
              <a:rPr dirty="0" sz="1200" spc="-110">
                <a:latin typeface="Verdana"/>
                <a:cs typeface="Verdana"/>
              </a:rPr>
              <a:t> </a:t>
            </a:r>
            <a:r>
              <a:rPr dirty="0" sz="1200" spc="15">
                <a:latin typeface="Verdana"/>
                <a:cs typeface="Verdana"/>
              </a:rPr>
              <a:t>в  </a:t>
            </a:r>
            <a:r>
              <a:rPr dirty="0" sz="1200" spc="20">
                <a:latin typeface="Verdana"/>
                <a:cs typeface="Verdana"/>
              </a:rPr>
              <a:t>продажах </a:t>
            </a:r>
            <a:r>
              <a:rPr dirty="0" sz="1200" spc="60">
                <a:latin typeface="Verdana"/>
                <a:cs typeface="Verdana"/>
              </a:rPr>
              <a:t>и </a:t>
            </a:r>
            <a:r>
              <a:rPr dirty="0" sz="1200" spc="65">
                <a:latin typeface="Verdana"/>
                <a:cs typeface="Verdana"/>
              </a:rPr>
              <a:t> </a:t>
            </a:r>
            <a:r>
              <a:rPr dirty="0" sz="1200" spc="55">
                <a:latin typeface="Verdana"/>
                <a:cs typeface="Verdana"/>
              </a:rPr>
              <a:t>ком</a:t>
            </a:r>
            <a:r>
              <a:rPr dirty="0" sz="1200" spc="50">
                <a:latin typeface="Verdana"/>
                <a:cs typeface="Verdana"/>
              </a:rPr>
              <a:t>мун</a:t>
            </a:r>
            <a:r>
              <a:rPr dirty="0" sz="1200" spc="45">
                <a:latin typeface="Verdana"/>
                <a:cs typeface="Verdana"/>
              </a:rPr>
              <a:t>и</a:t>
            </a:r>
            <a:r>
              <a:rPr dirty="0" sz="1200" spc="-5">
                <a:latin typeface="Verdana"/>
                <a:cs typeface="Verdana"/>
              </a:rPr>
              <a:t>ка</a:t>
            </a:r>
            <a:r>
              <a:rPr dirty="0" sz="1200" spc="55">
                <a:latin typeface="Verdana"/>
                <a:cs typeface="Verdana"/>
              </a:rPr>
              <a:t>ц</a:t>
            </a:r>
            <a:r>
              <a:rPr dirty="0" sz="1200" spc="50">
                <a:latin typeface="Verdana"/>
                <a:cs typeface="Verdana"/>
              </a:rPr>
              <a:t>и</a:t>
            </a:r>
            <a:r>
              <a:rPr dirty="0" sz="1200" spc="60">
                <a:latin typeface="Verdana"/>
                <a:cs typeface="Verdana"/>
              </a:rPr>
              <a:t>и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387345" y="5390515"/>
            <a:ext cx="1668145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200" spc="5">
                <a:latin typeface="Verdana"/>
                <a:cs typeface="Verdana"/>
              </a:rPr>
              <a:t>Как</a:t>
            </a:r>
            <a:r>
              <a:rPr dirty="0" sz="1200" spc="-100">
                <a:latin typeface="Verdana"/>
                <a:cs typeface="Verdana"/>
              </a:rPr>
              <a:t> </a:t>
            </a:r>
            <a:r>
              <a:rPr dirty="0" sz="1200" spc="55">
                <a:latin typeface="Verdana"/>
                <a:cs typeface="Verdana"/>
              </a:rPr>
              <a:t>и</a:t>
            </a:r>
            <a:r>
              <a:rPr dirty="0" sz="1200">
                <a:latin typeface="Verdana"/>
                <a:cs typeface="Verdana"/>
              </a:rPr>
              <a:t>нф</a:t>
            </a:r>
            <a:r>
              <a:rPr dirty="0" sz="1200" spc="80">
                <a:latin typeface="Verdana"/>
                <a:cs typeface="Verdana"/>
              </a:rPr>
              <a:t>орм</a:t>
            </a:r>
            <a:r>
              <a:rPr dirty="0" sz="1200" spc="55">
                <a:latin typeface="Verdana"/>
                <a:cs typeface="Verdana"/>
              </a:rPr>
              <a:t>и</a:t>
            </a:r>
            <a:r>
              <a:rPr dirty="0" sz="1200" spc="50">
                <a:latin typeface="Verdana"/>
                <a:cs typeface="Verdana"/>
              </a:rPr>
              <a:t>руем</a:t>
            </a:r>
            <a:r>
              <a:rPr dirty="0" sz="1200" spc="-85">
                <a:latin typeface="Verdana"/>
                <a:cs typeface="Verdana"/>
              </a:rPr>
              <a:t> </a:t>
            </a:r>
            <a:r>
              <a:rPr dirty="0" sz="1200" spc="40">
                <a:latin typeface="Verdana"/>
                <a:cs typeface="Verdana"/>
              </a:rPr>
              <a:t>о</a:t>
            </a:r>
            <a:endParaRPr sz="1200">
              <a:latin typeface="Verdana"/>
              <a:cs typeface="Verdana"/>
            </a:endParaRPr>
          </a:p>
          <a:p>
            <a:pPr algn="ctr">
              <a:lnSpc>
                <a:spcPct val="100000"/>
              </a:lnSpc>
            </a:pPr>
            <a:r>
              <a:rPr dirty="0" sz="1200" spc="25">
                <a:latin typeface="Verdana"/>
                <a:cs typeface="Verdana"/>
              </a:rPr>
              <a:t>продукте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066291" y="1262634"/>
            <a:ext cx="1332230" cy="1244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8255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Calibri"/>
                <a:cs typeface="Calibri"/>
              </a:rPr>
              <a:t>Коммерческие </a:t>
            </a:r>
            <a:r>
              <a:rPr dirty="0" sz="1600" spc="-350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предложения</a:t>
            </a:r>
            <a:r>
              <a:rPr dirty="0" sz="1600" spc="-55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- </a:t>
            </a:r>
            <a:r>
              <a:rPr dirty="0" sz="1600" spc="-350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рассылка</a:t>
            </a:r>
            <a:endParaRPr sz="1600">
              <a:latin typeface="Calibri"/>
              <a:cs typeface="Calibri"/>
            </a:endParaRPr>
          </a:p>
          <a:p>
            <a:pPr algn="just" marL="12700" marR="5080">
              <a:lnSpc>
                <a:spcPct val="100000"/>
              </a:lnSpc>
            </a:pPr>
            <a:r>
              <a:rPr dirty="0" sz="1600" spc="-5">
                <a:latin typeface="Calibri"/>
                <a:cs typeface="Calibri"/>
              </a:rPr>
              <a:t>Сайт</a:t>
            </a:r>
            <a:r>
              <a:rPr dirty="0" sz="1600" spc="-30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/</a:t>
            </a:r>
            <a:r>
              <a:rPr dirty="0" sz="1600" spc="-45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Магазин </a:t>
            </a:r>
            <a:r>
              <a:rPr dirty="0" sz="1600" spc="-350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приложений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840607" y="1338198"/>
            <a:ext cx="1331595" cy="10007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10">
                <a:latin typeface="Calibri"/>
                <a:cs typeface="Calibri"/>
              </a:rPr>
              <a:t>Контекстная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600" spc="-10">
                <a:latin typeface="Calibri"/>
                <a:cs typeface="Calibri"/>
              </a:rPr>
              <a:t>реклама</a:t>
            </a:r>
            <a:endParaRPr sz="16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dirty="0" sz="1600" spc="-5">
                <a:latin typeface="Calibri"/>
                <a:cs typeface="Calibri"/>
              </a:rPr>
              <a:t>Сайт</a:t>
            </a:r>
            <a:r>
              <a:rPr dirty="0" sz="1600" spc="-30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/</a:t>
            </a:r>
            <a:r>
              <a:rPr dirty="0" sz="1600" spc="-45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Магазин </a:t>
            </a:r>
            <a:r>
              <a:rPr dirty="0" sz="1600" spc="-345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приложений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300732" y="4054551"/>
            <a:ext cx="1739900" cy="1093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05410" indent="-93345">
              <a:lnSpc>
                <a:spcPct val="100000"/>
              </a:lnSpc>
              <a:spcBef>
                <a:spcPts val="105"/>
              </a:spcBef>
              <a:buChar char="-"/>
              <a:tabLst>
                <a:tab pos="106045" algn="l"/>
              </a:tabLst>
            </a:pPr>
            <a:r>
              <a:rPr dirty="0" sz="1400" spc="-5">
                <a:latin typeface="Calibri"/>
                <a:cs typeface="Calibri"/>
              </a:rPr>
              <a:t>Размещение</a:t>
            </a:r>
            <a:r>
              <a:rPr dirty="0" sz="1400" spc="-2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в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400" spc="-5">
                <a:latin typeface="Calibri"/>
                <a:cs typeface="Calibri"/>
              </a:rPr>
              <a:t>магазине</a:t>
            </a:r>
            <a:r>
              <a:rPr dirty="0" sz="1400" spc="-20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приложений</a:t>
            </a:r>
            <a:endParaRPr sz="1400">
              <a:latin typeface="Calibri"/>
              <a:cs typeface="Calibri"/>
            </a:endParaRPr>
          </a:p>
          <a:p>
            <a:pPr marL="105410" indent="-93345">
              <a:lnSpc>
                <a:spcPct val="100000"/>
              </a:lnSpc>
              <a:buChar char="-"/>
              <a:tabLst>
                <a:tab pos="106045" algn="l"/>
              </a:tabLst>
            </a:pPr>
            <a:r>
              <a:rPr dirty="0" sz="1400">
                <a:latin typeface="Calibri"/>
                <a:cs typeface="Calibri"/>
              </a:rPr>
              <a:t>П</a:t>
            </a:r>
            <a:r>
              <a:rPr dirty="0" sz="1400" spc="-10">
                <a:latin typeface="Calibri"/>
                <a:cs typeface="Calibri"/>
              </a:rPr>
              <a:t>р</a:t>
            </a:r>
            <a:r>
              <a:rPr dirty="0" sz="1400" spc="-30">
                <a:latin typeface="Calibri"/>
                <a:cs typeface="Calibri"/>
              </a:rPr>
              <a:t>е</a:t>
            </a:r>
            <a:r>
              <a:rPr dirty="0" sz="1400" spc="-5">
                <a:latin typeface="Calibri"/>
                <a:cs typeface="Calibri"/>
              </a:rPr>
              <a:t>дл</a:t>
            </a:r>
            <a:r>
              <a:rPr dirty="0" sz="1400" spc="-10">
                <a:latin typeface="Calibri"/>
                <a:cs typeface="Calibri"/>
              </a:rPr>
              <a:t>ож</a:t>
            </a:r>
            <a:r>
              <a:rPr dirty="0" sz="1400">
                <a:latin typeface="Calibri"/>
                <a:cs typeface="Calibri"/>
              </a:rPr>
              <a:t>ение</a:t>
            </a:r>
            <a:r>
              <a:rPr dirty="0" sz="140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о</a:t>
            </a:r>
            <a:endParaRPr sz="1400">
              <a:latin typeface="Calibri"/>
              <a:cs typeface="Calibri"/>
            </a:endParaRPr>
          </a:p>
          <a:p>
            <a:pPr marL="12700" marR="31115">
              <a:lnSpc>
                <a:spcPct val="100000"/>
              </a:lnSpc>
            </a:pPr>
            <a:r>
              <a:rPr dirty="0" sz="1400" spc="-10">
                <a:latin typeface="Calibri"/>
                <a:cs typeface="Calibri"/>
              </a:rPr>
              <a:t>предустановке </a:t>
            </a:r>
            <a:r>
              <a:rPr dirty="0" sz="1400" spc="-5">
                <a:latin typeface="Calibri"/>
                <a:cs typeface="Calibri"/>
              </a:rPr>
              <a:t>вместе </a:t>
            </a:r>
            <a:r>
              <a:rPr dirty="0" sz="1400" spc="-30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с</a:t>
            </a:r>
            <a:r>
              <a:rPr dirty="0" sz="1400" spc="-25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ОС </a:t>
            </a:r>
            <a:r>
              <a:rPr dirty="0" sz="1400">
                <a:latin typeface="Calibri"/>
                <a:cs typeface="Calibri"/>
              </a:rPr>
              <a:t>на</a:t>
            </a:r>
            <a:r>
              <a:rPr dirty="0" sz="1400" spc="-25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ядре</a:t>
            </a:r>
            <a:r>
              <a:rPr dirty="0" sz="1400" spc="10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Linux.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246370" y="4087748"/>
            <a:ext cx="1542415" cy="848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Calibri"/>
                <a:cs typeface="Calibri"/>
              </a:rPr>
              <a:t>Прои</a:t>
            </a:r>
            <a:r>
              <a:rPr dirty="0" sz="1800" spc="-10">
                <a:latin typeface="Calibri"/>
                <a:cs typeface="Calibri"/>
              </a:rPr>
              <a:t>з</a:t>
            </a:r>
            <a:r>
              <a:rPr dirty="0" sz="1800">
                <a:latin typeface="Calibri"/>
                <a:cs typeface="Calibri"/>
              </a:rPr>
              <a:t>в</a:t>
            </a:r>
            <a:r>
              <a:rPr dirty="0" sz="1800" spc="-50">
                <a:latin typeface="Calibri"/>
                <a:cs typeface="Calibri"/>
              </a:rPr>
              <a:t>о</a:t>
            </a:r>
            <a:r>
              <a:rPr dirty="0" sz="1800" spc="-5">
                <a:latin typeface="Calibri"/>
                <a:cs typeface="Calibri"/>
              </a:rPr>
              <a:t>ди</a:t>
            </a:r>
            <a:r>
              <a:rPr dirty="0" sz="1800" spc="-15">
                <a:latin typeface="Calibri"/>
                <a:cs typeface="Calibri"/>
              </a:rPr>
              <a:t>т</a:t>
            </a:r>
            <a:r>
              <a:rPr dirty="0" sz="1800" spc="-20">
                <a:latin typeface="Calibri"/>
                <a:cs typeface="Calibri"/>
              </a:rPr>
              <a:t>е</a:t>
            </a:r>
            <a:r>
              <a:rPr dirty="0" sz="1800">
                <a:latin typeface="Calibri"/>
                <a:cs typeface="Calibri"/>
              </a:rPr>
              <a:t>ли  </a:t>
            </a:r>
            <a:r>
              <a:rPr dirty="0" sz="1800" spc="-5">
                <a:latin typeface="Calibri"/>
                <a:cs typeface="Calibri"/>
              </a:rPr>
              <a:t>ОС </a:t>
            </a:r>
            <a:r>
              <a:rPr dirty="0" sz="1800">
                <a:latin typeface="Calibri"/>
                <a:cs typeface="Calibri"/>
              </a:rPr>
              <a:t>на </a:t>
            </a:r>
            <a:r>
              <a:rPr dirty="0" sz="1800" spc="-5">
                <a:latin typeface="Calibri"/>
                <a:cs typeface="Calibri"/>
              </a:rPr>
              <a:t>ядре 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Linux.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5736" y="2169414"/>
            <a:ext cx="3310102" cy="327406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085189" y="2512567"/>
            <a:ext cx="275590" cy="14986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800" spc="100">
                <a:latin typeface="Verdana"/>
                <a:cs typeface="Verdana"/>
              </a:rPr>
              <a:t>Р</a:t>
            </a:r>
            <a:r>
              <a:rPr dirty="0" sz="800" spc="50">
                <a:latin typeface="Verdana"/>
                <a:cs typeface="Verdana"/>
              </a:rPr>
              <a:t>A</a:t>
            </a:r>
            <a:r>
              <a:rPr dirty="0" sz="800" spc="105">
                <a:latin typeface="Verdana"/>
                <a:cs typeface="Verdana"/>
              </a:rPr>
              <a:t>M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88237" y="3331845"/>
            <a:ext cx="262255" cy="14986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800" spc="-15">
                <a:latin typeface="Verdana"/>
                <a:cs typeface="Verdana"/>
              </a:rPr>
              <a:t>T</a:t>
            </a:r>
            <a:r>
              <a:rPr dirty="0" sz="800" spc="50">
                <a:latin typeface="Verdana"/>
                <a:cs typeface="Verdana"/>
              </a:rPr>
              <a:t>A</a:t>
            </a:r>
            <a:r>
              <a:rPr dirty="0" sz="800" spc="105">
                <a:latin typeface="Verdana"/>
                <a:cs typeface="Verdana"/>
              </a:rPr>
              <a:t>M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84884" y="4133469"/>
            <a:ext cx="264795" cy="14986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800" spc="-50">
                <a:latin typeface="Verdana"/>
                <a:cs typeface="Verdana"/>
              </a:rPr>
              <a:t>S</a:t>
            </a:r>
            <a:r>
              <a:rPr dirty="0" sz="800" spc="50">
                <a:latin typeface="Verdana"/>
                <a:cs typeface="Verdana"/>
              </a:rPr>
              <a:t>A</a:t>
            </a:r>
            <a:r>
              <a:rPr dirty="0" sz="800" spc="105">
                <a:latin typeface="Verdana"/>
                <a:cs typeface="Verdana"/>
              </a:rPr>
              <a:t>M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86103" y="4942713"/>
            <a:ext cx="275590" cy="14986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800" spc="-50">
                <a:latin typeface="Verdana"/>
                <a:cs typeface="Verdana"/>
              </a:rPr>
              <a:t>S</a:t>
            </a:r>
            <a:r>
              <a:rPr dirty="0" sz="800" spc="80">
                <a:latin typeface="Verdana"/>
                <a:cs typeface="Verdana"/>
              </a:rPr>
              <a:t>OM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150491" y="2522347"/>
            <a:ext cx="890269" cy="44195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1099"/>
              </a:lnSpc>
              <a:spcBef>
                <a:spcPts val="100"/>
              </a:spcBef>
            </a:pPr>
            <a:r>
              <a:rPr dirty="0" sz="900">
                <a:latin typeface="Microsoft Sans Serif"/>
                <a:cs typeface="Microsoft Sans Serif"/>
              </a:rPr>
              <a:t>53 </a:t>
            </a:r>
            <a:r>
              <a:rPr dirty="0" sz="900" spc="-5">
                <a:latin typeface="Microsoft Sans Serif"/>
                <a:cs typeface="Microsoft Sans Serif"/>
              </a:rPr>
              <a:t>млн. </a:t>
            </a:r>
            <a:r>
              <a:rPr dirty="0" sz="900">
                <a:latin typeface="Microsoft Sans Serif"/>
                <a:cs typeface="Microsoft Sans Serif"/>
              </a:rPr>
              <a:t> устройств</a:t>
            </a:r>
            <a:r>
              <a:rPr dirty="0" sz="900" spc="-35">
                <a:latin typeface="Microsoft Sans Serif"/>
                <a:cs typeface="Microsoft Sans Serif"/>
              </a:rPr>
              <a:t> </a:t>
            </a:r>
            <a:r>
              <a:rPr dirty="0" sz="900" spc="-25">
                <a:latin typeface="Microsoft Sans Serif"/>
                <a:cs typeface="Microsoft Sans Serif"/>
              </a:rPr>
              <a:t>(РФ</a:t>
            </a:r>
            <a:r>
              <a:rPr dirty="0" sz="900" spc="-30">
                <a:latin typeface="Microsoft Sans Serif"/>
                <a:cs typeface="Microsoft Sans Serif"/>
              </a:rPr>
              <a:t> </a:t>
            </a:r>
            <a:r>
              <a:rPr dirty="0" sz="900" spc="5">
                <a:latin typeface="Microsoft Sans Serif"/>
                <a:cs typeface="Microsoft Sans Serif"/>
              </a:rPr>
              <a:t>+ </a:t>
            </a:r>
            <a:r>
              <a:rPr dirty="0" sz="900" spc="-225">
                <a:latin typeface="Microsoft Sans Serif"/>
                <a:cs typeface="Microsoft Sans Serif"/>
              </a:rPr>
              <a:t> </a:t>
            </a:r>
            <a:r>
              <a:rPr dirty="0" sz="900">
                <a:latin typeface="Microsoft Sans Serif"/>
                <a:cs typeface="Microsoft Sans Serif"/>
              </a:rPr>
              <a:t>Беларусь)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155063" y="4280153"/>
            <a:ext cx="833119" cy="5810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1099"/>
              </a:lnSpc>
              <a:spcBef>
                <a:spcPts val="100"/>
              </a:spcBef>
            </a:pPr>
            <a:r>
              <a:rPr dirty="0" sz="900">
                <a:latin typeface="Microsoft Sans Serif"/>
                <a:cs typeface="Microsoft Sans Serif"/>
              </a:rPr>
              <a:t>252 </a:t>
            </a:r>
            <a:r>
              <a:rPr dirty="0" sz="900" spc="5">
                <a:latin typeface="Microsoft Sans Serif"/>
                <a:cs typeface="Microsoft Sans Serif"/>
              </a:rPr>
              <a:t>тыс. </a:t>
            </a:r>
            <a:r>
              <a:rPr dirty="0" sz="900" spc="10">
                <a:latin typeface="Microsoft Sans Serif"/>
                <a:cs typeface="Microsoft Sans Serif"/>
              </a:rPr>
              <a:t> </a:t>
            </a:r>
            <a:r>
              <a:rPr dirty="0" sz="900">
                <a:latin typeface="Microsoft Sans Serif"/>
                <a:cs typeface="Microsoft Sans Serif"/>
              </a:rPr>
              <a:t>устройств </a:t>
            </a:r>
            <a:r>
              <a:rPr dirty="0" sz="900" spc="5">
                <a:latin typeface="Microsoft Sans Serif"/>
                <a:cs typeface="Microsoft Sans Serif"/>
              </a:rPr>
              <a:t> </a:t>
            </a:r>
            <a:r>
              <a:rPr dirty="0" sz="900">
                <a:latin typeface="Microsoft Sans Serif"/>
                <a:cs typeface="Microsoft Sans Serif"/>
              </a:rPr>
              <a:t>в</a:t>
            </a:r>
            <a:r>
              <a:rPr dirty="0" sz="900">
                <a:latin typeface="Microsoft Sans Serif"/>
                <a:cs typeface="Microsoft Sans Serif"/>
              </a:rPr>
              <a:t>о</a:t>
            </a:r>
            <a:r>
              <a:rPr dirty="0" sz="900">
                <a:latin typeface="Microsoft Sans Serif"/>
                <a:cs typeface="Microsoft Sans Serif"/>
              </a:rPr>
              <a:t>сп</a:t>
            </a:r>
            <a:r>
              <a:rPr dirty="0" sz="900" spc="-10">
                <a:latin typeface="Microsoft Sans Serif"/>
                <a:cs typeface="Microsoft Sans Serif"/>
              </a:rPr>
              <a:t>о</a:t>
            </a:r>
            <a:r>
              <a:rPr dirty="0" sz="900" spc="10">
                <a:latin typeface="Microsoft Sans Serif"/>
                <a:cs typeface="Microsoft Sans Serif"/>
              </a:rPr>
              <a:t>л</a:t>
            </a:r>
            <a:r>
              <a:rPr dirty="0" sz="900">
                <a:latin typeface="Microsoft Sans Serif"/>
                <a:cs typeface="Microsoft Sans Serif"/>
              </a:rPr>
              <a:t>ь</a:t>
            </a:r>
            <a:r>
              <a:rPr dirty="0" sz="900" spc="-20">
                <a:latin typeface="Microsoft Sans Serif"/>
                <a:cs typeface="Microsoft Sans Serif"/>
              </a:rPr>
              <a:t>з</a:t>
            </a:r>
            <a:r>
              <a:rPr dirty="0" sz="900" spc="-30">
                <a:latin typeface="Microsoft Sans Serif"/>
                <a:cs typeface="Microsoft Sans Serif"/>
              </a:rPr>
              <a:t>у</a:t>
            </a:r>
            <a:r>
              <a:rPr dirty="0" sz="900" spc="5">
                <a:latin typeface="Microsoft Sans Serif"/>
                <a:cs typeface="Microsoft Sans Serif"/>
              </a:rPr>
              <a:t>ются  </a:t>
            </a:r>
            <a:r>
              <a:rPr dirty="0" sz="900" spc="-5">
                <a:latin typeface="Microsoft Sans Serif"/>
                <a:cs typeface="Microsoft Sans Serif"/>
              </a:rPr>
              <a:t>решением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152650" y="3169361"/>
            <a:ext cx="1067435" cy="304165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900">
                <a:latin typeface="Microsoft Sans Serif"/>
                <a:cs typeface="Microsoft Sans Serif"/>
              </a:rPr>
              <a:t>49,5</a:t>
            </a:r>
            <a:r>
              <a:rPr dirty="0" sz="900" spc="-45">
                <a:latin typeface="Microsoft Sans Serif"/>
                <a:cs typeface="Microsoft Sans Serif"/>
              </a:rPr>
              <a:t> </a:t>
            </a:r>
            <a:r>
              <a:rPr dirty="0" sz="900" spc="-5">
                <a:latin typeface="Microsoft Sans Serif"/>
                <a:cs typeface="Microsoft Sans Serif"/>
              </a:rPr>
              <a:t>млн.</a:t>
            </a:r>
            <a:endParaRPr sz="9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z="900">
                <a:latin typeface="Microsoft Sans Serif"/>
                <a:cs typeface="Microsoft Sans Serif"/>
              </a:rPr>
              <a:t>устройств</a:t>
            </a:r>
            <a:r>
              <a:rPr dirty="0" sz="900" spc="-25">
                <a:latin typeface="Microsoft Sans Serif"/>
                <a:cs typeface="Microsoft Sans Serif"/>
              </a:rPr>
              <a:t> </a:t>
            </a:r>
            <a:r>
              <a:rPr dirty="0" sz="900" spc="5">
                <a:latin typeface="Microsoft Sans Serif"/>
                <a:cs typeface="Microsoft Sans Serif"/>
              </a:rPr>
              <a:t>в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>
                <a:latin typeface="Microsoft Sans Serif"/>
                <a:cs typeface="Microsoft Sans Serif"/>
              </a:rPr>
              <a:t>России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152650" y="3633342"/>
            <a:ext cx="809625" cy="44195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1099"/>
              </a:lnSpc>
              <a:spcBef>
                <a:spcPts val="100"/>
              </a:spcBef>
            </a:pPr>
            <a:r>
              <a:rPr dirty="0" sz="900">
                <a:latin typeface="Microsoft Sans Serif"/>
                <a:cs typeface="Microsoft Sans Serif"/>
              </a:rPr>
              <a:t>840 </a:t>
            </a:r>
            <a:r>
              <a:rPr dirty="0" sz="900" spc="5">
                <a:latin typeface="Microsoft Sans Serif"/>
                <a:cs typeface="Microsoft Sans Serif"/>
              </a:rPr>
              <a:t>тыс. </a:t>
            </a:r>
            <a:r>
              <a:rPr dirty="0" sz="900" spc="10">
                <a:latin typeface="Microsoft Sans Serif"/>
                <a:cs typeface="Microsoft Sans Serif"/>
              </a:rPr>
              <a:t> </a:t>
            </a:r>
            <a:r>
              <a:rPr dirty="0" sz="900">
                <a:latin typeface="Microsoft Sans Serif"/>
                <a:cs typeface="Microsoft Sans Serif"/>
              </a:rPr>
              <a:t>устройств </a:t>
            </a:r>
            <a:r>
              <a:rPr dirty="0" sz="900" spc="-5">
                <a:latin typeface="Microsoft Sans Serif"/>
                <a:cs typeface="Microsoft Sans Serif"/>
              </a:rPr>
              <a:t>на </a:t>
            </a:r>
            <a:r>
              <a:rPr dirty="0" sz="900">
                <a:latin typeface="Microsoft Sans Serif"/>
                <a:cs typeface="Microsoft Sans Serif"/>
              </a:rPr>
              <a:t> Linux</a:t>
            </a:r>
            <a:r>
              <a:rPr dirty="0" sz="900" spc="-45">
                <a:latin typeface="Microsoft Sans Serif"/>
                <a:cs typeface="Microsoft Sans Serif"/>
              </a:rPr>
              <a:t> </a:t>
            </a:r>
            <a:r>
              <a:rPr dirty="0" sz="900" spc="5">
                <a:latin typeface="Microsoft Sans Serif"/>
                <a:cs typeface="Microsoft Sans Serif"/>
              </a:rPr>
              <a:t>в</a:t>
            </a:r>
            <a:r>
              <a:rPr dirty="0" sz="900" spc="-20">
                <a:latin typeface="Microsoft Sans Serif"/>
                <a:cs typeface="Microsoft Sans Serif"/>
              </a:rPr>
              <a:t> </a:t>
            </a:r>
            <a:r>
              <a:rPr dirty="0" sz="900">
                <a:latin typeface="Microsoft Sans Serif"/>
                <a:cs typeface="Microsoft Sans Serif"/>
              </a:rPr>
              <a:t>России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0" y="1126604"/>
            <a:ext cx="4356100" cy="428625"/>
          </a:xfrm>
          <a:custGeom>
            <a:avLst/>
            <a:gdLst/>
            <a:ahLst/>
            <a:cxnLst/>
            <a:rect l="l" t="t" r="r" b="b"/>
            <a:pathLst>
              <a:path w="4356100" h="428625">
                <a:moveTo>
                  <a:pt x="4355973" y="0"/>
                </a:moveTo>
                <a:lnTo>
                  <a:pt x="0" y="0"/>
                </a:lnTo>
                <a:lnTo>
                  <a:pt x="0" y="428256"/>
                </a:lnTo>
                <a:lnTo>
                  <a:pt x="4355973" y="428256"/>
                </a:lnTo>
                <a:lnTo>
                  <a:pt x="4355973" y="0"/>
                </a:lnTo>
                <a:close/>
              </a:path>
            </a:pathLst>
          </a:custGeom>
          <a:solidFill>
            <a:srgbClr val="DEC5F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793495" y="1146175"/>
            <a:ext cx="2919095" cy="358775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150" spc="10"/>
              <a:t>07</a:t>
            </a:r>
            <a:r>
              <a:rPr dirty="0" sz="2150" spc="-175"/>
              <a:t> </a:t>
            </a:r>
            <a:r>
              <a:rPr dirty="0" sz="2150" spc="140"/>
              <a:t>ОЦЕНКА</a:t>
            </a:r>
            <a:r>
              <a:rPr dirty="0" sz="2150" spc="-165"/>
              <a:t> </a:t>
            </a:r>
            <a:r>
              <a:rPr dirty="0" sz="2150" spc="175"/>
              <a:t>Р</a:t>
            </a:r>
            <a:r>
              <a:rPr dirty="0" sz="2150" spc="275"/>
              <a:t>Ы</a:t>
            </a:r>
            <a:r>
              <a:rPr dirty="0" sz="2150" spc="140"/>
              <a:t>НКА</a:t>
            </a:r>
            <a:endParaRPr sz="2150"/>
          </a:p>
        </p:txBody>
      </p:sp>
      <p:grpSp>
        <p:nvGrpSpPr>
          <p:cNvPr id="13" name="object 13"/>
          <p:cNvGrpSpPr/>
          <p:nvPr/>
        </p:nvGrpSpPr>
        <p:grpSpPr>
          <a:xfrm>
            <a:off x="5225351" y="2251900"/>
            <a:ext cx="2418715" cy="2783840"/>
            <a:chOff x="5225351" y="2251900"/>
            <a:chExt cx="2418715" cy="2783840"/>
          </a:xfrm>
        </p:grpSpPr>
        <p:sp>
          <p:nvSpPr>
            <p:cNvPr id="14" name="object 14"/>
            <p:cNvSpPr/>
            <p:nvPr/>
          </p:nvSpPr>
          <p:spPr>
            <a:xfrm>
              <a:off x="5239639" y="2266188"/>
              <a:ext cx="2390140" cy="2755265"/>
            </a:xfrm>
            <a:custGeom>
              <a:avLst/>
              <a:gdLst/>
              <a:ahLst/>
              <a:cxnLst/>
              <a:rect l="l" t="t" r="r" b="b"/>
              <a:pathLst>
                <a:path w="2390140" h="2755265">
                  <a:moveTo>
                    <a:pt x="0" y="398272"/>
                  </a:moveTo>
                  <a:lnTo>
                    <a:pt x="2679" y="351824"/>
                  </a:lnTo>
                  <a:lnTo>
                    <a:pt x="10518" y="306950"/>
                  </a:lnTo>
                  <a:lnTo>
                    <a:pt x="23218" y="263949"/>
                  </a:lnTo>
                  <a:lnTo>
                    <a:pt x="40480" y="223120"/>
                  </a:lnTo>
                  <a:lnTo>
                    <a:pt x="62005" y="184761"/>
                  </a:lnTo>
                  <a:lnTo>
                    <a:pt x="87494" y="149171"/>
                  </a:lnTo>
                  <a:lnTo>
                    <a:pt x="116649" y="116649"/>
                  </a:lnTo>
                  <a:lnTo>
                    <a:pt x="149171" y="87494"/>
                  </a:lnTo>
                  <a:lnTo>
                    <a:pt x="184761" y="62005"/>
                  </a:lnTo>
                  <a:lnTo>
                    <a:pt x="223120" y="40480"/>
                  </a:lnTo>
                  <a:lnTo>
                    <a:pt x="263949" y="23218"/>
                  </a:lnTo>
                  <a:lnTo>
                    <a:pt x="306950" y="10518"/>
                  </a:lnTo>
                  <a:lnTo>
                    <a:pt x="351824" y="2679"/>
                  </a:lnTo>
                  <a:lnTo>
                    <a:pt x="398272" y="0"/>
                  </a:lnTo>
                  <a:lnTo>
                    <a:pt x="1991360" y="0"/>
                  </a:lnTo>
                  <a:lnTo>
                    <a:pt x="2037807" y="2679"/>
                  </a:lnTo>
                  <a:lnTo>
                    <a:pt x="2082681" y="10518"/>
                  </a:lnTo>
                  <a:lnTo>
                    <a:pt x="2125682" y="23218"/>
                  </a:lnTo>
                  <a:lnTo>
                    <a:pt x="2166511" y="40480"/>
                  </a:lnTo>
                  <a:lnTo>
                    <a:pt x="2204870" y="62005"/>
                  </a:lnTo>
                  <a:lnTo>
                    <a:pt x="2240460" y="87494"/>
                  </a:lnTo>
                  <a:lnTo>
                    <a:pt x="2272982" y="116649"/>
                  </a:lnTo>
                  <a:lnTo>
                    <a:pt x="2302137" y="149171"/>
                  </a:lnTo>
                  <a:lnTo>
                    <a:pt x="2327626" y="184761"/>
                  </a:lnTo>
                  <a:lnTo>
                    <a:pt x="2349151" y="223120"/>
                  </a:lnTo>
                  <a:lnTo>
                    <a:pt x="2366413" y="263949"/>
                  </a:lnTo>
                  <a:lnTo>
                    <a:pt x="2379113" y="306950"/>
                  </a:lnTo>
                  <a:lnTo>
                    <a:pt x="2386952" y="351824"/>
                  </a:lnTo>
                  <a:lnTo>
                    <a:pt x="2389632" y="398272"/>
                  </a:lnTo>
                  <a:lnTo>
                    <a:pt x="2389632" y="2356739"/>
                  </a:lnTo>
                  <a:lnTo>
                    <a:pt x="2386952" y="2403186"/>
                  </a:lnTo>
                  <a:lnTo>
                    <a:pt x="2379113" y="2448060"/>
                  </a:lnTo>
                  <a:lnTo>
                    <a:pt x="2366413" y="2491061"/>
                  </a:lnTo>
                  <a:lnTo>
                    <a:pt x="2349151" y="2531890"/>
                  </a:lnTo>
                  <a:lnTo>
                    <a:pt x="2327626" y="2570249"/>
                  </a:lnTo>
                  <a:lnTo>
                    <a:pt x="2302137" y="2605839"/>
                  </a:lnTo>
                  <a:lnTo>
                    <a:pt x="2272982" y="2638361"/>
                  </a:lnTo>
                  <a:lnTo>
                    <a:pt x="2240460" y="2667516"/>
                  </a:lnTo>
                  <a:lnTo>
                    <a:pt x="2204870" y="2693005"/>
                  </a:lnTo>
                  <a:lnTo>
                    <a:pt x="2166511" y="2714530"/>
                  </a:lnTo>
                  <a:lnTo>
                    <a:pt x="2125682" y="2731792"/>
                  </a:lnTo>
                  <a:lnTo>
                    <a:pt x="2082681" y="2744492"/>
                  </a:lnTo>
                  <a:lnTo>
                    <a:pt x="2037807" y="2752331"/>
                  </a:lnTo>
                  <a:lnTo>
                    <a:pt x="1991360" y="2755011"/>
                  </a:lnTo>
                  <a:lnTo>
                    <a:pt x="398272" y="2755011"/>
                  </a:lnTo>
                  <a:lnTo>
                    <a:pt x="351824" y="2752331"/>
                  </a:lnTo>
                  <a:lnTo>
                    <a:pt x="306950" y="2744492"/>
                  </a:lnTo>
                  <a:lnTo>
                    <a:pt x="263949" y="2731792"/>
                  </a:lnTo>
                  <a:lnTo>
                    <a:pt x="223120" y="2714530"/>
                  </a:lnTo>
                  <a:lnTo>
                    <a:pt x="184761" y="2693005"/>
                  </a:lnTo>
                  <a:lnTo>
                    <a:pt x="149171" y="2667516"/>
                  </a:lnTo>
                  <a:lnTo>
                    <a:pt x="116649" y="2638361"/>
                  </a:lnTo>
                  <a:lnTo>
                    <a:pt x="87494" y="2605839"/>
                  </a:lnTo>
                  <a:lnTo>
                    <a:pt x="62005" y="2570249"/>
                  </a:lnTo>
                  <a:lnTo>
                    <a:pt x="40480" y="2531890"/>
                  </a:lnTo>
                  <a:lnTo>
                    <a:pt x="23218" y="2491061"/>
                  </a:lnTo>
                  <a:lnTo>
                    <a:pt x="10518" y="2448060"/>
                  </a:lnTo>
                  <a:lnTo>
                    <a:pt x="2679" y="2403186"/>
                  </a:lnTo>
                  <a:lnTo>
                    <a:pt x="0" y="2356739"/>
                  </a:lnTo>
                  <a:lnTo>
                    <a:pt x="0" y="398272"/>
                  </a:lnTo>
                  <a:close/>
                </a:path>
              </a:pathLst>
            </a:custGeom>
            <a:ln w="28575">
              <a:solidFill>
                <a:srgbClr val="A2FF2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5239639" y="4191380"/>
              <a:ext cx="2390140" cy="829944"/>
            </a:xfrm>
            <a:custGeom>
              <a:avLst/>
              <a:gdLst/>
              <a:ahLst/>
              <a:cxnLst/>
              <a:rect l="l" t="t" r="r" b="b"/>
              <a:pathLst>
                <a:path w="2390140" h="829945">
                  <a:moveTo>
                    <a:pt x="2251329" y="0"/>
                  </a:moveTo>
                  <a:lnTo>
                    <a:pt x="138302" y="0"/>
                  </a:lnTo>
                  <a:lnTo>
                    <a:pt x="94561" y="7056"/>
                  </a:lnTo>
                  <a:lnTo>
                    <a:pt x="56592" y="26700"/>
                  </a:lnTo>
                  <a:lnTo>
                    <a:pt x="26663" y="56647"/>
                  </a:lnTo>
                  <a:lnTo>
                    <a:pt x="7043" y="94609"/>
                  </a:lnTo>
                  <a:lnTo>
                    <a:pt x="0" y="138303"/>
                  </a:lnTo>
                  <a:lnTo>
                    <a:pt x="0" y="691515"/>
                  </a:lnTo>
                  <a:lnTo>
                    <a:pt x="7043" y="735208"/>
                  </a:lnTo>
                  <a:lnTo>
                    <a:pt x="26663" y="773170"/>
                  </a:lnTo>
                  <a:lnTo>
                    <a:pt x="56592" y="803117"/>
                  </a:lnTo>
                  <a:lnTo>
                    <a:pt x="94561" y="822761"/>
                  </a:lnTo>
                  <a:lnTo>
                    <a:pt x="138302" y="829818"/>
                  </a:lnTo>
                  <a:lnTo>
                    <a:pt x="2251329" y="829818"/>
                  </a:lnTo>
                  <a:lnTo>
                    <a:pt x="2295070" y="822761"/>
                  </a:lnTo>
                  <a:lnTo>
                    <a:pt x="2333039" y="803117"/>
                  </a:lnTo>
                  <a:lnTo>
                    <a:pt x="2362968" y="773170"/>
                  </a:lnTo>
                  <a:lnTo>
                    <a:pt x="2382588" y="735208"/>
                  </a:lnTo>
                  <a:lnTo>
                    <a:pt x="2389632" y="691515"/>
                  </a:lnTo>
                  <a:lnTo>
                    <a:pt x="2389632" y="138303"/>
                  </a:lnTo>
                  <a:lnTo>
                    <a:pt x="2382588" y="94609"/>
                  </a:lnTo>
                  <a:lnTo>
                    <a:pt x="2362968" y="56647"/>
                  </a:lnTo>
                  <a:lnTo>
                    <a:pt x="2333039" y="26700"/>
                  </a:lnTo>
                  <a:lnTo>
                    <a:pt x="2295070" y="7056"/>
                  </a:lnTo>
                  <a:lnTo>
                    <a:pt x="2251329" y="0"/>
                  </a:lnTo>
                  <a:close/>
                </a:path>
              </a:pathLst>
            </a:custGeom>
            <a:solidFill>
              <a:srgbClr val="DEC5F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5239639" y="4191380"/>
              <a:ext cx="2390140" cy="829944"/>
            </a:xfrm>
            <a:custGeom>
              <a:avLst/>
              <a:gdLst/>
              <a:ahLst/>
              <a:cxnLst/>
              <a:rect l="l" t="t" r="r" b="b"/>
              <a:pathLst>
                <a:path w="2390140" h="829945">
                  <a:moveTo>
                    <a:pt x="0" y="138303"/>
                  </a:moveTo>
                  <a:lnTo>
                    <a:pt x="7043" y="94609"/>
                  </a:lnTo>
                  <a:lnTo>
                    <a:pt x="26663" y="56647"/>
                  </a:lnTo>
                  <a:lnTo>
                    <a:pt x="56592" y="26700"/>
                  </a:lnTo>
                  <a:lnTo>
                    <a:pt x="94561" y="7056"/>
                  </a:lnTo>
                  <a:lnTo>
                    <a:pt x="138302" y="0"/>
                  </a:lnTo>
                  <a:lnTo>
                    <a:pt x="2251329" y="0"/>
                  </a:lnTo>
                  <a:lnTo>
                    <a:pt x="2295070" y="7056"/>
                  </a:lnTo>
                  <a:lnTo>
                    <a:pt x="2333039" y="26700"/>
                  </a:lnTo>
                  <a:lnTo>
                    <a:pt x="2362968" y="56647"/>
                  </a:lnTo>
                  <a:lnTo>
                    <a:pt x="2382588" y="94609"/>
                  </a:lnTo>
                  <a:lnTo>
                    <a:pt x="2389632" y="138303"/>
                  </a:lnTo>
                  <a:lnTo>
                    <a:pt x="2389632" y="691515"/>
                  </a:lnTo>
                  <a:lnTo>
                    <a:pt x="2382588" y="735208"/>
                  </a:lnTo>
                  <a:lnTo>
                    <a:pt x="2362968" y="773170"/>
                  </a:lnTo>
                  <a:lnTo>
                    <a:pt x="2333039" y="803117"/>
                  </a:lnTo>
                  <a:lnTo>
                    <a:pt x="2295070" y="822761"/>
                  </a:lnTo>
                  <a:lnTo>
                    <a:pt x="2251329" y="829818"/>
                  </a:lnTo>
                  <a:lnTo>
                    <a:pt x="138302" y="829818"/>
                  </a:lnTo>
                  <a:lnTo>
                    <a:pt x="94561" y="822761"/>
                  </a:lnTo>
                  <a:lnTo>
                    <a:pt x="56592" y="803117"/>
                  </a:lnTo>
                  <a:lnTo>
                    <a:pt x="26663" y="773170"/>
                  </a:lnTo>
                  <a:lnTo>
                    <a:pt x="7043" y="735208"/>
                  </a:lnTo>
                  <a:lnTo>
                    <a:pt x="0" y="691515"/>
                  </a:lnTo>
                  <a:lnTo>
                    <a:pt x="0" y="138303"/>
                  </a:lnTo>
                  <a:close/>
                </a:path>
              </a:pathLst>
            </a:custGeom>
            <a:ln w="25400">
              <a:solidFill>
                <a:srgbClr val="DEC5F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/>
          <p:cNvSpPr txBox="1"/>
          <p:nvPr/>
        </p:nvSpPr>
        <p:spPr>
          <a:xfrm>
            <a:off x="5580379" y="2550921"/>
            <a:ext cx="1830705" cy="22574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134620">
              <a:lnSpc>
                <a:spcPct val="100000"/>
              </a:lnSpc>
              <a:spcBef>
                <a:spcPts val="100"/>
              </a:spcBef>
            </a:pPr>
            <a:r>
              <a:rPr dirty="0" sz="1800" spc="-25">
                <a:latin typeface="Microsoft Sans Serif"/>
                <a:cs typeface="Microsoft Sans Serif"/>
              </a:rPr>
              <a:t>Рост </a:t>
            </a:r>
            <a:r>
              <a:rPr dirty="0" sz="1800" spc="-5">
                <a:latin typeface="Microsoft Sans Serif"/>
                <a:cs typeface="Microsoft Sans Serif"/>
              </a:rPr>
              <a:t>доли </a:t>
            </a:r>
            <a:r>
              <a:rPr dirty="0" sz="1800" spc="-10">
                <a:latin typeface="Microsoft Sans Serif"/>
                <a:cs typeface="Microsoft Sans Serif"/>
              </a:rPr>
              <a:t>Linux </a:t>
            </a:r>
            <a:r>
              <a:rPr dirty="0" sz="1800" spc="-465">
                <a:latin typeface="Microsoft Sans Serif"/>
                <a:cs typeface="Microsoft Sans Serif"/>
              </a:rPr>
              <a:t> </a:t>
            </a:r>
            <a:r>
              <a:rPr dirty="0" sz="1800" spc="-5">
                <a:latin typeface="Microsoft Sans Serif"/>
                <a:cs typeface="Microsoft Sans Serif"/>
              </a:rPr>
              <a:t>на</a:t>
            </a:r>
            <a:r>
              <a:rPr dirty="0" sz="1800" spc="10">
                <a:latin typeface="Microsoft Sans Serif"/>
                <a:cs typeface="Microsoft Sans Serif"/>
              </a:rPr>
              <a:t> </a:t>
            </a:r>
            <a:r>
              <a:rPr dirty="0" sz="1800" spc="-20">
                <a:latin typeface="Microsoft Sans Serif"/>
                <a:cs typeface="Microsoft Sans Serif"/>
              </a:rPr>
              <a:t>рынке </a:t>
            </a:r>
            <a:r>
              <a:rPr dirty="0" sz="1800" spc="-15">
                <a:latin typeface="Microsoft Sans Serif"/>
                <a:cs typeface="Microsoft Sans Serif"/>
              </a:rPr>
              <a:t> </a:t>
            </a:r>
            <a:r>
              <a:rPr dirty="0" sz="1800" spc="-10">
                <a:latin typeface="Microsoft Sans Serif"/>
                <a:cs typeface="Microsoft Sans Serif"/>
              </a:rPr>
              <a:t>операционных </a:t>
            </a:r>
            <a:r>
              <a:rPr dirty="0" sz="1800" spc="-5">
                <a:latin typeface="Microsoft Sans Serif"/>
                <a:cs typeface="Microsoft Sans Serif"/>
              </a:rPr>
              <a:t> </a:t>
            </a:r>
            <a:r>
              <a:rPr dirty="0" sz="1800" spc="-15">
                <a:latin typeface="Microsoft Sans Serif"/>
                <a:cs typeface="Microsoft Sans Serif"/>
              </a:rPr>
              <a:t>систем</a:t>
            </a:r>
            <a:endParaRPr sz="18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dirty="0" sz="1800" spc="-15">
                <a:latin typeface="Microsoft Sans Serif"/>
                <a:cs typeface="Microsoft Sans Serif"/>
              </a:rPr>
              <a:t>примерно</a:t>
            </a:r>
            <a:r>
              <a:rPr dirty="0" sz="1800">
                <a:latin typeface="Microsoft Sans Serif"/>
                <a:cs typeface="Microsoft Sans Serif"/>
              </a:rPr>
              <a:t> </a:t>
            </a:r>
            <a:r>
              <a:rPr dirty="0" sz="1800" spc="-5">
                <a:latin typeface="Microsoft Sans Serif"/>
                <a:cs typeface="Microsoft Sans Serif"/>
              </a:rPr>
              <a:t>0.5</a:t>
            </a:r>
            <a:r>
              <a:rPr dirty="0" sz="1800">
                <a:latin typeface="Microsoft Sans Serif"/>
                <a:cs typeface="Microsoft Sans Serif"/>
              </a:rPr>
              <a:t> </a:t>
            </a:r>
            <a:r>
              <a:rPr dirty="0" sz="1800" spc="470">
                <a:latin typeface="Microsoft Sans Serif"/>
                <a:cs typeface="Microsoft Sans Serif"/>
              </a:rPr>
              <a:t>–</a:t>
            </a:r>
            <a:r>
              <a:rPr dirty="0" sz="1800">
                <a:latin typeface="Microsoft Sans Serif"/>
                <a:cs typeface="Microsoft Sans Serif"/>
              </a:rPr>
              <a:t> </a:t>
            </a:r>
            <a:r>
              <a:rPr dirty="0" sz="1800" spc="-5">
                <a:latin typeface="Microsoft Sans Serif"/>
                <a:cs typeface="Microsoft Sans Serif"/>
              </a:rPr>
              <a:t>1</a:t>
            </a:r>
            <a:endParaRPr sz="18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dirty="0" sz="1800" spc="-5">
                <a:latin typeface="Microsoft Sans Serif"/>
                <a:cs typeface="Microsoft Sans Serif"/>
              </a:rPr>
              <a:t>%</a:t>
            </a:r>
            <a:r>
              <a:rPr dirty="0" sz="1800" spc="-10">
                <a:latin typeface="Microsoft Sans Serif"/>
                <a:cs typeface="Microsoft Sans Serif"/>
              </a:rPr>
              <a:t> </a:t>
            </a:r>
            <a:r>
              <a:rPr dirty="0" sz="1800">
                <a:latin typeface="Microsoft Sans Serif"/>
                <a:cs typeface="Microsoft Sans Serif"/>
              </a:rPr>
              <a:t>в</a:t>
            </a:r>
            <a:r>
              <a:rPr dirty="0" sz="1800" spc="5">
                <a:latin typeface="Microsoft Sans Serif"/>
                <a:cs typeface="Microsoft Sans Serif"/>
              </a:rPr>
              <a:t> </a:t>
            </a:r>
            <a:r>
              <a:rPr dirty="0" sz="1800" spc="-40">
                <a:latin typeface="Microsoft Sans Serif"/>
                <a:cs typeface="Microsoft Sans Serif"/>
              </a:rPr>
              <a:t>год</a:t>
            </a:r>
            <a:endParaRPr sz="1800">
              <a:latin typeface="Microsoft Sans Serif"/>
              <a:cs typeface="Microsoft Sans Serif"/>
            </a:endParaRPr>
          </a:p>
          <a:p>
            <a:pPr marL="544830" marR="607695" indent="-50800">
              <a:lnSpc>
                <a:spcPct val="100000"/>
              </a:lnSpc>
              <a:spcBef>
                <a:spcPts val="1130"/>
              </a:spcBef>
            </a:pPr>
            <a:r>
              <a:rPr dirty="0" sz="1450" spc="50">
                <a:latin typeface="Verdana"/>
                <a:cs typeface="Verdana"/>
              </a:rPr>
              <a:t>Ан</a:t>
            </a:r>
            <a:r>
              <a:rPr dirty="0" sz="1450" spc="40">
                <a:latin typeface="Verdana"/>
                <a:cs typeface="Verdana"/>
              </a:rPr>
              <a:t>а</a:t>
            </a:r>
            <a:r>
              <a:rPr dirty="0" sz="1450" spc="30">
                <a:latin typeface="Verdana"/>
                <a:cs typeface="Verdana"/>
              </a:rPr>
              <a:t>л</a:t>
            </a:r>
            <a:r>
              <a:rPr dirty="0" sz="1450" spc="40">
                <a:latin typeface="Verdana"/>
                <a:cs typeface="Verdana"/>
              </a:rPr>
              <a:t>из  </a:t>
            </a:r>
            <a:r>
              <a:rPr dirty="0" sz="1450" spc="30">
                <a:latin typeface="Verdana"/>
                <a:cs typeface="Verdana"/>
              </a:rPr>
              <a:t>рынка</a:t>
            </a:r>
            <a:endParaRPr sz="14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126604"/>
            <a:ext cx="7812405" cy="428625"/>
          </a:xfrm>
          <a:custGeom>
            <a:avLst/>
            <a:gdLst/>
            <a:ahLst/>
            <a:cxnLst/>
            <a:rect l="l" t="t" r="r" b="b"/>
            <a:pathLst>
              <a:path w="7812405" h="428625">
                <a:moveTo>
                  <a:pt x="7812405" y="0"/>
                </a:moveTo>
                <a:lnTo>
                  <a:pt x="0" y="0"/>
                </a:lnTo>
                <a:lnTo>
                  <a:pt x="0" y="428256"/>
                </a:lnTo>
                <a:lnTo>
                  <a:pt x="7812405" y="428256"/>
                </a:lnTo>
                <a:lnTo>
                  <a:pt x="7812405" y="0"/>
                </a:lnTo>
                <a:close/>
              </a:path>
            </a:pathLst>
          </a:custGeom>
          <a:solidFill>
            <a:srgbClr val="DEC5F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94791" y="1146175"/>
            <a:ext cx="6332220" cy="358775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150" spc="60"/>
              <a:t>08</a:t>
            </a:r>
            <a:r>
              <a:rPr dirty="0" sz="2150" spc="-190"/>
              <a:t> </a:t>
            </a:r>
            <a:r>
              <a:rPr dirty="0" sz="2150" spc="229"/>
              <a:t>Ф</a:t>
            </a:r>
            <a:r>
              <a:rPr dirty="0" sz="2150" spc="215"/>
              <a:t>И</a:t>
            </a:r>
            <a:r>
              <a:rPr dirty="0" sz="2150" spc="150"/>
              <a:t>НАНСОВЫЕ</a:t>
            </a:r>
            <a:r>
              <a:rPr dirty="0" sz="2150" spc="-210"/>
              <a:t> </a:t>
            </a:r>
            <a:r>
              <a:rPr dirty="0" sz="2150" spc="160"/>
              <a:t>П</a:t>
            </a:r>
            <a:r>
              <a:rPr dirty="0" sz="2150" spc="160"/>
              <a:t>О</a:t>
            </a:r>
            <a:r>
              <a:rPr dirty="0" sz="2150" spc="114"/>
              <a:t>КАЗАТЕЛИ</a:t>
            </a:r>
            <a:r>
              <a:rPr dirty="0" sz="2150" spc="-190"/>
              <a:t> </a:t>
            </a:r>
            <a:r>
              <a:rPr dirty="0" sz="2150" spc="185"/>
              <a:t>ПР</a:t>
            </a:r>
            <a:r>
              <a:rPr dirty="0" sz="2150" spc="210"/>
              <a:t>О</a:t>
            </a:r>
            <a:r>
              <a:rPr dirty="0" sz="2150" spc="80"/>
              <a:t>ЕКТА</a:t>
            </a:r>
            <a:endParaRPr sz="2150"/>
          </a:p>
        </p:txBody>
      </p:sp>
      <p:sp>
        <p:nvSpPr>
          <p:cNvPr id="4" name="object 4"/>
          <p:cNvSpPr/>
          <p:nvPr/>
        </p:nvSpPr>
        <p:spPr>
          <a:xfrm>
            <a:off x="528193" y="2178176"/>
            <a:ext cx="1887220" cy="360680"/>
          </a:xfrm>
          <a:custGeom>
            <a:avLst/>
            <a:gdLst/>
            <a:ahLst/>
            <a:cxnLst/>
            <a:rect l="l" t="t" r="r" b="b"/>
            <a:pathLst>
              <a:path w="1887220" h="360680">
                <a:moveTo>
                  <a:pt x="1779270" y="0"/>
                </a:moveTo>
                <a:lnTo>
                  <a:pt x="107708" y="0"/>
                </a:lnTo>
                <a:lnTo>
                  <a:pt x="65783" y="8451"/>
                </a:lnTo>
                <a:lnTo>
                  <a:pt x="31546" y="31511"/>
                </a:lnTo>
                <a:lnTo>
                  <a:pt x="8464" y="65740"/>
                </a:lnTo>
                <a:lnTo>
                  <a:pt x="0" y="107696"/>
                </a:lnTo>
                <a:lnTo>
                  <a:pt x="0" y="252475"/>
                </a:lnTo>
                <a:lnTo>
                  <a:pt x="8464" y="294451"/>
                </a:lnTo>
                <a:lnTo>
                  <a:pt x="31546" y="328723"/>
                </a:lnTo>
                <a:lnTo>
                  <a:pt x="65783" y="351827"/>
                </a:lnTo>
                <a:lnTo>
                  <a:pt x="107708" y="360299"/>
                </a:lnTo>
                <a:lnTo>
                  <a:pt x="1779270" y="360299"/>
                </a:lnTo>
                <a:lnTo>
                  <a:pt x="1821172" y="351827"/>
                </a:lnTo>
                <a:lnTo>
                  <a:pt x="1855406" y="328723"/>
                </a:lnTo>
                <a:lnTo>
                  <a:pt x="1878496" y="294451"/>
                </a:lnTo>
                <a:lnTo>
                  <a:pt x="1886965" y="252475"/>
                </a:lnTo>
                <a:lnTo>
                  <a:pt x="1886965" y="107696"/>
                </a:lnTo>
                <a:lnTo>
                  <a:pt x="1878496" y="65740"/>
                </a:lnTo>
                <a:lnTo>
                  <a:pt x="1855406" y="31511"/>
                </a:lnTo>
                <a:lnTo>
                  <a:pt x="1821172" y="8451"/>
                </a:lnTo>
                <a:lnTo>
                  <a:pt x="1779270" y="0"/>
                </a:lnTo>
                <a:close/>
              </a:path>
            </a:pathLst>
          </a:custGeom>
          <a:solidFill>
            <a:srgbClr val="A2FF2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669137" y="2297379"/>
            <a:ext cx="1685925" cy="16510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900">
                <a:latin typeface="Microsoft Sans Serif"/>
                <a:cs typeface="Microsoft Sans Serif"/>
              </a:rPr>
              <a:t>Стоимость</a:t>
            </a:r>
            <a:r>
              <a:rPr dirty="0" sz="900" spc="-25">
                <a:latin typeface="Microsoft Sans Serif"/>
                <a:cs typeface="Microsoft Sans Serif"/>
              </a:rPr>
              <a:t> </a:t>
            </a:r>
            <a:r>
              <a:rPr dirty="0" sz="900" spc="-10">
                <a:latin typeface="Microsoft Sans Serif"/>
                <a:cs typeface="Microsoft Sans Serif"/>
              </a:rPr>
              <a:t>продукта/</a:t>
            </a:r>
            <a:r>
              <a:rPr dirty="0" sz="900" spc="-30">
                <a:latin typeface="Microsoft Sans Serif"/>
                <a:cs typeface="Microsoft Sans Serif"/>
              </a:rPr>
              <a:t> </a:t>
            </a:r>
            <a:r>
              <a:rPr dirty="0" sz="900">
                <a:latin typeface="Microsoft Sans Serif"/>
                <a:cs typeface="Microsoft Sans Serif"/>
              </a:rPr>
              <a:t>решения: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488057" y="2538476"/>
            <a:ext cx="5939790" cy="0"/>
          </a:xfrm>
          <a:custGeom>
            <a:avLst/>
            <a:gdLst/>
            <a:ahLst/>
            <a:cxnLst/>
            <a:rect l="l" t="t" r="r" b="b"/>
            <a:pathLst>
              <a:path w="5939790" h="0">
                <a:moveTo>
                  <a:pt x="0" y="0"/>
                </a:moveTo>
                <a:lnTo>
                  <a:pt x="5939409" y="0"/>
                </a:lnTo>
              </a:path>
            </a:pathLst>
          </a:custGeom>
          <a:ln w="15875">
            <a:solidFill>
              <a:srgbClr val="6B04ED"/>
            </a:solidFill>
            <a:prstDash val="sysDot"/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28193" y="2740914"/>
            <a:ext cx="1887220" cy="360680"/>
          </a:xfrm>
          <a:custGeom>
            <a:avLst/>
            <a:gdLst/>
            <a:ahLst/>
            <a:cxnLst/>
            <a:rect l="l" t="t" r="r" b="b"/>
            <a:pathLst>
              <a:path w="1887220" h="360680">
                <a:moveTo>
                  <a:pt x="1779270" y="0"/>
                </a:moveTo>
                <a:lnTo>
                  <a:pt x="107708" y="0"/>
                </a:lnTo>
                <a:lnTo>
                  <a:pt x="65783" y="8451"/>
                </a:lnTo>
                <a:lnTo>
                  <a:pt x="31546" y="31511"/>
                </a:lnTo>
                <a:lnTo>
                  <a:pt x="8464" y="65740"/>
                </a:lnTo>
                <a:lnTo>
                  <a:pt x="0" y="107696"/>
                </a:lnTo>
                <a:lnTo>
                  <a:pt x="0" y="252475"/>
                </a:lnTo>
                <a:lnTo>
                  <a:pt x="8464" y="294431"/>
                </a:lnTo>
                <a:lnTo>
                  <a:pt x="31546" y="328660"/>
                </a:lnTo>
                <a:lnTo>
                  <a:pt x="65783" y="351720"/>
                </a:lnTo>
                <a:lnTo>
                  <a:pt x="107708" y="360172"/>
                </a:lnTo>
                <a:lnTo>
                  <a:pt x="1779270" y="360172"/>
                </a:lnTo>
                <a:lnTo>
                  <a:pt x="1821172" y="351720"/>
                </a:lnTo>
                <a:lnTo>
                  <a:pt x="1855406" y="328660"/>
                </a:lnTo>
                <a:lnTo>
                  <a:pt x="1878496" y="294431"/>
                </a:lnTo>
                <a:lnTo>
                  <a:pt x="1886965" y="252475"/>
                </a:lnTo>
                <a:lnTo>
                  <a:pt x="1886965" y="107696"/>
                </a:lnTo>
                <a:lnTo>
                  <a:pt x="1878496" y="65740"/>
                </a:lnTo>
                <a:lnTo>
                  <a:pt x="1855406" y="31511"/>
                </a:lnTo>
                <a:lnTo>
                  <a:pt x="1821172" y="8451"/>
                </a:lnTo>
                <a:lnTo>
                  <a:pt x="1779270" y="0"/>
                </a:lnTo>
                <a:close/>
              </a:path>
            </a:pathLst>
          </a:custGeom>
          <a:solidFill>
            <a:srgbClr val="A2FF2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669137" y="2860675"/>
            <a:ext cx="1127760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 spc="-10">
                <a:latin typeface="Microsoft Sans Serif"/>
                <a:cs typeface="Microsoft Sans Serif"/>
              </a:rPr>
              <a:t>Выручка</a:t>
            </a:r>
            <a:r>
              <a:rPr dirty="0" sz="900" spc="-15">
                <a:latin typeface="Microsoft Sans Serif"/>
                <a:cs typeface="Microsoft Sans Serif"/>
              </a:rPr>
              <a:t> </a:t>
            </a:r>
            <a:r>
              <a:rPr dirty="0" sz="900" spc="-20">
                <a:latin typeface="Microsoft Sans Serif"/>
                <a:cs typeface="Microsoft Sans Serif"/>
              </a:rPr>
              <a:t>за</a:t>
            </a:r>
            <a:r>
              <a:rPr dirty="0" sz="900" spc="-15">
                <a:latin typeface="Microsoft Sans Serif"/>
                <a:cs typeface="Microsoft Sans Serif"/>
              </a:rPr>
              <a:t> </a:t>
            </a:r>
            <a:r>
              <a:rPr dirty="0" sz="900">
                <a:latin typeface="Microsoft Sans Serif"/>
                <a:cs typeface="Microsoft Sans Serif"/>
              </a:rPr>
              <a:t>1-3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-5">
                <a:latin typeface="Microsoft Sans Serif"/>
                <a:cs typeface="Microsoft Sans Serif"/>
              </a:rPr>
              <a:t>года: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28193" y="3303904"/>
            <a:ext cx="1887220" cy="360680"/>
          </a:xfrm>
          <a:custGeom>
            <a:avLst/>
            <a:gdLst/>
            <a:ahLst/>
            <a:cxnLst/>
            <a:rect l="l" t="t" r="r" b="b"/>
            <a:pathLst>
              <a:path w="1887220" h="360679">
                <a:moveTo>
                  <a:pt x="1779270" y="0"/>
                </a:moveTo>
                <a:lnTo>
                  <a:pt x="107708" y="0"/>
                </a:lnTo>
                <a:lnTo>
                  <a:pt x="65783" y="8469"/>
                </a:lnTo>
                <a:lnTo>
                  <a:pt x="31546" y="31559"/>
                </a:lnTo>
                <a:lnTo>
                  <a:pt x="8464" y="65793"/>
                </a:lnTo>
                <a:lnTo>
                  <a:pt x="0" y="107696"/>
                </a:lnTo>
                <a:lnTo>
                  <a:pt x="0" y="252603"/>
                </a:lnTo>
                <a:lnTo>
                  <a:pt x="8464" y="294505"/>
                </a:lnTo>
                <a:lnTo>
                  <a:pt x="31546" y="328739"/>
                </a:lnTo>
                <a:lnTo>
                  <a:pt x="65783" y="351829"/>
                </a:lnTo>
                <a:lnTo>
                  <a:pt x="107708" y="360299"/>
                </a:lnTo>
                <a:lnTo>
                  <a:pt x="1779270" y="360299"/>
                </a:lnTo>
                <a:lnTo>
                  <a:pt x="1821172" y="351829"/>
                </a:lnTo>
                <a:lnTo>
                  <a:pt x="1855406" y="328739"/>
                </a:lnTo>
                <a:lnTo>
                  <a:pt x="1878496" y="294505"/>
                </a:lnTo>
                <a:lnTo>
                  <a:pt x="1886965" y="252603"/>
                </a:lnTo>
                <a:lnTo>
                  <a:pt x="1886965" y="107696"/>
                </a:lnTo>
                <a:lnTo>
                  <a:pt x="1878496" y="65793"/>
                </a:lnTo>
                <a:lnTo>
                  <a:pt x="1855406" y="31559"/>
                </a:lnTo>
                <a:lnTo>
                  <a:pt x="1821172" y="8469"/>
                </a:lnTo>
                <a:lnTo>
                  <a:pt x="1779270" y="0"/>
                </a:lnTo>
                <a:close/>
              </a:path>
            </a:pathLst>
          </a:custGeom>
          <a:solidFill>
            <a:srgbClr val="A2FF2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669137" y="3350767"/>
            <a:ext cx="1275080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>
                <a:latin typeface="Microsoft Sans Serif"/>
                <a:cs typeface="Microsoft Sans Serif"/>
              </a:rPr>
              <a:t>Стоимость</a:t>
            </a:r>
            <a:r>
              <a:rPr dirty="0" sz="900" spc="-40">
                <a:latin typeface="Microsoft Sans Serif"/>
                <a:cs typeface="Microsoft Sans Serif"/>
              </a:rPr>
              <a:t> </a:t>
            </a:r>
            <a:r>
              <a:rPr dirty="0" sz="900" spc="-10">
                <a:latin typeface="Microsoft Sans Serif"/>
                <a:cs typeface="Microsoft Sans Serif"/>
              </a:rPr>
              <a:t>разработки: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528193" y="3864864"/>
            <a:ext cx="1887220" cy="360680"/>
          </a:xfrm>
          <a:custGeom>
            <a:avLst/>
            <a:gdLst/>
            <a:ahLst/>
            <a:cxnLst/>
            <a:rect l="l" t="t" r="r" b="b"/>
            <a:pathLst>
              <a:path w="1887220" h="360679">
                <a:moveTo>
                  <a:pt x="1779270" y="0"/>
                </a:moveTo>
                <a:lnTo>
                  <a:pt x="107708" y="0"/>
                </a:lnTo>
                <a:lnTo>
                  <a:pt x="65783" y="8469"/>
                </a:lnTo>
                <a:lnTo>
                  <a:pt x="31546" y="31559"/>
                </a:lnTo>
                <a:lnTo>
                  <a:pt x="8464" y="65793"/>
                </a:lnTo>
                <a:lnTo>
                  <a:pt x="0" y="107696"/>
                </a:lnTo>
                <a:lnTo>
                  <a:pt x="0" y="252603"/>
                </a:lnTo>
                <a:lnTo>
                  <a:pt x="8464" y="294505"/>
                </a:lnTo>
                <a:lnTo>
                  <a:pt x="31546" y="328739"/>
                </a:lnTo>
                <a:lnTo>
                  <a:pt x="65783" y="351829"/>
                </a:lnTo>
                <a:lnTo>
                  <a:pt x="107708" y="360299"/>
                </a:lnTo>
                <a:lnTo>
                  <a:pt x="1779270" y="360299"/>
                </a:lnTo>
                <a:lnTo>
                  <a:pt x="1821172" y="351829"/>
                </a:lnTo>
                <a:lnTo>
                  <a:pt x="1855406" y="328739"/>
                </a:lnTo>
                <a:lnTo>
                  <a:pt x="1878496" y="294505"/>
                </a:lnTo>
                <a:lnTo>
                  <a:pt x="1886965" y="252603"/>
                </a:lnTo>
                <a:lnTo>
                  <a:pt x="1886965" y="107696"/>
                </a:lnTo>
                <a:lnTo>
                  <a:pt x="1878496" y="65793"/>
                </a:lnTo>
                <a:lnTo>
                  <a:pt x="1855406" y="31559"/>
                </a:lnTo>
                <a:lnTo>
                  <a:pt x="1821172" y="8469"/>
                </a:lnTo>
                <a:lnTo>
                  <a:pt x="1779270" y="0"/>
                </a:lnTo>
                <a:close/>
              </a:path>
            </a:pathLst>
          </a:custGeom>
          <a:solidFill>
            <a:srgbClr val="A2FF2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669137" y="3985005"/>
            <a:ext cx="716280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>
                <a:latin typeface="Microsoft Sans Serif"/>
                <a:cs typeface="Microsoft Sans Serif"/>
              </a:rPr>
              <a:t>Постоянные: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528193" y="4414901"/>
            <a:ext cx="1887220" cy="360680"/>
          </a:xfrm>
          <a:custGeom>
            <a:avLst/>
            <a:gdLst/>
            <a:ahLst/>
            <a:cxnLst/>
            <a:rect l="l" t="t" r="r" b="b"/>
            <a:pathLst>
              <a:path w="1887220" h="360679">
                <a:moveTo>
                  <a:pt x="1779270" y="0"/>
                </a:moveTo>
                <a:lnTo>
                  <a:pt x="107708" y="0"/>
                </a:lnTo>
                <a:lnTo>
                  <a:pt x="65783" y="8469"/>
                </a:lnTo>
                <a:lnTo>
                  <a:pt x="31546" y="31559"/>
                </a:lnTo>
                <a:lnTo>
                  <a:pt x="8464" y="65793"/>
                </a:lnTo>
                <a:lnTo>
                  <a:pt x="0" y="107696"/>
                </a:lnTo>
                <a:lnTo>
                  <a:pt x="0" y="252603"/>
                </a:lnTo>
                <a:lnTo>
                  <a:pt x="8464" y="294505"/>
                </a:lnTo>
                <a:lnTo>
                  <a:pt x="31546" y="328739"/>
                </a:lnTo>
                <a:lnTo>
                  <a:pt x="65783" y="351829"/>
                </a:lnTo>
                <a:lnTo>
                  <a:pt x="107708" y="360299"/>
                </a:lnTo>
                <a:lnTo>
                  <a:pt x="1779270" y="360299"/>
                </a:lnTo>
                <a:lnTo>
                  <a:pt x="1821172" y="351829"/>
                </a:lnTo>
                <a:lnTo>
                  <a:pt x="1855406" y="328739"/>
                </a:lnTo>
                <a:lnTo>
                  <a:pt x="1878496" y="294505"/>
                </a:lnTo>
                <a:lnTo>
                  <a:pt x="1886965" y="252603"/>
                </a:lnTo>
                <a:lnTo>
                  <a:pt x="1886965" y="107696"/>
                </a:lnTo>
                <a:lnTo>
                  <a:pt x="1878496" y="65793"/>
                </a:lnTo>
                <a:lnTo>
                  <a:pt x="1855406" y="31559"/>
                </a:lnTo>
                <a:lnTo>
                  <a:pt x="1821172" y="8469"/>
                </a:lnTo>
                <a:lnTo>
                  <a:pt x="1779270" y="0"/>
                </a:lnTo>
                <a:close/>
              </a:path>
            </a:pathLst>
          </a:custGeom>
          <a:solidFill>
            <a:srgbClr val="A2FF2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669137" y="4535170"/>
            <a:ext cx="751205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 spc="-5">
                <a:latin typeface="Microsoft Sans Serif"/>
                <a:cs typeface="Microsoft Sans Serif"/>
              </a:rPr>
              <a:t>Переменные: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528193" y="4964810"/>
            <a:ext cx="1887220" cy="512445"/>
          </a:xfrm>
          <a:custGeom>
            <a:avLst/>
            <a:gdLst/>
            <a:ahLst/>
            <a:cxnLst/>
            <a:rect l="l" t="t" r="r" b="b"/>
            <a:pathLst>
              <a:path w="1887220" h="512445">
                <a:moveTo>
                  <a:pt x="1733804" y="0"/>
                </a:moveTo>
                <a:lnTo>
                  <a:pt x="153200" y="0"/>
                </a:lnTo>
                <a:lnTo>
                  <a:pt x="104778" y="7808"/>
                </a:lnTo>
                <a:lnTo>
                  <a:pt x="62723" y="29553"/>
                </a:lnTo>
                <a:lnTo>
                  <a:pt x="29559" y="62709"/>
                </a:lnTo>
                <a:lnTo>
                  <a:pt x="7810" y="104753"/>
                </a:lnTo>
                <a:lnTo>
                  <a:pt x="0" y="153162"/>
                </a:lnTo>
                <a:lnTo>
                  <a:pt x="0" y="359282"/>
                </a:lnTo>
                <a:lnTo>
                  <a:pt x="7810" y="407691"/>
                </a:lnTo>
                <a:lnTo>
                  <a:pt x="29559" y="449735"/>
                </a:lnTo>
                <a:lnTo>
                  <a:pt x="62723" y="482891"/>
                </a:lnTo>
                <a:lnTo>
                  <a:pt x="104778" y="504636"/>
                </a:lnTo>
                <a:lnTo>
                  <a:pt x="153200" y="512444"/>
                </a:lnTo>
                <a:lnTo>
                  <a:pt x="1733804" y="512444"/>
                </a:lnTo>
                <a:lnTo>
                  <a:pt x="1782212" y="504636"/>
                </a:lnTo>
                <a:lnTo>
                  <a:pt x="1824256" y="482891"/>
                </a:lnTo>
                <a:lnTo>
                  <a:pt x="1857412" y="449735"/>
                </a:lnTo>
                <a:lnTo>
                  <a:pt x="1879157" y="407691"/>
                </a:lnTo>
                <a:lnTo>
                  <a:pt x="1886965" y="359282"/>
                </a:lnTo>
                <a:lnTo>
                  <a:pt x="1886965" y="153162"/>
                </a:lnTo>
                <a:lnTo>
                  <a:pt x="1879157" y="104753"/>
                </a:lnTo>
                <a:lnTo>
                  <a:pt x="1857412" y="62709"/>
                </a:lnTo>
                <a:lnTo>
                  <a:pt x="1824256" y="29553"/>
                </a:lnTo>
                <a:lnTo>
                  <a:pt x="1782212" y="7808"/>
                </a:lnTo>
                <a:lnTo>
                  <a:pt x="1733804" y="0"/>
                </a:lnTo>
                <a:close/>
              </a:path>
            </a:pathLst>
          </a:custGeom>
          <a:solidFill>
            <a:srgbClr val="A2FF2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704189" y="4998211"/>
            <a:ext cx="1362075" cy="441959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 spc="-10">
                <a:latin typeface="Microsoft Sans Serif"/>
                <a:cs typeface="Microsoft Sans Serif"/>
              </a:rPr>
              <a:t>Окупаемость</a:t>
            </a:r>
            <a:r>
              <a:rPr dirty="0" sz="900" spc="-30">
                <a:latin typeface="Microsoft Sans Serif"/>
                <a:cs typeface="Microsoft Sans Serif"/>
              </a:rPr>
              <a:t> </a:t>
            </a:r>
            <a:r>
              <a:rPr dirty="0" sz="900" spc="5">
                <a:latin typeface="Microsoft Sans Serif"/>
                <a:cs typeface="Microsoft Sans Serif"/>
              </a:rPr>
              <a:t>и</a:t>
            </a:r>
            <a:endParaRPr sz="900">
              <a:latin typeface="Microsoft Sans Serif"/>
              <a:cs typeface="Microsoft Sans Serif"/>
            </a:endParaRPr>
          </a:p>
          <a:p>
            <a:pPr marL="12700" marR="5080">
              <a:lnSpc>
                <a:spcPct val="101099"/>
              </a:lnSpc>
            </a:pPr>
            <a:r>
              <a:rPr dirty="0" sz="900">
                <a:latin typeface="Microsoft Sans Serif"/>
                <a:cs typeface="Microsoft Sans Serif"/>
              </a:rPr>
              <a:t>потенциальный</a:t>
            </a:r>
            <a:r>
              <a:rPr dirty="0" sz="900" spc="-45">
                <a:latin typeface="Microsoft Sans Serif"/>
                <a:cs typeface="Microsoft Sans Serif"/>
              </a:rPr>
              <a:t> </a:t>
            </a:r>
            <a:r>
              <a:rPr dirty="0" sz="900">
                <a:latin typeface="Microsoft Sans Serif"/>
                <a:cs typeface="Microsoft Sans Serif"/>
              </a:rPr>
              <a:t>доход</a:t>
            </a:r>
            <a:r>
              <a:rPr dirty="0" sz="900" spc="-30">
                <a:latin typeface="Microsoft Sans Serif"/>
                <a:cs typeface="Microsoft Sans Serif"/>
              </a:rPr>
              <a:t> </a:t>
            </a:r>
            <a:r>
              <a:rPr dirty="0" sz="900">
                <a:latin typeface="Microsoft Sans Serif"/>
                <a:cs typeface="Microsoft Sans Serif"/>
              </a:rPr>
              <a:t>от </a:t>
            </a:r>
            <a:r>
              <a:rPr dirty="0" sz="900" spc="-225">
                <a:latin typeface="Microsoft Sans Serif"/>
                <a:cs typeface="Microsoft Sans Serif"/>
              </a:rPr>
              <a:t> </a:t>
            </a:r>
            <a:r>
              <a:rPr dirty="0" sz="900" spc="-10">
                <a:latin typeface="Microsoft Sans Serif"/>
                <a:cs typeface="Microsoft Sans Serif"/>
              </a:rPr>
              <a:t>проекта</a:t>
            </a:r>
            <a:r>
              <a:rPr dirty="0" sz="900" spc="-20">
                <a:latin typeface="Microsoft Sans Serif"/>
                <a:cs typeface="Microsoft Sans Serif"/>
              </a:rPr>
              <a:t> </a:t>
            </a:r>
            <a:r>
              <a:rPr dirty="0" sz="900">
                <a:latin typeface="Microsoft Sans Serif"/>
                <a:cs typeface="Microsoft Sans Serif"/>
              </a:rPr>
              <a:t>(1-3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-5">
                <a:latin typeface="Microsoft Sans Serif"/>
                <a:cs typeface="Microsoft Sans Serif"/>
              </a:rPr>
              <a:t>года)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2488057" y="3078733"/>
            <a:ext cx="5939790" cy="0"/>
          </a:xfrm>
          <a:custGeom>
            <a:avLst/>
            <a:gdLst/>
            <a:ahLst/>
            <a:cxnLst/>
            <a:rect l="l" t="t" r="r" b="b"/>
            <a:pathLst>
              <a:path w="5939790" h="0">
                <a:moveTo>
                  <a:pt x="0" y="0"/>
                </a:moveTo>
                <a:lnTo>
                  <a:pt x="5939409" y="0"/>
                </a:lnTo>
              </a:path>
            </a:pathLst>
          </a:custGeom>
          <a:ln w="15875">
            <a:solidFill>
              <a:srgbClr val="6B04ED"/>
            </a:solidFill>
            <a:prstDash val="sysDot"/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2506345" y="3634740"/>
            <a:ext cx="5939790" cy="0"/>
          </a:xfrm>
          <a:custGeom>
            <a:avLst/>
            <a:gdLst/>
            <a:ahLst/>
            <a:cxnLst/>
            <a:rect l="l" t="t" r="r" b="b"/>
            <a:pathLst>
              <a:path w="5939790" h="0">
                <a:moveTo>
                  <a:pt x="0" y="0"/>
                </a:moveTo>
                <a:lnTo>
                  <a:pt x="5939282" y="0"/>
                </a:lnTo>
              </a:path>
            </a:pathLst>
          </a:custGeom>
          <a:ln w="15875">
            <a:solidFill>
              <a:srgbClr val="6B04ED"/>
            </a:solidFill>
            <a:prstDash val="sysDot"/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2506345" y="4204589"/>
            <a:ext cx="5939790" cy="0"/>
          </a:xfrm>
          <a:custGeom>
            <a:avLst/>
            <a:gdLst/>
            <a:ahLst/>
            <a:cxnLst/>
            <a:rect l="l" t="t" r="r" b="b"/>
            <a:pathLst>
              <a:path w="5939790" h="0">
                <a:moveTo>
                  <a:pt x="0" y="0"/>
                </a:moveTo>
                <a:lnTo>
                  <a:pt x="5939282" y="0"/>
                </a:lnTo>
              </a:path>
            </a:pathLst>
          </a:custGeom>
          <a:ln w="15875">
            <a:solidFill>
              <a:srgbClr val="6B04ED"/>
            </a:solidFill>
            <a:prstDash val="sysDot"/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2524632" y="4702683"/>
            <a:ext cx="5939790" cy="0"/>
          </a:xfrm>
          <a:custGeom>
            <a:avLst/>
            <a:gdLst/>
            <a:ahLst/>
            <a:cxnLst/>
            <a:rect l="l" t="t" r="r" b="b"/>
            <a:pathLst>
              <a:path w="5939790" h="0">
                <a:moveTo>
                  <a:pt x="0" y="0"/>
                </a:moveTo>
                <a:lnTo>
                  <a:pt x="5939282" y="0"/>
                </a:lnTo>
              </a:path>
            </a:pathLst>
          </a:custGeom>
          <a:ln w="15875">
            <a:solidFill>
              <a:srgbClr val="6B04ED"/>
            </a:solidFill>
            <a:prstDash val="sysDot"/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2524632" y="5373242"/>
            <a:ext cx="5939790" cy="0"/>
          </a:xfrm>
          <a:custGeom>
            <a:avLst/>
            <a:gdLst/>
            <a:ahLst/>
            <a:cxnLst/>
            <a:rect l="l" t="t" r="r" b="b"/>
            <a:pathLst>
              <a:path w="5939790" h="0">
                <a:moveTo>
                  <a:pt x="0" y="0"/>
                </a:moveTo>
                <a:lnTo>
                  <a:pt x="5939282" y="0"/>
                </a:lnTo>
              </a:path>
            </a:pathLst>
          </a:custGeom>
          <a:ln w="15875">
            <a:solidFill>
              <a:srgbClr val="6B04ED"/>
            </a:solidFill>
            <a:prstDash val="sysDot"/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 txBox="1"/>
          <p:nvPr/>
        </p:nvSpPr>
        <p:spPr>
          <a:xfrm>
            <a:off x="2628138" y="2205608"/>
            <a:ext cx="5711825" cy="2851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700" spc="-20">
                <a:latin typeface="Microsoft Sans Serif"/>
                <a:cs typeface="Microsoft Sans Serif"/>
              </a:rPr>
              <a:t>Подписка:</a:t>
            </a:r>
            <a:r>
              <a:rPr dirty="0" sz="1700" spc="20">
                <a:latin typeface="Microsoft Sans Serif"/>
                <a:cs typeface="Microsoft Sans Serif"/>
              </a:rPr>
              <a:t> </a:t>
            </a:r>
            <a:r>
              <a:rPr dirty="0" sz="1700">
                <a:latin typeface="Microsoft Sans Serif"/>
                <a:cs typeface="Microsoft Sans Serif"/>
              </a:rPr>
              <a:t>6</a:t>
            </a:r>
            <a:r>
              <a:rPr dirty="0" sz="1700" spc="30">
                <a:latin typeface="Microsoft Sans Serif"/>
                <a:cs typeface="Microsoft Sans Serif"/>
              </a:rPr>
              <a:t> </a:t>
            </a:r>
            <a:r>
              <a:rPr dirty="0" sz="1700" spc="-10">
                <a:latin typeface="Microsoft Sans Serif"/>
                <a:cs typeface="Microsoft Sans Serif"/>
              </a:rPr>
              <a:t>месяцев</a:t>
            </a:r>
            <a:r>
              <a:rPr dirty="0" sz="1700" spc="25">
                <a:latin typeface="Microsoft Sans Serif"/>
                <a:cs typeface="Microsoft Sans Serif"/>
              </a:rPr>
              <a:t> </a:t>
            </a:r>
            <a:r>
              <a:rPr dirty="0" sz="1700">
                <a:latin typeface="Microsoft Sans Serif"/>
                <a:cs typeface="Microsoft Sans Serif"/>
              </a:rPr>
              <a:t>и</a:t>
            </a:r>
            <a:r>
              <a:rPr dirty="0" sz="1700" spc="25">
                <a:latin typeface="Microsoft Sans Serif"/>
                <a:cs typeface="Microsoft Sans Serif"/>
              </a:rPr>
              <a:t> </a:t>
            </a:r>
            <a:r>
              <a:rPr dirty="0" sz="1700" spc="-35">
                <a:latin typeface="Microsoft Sans Serif"/>
                <a:cs typeface="Microsoft Sans Serif"/>
              </a:rPr>
              <a:t>год</a:t>
            </a:r>
            <a:r>
              <a:rPr dirty="0" sz="1700" spc="25">
                <a:latin typeface="Microsoft Sans Serif"/>
                <a:cs typeface="Microsoft Sans Serif"/>
              </a:rPr>
              <a:t> </a:t>
            </a:r>
            <a:r>
              <a:rPr dirty="0" sz="1700" spc="445">
                <a:latin typeface="Microsoft Sans Serif"/>
                <a:cs typeface="Microsoft Sans Serif"/>
              </a:rPr>
              <a:t>–</a:t>
            </a:r>
            <a:r>
              <a:rPr dirty="0" sz="1700" spc="30">
                <a:latin typeface="Microsoft Sans Serif"/>
                <a:cs typeface="Microsoft Sans Serif"/>
              </a:rPr>
              <a:t> </a:t>
            </a:r>
            <a:r>
              <a:rPr dirty="0" sz="1700" spc="-5">
                <a:latin typeface="Microsoft Sans Serif"/>
                <a:cs typeface="Microsoft Sans Serif"/>
              </a:rPr>
              <a:t>99</a:t>
            </a:r>
            <a:r>
              <a:rPr dirty="0" sz="1700" spc="25">
                <a:latin typeface="Microsoft Sans Serif"/>
                <a:cs typeface="Microsoft Sans Serif"/>
              </a:rPr>
              <a:t> </a:t>
            </a:r>
            <a:r>
              <a:rPr dirty="0" sz="1700">
                <a:latin typeface="Microsoft Sans Serif"/>
                <a:cs typeface="Microsoft Sans Serif"/>
              </a:rPr>
              <a:t>и</a:t>
            </a:r>
            <a:r>
              <a:rPr dirty="0" sz="1700" spc="15">
                <a:latin typeface="Microsoft Sans Serif"/>
                <a:cs typeface="Microsoft Sans Serif"/>
              </a:rPr>
              <a:t> </a:t>
            </a:r>
            <a:r>
              <a:rPr dirty="0" sz="1700" spc="-5">
                <a:latin typeface="Microsoft Sans Serif"/>
                <a:cs typeface="Microsoft Sans Serif"/>
              </a:rPr>
              <a:t>199</a:t>
            </a:r>
            <a:r>
              <a:rPr dirty="0" sz="1700" spc="30">
                <a:latin typeface="Microsoft Sans Serif"/>
                <a:cs typeface="Microsoft Sans Serif"/>
              </a:rPr>
              <a:t> </a:t>
            </a:r>
            <a:r>
              <a:rPr dirty="0" sz="1700" spc="-5">
                <a:latin typeface="Microsoft Sans Serif"/>
                <a:cs typeface="Microsoft Sans Serif"/>
              </a:rPr>
              <a:t>р.</a:t>
            </a:r>
            <a:r>
              <a:rPr dirty="0" sz="1700" spc="45">
                <a:latin typeface="Microsoft Sans Serif"/>
                <a:cs typeface="Microsoft Sans Serif"/>
              </a:rPr>
              <a:t> </a:t>
            </a:r>
            <a:r>
              <a:rPr dirty="0" sz="1700" spc="-15">
                <a:latin typeface="Microsoft Sans Serif"/>
                <a:cs typeface="Microsoft Sans Serif"/>
              </a:rPr>
              <a:t>соответственно.</a:t>
            </a:r>
            <a:endParaRPr sz="170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625979" y="2773171"/>
            <a:ext cx="517652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Microsoft Sans Serif"/>
                <a:cs typeface="Microsoft Sans Serif"/>
              </a:rPr>
              <a:t>Первый</a:t>
            </a:r>
            <a:r>
              <a:rPr dirty="0" sz="1800" spc="20">
                <a:latin typeface="Microsoft Sans Serif"/>
                <a:cs typeface="Microsoft Sans Serif"/>
              </a:rPr>
              <a:t> </a:t>
            </a:r>
            <a:r>
              <a:rPr dirty="0" sz="1800" spc="-40">
                <a:latin typeface="Microsoft Sans Serif"/>
                <a:cs typeface="Microsoft Sans Serif"/>
              </a:rPr>
              <a:t>год</a:t>
            </a:r>
            <a:r>
              <a:rPr dirty="0" sz="1800" spc="15">
                <a:latin typeface="Microsoft Sans Serif"/>
                <a:cs typeface="Microsoft Sans Serif"/>
              </a:rPr>
              <a:t> </a:t>
            </a:r>
            <a:r>
              <a:rPr dirty="0" sz="1800" spc="470">
                <a:latin typeface="Microsoft Sans Serif"/>
                <a:cs typeface="Microsoft Sans Serif"/>
              </a:rPr>
              <a:t>–</a:t>
            </a:r>
            <a:r>
              <a:rPr dirty="0" sz="1800" spc="20">
                <a:latin typeface="Microsoft Sans Serif"/>
                <a:cs typeface="Microsoft Sans Serif"/>
              </a:rPr>
              <a:t> </a:t>
            </a:r>
            <a:r>
              <a:rPr dirty="0" sz="1800" spc="-5">
                <a:latin typeface="Microsoft Sans Serif"/>
                <a:cs typeface="Microsoft Sans Serif"/>
              </a:rPr>
              <a:t>1.2</a:t>
            </a:r>
            <a:r>
              <a:rPr dirty="0" sz="1800" spc="10">
                <a:latin typeface="Microsoft Sans Serif"/>
                <a:cs typeface="Microsoft Sans Serif"/>
              </a:rPr>
              <a:t> </a:t>
            </a:r>
            <a:r>
              <a:rPr dirty="0" sz="1800" spc="-10">
                <a:latin typeface="Microsoft Sans Serif"/>
                <a:cs typeface="Microsoft Sans Serif"/>
              </a:rPr>
              <a:t>млн.</a:t>
            </a:r>
            <a:r>
              <a:rPr dirty="0" sz="1800" spc="25">
                <a:latin typeface="Microsoft Sans Serif"/>
                <a:cs typeface="Microsoft Sans Serif"/>
              </a:rPr>
              <a:t> </a:t>
            </a:r>
            <a:r>
              <a:rPr dirty="0" sz="1800">
                <a:latin typeface="Microsoft Sans Serif"/>
                <a:cs typeface="Microsoft Sans Serif"/>
              </a:rPr>
              <a:t>р.;</a:t>
            </a:r>
            <a:r>
              <a:rPr dirty="0" sz="1800" spc="10">
                <a:latin typeface="Microsoft Sans Serif"/>
                <a:cs typeface="Microsoft Sans Serif"/>
              </a:rPr>
              <a:t> </a:t>
            </a:r>
            <a:r>
              <a:rPr dirty="0" sz="1800">
                <a:latin typeface="Microsoft Sans Serif"/>
                <a:cs typeface="Microsoft Sans Serif"/>
              </a:rPr>
              <a:t>6</a:t>
            </a:r>
            <a:r>
              <a:rPr dirty="0" sz="1800" spc="20">
                <a:latin typeface="Microsoft Sans Serif"/>
                <a:cs typeface="Microsoft Sans Serif"/>
              </a:rPr>
              <a:t> </a:t>
            </a:r>
            <a:r>
              <a:rPr dirty="0" sz="1800" spc="-10">
                <a:latin typeface="Microsoft Sans Serif"/>
                <a:cs typeface="Microsoft Sans Serif"/>
              </a:rPr>
              <a:t>млн.</a:t>
            </a:r>
            <a:r>
              <a:rPr dirty="0" sz="1800" spc="15">
                <a:latin typeface="Microsoft Sans Serif"/>
                <a:cs typeface="Microsoft Sans Serif"/>
              </a:rPr>
              <a:t> </a:t>
            </a:r>
            <a:r>
              <a:rPr dirty="0" sz="1800" spc="-5">
                <a:latin typeface="Microsoft Sans Serif"/>
                <a:cs typeface="Microsoft Sans Serif"/>
              </a:rPr>
              <a:t>р.</a:t>
            </a:r>
            <a:r>
              <a:rPr dirty="0" sz="1800" spc="25">
                <a:latin typeface="Microsoft Sans Serif"/>
                <a:cs typeface="Microsoft Sans Serif"/>
              </a:rPr>
              <a:t> </a:t>
            </a:r>
            <a:r>
              <a:rPr dirty="0" sz="1800" spc="470">
                <a:latin typeface="Microsoft Sans Serif"/>
                <a:cs typeface="Microsoft Sans Serif"/>
              </a:rPr>
              <a:t>–</a:t>
            </a:r>
            <a:r>
              <a:rPr dirty="0" sz="1800" spc="15">
                <a:latin typeface="Microsoft Sans Serif"/>
                <a:cs typeface="Microsoft Sans Serif"/>
              </a:rPr>
              <a:t> </a:t>
            </a:r>
            <a:r>
              <a:rPr dirty="0" sz="1800" spc="-40">
                <a:latin typeface="Microsoft Sans Serif"/>
                <a:cs typeface="Microsoft Sans Serif"/>
              </a:rPr>
              <a:t>за</a:t>
            </a:r>
            <a:r>
              <a:rPr dirty="0" sz="1800" spc="20">
                <a:latin typeface="Microsoft Sans Serif"/>
                <a:cs typeface="Microsoft Sans Serif"/>
              </a:rPr>
              <a:t> </a:t>
            </a:r>
            <a:r>
              <a:rPr dirty="0" sz="1800" spc="-5">
                <a:latin typeface="Microsoft Sans Serif"/>
                <a:cs typeface="Microsoft Sans Serif"/>
              </a:rPr>
              <a:t>три</a:t>
            </a:r>
            <a:r>
              <a:rPr dirty="0" sz="1800" spc="5">
                <a:latin typeface="Microsoft Sans Serif"/>
                <a:cs typeface="Microsoft Sans Serif"/>
              </a:rPr>
              <a:t> </a:t>
            </a:r>
            <a:r>
              <a:rPr dirty="0" sz="1800" spc="-25">
                <a:latin typeface="Microsoft Sans Serif"/>
                <a:cs typeface="Microsoft Sans Serif"/>
              </a:rPr>
              <a:t>года.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603754" y="3347415"/>
            <a:ext cx="1170940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>
                <a:latin typeface="Microsoft Sans Serif"/>
                <a:cs typeface="Microsoft Sans Serif"/>
              </a:rPr>
              <a:t>140 </a:t>
            </a:r>
            <a:r>
              <a:rPr dirty="0" sz="1800">
                <a:latin typeface="Microsoft Sans Serif"/>
                <a:cs typeface="Microsoft Sans Serif"/>
              </a:rPr>
              <a:t>тыс.</a:t>
            </a:r>
            <a:r>
              <a:rPr dirty="0" sz="1800" spc="-10">
                <a:latin typeface="Microsoft Sans Serif"/>
                <a:cs typeface="Microsoft Sans Serif"/>
              </a:rPr>
              <a:t> р.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603754" y="3892677"/>
            <a:ext cx="153479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Microsoft Sans Serif"/>
                <a:cs typeface="Microsoft Sans Serif"/>
              </a:rPr>
              <a:t>2 </a:t>
            </a:r>
            <a:r>
              <a:rPr dirty="0" sz="1800" spc="-10">
                <a:latin typeface="Microsoft Sans Serif"/>
                <a:cs typeface="Microsoft Sans Serif"/>
              </a:rPr>
              <a:t>млн.</a:t>
            </a:r>
            <a:r>
              <a:rPr dirty="0" sz="1800" spc="5">
                <a:latin typeface="Microsoft Sans Serif"/>
                <a:cs typeface="Microsoft Sans Serif"/>
              </a:rPr>
              <a:t> </a:t>
            </a:r>
            <a:r>
              <a:rPr dirty="0" sz="1800" spc="-5">
                <a:latin typeface="Microsoft Sans Serif"/>
                <a:cs typeface="Microsoft Sans Serif"/>
              </a:rPr>
              <a:t>р.</a:t>
            </a:r>
            <a:r>
              <a:rPr dirty="0" sz="1800">
                <a:latin typeface="Microsoft Sans Serif"/>
                <a:cs typeface="Microsoft Sans Serif"/>
              </a:rPr>
              <a:t> в</a:t>
            </a:r>
            <a:r>
              <a:rPr dirty="0" sz="1800" spc="10">
                <a:latin typeface="Microsoft Sans Serif"/>
                <a:cs typeface="Microsoft Sans Serif"/>
              </a:rPr>
              <a:t> </a:t>
            </a:r>
            <a:r>
              <a:rPr dirty="0" sz="1800" spc="-40">
                <a:latin typeface="Microsoft Sans Serif"/>
                <a:cs typeface="Microsoft Sans Serif"/>
              </a:rPr>
              <a:t>год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635123" y="5031994"/>
            <a:ext cx="67818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Microsoft Sans Serif"/>
                <a:cs typeface="Microsoft Sans Serif"/>
              </a:rPr>
              <a:t>3</a:t>
            </a:r>
            <a:r>
              <a:rPr dirty="0" sz="1800" spc="-55">
                <a:latin typeface="Microsoft Sans Serif"/>
                <a:cs typeface="Microsoft Sans Serif"/>
              </a:rPr>
              <a:t> </a:t>
            </a:r>
            <a:r>
              <a:rPr dirty="0" sz="1800" spc="-30">
                <a:latin typeface="Microsoft Sans Serif"/>
                <a:cs typeface="Microsoft Sans Serif"/>
              </a:rPr>
              <a:t>года</a:t>
            </a:r>
            <a:endParaRPr sz="1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88658"/>
            <a:ext cx="7236459" cy="400685"/>
          </a:xfrm>
          <a:custGeom>
            <a:avLst/>
            <a:gdLst/>
            <a:ahLst/>
            <a:cxnLst/>
            <a:rect l="l" t="t" r="r" b="b"/>
            <a:pathLst>
              <a:path w="7236459" h="400684">
                <a:moveTo>
                  <a:pt x="7236333" y="0"/>
                </a:moveTo>
                <a:lnTo>
                  <a:pt x="0" y="0"/>
                </a:lnTo>
                <a:lnTo>
                  <a:pt x="0" y="400113"/>
                </a:lnTo>
                <a:lnTo>
                  <a:pt x="7236333" y="400113"/>
                </a:lnTo>
                <a:lnTo>
                  <a:pt x="7236333" y="0"/>
                </a:lnTo>
                <a:close/>
              </a:path>
            </a:pathLst>
          </a:custGeom>
          <a:solidFill>
            <a:srgbClr val="DEC5F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5940" y="209550"/>
            <a:ext cx="4359275" cy="3308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12775" algn="l"/>
              </a:tabLst>
            </a:pPr>
            <a:r>
              <a:rPr dirty="0" sz="2000" spc="15"/>
              <a:t>09</a:t>
            </a:r>
            <a:r>
              <a:rPr dirty="0" sz="2000" spc="15"/>
              <a:t>	</a:t>
            </a:r>
            <a:r>
              <a:rPr dirty="0" sz="2000" spc="135"/>
              <a:t>ПЛАН</a:t>
            </a:r>
            <a:r>
              <a:rPr dirty="0" sz="2000" spc="-200"/>
              <a:t> </a:t>
            </a:r>
            <a:r>
              <a:rPr dirty="0" sz="2000" spc="110"/>
              <a:t>РАЗВИТИЯ</a:t>
            </a:r>
            <a:r>
              <a:rPr dirty="0" sz="2000" spc="-185"/>
              <a:t> </a:t>
            </a:r>
            <a:r>
              <a:rPr dirty="0" sz="2000" spc="95"/>
              <a:t>ПРОЕКТ</a:t>
            </a:r>
            <a:r>
              <a:rPr dirty="0" sz="2000" spc="150"/>
              <a:t>А</a:t>
            </a:r>
            <a:endParaRPr sz="2000"/>
          </a:p>
        </p:txBody>
      </p:sp>
      <p:sp>
        <p:nvSpPr>
          <p:cNvPr id="4" name="object 4"/>
          <p:cNvSpPr/>
          <p:nvPr/>
        </p:nvSpPr>
        <p:spPr>
          <a:xfrm>
            <a:off x="395541" y="2564892"/>
            <a:ext cx="740410" cy="472440"/>
          </a:xfrm>
          <a:custGeom>
            <a:avLst/>
            <a:gdLst/>
            <a:ahLst/>
            <a:cxnLst/>
            <a:rect l="l" t="t" r="r" b="b"/>
            <a:pathLst>
              <a:path w="740410" h="472439">
                <a:moveTo>
                  <a:pt x="599236" y="0"/>
                </a:moveTo>
                <a:lnTo>
                  <a:pt x="141135" y="0"/>
                </a:lnTo>
                <a:lnTo>
                  <a:pt x="96523" y="7200"/>
                </a:lnTo>
                <a:lnTo>
                  <a:pt x="57780" y="27245"/>
                </a:lnTo>
                <a:lnTo>
                  <a:pt x="27229" y="57799"/>
                </a:lnTo>
                <a:lnTo>
                  <a:pt x="7194" y="96528"/>
                </a:lnTo>
                <a:lnTo>
                  <a:pt x="0" y="141097"/>
                </a:lnTo>
                <a:lnTo>
                  <a:pt x="0" y="330962"/>
                </a:lnTo>
                <a:lnTo>
                  <a:pt x="7194" y="375592"/>
                </a:lnTo>
                <a:lnTo>
                  <a:pt x="27229" y="414359"/>
                </a:lnTo>
                <a:lnTo>
                  <a:pt x="57780" y="444932"/>
                </a:lnTo>
                <a:lnTo>
                  <a:pt x="96523" y="464984"/>
                </a:lnTo>
                <a:lnTo>
                  <a:pt x="141135" y="472186"/>
                </a:lnTo>
                <a:lnTo>
                  <a:pt x="599236" y="472186"/>
                </a:lnTo>
                <a:lnTo>
                  <a:pt x="643849" y="464984"/>
                </a:lnTo>
                <a:lnTo>
                  <a:pt x="682596" y="444932"/>
                </a:lnTo>
                <a:lnTo>
                  <a:pt x="713150" y="414359"/>
                </a:lnTo>
                <a:lnTo>
                  <a:pt x="733188" y="375592"/>
                </a:lnTo>
                <a:lnTo>
                  <a:pt x="740384" y="330962"/>
                </a:lnTo>
                <a:lnTo>
                  <a:pt x="740384" y="141097"/>
                </a:lnTo>
                <a:lnTo>
                  <a:pt x="733188" y="96528"/>
                </a:lnTo>
                <a:lnTo>
                  <a:pt x="713150" y="57799"/>
                </a:lnTo>
                <a:lnTo>
                  <a:pt x="682596" y="27245"/>
                </a:lnTo>
                <a:lnTo>
                  <a:pt x="643849" y="7200"/>
                </a:lnTo>
                <a:lnTo>
                  <a:pt x="599236" y="0"/>
                </a:lnTo>
                <a:close/>
              </a:path>
            </a:pathLst>
          </a:custGeom>
          <a:solidFill>
            <a:srgbClr val="A2FF2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506679" y="2649473"/>
            <a:ext cx="51752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430">
                <a:latin typeface="Verdana"/>
                <a:cs typeface="Verdana"/>
              </a:rPr>
              <a:t>1</a:t>
            </a:r>
            <a:r>
              <a:rPr dirty="0" sz="1600" spc="-145">
                <a:latin typeface="Verdana"/>
                <a:cs typeface="Verdana"/>
              </a:rPr>
              <a:t> </a:t>
            </a:r>
            <a:r>
              <a:rPr dirty="0" sz="1600" spc="45">
                <a:latin typeface="Verdana"/>
                <a:cs typeface="Verdana"/>
              </a:rPr>
              <a:t>год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279905" y="2976372"/>
            <a:ext cx="7129145" cy="0"/>
          </a:xfrm>
          <a:custGeom>
            <a:avLst/>
            <a:gdLst/>
            <a:ahLst/>
            <a:cxnLst/>
            <a:rect l="l" t="t" r="r" b="b"/>
            <a:pathLst>
              <a:path w="7129145" h="0">
                <a:moveTo>
                  <a:pt x="0" y="0"/>
                </a:moveTo>
                <a:lnTo>
                  <a:pt x="7128764" y="0"/>
                </a:lnTo>
              </a:path>
            </a:pathLst>
          </a:custGeom>
          <a:ln w="15875">
            <a:solidFill>
              <a:srgbClr val="6B04ED"/>
            </a:solidFill>
            <a:prstDash val="sysDot"/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19252" y="3284092"/>
            <a:ext cx="596900" cy="472440"/>
          </a:xfrm>
          <a:custGeom>
            <a:avLst/>
            <a:gdLst/>
            <a:ahLst/>
            <a:cxnLst/>
            <a:rect l="l" t="t" r="r" b="b"/>
            <a:pathLst>
              <a:path w="596900" h="472439">
                <a:moveTo>
                  <a:pt x="455218" y="0"/>
                </a:moveTo>
                <a:lnTo>
                  <a:pt x="141135" y="0"/>
                </a:lnTo>
                <a:lnTo>
                  <a:pt x="96523" y="7200"/>
                </a:lnTo>
                <a:lnTo>
                  <a:pt x="57780" y="27245"/>
                </a:lnTo>
                <a:lnTo>
                  <a:pt x="27229" y="57799"/>
                </a:lnTo>
                <a:lnTo>
                  <a:pt x="7194" y="96528"/>
                </a:lnTo>
                <a:lnTo>
                  <a:pt x="0" y="141097"/>
                </a:lnTo>
                <a:lnTo>
                  <a:pt x="0" y="330962"/>
                </a:lnTo>
                <a:lnTo>
                  <a:pt x="7194" y="375592"/>
                </a:lnTo>
                <a:lnTo>
                  <a:pt x="27229" y="414359"/>
                </a:lnTo>
                <a:lnTo>
                  <a:pt x="57780" y="444932"/>
                </a:lnTo>
                <a:lnTo>
                  <a:pt x="96523" y="464984"/>
                </a:lnTo>
                <a:lnTo>
                  <a:pt x="141135" y="472186"/>
                </a:lnTo>
                <a:lnTo>
                  <a:pt x="455218" y="472186"/>
                </a:lnTo>
                <a:lnTo>
                  <a:pt x="499831" y="464984"/>
                </a:lnTo>
                <a:lnTo>
                  <a:pt x="538578" y="444932"/>
                </a:lnTo>
                <a:lnTo>
                  <a:pt x="569132" y="414359"/>
                </a:lnTo>
                <a:lnTo>
                  <a:pt x="589170" y="375592"/>
                </a:lnTo>
                <a:lnTo>
                  <a:pt x="596366" y="330962"/>
                </a:lnTo>
                <a:lnTo>
                  <a:pt x="596366" y="141097"/>
                </a:lnTo>
                <a:lnTo>
                  <a:pt x="589170" y="96528"/>
                </a:lnTo>
                <a:lnTo>
                  <a:pt x="569132" y="57799"/>
                </a:lnTo>
                <a:lnTo>
                  <a:pt x="538578" y="27245"/>
                </a:lnTo>
                <a:lnTo>
                  <a:pt x="499831" y="7200"/>
                </a:lnTo>
                <a:lnTo>
                  <a:pt x="455218" y="0"/>
                </a:lnTo>
                <a:close/>
              </a:path>
            </a:pathLst>
          </a:custGeom>
          <a:solidFill>
            <a:srgbClr val="A2FF2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756005" y="3381197"/>
            <a:ext cx="14224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100">
                <a:latin typeface="Verdana"/>
                <a:cs typeface="Verdana"/>
              </a:rPr>
              <a:t>2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259636" y="3695572"/>
            <a:ext cx="7129145" cy="0"/>
          </a:xfrm>
          <a:custGeom>
            <a:avLst/>
            <a:gdLst/>
            <a:ahLst/>
            <a:cxnLst/>
            <a:rect l="l" t="t" r="r" b="b"/>
            <a:pathLst>
              <a:path w="7129145" h="0">
                <a:moveTo>
                  <a:pt x="0" y="0"/>
                </a:moveTo>
                <a:lnTo>
                  <a:pt x="7128840" y="0"/>
                </a:lnTo>
              </a:path>
            </a:pathLst>
          </a:custGeom>
          <a:ln w="15875">
            <a:solidFill>
              <a:srgbClr val="6B04ED"/>
            </a:solidFill>
            <a:prstDash val="sysDot"/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518718" y="3964940"/>
            <a:ext cx="596900" cy="472440"/>
          </a:xfrm>
          <a:custGeom>
            <a:avLst/>
            <a:gdLst/>
            <a:ahLst/>
            <a:cxnLst/>
            <a:rect l="l" t="t" r="r" b="b"/>
            <a:pathLst>
              <a:path w="596900" h="472439">
                <a:moveTo>
                  <a:pt x="455231" y="0"/>
                </a:moveTo>
                <a:lnTo>
                  <a:pt x="141147" y="0"/>
                </a:lnTo>
                <a:lnTo>
                  <a:pt x="96534" y="7201"/>
                </a:lnTo>
                <a:lnTo>
                  <a:pt x="57788" y="27253"/>
                </a:lnTo>
                <a:lnTo>
                  <a:pt x="27233" y="57826"/>
                </a:lnTo>
                <a:lnTo>
                  <a:pt x="7195" y="96593"/>
                </a:lnTo>
                <a:lnTo>
                  <a:pt x="0" y="141224"/>
                </a:lnTo>
                <a:lnTo>
                  <a:pt x="0" y="331089"/>
                </a:lnTo>
                <a:lnTo>
                  <a:pt x="7195" y="375657"/>
                </a:lnTo>
                <a:lnTo>
                  <a:pt x="27233" y="414386"/>
                </a:lnTo>
                <a:lnTo>
                  <a:pt x="57788" y="444940"/>
                </a:lnTo>
                <a:lnTo>
                  <a:pt x="96534" y="464985"/>
                </a:lnTo>
                <a:lnTo>
                  <a:pt x="141147" y="472186"/>
                </a:lnTo>
                <a:lnTo>
                  <a:pt x="455231" y="472186"/>
                </a:lnTo>
                <a:lnTo>
                  <a:pt x="499844" y="464985"/>
                </a:lnTo>
                <a:lnTo>
                  <a:pt x="538591" y="444940"/>
                </a:lnTo>
                <a:lnTo>
                  <a:pt x="569145" y="414386"/>
                </a:lnTo>
                <a:lnTo>
                  <a:pt x="589183" y="375657"/>
                </a:lnTo>
                <a:lnTo>
                  <a:pt x="596379" y="331089"/>
                </a:lnTo>
                <a:lnTo>
                  <a:pt x="596379" y="141224"/>
                </a:lnTo>
                <a:lnTo>
                  <a:pt x="589183" y="96593"/>
                </a:lnTo>
                <a:lnTo>
                  <a:pt x="569145" y="57826"/>
                </a:lnTo>
                <a:lnTo>
                  <a:pt x="538591" y="27253"/>
                </a:lnTo>
                <a:lnTo>
                  <a:pt x="499844" y="7201"/>
                </a:lnTo>
                <a:lnTo>
                  <a:pt x="455231" y="0"/>
                </a:lnTo>
                <a:close/>
              </a:path>
            </a:pathLst>
          </a:custGeom>
          <a:solidFill>
            <a:srgbClr val="A2FF2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755700" y="4062729"/>
            <a:ext cx="14160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105">
                <a:latin typeface="Verdana"/>
                <a:cs typeface="Verdana"/>
              </a:rPr>
              <a:t>3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259103" y="4376420"/>
            <a:ext cx="7129145" cy="0"/>
          </a:xfrm>
          <a:custGeom>
            <a:avLst/>
            <a:gdLst/>
            <a:ahLst/>
            <a:cxnLst/>
            <a:rect l="l" t="t" r="r" b="b"/>
            <a:pathLst>
              <a:path w="7129145" h="0">
                <a:moveTo>
                  <a:pt x="0" y="0"/>
                </a:moveTo>
                <a:lnTo>
                  <a:pt x="7128738" y="0"/>
                </a:lnTo>
              </a:path>
            </a:pathLst>
          </a:custGeom>
          <a:ln w="15875">
            <a:solidFill>
              <a:srgbClr val="6B04ED"/>
            </a:solidFill>
            <a:prstDash val="sysDot"/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1358900" y="2480310"/>
            <a:ext cx="6737350" cy="45275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Calibri"/>
                <a:cs typeface="Calibri"/>
              </a:rPr>
              <a:t>Выбор</a:t>
            </a:r>
            <a:r>
              <a:rPr dirty="0" sz="1400" spc="-10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нейросети</a:t>
            </a:r>
            <a:r>
              <a:rPr dirty="0" sz="1400">
                <a:latin typeface="Calibri"/>
                <a:cs typeface="Calibri"/>
              </a:rPr>
              <a:t> и</a:t>
            </a:r>
            <a:r>
              <a:rPr dirty="0" sz="1400" spc="-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её</a:t>
            </a:r>
            <a:r>
              <a:rPr dirty="0" sz="1400" spc="5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настройка;</a:t>
            </a:r>
            <a:r>
              <a:rPr dirty="0" sz="1400" spc="5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работа</a:t>
            </a:r>
            <a:r>
              <a:rPr dirty="0" sz="1400" spc="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над</a:t>
            </a:r>
            <a:r>
              <a:rPr dirty="0" sz="1400" spc="-5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библиотекой</a:t>
            </a:r>
            <a:r>
              <a:rPr dirty="0" sz="1400" spc="20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запросов;</a:t>
            </a:r>
            <a:r>
              <a:rPr dirty="0" sz="1400" spc="-25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создание</a:t>
            </a:r>
            <a:r>
              <a:rPr dirty="0" sz="1400" spc="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и</a:t>
            </a:r>
            <a:r>
              <a:rPr dirty="0" sz="1400" spc="-5">
                <a:latin typeface="Calibri"/>
                <a:cs typeface="Calibri"/>
              </a:rPr>
              <a:t> дизайн </a:t>
            </a:r>
            <a:r>
              <a:rPr dirty="0" sz="1400" spc="-300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интерфейса;</a:t>
            </a:r>
            <a:r>
              <a:rPr dirty="0" sz="1400" spc="1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выпуск</a:t>
            </a:r>
            <a:r>
              <a:rPr dirty="0" sz="1400" spc="-20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приложения</a:t>
            </a:r>
            <a:r>
              <a:rPr dirty="0" sz="1400" spc="-2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в</a:t>
            </a:r>
            <a:r>
              <a:rPr dirty="0" sz="1400" spc="-5">
                <a:latin typeface="Calibri"/>
                <a:cs typeface="Calibri"/>
              </a:rPr>
              <a:t> бета-тест</a:t>
            </a:r>
            <a:r>
              <a:rPr dirty="0" sz="1400" spc="-1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и </a:t>
            </a:r>
            <a:r>
              <a:rPr dirty="0" sz="1400" spc="-5">
                <a:latin typeface="Calibri"/>
                <a:cs typeface="Calibri"/>
              </a:rPr>
              <a:t>исправление</a:t>
            </a:r>
            <a:r>
              <a:rPr dirty="0" sz="1400" spc="5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ошибок.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358900" y="3344367"/>
            <a:ext cx="4718050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>
                <a:latin typeface="Calibri"/>
                <a:cs typeface="Calibri"/>
              </a:rPr>
              <a:t>Доработка </a:t>
            </a:r>
            <a:r>
              <a:rPr dirty="0" sz="1800" spc="-5">
                <a:latin typeface="Calibri"/>
                <a:cs typeface="Calibri"/>
              </a:rPr>
              <a:t>приложения </a:t>
            </a:r>
            <a:r>
              <a:rPr dirty="0" sz="1800">
                <a:latin typeface="Calibri"/>
                <a:cs typeface="Calibri"/>
              </a:rPr>
              <a:t>и</a:t>
            </a:r>
            <a:r>
              <a:rPr dirty="0" sz="1800" spc="-10">
                <a:latin typeface="Calibri"/>
                <a:cs typeface="Calibri"/>
              </a:rPr>
              <a:t> </a:t>
            </a:r>
            <a:r>
              <a:rPr dirty="0" sz="1800" spc="-20">
                <a:latin typeface="Calibri"/>
                <a:cs typeface="Calibri"/>
              </a:rPr>
              <a:t>модели</a:t>
            </a:r>
            <a:r>
              <a:rPr dirty="0" sz="1800" spc="-1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монетизации.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349502" y="4040504"/>
            <a:ext cx="471741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>
                <a:latin typeface="Calibri"/>
                <a:cs typeface="Calibri"/>
              </a:rPr>
              <a:t>Доработка</a:t>
            </a:r>
            <a:r>
              <a:rPr dirty="0" sz="1800" spc="-2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приложения </a:t>
            </a:r>
            <a:r>
              <a:rPr dirty="0" sz="1800">
                <a:latin typeface="Calibri"/>
                <a:cs typeface="Calibri"/>
              </a:rPr>
              <a:t>и</a:t>
            </a:r>
            <a:r>
              <a:rPr dirty="0" sz="1800" spc="-15">
                <a:latin typeface="Calibri"/>
                <a:cs typeface="Calibri"/>
              </a:rPr>
              <a:t> модели</a:t>
            </a:r>
            <a:r>
              <a:rPr dirty="0" sz="1800" spc="-3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монетизации.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88658"/>
            <a:ext cx="5796280" cy="400685"/>
          </a:xfrm>
          <a:custGeom>
            <a:avLst/>
            <a:gdLst/>
            <a:ahLst/>
            <a:cxnLst/>
            <a:rect l="l" t="t" r="r" b="b"/>
            <a:pathLst>
              <a:path w="5796280" h="400684">
                <a:moveTo>
                  <a:pt x="5796153" y="0"/>
                </a:moveTo>
                <a:lnTo>
                  <a:pt x="0" y="0"/>
                </a:lnTo>
                <a:lnTo>
                  <a:pt x="0" y="400113"/>
                </a:lnTo>
                <a:lnTo>
                  <a:pt x="5796153" y="400113"/>
                </a:lnTo>
                <a:lnTo>
                  <a:pt x="5796153" y="0"/>
                </a:lnTo>
                <a:close/>
              </a:path>
            </a:pathLst>
          </a:custGeom>
          <a:solidFill>
            <a:srgbClr val="DEC5F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5940" y="209550"/>
            <a:ext cx="2004695" cy="3308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48640" algn="l"/>
              </a:tabLst>
            </a:pPr>
            <a:r>
              <a:rPr dirty="0" sz="2000" spc="-235"/>
              <a:t>10</a:t>
            </a:r>
            <a:r>
              <a:rPr dirty="0" sz="2000" spc="-235"/>
              <a:t>	</a:t>
            </a:r>
            <a:r>
              <a:rPr dirty="0" sz="2000" spc="75"/>
              <a:t>К</a:t>
            </a:r>
            <a:r>
              <a:rPr dirty="0" sz="2000" spc="90"/>
              <a:t>О</a:t>
            </a:r>
            <a:r>
              <a:rPr dirty="0" sz="2000" spc="215"/>
              <a:t>М</a:t>
            </a:r>
            <a:r>
              <a:rPr dirty="0" sz="2000" spc="180"/>
              <a:t>А</a:t>
            </a:r>
            <a:r>
              <a:rPr dirty="0" sz="2000" spc="135"/>
              <a:t>НДА</a:t>
            </a:r>
            <a:endParaRPr sz="2000"/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1112443" y="1477022"/>
          <a:ext cx="6490334" cy="404367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240405"/>
                <a:gridCol w="3240405"/>
              </a:tblGrid>
              <a:tr h="504056">
                <a:tc>
                  <a:txBody>
                    <a:bodyPr/>
                    <a:lstStyle/>
                    <a:p>
                      <a:pPr marL="1177290" marR="462915" indent="-708660">
                        <a:lnSpc>
                          <a:spcPts val="1920"/>
                        </a:lnSpc>
                        <a:spcBef>
                          <a:spcPts val="25"/>
                        </a:spcBef>
                      </a:pPr>
                      <a:r>
                        <a:rPr dirty="0" sz="1600">
                          <a:latin typeface="Verdana"/>
                          <a:cs typeface="Verdana"/>
                        </a:rPr>
                        <a:t>Не</a:t>
                      </a:r>
                      <a:r>
                        <a:rPr dirty="0" sz="1600">
                          <a:latin typeface="Verdana"/>
                          <a:cs typeface="Verdana"/>
                        </a:rPr>
                        <a:t>обх</a:t>
                      </a:r>
                      <a:r>
                        <a:rPr dirty="0" sz="1600" spc="-10">
                          <a:latin typeface="Verdana"/>
                          <a:cs typeface="Verdana"/>
                        </a:rPr>
                        <a:t>о</a:t>
                      </a:r>
                      <a:r>
                        <a:rPr dirty="0" sz="1600">
                          <a:latin typeface="Verdana"/>
                          <a:cs typeface="Verdana"/>
                        </a:rPr>
                        <a:t>д</a:t>
                      </a:r>
                      <a:r>
                        <a:rPr dirty="0" sz="1600" spc="-10">
                          <a:latin typeface="Verdana"/>
                          <a:cs typeface="Verdana"/>
                        </a:rPr>
                        <a:t>и</a:t>
                      </a:r>
                      <a:r>
                        <a:rPr dirty="0" sz="1600">
                          <a:latin typeface="Verdana"/>
                          <a:cs typeface="Verdana"/>
                        </a:rPr>
                        <a:t>м</a:t>
                      </a:r>
                      <a:r>
                        <a:rPr dirty="0" sz="1600" spc="-5">
                          <a:latin typeface="Verdana"/>
                          <a:cs typeface="Verdana"/>
                        </a:rPr>
                        <a:t>ы</a:t>
                      </a:r>
                      <a:r>
                        <a:rPr dirty="0" sz="1600">
                          <a:latin typeface="Verdana"/>
                          <a:cs typeface="Verdana"/>
                        </a:rPr>
                        <a:t>е</a:t>
                      </a:r>
                      <a:r>
                        <a:rPr dirty="0" sz="1600" spc="-10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600">
                          <a:latin typeface="Verdana"/>
                          <a:cs typeface="Verdana"/>
                        </a:rPr>
                        <a:t>р</a:t>
                      </a:r>
                      <a:r>
                        <a:rPr dirty="0" sz="1600">
                          <a:latin typeface="Verdana"/>
                          <a:cs typeface="Verdana"/>
                        </a:rPr>
                        <a:t>о</a:t>
                      </a:r>
                      <a:r>
                        <a:rPr dirty="0" sz="1600" spc="-10">
                          <a:latin typeface="Verdana"/>
                          <a:cs typeface="Verdana"/>
                        </a:rPr>
                        <a:t>л</a:t>
                      </a:r>
                      <a:r>
                        <a:rPr dirty="0" sz="1600">
                          <a:latin typeface="Verdana"/>
                          <a:cs typeface="Verdana"/>
                        </a:rPr>
                        <a:t>и</a:t>
                      </a:r>
                      <a:r>
                        <a:rPr dirty="0" sz="1600" spc="-13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600">
                          <a:latin typeface="Verdana"/>
                          <a:cs typeface="Verdana"/>
                        </a:rPr>
                        <a:t>в  </a:t>
                      </a:r>
                      <a:r>
                        <a:rPr dirty="0" sz="1600" spc="45">
                          <a:latin typeface="Verdana"/>
                          <a:cs typeface="Verdana"/>
                        </a:rPr>
                        <a:t>проекте</a:t>
                      </a:r>
                      <a:endParaRPr sz="1600">
                        <a:latin typeface="Verdana"/>
                        <a:cs typeface="Verdana"/>
                      </a:endParaRPr>
                    </a:p>
                  </a:txBody>
                  <a:tcPr marL="0" marR="0" marB="0" marT="3175">
                    <a:lnL w="63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A2FF2D"/>
                    </a:solidFill>
                  </a:tcPr>
                </a:tc>
                <a:tc>
                  <a:txBody>
                    <a:bodyPr/>
                    <a:lstStyle/>
                    <a:p>
                      <a:pPr marL="588010" marR="396240" indent="-184785">
                        <a:lnSpc>
                          <a:spcPts val="1920"/>
                        </a:lnSpc>
                        <a:spcBef>
                          <a:spcPts val="25"/>
                        </a:spcBef>
                      </a:pPr>
                      <a:r>
                        <a:rPr dirty="0" sz="1600">
                          <a:latin typeface="Verdana"/>
                          <a:cs typeface="Verdana"/>
                        </a:rPr>
                        <a:t>Обосн</a:t>
                      </a:r>
                      <a:r>
                        <a:rPr dirty="0" sz="1600">
                          <a:latin typeface="Verdana"/>
                          <a:cs typeface="Verdana"/>
                        </a:rPr>
                        <a:t>ование,</a:t>
                      </a:r>
                      <a:r>
                        <a:rPr dirty="0" sz="1600" spc="-12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600">
                          <a:latin typeface="Verdana"/>
                          <a:cs typeface="Verdana"/>
                        </a:rPr>
                        <a:t>к</a:t>
                      </a:r>
                      <a:r>
                        <a:rPr dirty="0" sz="1600">
                          <a:latin typeface="Verdana"/>
                          <a:cs typeface="Verdana"/>
                        </a:rPr>
                        <a:t>р</a:t>
                      </a:r>
                      <a:r>
                        <a:rPr dirty="0" sz="1600">
                          <a:latin typeface="Verdana"/>
                          <a:cs typeface="Verdana"/>
                        </a:rPr>
                        <a:t>атк</a:t>
                      </a:r>
                      <a:r>
                        <a:rPr dirty="0" sz="1600">
                          <a:latin typeface="Verdana"/>
                          <a:cs typeface="Verdana"/>
                        </a:rPr>
                        <a:t>ое  </a:t>
                      </a:r>
                      <a:r>
                        <a:rPr dirty="0" sz="1600" spc="50">
                          <a:latin typeface="Verdana"/>
                          <a:cs typeface="Verdana"/>
                        </a:rPr>
                        <a:t>описание</a:t>
                      </a:r>
                      <a:r>
                        <a:rPr dirty="0" sz="1600" spc="-13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600" spc="30">
                          <a:latin typeface="Verdana"/>
                          <a:cs typeface="Verdana"/>
                        </a:rPr>
                        <a:t>функций</a:t>
                      </a:r>
                      <a:endParaRPr sz="1600">
                        <a:latin typeface="Verdana"/>
                        <a:cs typeface="Verdana"/>
                      </a:endParaRPr>
                    </a:p>
                  </a:txBody>
                  <a:tcPr marL="0" marR="0" marB="0" marT="3175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A2FF2D"/>
                    </a:solidFill>
                  </a:tcPr>
                </a:tc>
              </a:tr>
              <a:tr h="505205">
                <a:tc>
                  <a:txBody>
                    <a:bodyPr/>
                    <a:lstStyle/>
                    <a:p>
                      <a:pPr marL="282575">
                        <a:lnSpc>
                          <a:spcPct val="100000"/>
                        </a:lnSpc>
                        <a:spcBef>
                          <a:spcPts val="1240"/>
                        </a:spcBef>
                      </a:pPr>
                      <a:r>
                        <a:rPr dirty="0" sz="1800" spc="-5">
                          <a:latin typeface="Calibri"/>
                          <a:cs typeface="Calibri"/>
                        </a:rPr>
                        <a:t>Программист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157480">
                    <a:lnL w="63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01625">
                        <a:lnSpc>
                          <a:spcPct val="100000"/>
                        </a:lnSpc>
                        <a:spcBef>
                          <a:spcPts val="844"/>
                        </a:spcBef>
                      </a:pPr>
                      <a:r>
                        <a:rPr dirty="0" sz="1800" spc="-20">
                          <a:latin typeface="Calibri"/>
                          <a:cs typeface="Calibri"/>
                        </a:rPr>
                        <a:t>Кодинг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107314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05206">
                <a:tc>
                  <a:txBody>
                    <a:bodyPr/>
                    <a:lstStyle/>
                    <a:p>
                      <a:pPr marL="257175">
                        <a:lnSpc>
                          <a:spcPct val="100000"/>
                        </a:lnSpc>
                        <a:spcBef>
                          <a:spcPts val="835"/>
                        </a:spcBef>
                      </a:pPr>
                      <a:r>
                        <a:rPr dirty="0" sz="1800" spc="-5">
                          <a:latin typeface="Calibri"/>
                          <a:cs typeface="Calibri"/>
                        </a:rPr>
                        <a:t>UI-дизайнер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106045">
                    <a:lnL w="63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EC5FD"/>
                    </a:solidFill>
                  </a:tcPr>
                </a:tc>
                <a:tc>
                  <a:txBody>
                    <a:bodyPr/>
                    <a:lstStyle/>
                    <a:p>
                      <a:pPr marL="301625">
                        <a:lnSpc>
                          <a:spcPct val="100000"/>
                        </a:lnSpc>
                        <a:spcBef>
                          <a:spcPts val="835"/>
                        </a:spcBef>
                      </a:pPr>
                      <a:r>
                        <a:rPr dirty="0" sz="1800" spc="-10">
                          <a:latin typeface="Calibri"/>
                          <a:cs typeface="Calibri"/>
                        </a:rPr>
                        <a:t>Разработка</a:t>
                      </a:r>
                      <a:r>
                        <a:rPr dirty="0" sz="1800" spc="-5">
                          <a:latin typeface="Calibri"/>
                          <a:cs typeface="Calibri"/>
                        </a:rPr>
                        <a:t> интерфейса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106045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EC5FD"/>
                    </a:solidFill>
                  </a:tcPr>
                </a:tc>
              </a:tr>
              <a:tr h="504063">
                <a:tc>
                  <a:txBody>
                    <a:bodyPr/>
                    <a:lstStyle/>
                    <a:p>
                      <a:pPr marL="257175">
                        <a:lnSpc>
                          <a:spcPct val="100000"/>
                        </a:lnSpc>
                        <a:spcBef>
                          <a:spcPts val="775"/>
                        </a:spcBef>
                      </a:pPr>
                      <a:r>
                        <a:rPr dirty="0" sz="1800" spc="-15">
                          <a:latin typeface="Calibri"/>
                          <a:cs typeface="Calibri"/>
                        </a:rPr>
                        <a:t>Маркетолог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98425">
                    <a:lnL w="63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01625">
                        <a:lnSpc>
                          <a:spcPct val="100000"/>
                        </a:lnSpc>
                        <a:spcBef>
                          <a:spcPts val="830"/>
                        </a:spcBef>
                      </a:pPr>
                      <a:r>
                        <a:rPr dirty="0" sz="1800" spc="-10">
                          <a:latin typeface="Calibri"/>
                          <a:cs typeface="Calibri"/>
                        </a:rPr>
                        <a:t>Продвижение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10541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0406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EC5F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EC5FD"/>
                    </a:solidFill>
                  </a:tcPr>
                </a:tc>
              </a:tr>
              <a:tr h="5052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052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EC5F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EC5FD"/>
                    </a:solidFill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21627" y="5573853"/>
            <a:ext cx="1535006" cy="406627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3999" cy="527583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85368" y="6024511"/>
            <a:ext cx="1083208" cy="58202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950709" y="6165303"/>
            <a:ext cx="1368171" cy="415493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873692" y="6179792"/>
            <a:ext cx="1030116" cy="344438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673498" y="6206871"/>
            <a:ext cx="1239189" cy="266029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641726" y="5533999"/>
            <a:ext cx="1222590" cy="415277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882134" y="5661723"/>
            <a:ext cx="1201991" cy="180301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457200" y="583374"/>
            <a:ext cx="2026539" cy="738187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6229477" y="498513"/>
            <a:ext cx="2089277" cy="770216"/>
          </a:xfrm>
          <a:prstGeom prst="rect">
            <a:avLst/>
          </a:prstGeom>
        </p:spPr>
      </p:pic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1986788" y="1906600"/>
            <a:ext cx="4704080" cy="3917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65"/>
              <a:t>К</a:t>
            </a:r>
            <a:r>
              <a:rPr dirty="0" spc="50"/>
              <a:t>о</a:t>
            </a:r>
            <a:r>
              <a:rPr dirty="0" spc="15"/>
              <a:t>нтакт</a:t>
            </a:r>
            <a:r>
              <a:rPr dirty="0" spc="30"/>
              <a:t>ы</a:t>
            </a:r>
            <a:r>
              <a:rPr dirty="0" spc="-200"/>
              <a:t> </a:t>
            </a:r>
            <a:r>
              <a:rPr dirty="0" spc="20"/>
              <a:t>к</a:t>
            </a:r>
            <a:r>
              <a:rPr dirty="0" spc="90"/>
              <a:t>оманды</a:t>
            </a:r>
            <a:r>
              <a:rPr dirty="0" spc="-210"/>
              <a:t> </a:t>
            </a:r>
            <a:r>
              <a:rPr dirty="0" spc="-70"/>
              <a:t>«Т</a:t>
            </a:r>
            <a:r>
              <a:rPr dirty="0" spc="-65"/>
              <a:t>р</a:t>
            </a:r>
            <a:r>
              <a:rPr dirty="0" spc="45"/>
              <a:t>ек</a:t>
            </a:r>
            <a:r>
              <a:rPr dirty="0" spc="-200"/>
              <a:t> </a:t>
            </a:r>
            <a:r>
              <a:rPr dirty="0" spc="-55"/>
              <a:t>6</a:t>
            </a:r>
            <a:r>
              <a:rPr dirty="0" spc="-509"/>
              <a:t>1»: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2779014" y="4457445"/>
            <a:ext cx="364553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75">
                <a:latin typeface="Verdana"/>
                <a:cs typeface="Verdana"/>
              </a:rPr>
              <a:t>Спасибо</a:t>
            </a:r>
            <a:r>
              <a:rPr dirty="0" sz="2400" spc="-195">
                <a:latin typeface="Verdana"/>
                <a:cs typeface="Verdana"/>
              </a:rPr>
              <a:t> </a:t>
            </a:r>
            <a:r>
              <a:rPr dirty="0" sz="2400" spc="5">
                <a:latin typeface="Verdana"/>
                <a:cs typeface="Verdana"/>
              </a:rPr>
              <a:t>за</a:t>
            </a:r>
            <a:r>
              <a:rPr dirty="0" sz="2400" spc="-200">
                <a:latin typeface="Verdana"/>
                <a:cs typeface="Verdana"/>
              </a:rPr>
              <a:t> </a:t>
            </a:r>
            <a:r>
              <a:rPr dirty="0" sz="2400" spc="100">
                <a:latin typeface="Verdana"/>
                <a:cs typeface="Verdana"/>
              </a:rPr>
              <a:t>внимани</a:t>
            </a:r>
            <a:r>
              <a:rPr dirty="0" sz="2400" spc="100">
                <a:latin typeface="Verdana"/>
                <a:cs typeface="Verdana"/>
              </a:rPr>
              <a:t>е</a:t>
            </a:r>
            <a:r>
              <a:rPr dirty="0" sz="2400" spc="-305">
                <a:latin typeface="Verdana"/>
                <a:cs typeface="Verdana"/>
              </a:rPr>
              <a:t>!</a:t>
            </a:r>
            <a:endParaRPr sz="2400">
              <a:latin typeface="Verdana"/>
              <a:cs typeface="Verdana"/>
            </a:endParaRPr>
          </a:p>
        </p:txBody>
      </p:sp>
      <p:pic>
        <p:nvPicPr>
          <p:cNvPr id="14" name="object 14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820707" y="5393197"/>
            <a:ext cx="994189" cy="490369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2536951" y="2871038"/>
            <a:ext cx="3241675" cy="84899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Calibri"/>
                <a:cs typeface="Calibri"/>
              </a:rPr>
              <a:t>Состав</a:t>
            </a:r>
            <a:r>
              <a:rPr dirty="0" sz="1800" spc="-2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команды: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800" spc="-10">
                <a:latin typeface="Calibri"/>
                <a:cs typeface="Calibri"/>
              </a:rPr>
              <a:t>Соломон</a:t>
            </a:r>
            <a:r>
              <a:rPr dirty="0" sz="1800" spc="-1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Михаил</a:t>
            </a:r>
            <a:r>
              <a:rPr dirty="0" sz="1800" spc="-1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-</a:t>
            </a:r>
            <a:r>
              <a:rPr dirty="0" sz="1800" spc="-1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@memologxd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800" spc="-5">
                <a:latin typeface="Calibri"/>
                <a:cs typeface="Calibri"/>
              </a:rPr>
              <a:t>Краснов</a:t>
            </a:r>
            <a:r>
              <a:rPr dirty="0" sz="1800" spc="-1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Владислав</a:t>
            </a:r>
            <a:r>
              <a:rPr dirty="0" sz="1800" spc="-4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-</a:t>
            </a:r>
            <a:r>
              <a:rPr dirty="0" sz="1800" spc="-1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@vladoc909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Мария И. Веревкина</dc:creator>
  <dc:title>Акселератор ОмГТУ</dc:title>
  <dcterms:created xsi:type="dcterms:W3CDTF">2024-11-29T11:15:09Z</dcterms:created>
  <dcterms:modified xsi:type="dcterms:W3CDTF">2024-11-29T11:15:09Z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2024-11-25T00:00:00Z</vt:filetime>
  </property>
  <property fmtid="{D5CDD505-2E9C-101B-9397-08002B2CF9AE}" pid="3" name="Creator">
    <vt:lpwstr>Microsoft® PowerPoint® LTSC</vt:lpwstr>
  </property>
  <property fmtid="{D5CDD505-2E9C-101B-9397-08002B2CF9AE}" pid="4" name="LastSaved">
    <vt:filetime>2024-11-29T00:00:00Z</vt:filetime>
  </property>
</Properties>
</file>