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310" r:id="rId17"/>
    <p:sldId id="291" r:id="rId18"/>
    <p:sldId id="311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112" d="100"/>
          <a:sy n="112" d="100"/>
        </p:scale>
        <p:origin x="283" y="82"/>
      </p:cViewPr>
      <p:guideLst>
        <p:guide orient="horz" pos="1786"/>
        <p:guide pos="3175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Дети и их родители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3200" dirty="0"/>
            <a:t>Развитие способностей детей в различных направлениях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Хореография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400" dirty="0"/>
            <a:t>«Маленький гений»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400" dirty="0"/>
            <a:t>Школа танцев «Брависсимо»</a:t>
          </a: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В нашем центре есть детский психолог, а также молодой преподавательский состав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7C6C81B9-E73E-4B7E-8B6F-C54662E959D1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 sz="2400" dirty="0"/>
        </a:p>
      </dgm:t>
    </dgm:pt>
    <dgm:pt modelId="{BE541258-43FE-4971-A3C2-FA18E1ADA547}" type="parTrans" cxnId="{CEDE542D-E175-42C4-8D57-E1465365F17D}">
      <dgm:prSet/>
      <dgm:spPr/>
      <dgm:t>
        <a:bodyPr/>
        <a:lstStyle/>
        <a:p>
          <a:endParaRPr lang="ru-RU"/>
        </a:p>
      </dgm:t>
    </dgm:pt>
    <dgm:pt modelId="{CF3EBC6F-1834-4018-8294-E95DC1ADD10D}" type="sibTrans" cxnId="{CEDE542D-E175-42C4-8D57-E1465365F17D}">
      <dgm:prSet/>
      <dgm:spPr/>
      <dgm:t>
        <a:bodyPr/>
        <a:lstStyle/>
        <a:p>
          <a:endParaRPr lang="ru-RU"/>
        </a:p>
      </dgm:t>
    </dgm:pt>
    <dgm:pt modelId="{1A755928-DEA6-40E8-A217-BE5448F52D3C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400" dirty="0"/>
            <a:t>ОП – 397800руб.</a:t>
          </a:r>
        </a:p>
      </dgm:t>
    </dgm:pt>
    <dgm:pt modelId="{D816A6B4-0A46-4061-9B59-C10B563A5823}" type="parTrans" cxnId="{6313DFEF-9430-4A1F-8FC1-6DE1CF8018A1}">
      <dgm:prSet/>
      <dgm:spPr/>
      <dgm:t>
        <a:bodyPr/>
        <a:lstStyle/>
        <a:p>
          <a:endParaRPr lang="ru-RU"/>
        </a:p>
      </dgm:t>
    </dgm:pt>
    <dgm:pt modelId="{FEDA9765-E9F1-4C9F-AE2F-675082A595F3}" type="sibTrans" cxnId="{6313DFEF-9430-4A1F-8FC1-6DE1CF8018A1}">
      <dgm:prSet/>
      <dgm:spPr/>
      <dgm:t>
        <a:bodyPr/>
        <a:lstStyle/>
        <a:p>
          <a:endParaRPr lang="ru-RU"/>
        </a:p>
      </dgm:t>
    </dgm:pt>
    <dgm:pt modelId="{FF5A26D4-F095-4815-BA69-1A4E732A403E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400" dirty="0"/>
            <a:t>ОП – 820т.руб.</a:t>
          </a:r>
        </a:p>
      </dgm:t>
    </dgm:pt>
    <dgm:pt modelId="{76B4286D-00E5-405B-8B38-D427E33FFD43}" type="parTrans" cxnId="{0519DCB6-78BB-460E-A1FB-DA755F1564E3}">
      <dgm:prSet/>
      <dgm:spPr/>
      <dgm:t>
        <a:bodyPr/>
        <a:lstStyle/>
        <a:p>
          <a:endParaRPr lang="ru-RU"/>
        </a:p>
      </dgm:t>
    </dgm:pt>
    <dgm:pt modelId="{B761A51C-66CA-4EA9-9363-3F508AD4C639}" type="sibTrans" cxnId="{0519DCB6-78BB-460E-A1FB-DA755F1564E3}">
      <dgm:prSet/>
      <dgm:spPr/>
      <dgm:t>
        <a:bodyPr/>
        <a:lstStyle/>
        <a:p>
          <a:endParaRPr lang="ru-RU"/>
        </a:p>
      </dgm:t>
    </dgm:pt>
    <dgm:pt modelId="{A3D5D061-2DE2-442C-AE53-4F5E42E94D43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Шахматы</a:t>
          </a:r>
        </a:p>
      </dgm:t>
    </dgm:pt>
    <dgm:pt modelId="{88502A51-2237-4D03-AA91-B646B61CB43A}" type="parTrans" cxnId="{FBF6C840-268B-45C6-8112-805282AF602E}">
      <dgm:prSet/>
      <dgm:spPr/>
      <dgm:t>
        <a:bodyPr/>
        <a:lstStyle/>
        <a:p>
          <a:endParaRPr lang="ru-RU"/>
        </a:p>
      </dgm:t>
    </dgm:pt>
    <dgm:pt modelId="{5288F188-4E2F-4F84-8BC4-6264A19A8218}" type="sibTrans" cxnId="{FBF6C840-268B-45C6-8112-805282AF602E}">
      <dgm:prSet/>
      <dgm:spPr/>
      <dgm:t>
        <a:bodyPr/>
        <a:lstStyle/>
        <a:p>
          <a:endParaRPr lang="ru-RU"/>
        </a:p>
      </dgm:t>
    </dgm:pt>
    <dgm:pt modelId="{91859DBB-AFCB-4BDB-AC4A-AEA927F950DB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Логопед</a:t>
          </a:r>
        </a:p>
      </dgm:t>
    </dgm:pt>
    <dgm:pt modelId="{0B3F6862-12F2-4FDD-B590-51D2E725E061}" type="parTrans" cxnId="{40909981-2C79-4813-9423-9B6D3F642E68}">
      <dgm:prSet/>
      <dgm:spPr/>
      <dgm:t>
        <a:bodyPr/>
        <a:lstStyle/>
        <a:p>
          <a:endParaRPr lang="ru-RU"/>
        </a:p>
      </dgm:t>
    </dgm:pt>
    <dgm:pt modelId="{F043A6C2-354E-4CF1-AFD3-4E2D36C6EF06}" type="sibTrans" cxnId="{40909981-2C79-4813-9423-9B6D3F642E68}">
      <dgm:prSet/>
      <dgm:spPr/>
      <dgm:t>
        <a:bodyPr/>
        <a:lstStyle/>
        <a:p>
          <a:endParaRPr lang="ru-RU"/>
        </a:p>
      </dgm:t>
    </dgm:pt>
    <dgm:pt modelId="{0C6B14ED-CD84-447A-A9FB-E75A51E3C31D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Психолог</a:t>
          </a:r>
        </a:p>
      </dgm:t>
    </dgm:pt>
    <dgm:pt modelId="{A2C1DD3F-A3BD-4DB5-B16C-A0B2F90E728F}" type="parTrans" cxnId="{DCBCF1A9-485C-4BC9-B9F6-0E8CFA4185CF}">
      <dgm:prSet/>
      <dgm:spPr/>
      <dgm:t>
        <a:bodyPr/>
        <a:lstStyle/>
        <a:p>
          <a:endParaRPr lang="ru-RU"/>
        </a:p>
      </dgm:t>
    </dgm:pt>
    <dgm:pt modelId="{2474F819-6EFD-43C2-9B5C-CE25CF395952}" type="sibTrans" cxnId="{DCBCF1A9-485C-4BC9-B9F6-0E8CFA4185CF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6C29BA0D-ECA7-4126-9494-BDF61FEBF825}" type="presOf" srcId="{0C6B14ED-CD84-447A-A9FB-E75A51E3C31D}" destId="{B206DAC4-D1DF-4053-8506-5DE426BC8BEF}" srcOrd="0" destOrd="3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EDE542D-E175-42C4-8D57-E1465365F17D}" srcId="{FD45624C-83CF-47B9-8EDE-C4DE60E9F279}" destId="{7C6C81B9-E73E-4B7E-8B6F-C54662E959D1}" srcOrd="4" destOrd="0" parTransId="{BE541258-43FE-4971-A3C2-FA18E1ADA547}" sibTransId="{CF3EBC6F-1834-4018-8294-E95DC1ADD10D}"/>
    <dgm:cxn modelId="{FBF6C840-268B-45C6-8112-805282AF602E}" srcId="{861A968E-9660-4770-82EB-9C2FFC889440}" destId="{A3D5D061-2DE2-442C-AE53-4F5E42E94D43}" srcOrd="1" destOrd="0" parTransId="{88502A51-2237-4D03-AA91-B646B61CB43A}" sibTransId="{5288F188-4E2F-4F84-8BC4-6264A19A8218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8224A04E-A3D7-4C7D-B2C9-3AA227B51E52}" type="presOf" srcId="{91859DBB-AFCB-4BDB-AC4A-AEA927F950DB}" destId="{B206DAC4-D1DF-4053-8506-5DE426BC8BEF}" srcOrd="0" destOrd="2" presId="urn:microsoft.com/office/officeart/2005/8/layout/hList1"/>
    <dgm:cxn modelId="{6FA05D58-C5CE-4A85-80B8-5CC1B2AB2425}" type="presOf" srcId="{70FEF942-57F6-4407-9CA8-343290DE9E26}" destId="{400F4E5D-F016-41EA-97FB-BF5BA36522C2}" srcOrd="0" destOrd="2" presId="urn:microsoft.com/office/officeart/2005/8/layout/hList1"/>
    <dgm:cxn modelId="{40909981-2C79-4813-9423-9B6D3F642E68}" srcId="{861A968E-9660-4770-82EB-9C2FFC889440}" destId="{91859DBB-AFCB-4BDB-AC4A-AEA927F950DB}" srcOrd="2" destOrd="0" parTransId="{0B3F6862-12F2-4FDD-B590-51D2E725E061}" sibTransId="{F043A6C2-354E-4CF1-AFD3-4E2D36C6EF06}"/>
    <dgm:cxn modelId="{12E66B89-55FA-43EA-8EC9-926E18CD542D}" type="presOf" srcId="{1A755928-DEA6-40E8-A217-BE5448F52D3C}" destId="{400F4E5D-F016-41EA-97FB-BF5BA36522C2}" srcOrd="0" destOrd="3" presId="urn:microsoft.com/office/officeart/2005/8/layout/hList1"/>
    <dgm:cxn modelId="{E739DC8A-F73B-4F0E-9BC8-92666F91F7CD}" srcId="{FD45624C-83CF-47B9-8EDE-C4DE60E9F279}" destId="{70FEF942-57F6-4407-9CA8-343290DE9E26}" srcOrd="2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74F16790-080A-4A93-93B2-013B4883F704}" type="presOf" srcId="{A3D5D061-2DE2-442C-AE53-4F5E42E94D43}" destId="{B206DAC4-D1DF-4053-8506-5DE426BC8BEF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DCBCF1A9-485C-4BC9-B9F6-0E8CFA4185CF}" srcId="{861A968E-9660-4770-82EB-9C2FFC889440}" destId="{0C6B14ED-CD84-447A-A9FB-E75A51E3C31D}" srcOrd="3" destOrd="0" parTransId="{A2C1DD3F-A3BD-4DB5-B16C-A0B2F90E728F}" sibTransId="{2474F819-6EFD-43C2-9B5C-CE25CF395952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555115B0-510E-4BC8-B93F-40C40242E733}" type="presOf" srcId="{7C6C81B9-E73E-4B7E-8B6F-C54662E959D1}" destId="{400F4E5D-F016-41EA-97FB-BF5BA36522C2}" srcOrd="0" destOrd="4" presId="urn:microsoft.com/office/officeart/2005/8/layout/hList1"/>
    <dgm:cxn modelId="{D6589DB6-D4EE-43C2-8D25-150B95CE8295}" type="presOf" srcId="{FF5A26D4-F095-4815-BA69-1A4E732A403E}" destId="{400F4E5D-F016-41EA-97FB-BF5BA36522C2}" srcOrd="0" destOrd="1" presId="urn:microsoft.com/office/officeart/2005/8/layout/hList1"/>
    <dgm:cxn modelId="{0519DCB6-78BB-460E-A1FB-DA755F1564E3}" srcId="{FD45624C-83CF-47B9-8EDE-C4DE60E9F279}" destId="{FF5A26D4-F095-4815-BA69-1A4E732A403E}" srcOrd="1" destOrd="0" parTransId="{76B4286D-00E5-405B-8B38-D427E33FFD43}" sibTransId="{B761A51C-66CA-4EA9-9363-3F508AD4C639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313DFEF-9430-4A1F-8FC1-6DE1CF8018A1}" srcId="{FD45624C-83CF-47B9-8EDE-C4DE60E9F279}" destId="{1A755928-DEA6-40E8-A217-BE5448F52D3C}" srcOrd="3" destOrd="0" parTransId="{D816A6B4-0A46-4061-9B59-C10B563A5823}" sibTransId="{FEDA9765-E9F1-4C9F-AE2F-675082A595F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kern="1200" dirty="0"/>
            <a:t>Развитие способностей детей в различных направлениях</a:t>
          </a:r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Дети и их родители</a:t>
          </a:r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623582"/>
          <a:ext cx="3059169" cy="7626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Конкуренты Продукты/Услуги</a:t>
          </a:r>
        </a:p>
      </dsp:txBody>
      <dsp:txXfrm>
        <a:off x="3137" y="623582"/>
        <a:ext cx="3059169" cy="762677"/>
      </dsp:txXfrm>
    </dsp:sp>
    <dsp:sp modelId="{B206DAC4-D1DF-4053-8506-5DE426BC8BEF}">
      <dsp:nvSpPr>
        <dsp:cNvPr id="0" name=""/>
        <dsp:cNvSpPr/>
      </dsp:nvSpPr>
      <dsp:spPr>
        <a:xfrm>
          <a:off x="0" y="1343598"/>
          <a:ext cx="3059169" cy="2750575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Хореография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Шахматы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Логопед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Психолог</a:t>
          </a:r>
        </a:p>
      </dsp:txBody>
      <dsp:txXfrm>
        <a:off x="0" y="1343598"/>
        <a:ext cx="3059169" cy="2750575"/>
      </dsp:txXfrm>
    </dsp:sp>
    <dsp:sp modelId="{34E68AF3-FEED-4A3D-869A-6E2B7BBFBA4D}">
      <dsp:nvSpPr>
        <dsp:cNvPr id="0" name=""/>
        <dsp:cNvSpPr/>
      </dsp:nvSpPr>
      <dsp:spPr>
        <a:xfrm>
          <a:off x="3490590" y="623582"/>
          <a:ext cx="3059169" cy="7626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Фирмы конкуренты</a:t>
          </a:r>
        </a:p>
      </dsp:txBody>
      <dsp:txXfrm>
        <a:off x="3490590" y="623582"/>
        <a:ext cx="3059169" cy="762677"/>
      </dsp:txXfrm>
    </dsp:sp>
    <dsp:sp modelId="{400F4E5D-F016-41EA-97FB-BF5BA36522C2}">
      <dsp:nvSpPr>
        <dsp:cNvPr id="0" name=""/>
        <dsp:cNvSpPr/>
      </dsp:nvSpPr>
      <dsp:spPr>
        <a:xfrm>
          <a:off x="3490590" y="1386260"/>
          <a:ext cx="3059169" cy="2750575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«Маленький гений»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ОП – 820т.руб.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Школа танцев «Брависсимо»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ОП – 397800руб.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kern="1200" dirty="0"/>
        </a:p>
      </dsp:txBody>
      <dsp:txXfrm>
        <a:off x="3490590" y="1386260"/>
        <a:ext cx="3059169" cy="2750575"/>
      </dsp:txXfrm>
    </dsp:sp>
    <dsp:sp modelId="{869E6585-1C72-4E82-914E-39E2C4E28665}">
      <dsp:nvSpPr>
        <dsp:cNvPr id="0" name=""/>
        <dsp:cNvSpPr/>
      </dsp:nvSpPr>
      <dsp:spPr>
        <a:xfrm>
          <a:off x="6981180" y="617267"/>
          <a:ext cx="3059169" cy="7626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Наши преимущества</a:t>
          </a:r>
        </a:p>
      </dsp:txBody>
      <dsp:txXfrm>
        <a:off x="6981180" y="617267"/>
        <a:ext cx="3059169" cy="762677"/>
      </dsp:txXfrm>
    </dsp:sp>
    <dsp:sp modelId="{0C85A15E-56D2-44B3-8E52-7FFFB1AE2983}">
      <dsp:nvSpPr>
        <dsp:cNvPr id="0" name=""/>
        <dsp:cNvSpPr/>
      </dsp:nvSpPr>
      <dsp:spPr>
        <a:xfrm>
          <a:off x="6978043" y="1386260"/>
          <a:ext cx="3059169" cy="2750575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В нашем центре есть детский психолог, а также молодой преподавательский состав</a:t>
          </a:r>
        </a:p>
      </dsp:txBody>
      <dsp:txXfrm>
        <a:off x="6978043" y="1386260"/>
        <a:ext cx="3059169" cy="27505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valasimonova293@gmail.com" TargetMode="External"/><Relationship Id="rId7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jpeg"/><Relationship Id="rId5" Type="http://schemas.openxmlformats.org/officeDocument/2006/relationships/hyperlink" Target="mailto:dimazhma99@gmail.com" TargetMode="External"/><Relationship Id="rId4" Type="http://schemas.openxmlformats.org/officeDocument/2006/relationships/hyperlink" Target="mailto:anna_andreeva04@mail.ru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latin typeface="Arial"/>
              </a:rPr>
              <a:t>Детский центр «Голова</a:t>
            </a:r>
            <a:r>
              <a:rPr lang="en-US" sz="4400" b="0" strike="noStrike" spc="-1" dirty="0">
                <a:latin typeface="Arial"/>
              </a:rPr>
              <a:t>stick</a:t>
            </a:r>
            <a:r>
              <a:rPr lang="ru-RU" sz="4400" b="0" strike="noStrike" spc="-1" dirty="0">
                <a:latin typeface="Arial"/>
              </a:rPr>
              <a:t>»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0170" y="291113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639719" y="4334324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Симонова Валентина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Хореограф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 Менеджер по работе с клиентами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/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006943" y="4499640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Мухаметзянов Артур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Тренер по шахматам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Отвечает за рекламу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/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12520" y="4611047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Андреева Анна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Психолог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Отвечает за финансы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BA75E4-8D00-4592-96E9-4C7FB8865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657" y="1345467"/>
            <a:ext cx="2093968" cy="293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168FEBF-DCFB-4BF3-9C25-38E2C07D1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12" y="1809938"/>
            <a:ext cx="2883848" cy="189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D2AB716-EE9F-4721-B7A4-465932767C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2012" y="1468275"/>
            <a:ext cx="1944216" cy="28352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 dirty="0"/>
              <a:t>Мы предлагаем услуги хореографа и тренера по шахматам, также в нашем центре будет работать психолог-логопед, которые могут помочь развить способностями детям.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6277" y="196172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3195766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300011" y="1453799"/>
            <a:ext cx="3030363" cy="1080120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/>
              <a:t>Детский центр, который обеспечивает</a:t>
            </a:r>
            <a:r>
              <a:rPr lang="en-US" sz="1400" kern="0" dirty="0"/>
              <a:t> </a:t>
            </a:r>
            <a:r>
              <a:rPr lang="ru-RU" sz="1400" kern="0" dirty="0"/>
              <a:t>времяпрепровождение для ваших детей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/>
              <a:t>На данный момент у нас разработан бизнес-план, а также мы нашли здание, которое отвечает нашим требованиям.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/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729F607-554A-467E-917F-631973EF9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549" y="1179091"/>
            <a:ext cx="3030363" cy="201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29A796B-7E2D-4595-AEE8-768BBC03C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549" y="3545698"/>
            <a:ext cx="3030363" cy="203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5485ADC-283E-41BD-90E7-747823552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683" y="1179847"/>
            <a:ext cx="3030363" cy="203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F7973F7C-B361-4480-8E78-5356BA4A9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683" y="3545698"/>
            <a:ext cx="3030363" cy="203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355885"/>
              </p:ext>
            </p:extLst>
          </p:nvPr>
        </p:nvGraphicFramePr>
        <p:xfrm>
          <a:off x="504056" y="1539131"/>
          <a:ext cx="9217024" cy="2537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6480968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Рынок НТИ</a:t>
                      </a:r>
                    </a:p>
                    <a:p>
                      <a:pPr algn="ctr"/>
                      <a:r>
                        <a:rPr lang="ru-RU" dirty="0"/>
                        <a:t>(отметьте нужное)</a:t>
                      </a:r>
                    </a:p>
                    <a:p>
                      <a:pPr algn="ctr"/>
                      <a:endParaRPr lang="ru-RU" dirty="0"/>
                    </a:p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itchFamily="2" charset="2"/>
                        <a:buNone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indent="0" algn="ctr">
                        <a:buFont typeface="Wingdings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>
                        <a:buFont typeface="Wingdings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>
                        <a:buFont typeface="Wingdings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>
                        <a:buFont typeface="Wingdings" pitchFamily="2" charset="2"/>
                        <a:buNone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Нейротехнологии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искусственный интеллект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35D50CF-4D7C-451C-8BAD-08D39600047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329971" y="1183878"/>
            <a:ext cx="4926365" cy="3315762"/>
          </a:xfrm>
        </p:spPr>
        <p:txBody>
          <a:bodyPr>
            <a:normAutofit/>
          </a:bodyPr>
          <a:lstStyle/>
          <a:p>
            <a:r>
              <a:rPr lang="ru-RU" dirty="0"/>
              <a:t>Целевой аудиторией детского развивающего центра для детей в возрасте от 3 до 15 лет являются родители, у которых находятся дети данного возраста. Они являются активными, заботливыми и заинтересованными в развитии своих детей, которые нуждаются в качественном образовании и развитии своих навыков. Целевой аудиторией также могут быть сами дети, которые нуждаются в качественном образовании и развитии своих способностей в социальном и интеллектуальном смысле.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03D0DE6-0847-47BB-8A17-22A786ADC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470" y="1169191"/>
            <a:ext cx="3208700" cy="214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6998672-A356-40A7-85B8-E8BEAA6D2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988" y="3422561"/>
            <a:ext cx="3235182" cy="2154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166446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/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1467123"/>
            <a:ext cx="5610685" cy="41526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</a:t>
            </a: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15,1 трлн. рублей во всём мире на 2026 год. по данным </a:t>
            </a:r>
            <a:r>
              <a:rPr lang="en-US" sz="1200" b="1" i="1" dirty="0">
                <a:solidFill>
                  <a:schemeClr val="bg1">
                    <a:lumMod val="50000"/>
                  </a:schemeClr>
                </a:solidFill>
              </a:rPr>
              <a:t>Statista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6,2 млрд. 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рублей в России на 2023 г. по данным ТАСС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(Total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</a:t>
            </a: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1,3 млрд. рублей в России по данным исследования «Микро бизнес» от компании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</a:rPr>
              <a:t>DataInsight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</a:t>
            </a: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327 млн. рублей в России по данным </a:t>
            </a:r>
            <a:r>
              <a:rPr lang="en-US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CFI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 </a:t>
            </a: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9,9 млн. рублей к 2027 году.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2640540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Массовый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Нишевой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Многопрофильное предприятие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Многопрофильные платформы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Производительность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Бренд / статус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Сокращение расходов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Доступность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/>
          </a:p>
          <a:p>
            <a:r>
              <a:rPr lang="ru-RU" sz="1200" b="1" i="1" dirty="0"/>
              <a:t>Прямые </a:t>
            </a:r>
            <a:r>
              <a:rPr lang="ru-RU" sz="1200" i="1" dirty="0"/>
              <a:t>(продажи через интернет (сайт), сарафанное радио)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Индивидуальный подход к каждому ребёнку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215662"/>
            <a:ext cx="5040314" cy="129266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Продажа услуги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Плата за использование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Аренда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Лицензия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Реклама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Сфера услуг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Не имеем партнёров</a:t>
            </a:r>
          </a:p>
        </p:txBody>
      </p:sp>
      <p:graphicFrame>
        <p:nvGraphicFramePr>
          <p:cNvPr id="2" name="Таблица 6">
            <a:extLst>
              <a:ext uri="{FF2B5EF4-FFF2-40B4-BE49-F238E27FC236}">
                <a16:creationId xmlns:a16="http://schemas.microsoft.com/office/drawing/2014/main" id="{0394A705-81F2-46DF-A92A-84C0EECF3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558382"/>
              </p:ext>
            </p:extLst>
          </p:nvPr>
        </p:nvGraphicFramePr>
        <p:xfrm>
          <a:off x="133660" y="4293610"/>
          <a:ext cx="4829512" cy="1564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4756">
                  <a:extLst>
                    <a:ext uri="{9D8B030D-6E8A-4147-A177-3AD203B41FA5}">
                      <a16:colId xmlns:a16="http://schemas.microsoft.com/office/drawing/2014/main" val="3727816312"/>
                    </a:ext>
                  </a:extLst>
                </a:gridCol>
                <a:gridCol w="2414756">
                  <a:extLst>
                    <a:ext uri="{9D8B030D-6E8A-4147-A177-3AD203B41FA5}">
                      <a16:colId xmlns:a16="http://schemas.microsoft.com/office/drawing/2014/main" val="1381422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Постоянные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Переменные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66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Аренда</a:t>
                      </a:r>
                    </a:p>
                    <a:p>
                      <a:endParaRPr lang="ru-RU" sz="1200" dirty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Оплата коммунальных услуг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Оплата труда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Затраты на подготовку кадров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50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6134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/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оказания услуги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23DD8DAD-3C2D-4F95-884B-5C9981737468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504000" y="1611138"/>
            <a:ext cx="9072000" cy="3004061"/>
          </a:xfrm>
        </p:spPr>
        <p:txBody>
          <a:bodyPr/>
          <a:lstStyle/>
          <a:p>
            <a:r>
              <a:rPr lang="ru-RU" dirty="0"/>
              <a:t>Услуги оказываются при покупке абонемента.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Услуги будут оказываться в специально оборудованных залах для занятий танцами и шахматами, а также в кабинете психолога-логопеда.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Плата за занятия. Основным источником дохода для вашего бизнеса будут платежи за занятия.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Организация конкурсов и выступлений (по договорённости).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Проведение семинаров и тренингов для родителей и детей, которые помогут им узнать больше о танцах, шахматах и психологии, а также о том, как развивать эти навыки.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Услуги психолога-логопеда.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Аренда залов. Сдаём залы в аренду (по договорённости).</a:t>
            </a: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/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321A6BE3-CE85-4655-979A-7FAD1CF7417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504000" y="1971179"/>
            <a:ext cx="9071280" cy="125028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ru-RU" sz="2000" dirty="0"/>
              <a:t>Арендовать помещение, оборудовать его и начать проводить занятия к январю 2024 года.</a:t>
            </a:r>
          </a:p>
          <a:p>
            <a:pPr marL="342900" indent="-342900">
              <a:buAutoNum type="arabicPeriod"/>
            </a:pPr>
            <a:r>
              <a:rPr lang="ru-RU" sz="2000" dirty="0"/>
              <a:t>Охватить 15% данного сегмента потребительского рынка к середине 2024 года.</a:t>
            </a:r>
          </a:p>
          <a:p>
            <a:pPr marL="342900" indent="-342900">
              <a:buAutoNum type="arabicPeriod"/>
            </a:pPr>
            <a:r>
              <a:rPr lang="ru-RU" sz="2000" dirty="0"/>
              <a:t>Обеспечить 30% рентабельности к концу 2024 года.  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7779695"/>
              </p:ext>
            </p:extLst>
          </p:nvPr>
        </p:nvGraphicFramePr>
        <p:xfrm>
          <a:off x="143768" y="1467123"/>
          <a:ext cx="9793089" cy="3667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1800" dirty="0"/>
                        <a:t>Аренда помещения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70000 </a:t>
                      </a:r>
                      <a:r>
                        <a:rPr lang="ru-RU" sz="1800" dirty="0" err="1"/>
                        <a:t>руб</a:t>
                      </a:r>
                      <a:r>
                        <a:rPr lang="ru-RU" sz="1800" dirty="0"/>
                        <a:t>/</a:t>
                      </a:r>
                      <a:r>
                        <a:rPr lang="ru-RU" sz="1800" dirty="0" err="1"/>
                        <a:t>мес</a:t>
                      </a:r>
                      <a:endParaRPr lang="ru-RU" sz="18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1800" dirty="0"/>
                        <a:t>Покупка оборудования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300000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Фонд поддержки малого бизнеса УР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800" dirty="0"/>
                        <a:t>Подбор персонала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5000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Собственные средства</a:t>
                      </a:r>
                    </a:p>
                    <a:p>
                      <a:endParaRPr lang="ru-RU" sz="18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800" dirty="0"/>
                        <a:t>Проведение пробного занятия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1000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866726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8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390000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форма: Индивидуальное предпринимательство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налогообложения: 6% </a:t>
            </a:r>
            <a:r>
              <a:rPr lang="ru-RU" sz="3200">
                <a:ea typeface="MS Gothic" pitchFamily="49" charset="-128"/>
              </a:rPr>
              <a:t>от дохода</a:t>
            </a: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E876885-2BDF-46E0-839D-6475AE7CD4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037307"/>
              </p:ext>
            </p:extLst>
          </p:nvPr>
        </p:nvGraphicFramePr>
        <p:xfrm>
          <a:off x="15725" y="-45045"/>
          <a:ext cx="10064900" cy="576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32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256289">
                  <a:extLst>
                    <a:ext uri="{9D8B030D-6E8A-4147-A177-3AD203B41FA5}">
                      <a16:colId xmlns:a16="http://schemas.microsoft.com/office/drawing/2014/main" val="2554977561"/>
                    </a:ext>
                  </a:extLst>
                </a:gridCol>
                <a:gridCol w="2115792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741275">
                  <a:extLst>
                    <a:ext uri="{9D8B030D-6E8A-4147-A177-3AD203B41FA5}">
                      <a16:colId xmlns:a16="http://schemas.microsoft.com/office/drawing/2014/main" val="600920601"/>
                    </a:ext>
                  </a:extLst>
                </a:gridCol>
                <a:gridCol w="555385">
                  <a:extLst>
                    <a:ext uri="{9D8B030D-6E8A-4147-A177-3AD203B41FA5}">
                      <a16:colId xmlns:a16="http://schemas.microsoft.com/office/drawing/2014/main" val="1687999819"/>
                    </a:ext>
                  </a:extLst>
                </a:gridCol>
                <a:gridCol w="502334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87514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111445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276070">
                  <a:extLst>
                    <a:ext uri="{9D8B030D-6E8A-4147-A177-3AD203B41FA5}">
                      <a16:colId xmlns:a16="http://schemas.microsoft.com/office/drawing/2014/main" val="348269267"/>
                    </a:ext>
                  </a:extLst>
                </a:gridCol>
                <a:gridCol w="242823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144690">
                  <a:extLst>
                    <a:ext uri="{9D8B030D-6E8A-4147-A177-3AD203B41FA5}">
                      <a16:colId xmlns:a16="http://schemas.microsoft.com/office/drawing/2014/main" val="2678404727"/>
                    </a:ext>
                  </a:extLst>
                </a:gridCol>
                <a:gridCol w="387513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87514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118068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269446">
                  <a:extLst>
                    <a:ext uri="{9D8B030D-6E8A-4147-A177-3AD203B41FA5}">
                      <a16:colId xmlns:a16="http://schemas.microsoft.com/office/drawing/2014/main" val="1827768084"/>
                    </a:ext>
                  </a:extLst>
                </a:gridCol>
                <a:gridCol w="249446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138068">
                  <a:extLst>
                    <a:ext uri="{9D8B030D-6E8A-4147-A177-3AD203B41FA5}">
                      <a16:colId xmlns:a16="http://schemas.microsoft.com/office/drawing/2014/main" val="2509346255"/>
                    </a:ext>
                  </a:extLst>
                </a:gridCol>
                <a:gridCol w="387514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87514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87514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87514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122978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264536">
                  <a:extLst>
                    <a:ext uri="{9D8B030D-6E8A-4147-A177-3AD203B41FA5}">
                      <a16:colId xmlns:a16="http://schemas.microsoft.com/office/drawing/2014/main" val="1301112510"/>
                    </a:ext>
                  </a:extLst>
                </a:gridCol>
                <a:gridCol w="239520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  <a:gridCol w="575815">
                  <a:extLst>
                    <a:ext uri="{9D8B030D-6E8A-4147-A177-3AD203B41FA5}">
                      <a16:colId xmlns:a16="http://schemas.microsoft.com/office/drawing/2014/main" val="700768938"/>
                    </a:ext>
                  </a:extLst>
                </a:gridCol>
              </a:tblGrid>
              <a:tr h="11849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1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20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065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1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1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1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1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1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06523">
                <a:tc gridSpan="25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410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200000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220000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242000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242000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266200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242000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292820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266200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322102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322102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354312 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354312 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389744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389744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428718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471590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518748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570624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570624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4 276 858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4 276 858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410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>
                          <a:effectLst/>
                          <a:latin typeface="+mn-lt"/>
                        </a:rPr>
                        <a:t>РАСХОДЫ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495000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 185000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 185000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185000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185000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185000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185000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185000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200000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185000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185000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185000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185000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185000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185000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185000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185000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185000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2 545 000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2 545 000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0652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i="1" u="none" strike="noStrike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2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410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Аренда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Аренда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70000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 70000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 70000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70000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70000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70000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70000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70000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70000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840 000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840 000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410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i="1" u="none" strike="noStrike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2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425000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115000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115000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115000 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115000 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130000 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130000 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115000 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115000 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115000 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115000 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115000 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115000 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115000 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1 705 000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1 705 000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410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Оборудование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Оборудование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300000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 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 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5000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5000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5000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355 000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355 000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410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2.2.2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 Заработная плата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 Заработная плата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100000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100000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100000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1 200 000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1 200 000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410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2.2.3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Реклама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Реклама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25000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10000 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10000 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10000 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10000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25000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10000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10000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150 000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150 000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614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-295000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57000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57000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81200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107820</a:t>
                      </a:r>
                      <a:endParaRPr lang="ru-RU" sz="11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81200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122102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122102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169312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169312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204744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204744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243718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286590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333748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385624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>
                          <a:effectLst/>
                          <a:latin typeface="+mn-lt"/>
                        </a:rPr>
                        <a:t> 385624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1 997 358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1 997 358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410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2450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3990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11400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7112</a:t>
                      </a:r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11400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7897,4</a:t>
                      </a:r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20320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8547,14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24420,4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11851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33862,4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14332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40948,8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17060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20061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23362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77124,8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26993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411 453,6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145655,54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46453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32550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53010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45600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74088</a:t>
                      </a:r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45600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99922,6</a:t>
                      </a:r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81280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113554,86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97681,6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157461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135449,6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190412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163795,2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226658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266529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310386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308499,2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358631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1 585 904,4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1606122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06523">
                <a:tc gridSpan="25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410272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390000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9754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228517"/>
            <a:ext cx="10074686" cy="989894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484953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4276858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2545000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1608122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3207644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4,12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228517"/>
            <a:ext cx="10074686" cy="989894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060613-82C0-470C-B6E4-1D42224D03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0" t="29672" r="60001" b="52541"/>
          <a:stretch/>
        </p:blipFill>
        <p:spPr>
          <a:xfrm>
            <a:off x="215775" y="1683147"/>
            <a:ext cx="9268461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792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573045" y="4059411"/>
            <a:ext cx="2739075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Симонова Валентина, 89962427608,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hlinkClick r:id="rId3"/>
              </a:rPr>
              <a:t>valasimonova293@gmail.com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</a:rPr>
              <a:t>VK:https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://vk.com/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</a:rPr>
              <a:t>wvwvu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6912520" y="4032397"/>
            <a:ext cx="2739074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Андреева Анна, 89829947155,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hlinkClick r:id="rId4"/>
              </a:rPr>
              <a:t>anna_andreeva04@mail.ru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</a:rPr>
              <a:t>VK:https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://vk.com/aneeeeek25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998724" y="4059411"/>
            <a:ext cx="244827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Мухаметзянов Артур, 89501648486,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hlinkClick r:id="rId5"/>
              </a:rPr>
              <a:t>dimazhma99@gmail.com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</a:rPr>
              <a:t>VK:https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://vk.com/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</a:rPr>
              <a:t>ortyrek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88810D29-8088-42D6-BAA9-5F52707FC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58" y="1523436"/>
            <a:ext cx="2883848" cy="189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D6A0BA0A-9917-4C77-8E2C-FA32E3A73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778" y="1112719"/>
            <a:ext cx="2093968" cy="293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4E795D-C9BE-417D-80E3-0AC2760BCA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0232" y="1055383"/>
            <a:ext cx="1944216" cy="283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8528</TotalTime>
  <Words>1156</Words>
  <Application>Microsoft Office PowerPoint</Application>
  <PresentationFormat>Произвольный</PresentationFormat>
  <Paragraphs>426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MS Gothic</vt:lpstr>
      <vt:lpstr>Arial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Презентация PowerPoint</vt:lpstr>
      <vt:lpstr>Экономика проекта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Nikita</cp:lastModifiedBy>
  <cp:revision>78</cp:revision>
  <dcterms:created xsi:type="dcterms:W3CDTF">2022-10-14T10:42:52Z</dcterms:created>
  <dcterms:modified xsi:type="dcterms:W3CDTF">2023-07-16T14:59:09Z</dcterms:modified>
  <dc:language>ru-RU</dc:language>
</cp:coreProperties>
</file>