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aleway Medium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gCzfvEwmckPKuJD/WLzFgkG1zu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7BC61F-CA55-4981-86E0-C5743B49A227}">
  <a:tblStyle styleId="{C47BC61F-CA55-4981-86E0-C5743B49A22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bold.fntdata"/><Relationship Id="rId30" Type="http://schemas.openxmlformats.org/officeDocument/2006/relationships/font" Target="fonts/RalewayMedium-regular.fntdata"/><Relationship Id="rId11" Type="http://schemas.openxmlformats.org/officeDocument/2006/relationships/slide" Target="slides/slide4.xml"/><Relationship Id="rId33" Type="http://schemas.openxmlformats.org/officeDocument/2006/relationships/font" Target="fonts/RalewayMedium-boldItalic.fntdata"/><Relationship Id="rId10" Type="http://schemas.openxmlformats.org/officeDocument/2006/relationships/slide" Target="slides/slide3.xml"/><Relationship Id="rId32" Type="http://schemas.openxmlformats.org/officeDocument/2006/relationships/font" Target="fonts/RalewayMedium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9" name="Google Shape;309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5" name="Google Shape;15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9" name="Google Shape;19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9" name="Google Shape;2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6" name="Google Shape;46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7" name="Google Shape;4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 flipH="1" rot="10800000">
            <a:off x="5224661" y="0"/>
            <a:ext cx="39192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759" y="45729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44079" y="458745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 txBox="1"/>
          <p:nvPr>
            <p:ph type="title"/>
          </p:nvPr>
        </p:nvSpPr>
        <p:spPr>
          <a:xfrm>
            <a:off x="442185" y="1292022"/>
            <a:ext cx="4655700" cy="1107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6000">
                <a:solidFill>
                  <a:srgbClr val="6B00BF"/>
                </a:solidFill>
                <a:latin typeface="Trebuchet MS"/>
                <a:ea typeface="Trebuchet MS"/>
                <a:cs typeface="Trebuchet MS"/>
                <a:sym typeface="Trebuchet MS"/>
              </a:rPr>
              <a:t>AIOncos</a:t>
            </a:r>
            <a:endParaRPr sz="6000">
              <a:solidFill>
                <a:srgbClr val="6B00B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 sz="1600">
                <a:latin typeface="Trebuchet MS"/>
                <a:ea typeface="Trebuchet MS"/>
                <a:cs typeface="Trebuchet MS"/>
                <a:sym typeface="Trebuchet MS"/>
              </a:rPr>
              <a:t>Терехова Диана</a:t>
            </a:r>
            <a:endParaRPr b="1"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b="1" lang="ru-RU" sz="1600">
                <a:latin typeface="Trebuchet MS"/>
                <a:ea typeface="Trebuchet MS"/>
                <a:cs typeface="Trebuchet MS"/>
                <a:sym typeface="Trebuchet MS"/>
              </a:rPr>
              <a:t>3 курс, медицинская кибернетика, гр. 4109</a:t>
            </a:r>
            <a:endParaRPr b="1"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4045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5530" y="254923"/>
            <a:ext cx="750525" cy="58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6">
            <a:alphaModFix/>
          </a:blip>
          <a:srcRect b="35484" l="0" r="0" t="37029"/>
          <a:stretch/>
        </p:blipFill>
        <p:spPr>
          <a:xfrm>
            <a:off x="456836" y="221293"/>
            <a:ext cx="2790031" cy="76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5224519" y="4055504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5212699" y="1098450"/>
            <a:ext cx="2832599" cy="294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>
            <a:off x="7229232" y="263471"/>
            <a:ext cx="287446" cy="48799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457200" y="672000"/>
            <a:ext cx="66750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 u="sng">
                <a:latin typeface="Trebuchet MS"/>
                <a:ea typeface="Trebuchet MS"/>
                <a:cs typeface="Trebuchet MS"/>
                <a:sym typeface="Trebuchet MS"/>
              </a:rPr>
              <a:t>Тренды:</a:t>
            </a:r>
            <a:endParaRPr b="1" sz="1600" u="sng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Искусственный интеллект в медицине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Обработка изображений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Персонализированная медицина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 u="sng">
                <a:latin typeface="Trebuchet MS"/>
                <a:ea typeface="Trebuchet MS"/>
                <a:cs typeface="Trebuchet MS"/>
                <a:sym typeface="Trebuchet MS"/>
              </a:rPr>
              <a:t>Важность проекта:</a:t>
            </a:r>
            <a:endParaRPr b="1" sz="1600" u="sng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Высокий спрос на точную диагностику и персонализированное лечение рака. Рост онкологии подчеркивает его актуальность.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Доступность передовых технологий искусственного интеллекта и гистологических препаратов стимулирует разработку такой платформы.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 u="sng">
                <a:latin typeface="Trebuchet MS"/>
                <a:ea typeface="Trebuchet MS"/>
                <a:cs typeface="Trebuchet MS"/>
                <a:sym typeface="Trebuchet MS"/>
              </a:rPr>
              <a:t>Конкурентное преимущество:</a:t>
            </a:r>
            <a:endParaRPr b="1" sz="1600" u="sng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ru-RU" sz="1500">
                <a:latin typeface="Trebuchet MS"/>
                <a:ea typeface="Trebuchet MS"/>
                <a:cs typeface="Trebuchet MS"/>
                <a:sym typeface="Trebuchet MS"/>
              </a:rPr>
              <a:t>Использование гистологического архива с диагностированными раковыми заболеваниями, обучение искусственного интеллекта на этих данных - преимущество на рынке.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5" name="Google Shape;125;p2"/>
          <p:cNvSpPr txBox="1"/>
          <p:nvPr/>
        </p:nvSpPr>
        <p:spPr>
          <a:xfrm>
            <a:off x="401720" y="2732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26" name="Google Shape;126;p2"/>
          <p:cNvGrpSpPr/>
          <p:nvPr/>
        </p:nvGrpSpPr>
        <p:grpSpPr>
          <a:xfrm>
            <a:off x="-5084" y="273218"/>
            <a:ext cx="4728304" cy="97200"/>
            <a:chOff x="0" y="692501"/>
            <a:chExt cx="2624940" cy="97200"/>
          </a:xfrm>
        </p:grpSpPr>
        <p:sp>
          <p:nvSpPr>
            <p:cNvPr id="127" name="Google Shape;127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2" name="Google Shape;132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1144579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0" name="Google Shape;140;p3"/>
          <p:cNvSpPr txBox="1"/>
          <p:nvPr>
            <p:ph idx="1" type="body"/>
          </p:nvPr>
        </p:nvSpPr>
        <p:spPr>
          <a:xfrm>
            <a:off x="248590" y="1554028"/>
            <a:ext cx="8072450" cy="2272175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ru-RU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Необходимость точной диагностики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ru-RU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Ошибки в диагностике, приводящие к ошибочным диагнозам или поздним диагностикам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2800"/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0650" y="2950125"/>
            <a:ext cx="2088600" cy="20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7537" y="2782400"/>
            <a:ext cx="2594825" cy="259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1850" y="3110675"/>
            <a:ext cx="1297050" cy="17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88900" y="3027425"/>
            <a:ext cx="1933975" cy="19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ЦЕЛЕВАЯ АУДИТОРИЯ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4"/>
          <p:cNvSpPr txBox="1"/>
          <p:nvPr/>
        </p:nvSpPr>
        <p:spPr>
          <a:xfrm>
            <a:off x="1144730" y="1361517"/>
            <a:ext cx="6447600" cy="30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381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•"/>
            </a:pPr>
            <a:r>
              <a:rPr i="0" lang="ru-RU" sz="2400" u="none" cap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Тип потребительских отношений - потребитель-организация (клиники, НИИ, лаборатории)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285750" lvl="0" marL="4381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•"/>
            </a:pPr>
            <a:r>
              <a:rPr i="0" lang="ru-RU" sz="2400" u="none" cap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Пациенты, нуждающиеся в быстром и качественном лечении и диагностике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285750" lvl="0" marL="4381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•"/>
            </a:pPr>
            <a:r>
              <a:rPr i="0" lang="ru-RU" sz="2400" u="none" cap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Врачи-онкологи и учёные в этой области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1144721" y="2115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01718" y="1573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21" y="2312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/>
          <p:nvPr/>
        </p:nvSpPr>
        <p:spPr>
          <a:xfrm>
            <a:off x="547791" y="918236"/>
            <a:ext cx="80943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900">
                <a:latin typeface="Raleway SemiBold"/>
                <a:ea typeface="Raleway SemiBold"/>
                <a:cs typeface="Raleway SemiBold"/>
                <a:sym typeface="Raleway SemiBold"/>
              </a:rPr>
              <a:t>AIOncos - это платформа, разработанная для диагностики и лечения пациентов, страдающих онкологическими заболеваниями, с использованием искусственного интеллекта (ИИ). Главная цель проекта - предоставить быстрое и точное диагностическое решение на основе анализа гистологических препаратов.</a:t>
            </a:r>
            <a:endParaRPr sz="19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9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90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81" name="Google Shape;18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4775" y="2957400"/>
            <a:ext cx="1862374" cy="186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1000" y="2957400"/>
            <a:ext cx="1862374" cy="1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ЦЕННОСТНОЕ ПРЕДЛОЖЕНИЕ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5" name="Google Shape;1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 txBox="1"/>
          <p:nvPr/>
        </p:nvSpPr>
        <p:spPr>
          <a:xfrm>
            <a:off x="530719" y="1196184"/>
            <a:ext cx="51189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Мы, компания AIOncos,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медицинским организациям, клиникам и НИИ;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В точной и своевременной диагностике онкологических заболеваний,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Решая высокий  риск смертности от социально значимого заболевания, как онкология,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нашей технологии платформенной диагностики онкологических заболеваний с помощью ИИ 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И в итоге получаем: высокую точность диагностики; быстроту и эффективность; улучшение прогнозирования; персонализированный подход</a:t>
            </a:r>
            <a:endParaRPr b="0" i="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7" name="Google Shape;19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5900" y="1436986"/>
            <a:ext cx="2269524" cy="226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401716" y="4181377"/>
            <a:ext cx="8094194" cy="962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Пояснение к слайду: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Сравните своё решение с решением конкурентов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Какие основные преимущества вашего решения перед решениями конкурентов?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Какие основные недостатки вашего решения перед решениями конкурентов?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В чём ключевое отличие между вашем решением и решениями конкурентов?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0" name="Google Shape;210;p7"/>
          <p:cNvGraphicFramePr/>
          <p:nvPr/>
        </p:nvGraphicFramePr>
        <p:xfrm>
          <a:off x="401715" y="20454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{C47BC61F-CA55-4981-86E0-C5743B49A227}</a:tableStyleId>
              </a:tblPr>
              <a:tblGrid>
                <a:gridCol w="1272100"/>
                <a:gridCol w="1402600"/>
                <a:gridCol w="2059225"/>
                <a:gridCol w="1577975"/>
                <a:gridCol w="15779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решение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1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2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х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х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11" name="Google Shape;211;p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2" name="Google Shape;21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401716" y="1385540"/>
            <a:ext cx="8094194" cy="3600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 B2B (разработка сайта)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- Пациенты, нуждающиеся в диагностике и лечении онкологических заболеваний.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- Врачи и специалисты в области онкологии, ищущие инструменты поддержки принятия решений, клиники как юридические лица.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- Медицинские исследователи, занимающиеся изучением раковых заболеваний и разработкой новых методов лечения, НИИ Онкологии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7" name="Google Shape;22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2050" y="41050"/>
            <a:ext cx="1770426" cy="177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r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9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 txBox="1"/>
          <p:nvPr/>
        </p:nvSpPr>
        <p:spPr>
          <a:xfrm>
            <a:off x="2261075" y="1196175"/>
            <a:ext cx="65271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Монетизация: планируется использовать следующую модель: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  - Платная подписка для медицинских учреждений и клиник, предоставляющих доступ к платформе и ее функциональности.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  - Платные услуги консультаций и поддержки для врачей и специалистов в области онкологии, основанные на использовании платформы.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  - Возможность проведения платных исследований и анализа данных для исследовательских центров.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Целевой рынок: мировой рынок онкологической диагностики и лечения.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b="0" i="0" lang="ru-RU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2" name="Google Shape;24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25" y="1690182"/>
            <a:ext cx="1956275" cy="195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ТЕКУЩИЕ РЕЗУЛЬТАТЫ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5" name="Google Shape;2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 txBox="1"/>
          <p:nvPr/>
        </p:nvSpPr>
        <p:spPr>
          <a:xfrm>
            <a:off x="401716" y="4328479"/>
            <a:ext cx="6447677" cy="825625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Пояснения к слайду: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Постарайтесь оцифровать все результаты, добавить больше конкретики и фактуры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"/>
          <p:cNvSpPr txBox="1"/>
          <p:nvPr>
            <p:ph idx="1" type="body"/>
          </p:nvPr>
        </p:nvSpPr>
        <p:spPr>
          <a:xfrm>
            <a:off x="1144589" y="1433725"/>
            <a:ext cx="5403445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4.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5.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9" name="Google Shape;26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1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КОМАНДА СТАРТАПА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 txBox="1"/>
          <p:nvPr/>
        </p:nvSpPr>
        <p:spPr>
          <a:xfrm>
            <a:off x="401716" y="4545668"/>
            <a:ext cx="8094194" cy="608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Пояснение к слайду: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Укажите ФИО, роль и фотографию участников стартап-проекта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Почему эта команда сможет справиться с задачей по созданию продукта?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530721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532006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2332174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2333459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3950890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3952175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"/>
          <p:cNvSpPr txBox="1"/>
          <p:nvPr>
            <p:ph type="title"/>
          </p:nvPr>
        </p:nvSpPr>
        <p:spPr>
          <a:xfrm>
            <a:off x="1144714" y="36986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457193" y="2615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0" name="Google Shape;2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05" y="33549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2"/>
          <p:cNvSpPr txBox="1"/>
          <p:nvPr>
            <p:ph idx="1" type="body"/>
          </p:nvPr>
        </p:nvSpPr>
        <p:spPr>
          <a:xfrm>
            <a:off x="247725" y="1191875"/>
            <a:ext cx="58479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Собрать и упорядочить гистологические препараты с диагностированными раковыми заболеваниями</a:t>
            </a:r>
            <a:endParaRPr sz="15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Разработать алгоритмы для обработки и анализа гистологических данных</a:t>
            </a:r>
            <a:endParaRPr sz="15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Обучить искусственный интеллект на основе гистологических данных с помощью машинного обучения</a:t>
            </a:r>
            <a:endParaRPr sz="15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Разработать и настроить платформу для загрузки, обработки и анализа гистологических данных</a:t>
            </a:r>
            <a:endParaRPr sz="15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Провести тестирование и оптимизацию платформы для обеспечения точности и эффективности диагностики и лечения</a:t>
            </a:r>
            <a:endParaRPr sz="14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Провести клинические исследования для оценки эффективности и безопасности платформы</a:t>
            </a:r>
            <a:endParaRPr sz="14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SemiBold"/>
              <a:buAutoNum type="arabicPeriod"/>
            </a:pPr>
            <a:r>
              <a:rPr lang="ru-RU" sz="1400">
                <a:latin typeface="Raleway SemiBold"/>
                <a:ea typeface="Raleway SemiBold"/>
                <a:cs typeface="Raleway SemiBold"/>
                <a:sym typeface="Raleway SemiBold"/>
              </a:rPr>
              <a:t>Внедрить платформу в клиническую практику и оценить ее влияние на диагностику и лечение раковых заболеваний</a:t>
            </a:r>
            <a:endParaRPr sz="140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92" name="Google Shape;29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0416" y="1270000"/>
            <a:ext cx="2992525" cy="299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5" name="Google Shape;30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3"/>
          <p:cNvSpPr txBox="1"/>
          <p:nvPr/>
        </p:nvSpPr>
        <p:spPr>
          <a:xfrm>
            <a:off x="401716" y="3974536"/>
            <a:ext cx="6447677" cy="1179568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Пояснения к слайду: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 к экспертам/партнёрам/инвесторам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Чего вам не хватает для реализации планов (экспертиза, команда, ресурсы и доступ к оборудованию, финансы)?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Почему нужно именно это? Для чего это нужно? Как вы это будете использовать?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Если это получить, то как это продвинет ваш стартап? К каким результатам приведёт?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>
                <a:solidFill>
                  <a:schemeClr val="lt1"/>
                </a:solidFill>
              </a:rPr>
              <a:t>10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14"/>
          <p:cNvSpPr txBox="1"/>
          <p:nvPr/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4"/>
          <p:cNvSpPr txBox="1"/>
          <p:nvPr>
            <p:ph idx="1" type="body"/>
          </p:nvPr>
        </p:nvSpPr>
        <p:spPr>
          <a:xfrm>
            <a:off x="456815" y="1406428"/>
            <a:ext cx="8072400" cy="18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AIOncos</a:t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+79539131686</a:t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Терехова Диана Дмитриевна</a:t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2800"/>
          </a:p>
        </p:txBody>
      </p:sp>
      <p:pic>
        <p:nvPicPr>
          <p:cNvPr id="321" name="Google Shape;32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3850" y="1145638"/>
            <a:ext cx="3045376" cy="304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Диана Терехова</dc:creator>
</cp:coreProperties>
</file>