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25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err="1"/>
              <a:t>Маркетплэйс</a:t>
            </a:r>
            <a:r>
              <a:rPr lang="ru-RU" dirty="0"/>
              <a:t> «АГРО</a:t>
            </a:r>
            <a:r>
              <a:rPr lang="en-GB" dirty="0"/>
              <a:t>STOCK”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880394"/>
            <a:ext cx="17325027" cy="7554912"/>
          </a:xfrm>
        </p:spPr>
        <p:txBody>
          <a:bodyPr lIns="0" tIns="0" rIns="0" bIns="0" anchor="t"/>
          <a:lstStyle/>
          <a:p>
            <a:pPr indent="898525" algn="just"/>
            <a:r>
              <a:rPr lang="ru-RU" sz="3800" b="0" i="0" u="none" strike="noStrike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Проект направлен на создание первого в регионе маркетплейса в сфере АПК, в условиях импортозамещения, налаживания дилерской сети по реализации сельхоз. продукции на территории КБР и за ее приделами.</a:t>
            </a:r>
          </a:p>
          <a:p>
            <a:pPr indent="898525" algn="just"/>
            <a:r>
              <a:rPr lang="ru-RU" sz="3800" b="0" i="0" u="none" strike="noStrike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Целью проекта является систематизация сельхоз. товаров и услуг на одной цифровой площадке, что гораздо </a:t>
            </a:r>
            <a:r>
              <a:rPr lang="ru-RU" sz="3800" dirty="0">
                <a:solidFill>
                  <a:srgbClr val="000000"/>
                </a:solidFill>
                <a:latin typeface="Times New Roman"/>
                <a:cs typeface="Times New Roman"/>
              </a:rPr>
              <a:t>улучшит</a:t>
            </a:r>
            <a:r>
              <a:rPr lang="ru-RU" sz="3800" b="0" i="0" u="none" strike="noStrike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и упростит задачу реализации готовой продукции и предоставляемой услуге предприятиям и организациям.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813821"/>
            <a:ext cx="8793162" cy="667568"/>
          </a:xfrm>
        </p:spPr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</p:spPr>
        <p:txBody>
          <a:bodyPr lIns="0" tIns="0" rIns="0" bIns="0" anchor="t"/>
          <a:lstStyle/>
          <a:p>
            <a:pPr indent="898525" algn="just"/>
            <a:r>
              <a:rPr lang="ru-RU" sz="2800" dirty="0">
                <a:cs typeface="Arial"/>
              </a:rPr>
              <a:t>Платформа решит проблемы:</a:t>
            </a:r>
            <a:endParaRPr lang="ru-RU" dirty="0"/>
          </a:p>
          <a:p>
            <a:pPr marL="457200" indent="400050" algn="just">
              <a:buChar char="•"/>
            </a:pPr>
            <a:r>
              <a:rPr lang="ru-RU" sz="2800" dirty="0">
                <a:cs typeface="Arial"/>
              </a:rPr>
              <a:t>Недостаточности информации о рынках сбыта у сельхозтоваропроизводителей региона; </a:t>
            </a:r>
            <a:endParaRPr lang="ru-RU" dirty="0">
              <a:cs typeface="Arial"/>
            </a:endParaRPr>
          </a:p>
          <a:p>
            <a:pPr marL="457200" indent="400050" algn="just">
              <a:buChar char="•"/>
            </a:pPr>
            <a:r>
              <a:rPr lang="ru-RU" sz="2800" dirty="0">
                <a:cs typeface="Arial"/>
              </a:rPr>
              <a:t>Неразвитости дилерской сети по реализации сельхоз. продукции на территории КБР.</a:t>
            </a:r>
            <a:endParaRPr lang="ru-RU">
              <a:cs typeface="Arial" panose="020B0604020202020204"/>
            </a:endParaRPr>
          </a:p>
          <a:p>
            <a:pPr indent="898525" algn="just"/>
            <a:r>
              <a:rPr lang="ru-RU" sz="2800" dirty="0">
                <a:cs typeface="Arial"/>
              </a:rPr>
              <a:t>Поможет сельхозтоваропроизводителям  вовремя реализовать готовую продукцию,  </a:t>
            </a:r>
            <a:r>
              <a:rPr lang="ru-RU" sz="2800" dirty="0" err="1">
                <a:cs typeface="Arial"/>
              </a:rPr>
              <a:t>воизбежание</a:t>
            </a:r>
            <a:r>
              <a:rPr lang="ru-RU" sz="2800" dirty="0">
                <a:cs typeface="Arial"/>
              </a:rPr>
              <a:t> порчи продукции, образования запасов готовой продукции на складе.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0" tIns="0" rIns="0" bIns="0" anchor="t"/>
          <a:lstStyle/>
          <a:p>
            <a:pPr indent="898525" algn="just"/>
            <a:r>
              <a:rPr lang="ru-RU" sz="2800" dirty="0">
                <a:cs typeface="Arial"/>
              </a:rPr>
              <a:t>На территории Кабардино-Балкарской Республики данный вариант решения проблем, является новшеством. </a:t>
            </a:r>
          </a:p>
          <a:p>
            <a:pPr indent="898525" algn="just"/>
            <a:r>
              <a:rPr lang="ru-RU" sz="2800" dirty="0">
                <a:cs typeface="Arial"/>
              </a:rPr>
              <a:t>На рынке используются классические варианты решения проблем.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pPr indent="898525" algn="just"/>
            <a:r>
              <a:rPr lang="ru-RU" sz="2800" dirty="0">
                <a:cs typeface="Arial"/>
              </a:rPr>
              <a:t>Маркетплейс обеспечит быструю реализацию сельхоз. продукции до потребителя, без особых затрат времени. Так же онлайн-площадка обладает прозрачностью операций, помогая упрощать выбор.</a:t>
            </a:r>
            <a:endParaRPr lang="ru-RU"/>
          </a:p>
          <a:p>
            <a:pPr indent="898525" algn="just"/>
            <a:r>
              <a:rPr lang="ru-RU" sz="2800" dirty="0">
                <a:cs typeface="Arial"/>
              </a:rPr>
              <a:t>Маркетплейс будет работать на основе </a:t>
            </a:r>
            <a:r>
              <a:rPr lang="ru-RU" sz="2800" dirty="0" err="1">
                <a:cs typeface="Arial"/>
              </a:rPr>
              <a:t>фримиум</a:t>
            </a:r>
            <a:r>
              <a:rPr lang="ru-RU" sz="2800" dirty="0">
                <a:cs typeface="Arial"/>
              </a:rPr>
              <a:t> бизнес-модели. Потенциальные покупатели смогут беспрепятственно просматривать объявления и предложения сельхозтоваропроизводителей. </a:t>
            </a:r>
          </a:p>
          <a:p>
            <a:pPr indent="898525" algn="just"/>
            <a:r>
              <a:rPr lang="ru-RU" sz="2800" dirty="0">
                <a:cs typeface="Arial"/>
              </a:rPr>
              <a:t>Маркетплейс будет представлять многостраничный сайт с встроенным фильтром для поиска. Выход на пространство маркета может быть осуществлен на первоначальном уровне реализации не только через персональную ссылку, но и через официальные сайты профильных министерств и ведомств региона (Минсельхоз, Минэкономразвития, </a:t>
            </a:r>
            <a:r>
              <a:rPr lang="ru-RU" sz="2800" dirty="0" err="1">
                <a:cs typeface="Arial"/>
              </a:rPr>
              <a:t>Минцифры</a:t>
            </a:r>
            <a:r>
              <a:rPr lang="ru-RU" sz="2800" dirty="0">
                <a:cs typeface="Arial"/>
              </a:rPr>
              <a:t>, КБГАУ им. В.М. </a:t>
            </a:r>
            <a:r>
              <a:rPr lang="ru-RU" sz="2800" dirty="0" err="1">
                <a:cs typeface="Arial"/>
              </a:rPr>
              <a:t>Кокова</a:t>
            </a:r>
            <a:r>
              <a:rPr lang="ru-RU" sz="2800" dirty="0">
                <a:cs typeface="Arial"/>
              </a:rPr>
              <a:t> и </a:t>
            </a:r>
            <a:r>
              <a:rPr lang="ru-RU" sz="2800" dirty="0" err="1">
                <a:cs typeface="Arial"/>
              </a:rPr>
              <a:t>тд</a:t>
            </a:r>
            <a:r>
              <a:rPr lang="ru-RU" sz="2800" dirty="0">
                <a:cs typeface="Arial"/>
              </a:rPr>
              <a:t>).</a:t>
            </a:r>
          </a:p>
          <a:p>
            <a:pPr indent="898525" algn="just"/>
            <a:r>
              <a:rPr lang="ru-RU" sz="2800" dirty="0">
                <a:cs typeface="Arial"/>
              </a:rPr>
              <a:t>Возможен переход из категории "покупатель"  в категорию "продавец", клиенту нужно будет подключить условную подписку. </a:t>
            </a:r>
          </a:p>
          <a:p>
            <a:pPr indent="898525" algn="just"/>
            <a:r>
              <a:rPr lang="ru-RU" sz="2800" dirty="0">
                <a:cs typeface="Arial"/>
              </a:rPr>
              <a:t>В виду того, что аналогов продукта в регионе нет и спрос на него уже высокий, уровень жизнеспособности у продукта хороший.</a:t>
            </a:r>
            <a:endParaRPr lang="ru-RU" sz="28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568998"/>
            <a:ext cx="18432491" cy="8350420"/>
          </a:xfrm>
        </p:spPr>
        <p:txBody>
          <a:bodyPr lIns="0" tIns="0" rIns="0" bIns="0" anchor="t"/>
          <a:lstStyle/>
          <a:p>
            <a:pPr indent="841375" algn="just"/>
            <a:r>
              <a:rPr lang="ru-RU" sz="2800" err="1">
                <a:cs typeface="Arial"/>
              </a:rPr>
              <a:t>Технет</a:t>
            </a:r>
            <a:r>
              <a:rPr lang="ru-RU" sz="2800" dirty="0">
                <a:cs typeface="Arial"/>
              </a:rPr>
              <a:t>, канал сбыта продукта - интернет пространство.</a:t>
            </a:r>
            <a:endParaRPr lang="ru-RU">
              <a:cs typeface="Arial" panose="020B0604020202020204"/>
            </a:endParaRPr>
          </a:p>
          <a:p>
            <a:pPr indent="841375" algn="just"/>
            <a:r>
              <a:rPr lang="ru-RU" sz="2800" dirty="0">
                <a:cs typeface="Arial"/>
              </a:rPr>
              <a:t>Главное конкурентное преимущество продукта заключается в том, что он уникальный, не имеющий аналогов в регионе.</a:t>
            </a:r>
          </a:p>
          <a:p>
            <a:pPr indent="841375" algn="just"/>
            <a:r>
              <a:rPr lang="ru-RU" sz="2800" dirty="0">
                <a:cs typeface="Arial"/>
              </a:rPr>
              <a:t>Расчет планируемых доходов и расходов по месяцам на 1-й и 2-й год реализации проекта, представлен в таблицах.</a:t>
            </a:r>
            <a:endParaRPr lang="ru-RU" dirty="0">
              <a:cs typeface="Arial"/>
            </a:endParaRPr>
          </a:p>
          <a:p>
            <a:endParaRPr lang="ru-RU" dirty="0">
              <a:cs typeface="Arial"/>
            </a:endParaRPr>
          </a:p>
        </p:txBody>
      </p:sp>
      <p:pic>
        <p:nvPicPr>
          <p:cNvPr id="4" name="Рисунок 3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2C59FC29-5606-A7E0-3B58-D8098D7D4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936" y="4846785"/>
            <a:ext cx="14651635" cy="2855979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2FA13053-7242-510E-56FA-BF2175EB8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032" y="7884382"/>
            <a:ext cx="14651635" cy="285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pPr indent="898525" algn="just"/>
            <a:r>
              <a:rPr lang="ru-RU" sz="2800" dirty="0">
                <a:cs typeface="Arial"/>
              </a:rPr>
              <a:t>В основе маркетплейса лежит бизнес-модель «</a:t>
            </a:r>
            <a:r>
              <a:rPr lang="ru-RU" sz="2800" err="1">
                <a:cs typeface="Arial"/>
              </a:rPr>
              <a:t>Freemium</a:t>
            </a:r>
            <a:r>
              <a:rPr lang="ru-RU" sz="2800" dirty="0">
                <a:cs typeface="Arial"/>
              </a:rPr>
              <a:t>». Это распространенная модель не только в отрасли маркетплейсов, но и в отрасли развлечений. Мы считаем её самой удобной моделью, как для продавца, так и для покупателя. Свободное пользование маркетплейсом предусмотрено для отслеживания объявлений от продавцов. </a:t>
            </a:r>
          </a:p>
          <a:p>
            <a:pPr indent="898525" algn="just"/>
            <a:r>
              <a:rPr lang="ru-RU" sz="2800" u="sng" dirty="0">
                <a:cs typeface="Arial"/>
              </a:rPr>
              <a:t>Основной заработок планируется на механизме подписок.</a:t>
            </a:r>
          </a:p>
          <a:p>
            <a:pPr indent="898525" algn="just"/>
            <a:r>
              <a:rPr lang="ru-RU" sz="2800" dirty="0">
                <a:cs typeface="Arial"/>
              </a:rPr>
              <a:t>Подключить «подписку» и выбрать тарифный план нужно будет в случае, если вы являетесь продавцом, а не покупателем. Подписка будет для разового объявления, на полгода свободного доступа и на год.</a:t>
            </a:r>
          </a:p>
          <a:p>
            <a:endParaRPr lang="ru-RU" sz="28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3218392"/>
            <a:ext cx="18432491" cy="7278920"/>
          </a:xfrm>
        </p:spPr>
        <p:txBody>
          <a:bodyPr lIns="0" tIns="0" rIns="0" bIns="0" anchor="t"/>
          <a:lstStyle/>
          <a:p>
            <a:pPr indent="898525"/>
            <a:r>
              <a:rPr lang="ru-RU" sz="2800" dirty="0">
                <a:cs typeface="Arial"/>
              </a:rPr>
              <a:t>Продукт является абсолютно реализуемым, так как уже на стадии "идея" обладает высоким уровнем спроса. </a:t>
            </a:r>
            <a:endParaRPr lang="ru-RU" dirty="0"/>
          </a:p>
          <a:p>
            <a:pPr indent="898525"/>
            <a:r>
              <a:rPr lang="ru-RU" sz="2800" dirty="0">
                <a:cs typeface="Arial"/>
              </a:rPr>
              <a:t>Об этом говорят результаты проведенного ранее опроса среди сельхозтоваропроизводителей. Из всего опрошенных 200 более 85% признают необходимость </a:t>
            </a:r>
            <a:r>
              <a:rPr lang="ru-RU" sz="2800" dirty="0" err="1">
                <a:cs typeface="Arial"/>
              </a:rPr>
              <a:t>функционировани</a:t>
            </a:r>
            <a:r>
              <a:rPr lang="ru-RU" sz="2800" dirty="0">
                <a:cs typeface="Arial"/>
              </a:rPr>
              <a:t> маркетплейса на сельскохозяйственном рынке.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pPr algn="ctr"/>
            <a:r>
              <a:rPr lang="ru-RU" sz="2400" dirty="0">
                <a:cs typeface="Arial"/>
              </a:rPr>
              <a:t>Лидер стартап-проекта, главный менеджер</a:t>
            </a:r>
            <a:endParaRPr lang="ru-RU" sz="2400">
              <a:cs typeface="Arial"/>
            </a:endParaRPr>
          </a:p>
          <a:p>
            <a:pPr algn="ctr"/>
            <a:r>
              <a:rPr lang="ru-RU" sz="2400" dirty="0">
                <a:cs typeface="Arial"/>
              </a:rPr>
              <a:t>(CEO, COO)</a:t>
            </a:r>
            <a:endParaRPr lang="ru-RU" dirty="0">
              <a:cs typeface="Arial" panose="020B0604020202020204"/>
            </a:endParaRPr>
          </a:p>
        </p:txBody>
      </p:sp>
      <p:pic>
        <p:nvPicPr>
          <p:cNvPr id="4" name="Рисунок 3" descr="Изображение выглядит как человек, одежда, Человеческое лицо, очки&#10;&#10;Автоматически созданное описание">
            <a:extLst>
              <a:ext uri="{FF2B5EF4-FFF2-40B4-BE49-F238E27FC236}">
                <a16:creationId xmlns:a16="http://schemas.microsoft.com/office/drawing/2014/main" id="{2E0EDB76-3F23-B862-94CF-61A66FEE9A4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22623" b="22623"/>
          <a:stretch/>
        </p:blipFill>
        <p:spPr>
          <a:xfrm>
            <a:off x="1333454" y="2910669"/>
            <a:ext cx="3259548" cy="3294213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6621739"/>
            <a:ext cx="4134612" cy="227859"/>
          </a:xfrm>
        </p:spPr>
        <p:txBody>
          <a:bodyPr lIns="0" tIns="0" rIns="0" bIns="0" anchor="t"/>
          <a:lstStyle/>
          <a:p>
            <a:pPr algn="ctr"/>
            <a:r>
              <a:rPr lang="ru-RU" sz="1800" dirty="0">
                <a:cs typeface="Arial"/>
              </a:rPr>
              <a:t>Гаева Жамиля </a:t>
            </a:r>
            <a:r>
              <a:rPr lang="ru-RU" sz="1800" dirty="0" err="1">
                <a:cs typeface="Arial"/>
              </a:rPr>
              <a:t>Мажировна</a:t>
            </a:r>
            <a:endParaRPr lang="ru-RU" sz="1800" dirty="0">
              <a:cs typeface="Arial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lIns="0" tIns="0" rIns="0" bIns="0" anchor="t"/>
          <a:lstStyle/>
          <a:p>
            <a:pPr algn="ctr"/>
            <a:r>
              <a:rPr lang="ru-RU" sz="2400" dirty="0">
                <a:cs typeface="Arial"/>
              </a:rPr>
              <a:t>Дизайнер, мастер презентации</a:t>
            </a:r>
          </a:p>
          <a:p>
            <a:pPr algn="ctr"/>
            <a:r>
              <a:rPr lang="ru-RU" sz="2400" dirty="0">
                <a:cs typeface="Arial"/>
              </a:rPr>
              <a:t>(CVO, CIO)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/>
          <a:lstStyle/>
          <a:p>
            <a:pPr algn="ctr"/>
            <a:r>
              <a:rPr lang="ru-RU" sz="1800" dirty="0">
                <a:cs typeface="Arial"/>
              </a:rPr>
              <a:t>Кудаева </a:t>
            </a:r>
            <a:r>
              <a:rPr lang="ru-RU" sz="1800" dirty="0" err="1">
                <a:cs typeface="Arial"/>
              </a:rPr>
              <a:t>Аиша</a:t>
            </a:r>
            <a:r>
              <a:rPr lang="ru-RU" sz="1800" dirty="0">
                <a:cs typeface="Arial"/>
              </a:rPr>
              <a:t> </a:t>
            </a:r>
            <a:r>
              <a:rPr lang="ru-RU" sz="1800" dirty="0" err="1">
                <a:cs typeface="Arial"/>
              </a:rPr>
              <a:t>Курманолиевна</a:t>
            </a:r>
            <a:endParaRPr lang="ru-RU" sz="1800" dirty="0">
              <a:cs typeface="Arial"/>
            </a:endParaRP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lIns="0" tIns="0" rIns="0" bIns="0" anchor="t"/>
          <a:lstStyle/>
          <a:p>
            <a:pPr algn="ctr"/>
            <a:r>
              <a:rPr lang="ru-RU" sz="2400" dirty="0">
                <a:cs typeface="Arial"/>
              </a:rPr>
              <a:t>Тестировщик, аналитик</a:t>
            </a:r>
          </a:p>
          <a:p>
            <a:pPr algn="ctr"/>
            <a:r>
              <a:rPr lang="ru-RU" sz="2400" dirty="0">
                <a:cs typeface="Arial"/>
              </a:rPr>
              <a:t>(CFO, CTO)</a:t>
            </a:r>
          </a:p>
        </p:txBody>
      </p:sp>
      <p:pic>
        <p:nvPicPr>
          <p:cNvPr id="9" name="Рисунок 8" descr="Изображение выглядит как человек, Человеческое лицо, Модный аксессуар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16AC6D10-8975-7C97-BF44-D7DC109EA5B7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4"/>
          <a:srcRect t="12472" b="12472"/>
          <a:stretch/>
        </p:blipFill>
        <p:spPr>
          <a:xfrm>
            <a:off x="10864998" y="2910669"/>
            <a:ext cx="3194644" cy="3294213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lIns="0" tIns="0" rIns="0" bIns="0" anchor="t"/>
          <a:lstStyle/>
          <a:p>
            <a:pPr algn="ctr"/>
            <a:r>
              <a:rPr lang="ru-RU" sz="1800" dirty="0" err="1">
                <a:cs typeface="Arial"/>
              </a:rPr>
              <a:t>Пазова</a:t>
            </a:r>
            <a:r>
              <a:rPr lang="ru-RU" sz="1800" dirty="0">
                <a:cs typeface="Arial"/>
              </a:rPr>
              <a:t> </a:t>
            </a:r>
            <a:r>
              <a:rPr lang="ru-RU" sz="1800" dirty="0" err="1">
                <a:cs typeface="Arial"/>
              </a:rPr>
              <a:t>Аурика</a:t>
            </a:r>
            <a:r>
              <a:rPr lang="ru-RU" sz="1800" dirty="0">
                <a:cs typeface="Arial"/>
              </a:rPr>
              <a:t> </a:t>
            </a:r>
            <a:r>
              <a:rPr lang="ru-RU" sz="1800" dirty="0" err="1">
                <a:cs typeface="Arial"/>
              </a:rPr>
              <a:t>Азаматовна</a:t>
            </a:r>
            <a:endParaRPr lang="ru-RU" sz="1800" dirty="0">
              <a:cs typeface="Arial"/>
            </a:endParaRP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lIns="0" tIns="0" rIns="0" bIns="0" anchor="t"/>
          <a:lstStyle/>
          <a:p>
            <a:pPr algn="ctr"/>
            <a:r>
              <a:rPr lang="ru-RU" sz="2400" dirty="0">
                <a:cs typeface="Arial"/>
              </a:rPr>
              <a:t>Менеджер, аналитик</a:t>
            </a:r>
          </a:p>
          <a:p>
            <a:pPr algn="ctr"/>
            <a:r>
              <a:rPr lang="ru-RU" sz="2400" dirty="0">
                <a:cs typeface="Arial"/>
              </a:rPr>
              <a:t>(CMO, CSO)</a:t>
            </a:r>
          </a:p>
          <a:p>
            <a:pPr algn="ctr"/>
            <a:endParaRPr lang="ru-RU" sz="2400" dirty="0">
              <a:cs typeface="Arial"/>
            </a:endParaRPr>
          </a:p>
        </p:txBody>
      </p:sp>
      <p:pic>
        <p:nvPicPr>
          <p:cNvPr id="10" name="Рисунок 9" descr="Изображение выглядит как Человеческое лицо, одежда, человек, портрет&#10;&#10;Автоматически созданное описание">
            <a:extLst>
              <a:ext uri="{FF2B5EF4-FFF2-40B4-BE49-F238E27FC236}">
                <a16:creationId xmlns:a16="http://schemas.microsoft.com/office/drawing/2014/main" id="{5F4D297D-381D-A58C-2A84-1E3F4A298787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5"/>
          <a:srcRect t="26889" b="26889"/>
          <a:stretch/>
        </p:blipFill>
        <p:spPr>
          <a:xfrm>
            <a:off x="15630770" y="2910669"/>
            <a:ext cx="3145966" cy="3294213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lIns="0" tIns="0" rIns="0" bIns="0" anchor="t"/>
          <a:lstStyle/>
          <a:p>
            <a:pPr algn="ctr"/>
            <a:r>
              <a:rPr lang="ru-RU" sz="1800" dirty="0" err="1">
                <a:cs typeface="Arial"/>
              </a:rPr>
              <a:t>Улимбашева</a:t>
            </a:r>
            <a:r>
              <a:rPr lang="ru-RU" sz="1800" dirty="0">
                <a:cs typeface="Arial"/>
              </a:rPr>
              <a:t> Алина </a:t>
            </a:r>
            <a:r>
              <a:rPr lang="ru-RU" sz="1800" dirty="0" err="1">
                <a:cs typeface="Arial"/>
              </a:rPr>
              <a:t>Хамидбиевна</a:t>
            </a:r>
            <a:endParaRPr lang="ru-RU" sz="1800" dirty="0">
              <a:cs typeface="Arial"/>
            </a:endParaRPr>
          </a:p>
        </p:txBody>
      </p:sp>
      <p:pic>
        <p:nvPicPr>
          <p:cNvPr id="8" name="Рисунок 7" descr="Изображение выглядит как одежда, Человеческое лицо, человек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18E96F5B-EC86-777D-1BEB-7848DD34963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t="12472" b="12472"/>
          <a:stretch/>
        </p:blipFill>
        <p:spPr>
          <a:xfrm>
            <a:off x="6083000" y="2910669"/>
            <a:ext cx="3259548" cy="3294213"/>
          </a:xfr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7831082" cy="7554912"/>
          </a:xfrm>
        </p:spPr>
        <p:txBody>
          <a:bodyPr lIns="0" tIns="0" rIns="0" bIns="0" anchor="t"/>
          <a:lstStyle/>
          <a:p>
            <a:pPr indent="841375" algn="just"/>
            <a:r>
              <a:rPr lang="ru-RU" sz="2800" dirty="0">
                <a:cs typeface="Arial"/>
              </a:rPr>
              <a:t>Создание программного обеспечения, т.е. сайта позволяющего разместить каталог товаров и услуг </a:t>
            </a:r>
            <a:r>
              <a:rPr lang="ru-RU" sz="2800" err="1">
                <a:cs typeface="Arial"/>
              </a:rPr>
              <a:t>сельхоз.производителей</a:t>
            </a:r>
            <a:r>
              <a:rPr lang="ru-RU" sz="2800" dirty="0">
                <a:cs typeface="Arial"/>
              </a:rPr>
              <a:t> и организаций, и реклама.</a:t>
            </a:r>
          </a:p>
          <a:p>
            <a:pPr indent="841375" algn="just"/>
            <a:r>
              <a:rPr lang="ru-RU" sz="2800" dirty="0">
                <a:cs typeface="Arial"/>
              </a:rPr>
              <a:t>Создание продукта требует финансовых вложений. Также на этапе оплаты услуг программиста, дизайнера и оплаты обслуживания сайта они составят сумму в приделах 120 000 р.</a:t>
            </a:r>
            <a:endParaRPr lang="ru-RU" sz="2800">
              <a:cs typeface="Arial"/>
            </a:endParaRPr>
          </a:p>
          <a:p>
            <a:pPr indent="841375" algn="just"/>
            <a:r>
              <a:rPr lang="ru-RU" sz="2800" dirty="0">
                <a:cs typeface="Arial"/>
              </a:rPr>
              <a:t>Потенциальными потребителями продукта являются: владельцы КФХ и ЛПХ, индивидуальные предприниматели, сельскохозяйственные предприятия всех форм собственности, а также рынки B2B и B2C.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</a:pPr>
            <a:r>
              <a:rPr lang="ru-RU" sz="2800" dirty="0">
                <a:cs typeface="Arial"/>
              </a:rPr>
              <a:t>https://t.me/ZhamilyaMazhirovna</a:t>
            </a:r>
            <a:endParaRPr lang="ru-RU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(928</a:t>
            </a:r>
            <a:r>
              <a:rPr lang="ru-RU" sz="2800" dirty="0"/>
              <a:t>) 703-56-53</a:t>
            </a:r>
            <a:endParaRPr lang="ru-RU" sz="2800" dirty="0">
              <a:cs typeface="Arial"/>
            </a:endParaRPr>
          </a:p>
          <a:p>
            <a:r>
              <a:rPr lang="en-US" sz="2800">
                <a:cs typeface="Arial"/>
              </a:rPr>
              <a:t>zhamimg@mail.ru</a:t>
            </a:r>
          </a:p>
          <a:p>
            <a:pPr>
              <a:lnSpc>
                <a:spcPts val="4360"/>
              </a:lnSpc>
              <a:buClrTx/>
            </a:pPr>
            <a:endParaRPr lang="en-US" sz="28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dae585fd-f7dc-4d5a-b1b8-e5742ef77c8f"/>
    <ds:schemaRef ds:uri="f3f21cfc-4d3e-42b1-8a95-d7209818f9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3708</TotalTime>
  <Words>125</Words>
  <Application>Microsoft Office PowerPoint</Application>
  <PresentationFormat>Произвольный</PresentationFormat>
  <Paragraphs>24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Маркетплэйс «АГРОSTOCK”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aisakudaeva@mail.ru</cp:lastModifiedBy>
  <cp:revision>598</cp:revision>
  <dcterms:created xsi:type="dcterms:W3CDTF">2021-03-01T12:07:13Z</dcterms:created>
  <dcterms:modified xsi:type="dcterms:W3CDTF">2023-11-15T17:48:47Z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