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10287000" cx="18288000"/>
  <p:notesSz cx="10287000" cy="18288000"/>
  <p:embeddedFontLst>
    <p:embeddedFont>
      <p:font typeface="Montserrat SemiBold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Montserrat Black"/>
      <p:bold r:id="rId26"/>
      <p:boldItalic r:id="rId27"/>
    </p:embeddedFont>
    <p:embeddedFont>
      <p:font typeface="Montserrat Medium"/>
      <p:regular r:id="rId28"/>
      <p:bold r:id="rId29"/>
      <p:italic r:id="rId30"/>
      <p:boldItalic r:id="rId31"/>
    </p:embeddedFont>
    <p:embeddedFont>
      <p:font typeface="Montserrat ExtraBold"/>
      <p:bold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ibmwT2Z9X0Dkg75eZFTG7jcrCl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59585F-052C-4D8A-9EC1-8A0FB8BCBF9F}">
  <a:tblStyle styleId="{DB59585F-052C-4D8A-9EC1-8A0FB8BCBF9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EDEF1B6-8BFB-4B77-BC5E-56FA3992E9B1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MontserratSemiBold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Black-bold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MontserratMedium-regular.fntdata"/><Relationship Id="rId27" Type="http://schemas.openxmlformats.org/officeDocument/2006/relationships/font" Target="fonts/MontserratBlack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Medium-boldItalic.fntdata"/><Relationship Id="rId30" Type="http://schemas.openxmlformats.org/officeDocument/2006/relationships/font" Target="fonts/MontserratMedium-italic.fntdata"/><Relationship Id="rId11" Type="http://schemas.openxmlformats.org/officeDocument/2006/relationships/slide" Target="slides/slide5.xml"/><Relationship Id="rId33" Type="http://schemas.openxmlformats.org/officeDocument/2006/relationships/font" Target="fonts/MontserratExtraBold-bold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ExtraBo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customschemas.google.com/relationships/presentationmetadata" Target="meta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SemiBold-bold.fntdata"/><Relationship Id="rId1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de40f96ed_0_94:notes"/>
          <p:cNvSpPr/>
          <p:nvPr>
            <p:ph idx="2" type="sldImg"/>
          </p:nvPr>
        </p:nvSpPr>
        <p:spPr>
          <a:xfrm>
            <a:off x="637080" y="2287463"/>
            <a:ext cx="9012600" cy="616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22de40f96ed_0_94:notes"/>
          <p:cNvSpPr txBox="1"/>
          <p:nvPr>
            <p:ph idx="1" type="body"/>
          </p:nvPr>
        </p:nvSpPr>
        <p:spPr>
          <a:xfrm>
            <a:off x="1028703" y="8801099"/>
            <a:ext cx="8229600" cy="7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76125" lIns="152300" spcFirstLastPara="1" rIns="152300" wrap="square" tIns="761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Дорожная карта реализации проекта заключается как в увеличении заказов на те же продукты/услуги от имеющихся заказчиков, привлечении новых заказчиков для тех же продуктов/услуг, а также в разработке новых продуктов. </a:t>
            </a:r>
            <a:endParaRPr/>
          </a:p>
        </p:txBody>
      </p:sp>
      <p:sp>
        <p:nvSpPr>
          <p:cNvPr id="128" name="Google Shape;128;g22de40f96ed_0_94:notes"/>
          <p:cNvSpPr txBox="1"/>
          <p:nvPr>
            <p:ph idx="12" type="sldNum"/>
          </p:nvPr>
        </p:nvSpPr>
        <p:spPr>
          <a:xfrm>
            <a:off x="5826932" y="17370426"/>
            <a:ext cx="44577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76125" lIns="152300" spcFirstLastPara="1" rIns="152300" wrap="square" tIns="761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36305749c_0_144:notes"/>
          <p:cNvSpPr/>
          <p:nvPr>
            <p:ph idx="2" type="sldImg"/>
          </p:nvPr>
        </p:nvSpPr>
        <p:spPr>
          <a:xfrm>
            <a:off x="637086" y="2287463"/>
            <a:ext cx="9012600" cy="616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436305749c_0_144:notes"/>
          <p:cNvSpPr txBox="1"/>
          <p:nvPr>
            <p:ph idx="1" type="body"/>
          </p:nvPr>
        </p:nvSpPr>
        <p:spPr>
          <a:xfrm>
            <a:off x="1028703" y="8801099"/>
            <a:ext cx="8229600" cy="7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76125" lIns="152300" spcFirstLastPara="1" rIns="152300" wrap="square" tIns="7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Дорожная карта реализации проекта заключается как в увеличении заказов на те же продукты/услуги от имеющихся заказчиков, привлечении новых заказчиков для тех же продуктов/услуг, а также в разработке новых продуктов. </a:t>
            </a:r>
            <a:endParaRPr/>
          </a:p>
        </p:txBody>
      </p:sp>
      <p:sp>
        <p:nvSpPr>
          <p:cNvPr id="160" name="Google Shape;160;g2436305749c_0_144:notes"/>
          <p:cNvSpPr txBox="1"/>
          <p:nvPr>
            <p:ph idx="12" type="sldNum"/>
          </p:nvPr>
        </p:nvSpPr>
        <p:spPr>
          <a:xfrm>
            <a:off x="5826932" y="17370426"/>
            <a:ext cx="44577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76125" lIns="152300" spcFirstLastPara="1" rIns="152300" wrap="square" tIns="76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b35f94062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24b35f94062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g24b35f94062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2e3777fc6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2e3777fc6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22e3777fc6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436305749c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2436305749c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g2436305749c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2de40f96ed_0_182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22de40f96ed_0_182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40005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00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22de40f96ed_0_18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g22de40f96ed_0_18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g22de40f96ed_0_18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2436305749c_0_168"/>
          <p:cNvSpPr txBox="1"/>
          <p:nvPr>
            <p:ph type="ctrTitle"/>
          </p:nvPr>
        </p:nvSpPr>
        <p:spPr>
          <a:xfrm>
            <a:off x="2286000" y="1683545"/>
            <a:ext cx="13716000" cy="3581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5" name="Google Shape;25;g2436305749c_0_168"/>
          <p:cNvSpPr txBox="1"/>
          <p:nvPr>
            <p:ph idx="1" type="subTitle"/>
          </p:nvPr>
        </p:nvSpPr>
        <p:spPr>
          <a:xfrm>
            <a:off x="2286000" y="5403057"/>
            <a:ext cx="13716000" cy="24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lvl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lvl="1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2pPr>
            <a:lvl3pPr lvl="2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3pPr>
            <a:lvl4pPr lvl="3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4pPr>
            <a:lvl5pPr lvl="4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5pPr>
            <a:lvl6pPr lvl="5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6pPr>
            <a:lvl7pPr lvl="6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7pPr>
            <a:lvl8pPr lvl="7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8pPr>
            <a:lvl9pPr lvl="8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9pPr>
          </a:lstStyle>
          <a:p/>
        </p:txBody>
      </p:sp>
      <p:sp>
        <p:nvSpPr>
          <p:cNvPr id="26" name="Google Shape;26;g2436305749c_0_168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7" name="Google Shape;27;g2436305749c_0_168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8" name="Google Shape;28;g2436305749c_0_168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436305749c_0_174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1" name="Google Shape;31;g2436305749c_0_174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32" name="Google Shape;32;g2436305749c_0_174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3" name="Google Shape;33;g2436305749c_0_174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4" name="Google Shape;34;g2436305749c_0_174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436305749c_0_181"/>
          <p:cNvSpPr txBox="1"/>
          <p:nvPr>
            <p:ph type="title"/>
          </p:nvPr>
        </p:nvSpPr>
        <p:spPr>
          <a:xfrm>
            <a:off x="1247775" y="2564607"/>
            <a:ext cx="157734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8" name="Google Shape;38;g2436305749c_0_181"/>
          <p:cNvSpPr txBox="1"/>
          <p:nvPr>
            <p:ph idx="1" type="body"/>
          </p:nvPr>
        </p:nvSpPr>
        <p:spPr>
          <a:xfrm>
            <a:off x="1247775" y="6884195"/>
            <a:ext cx="15773400" cy="22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4400"/>
              <a:buNone/>
              <a:defRPr sz="4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3700"/>
              <a:buNone/>
              <a:defRPr sz="37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g2436305749c_0_181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0" name="Google Shape;40;g2436305749c_0_181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1" name="Google Shape;41;g2436305749c_0_181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436305749c_0_187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4" name="Google Shape;44;g2436305749c_0_187"/>
          <p:cNvSpPr txBox="1"/>
          <p:nvPr>
            <p:ph idx="1" type="body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45" name="Google Shape;45;g2436305749c_0_187"/>
          <p:cNvSpPr txBox="1"/>
          <p:nvPr>
            <p:ph idx="2" type="body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46" name="Google Shape;46;g2436305749c_0_187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7" name="Google Shape;47;g2436305749c_0_187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8" name="Google Shape;48;g2436305749c_0_187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436305749c_0_194"/>
          <p:cNvSpPr txBox="1"/>
          <p:nvPr>
            <p:ph type="title"/>
          </p:nvPr>
        </p:nvSpPr>
        <p:spPr>
          <a:xfrm>
            <a:off x="1259682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1" name="Google Shape;51;g2436305749c_0_194"/>
          <p:cNvSpPr txBox="1"/>
          <p:nvPr>
            <p:ph idx="1" type="body"/>
          </p:nvPr>
        </p:nvSpPr>
        <p:spPr>
          <a:xfrm>
            <a:off x="1259682" y="2521745"/>
            <a:ext cx="77370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4400"/>
            </a:lvl1pPr>
            <a:lvl2pPr indent="-22860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b="1" sz="3700"/>
            </a:lvl2pPr>
            <a:lvl3pPr indent="-2286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b="1" sz="3300"/>
            </a:lvl3pPr>
            <a:lvl4pPr indent="-22860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4pPr>
            <a:lvl5pPr indent="-22860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5pPr>
            <a:lvl6pPr indent="-22860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6pPr>
            <a:lvl7pPr indent="-22860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7pPr>
            <a:lvl8pPr indent="-22860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8pPr>
            <a:lvl9pPr indent="-22860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9pPr>
          </a:lstStyle>
          <a:p/>
        </p:txBody>
      </p:sp>
      <p:sp>
        <p:nvSpPr>
          <p:cNvPr id="52" name="Google Shape;52;g2436305749c_0_194"/>
          <p:cNvSpPr txBox="1"/>
          <p:nvPr>
            <p:ph idx="2" type="body"/>
          </p:nvPr>
        </p:nvSpPr>
        <p:spPr>
          <a:xfrm>
            <a:off x="1259682" y="3757613"/>
            <a:ext cx="7737000" cy="5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53" name="Google Shape;53;g2436305749c_0_194"/>
          <p:cNvSpPr txBox="1"/>
          <p:nvPr>
            <p:ph idx="3" type="body"/>
          </p:nvPr>
        </p:nvSpPr>
        <p:spPr>
          <a:xfrm>
            <a:off x="9258300" y="2521745"/>
            <a:ext cx="77748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4400"/>
            </a:lvl1pPr>
            <a:lvl2pPr indent="-22860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b="1" sz="3700"/>
            </a:lvl2pPr>
            <a:lvl3pPr indent="-2286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b="1" sz="3300"/>
            </a:lvl3pPr>
            <a:lvl4pPr indent="-22860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4pPr>
            <a:lvl5pPr indent="-22860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5pPr>
            <a:lvl6pPr indent="-22860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6pPr>
            <a:lvl7pPr indent="-22860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7pPr>
            <a:lvl8pPr indent="-22860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8pPr>
            <a:lvl9pPr indent="-22860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9pPr>
          </a:lstStyle>
          <a:p/>
        </p:txBody>
      </p:sp>
      <p:sp>
        <p:nvSpPr>
          <p:cNvPr id="54" name="Google Shape;54;g2436305749c_0_194"/>
          <p:cNvSpPr txBox="1"/>
          <p:nvPr>
            <p:ph idx="4" type="body"/>
          </p:nvPr>
        </p:nvSpPr>
        <p:spPr>
          <a:xfrm>
            <a:off x="9258300" y="3757613"/>
            <a:ext cx="7774800" cy="5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55" name="Google Shape;55;g2436305749c_0_194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6" name="Google Shape;56;g2436305749c_0_194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7" name="Google Shape;57;g2436305749c_0_194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436305749c_0_203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0" name="Google Shape;60;g2436305749c_0_203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1" name="Google Shape;61;g2436305749c_0_203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2" name="Google Shape;62;g2436305749c_0_203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36305749c_0_208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5" name="Google Shape;65;g2436305749c_0_208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6" name="Google Shape;66;g2436305749c_0_208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436305749c_0_212"/>
          <p:cNvSpPr txBox="1"/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9" name="Google Shape;69;g2436305749c_0_212"/>
          <p:cNvSpPr txBox="1"/>
          <p:nvPr>
            <p:ph idx="1" type="body"/>
          </p:nvPr>
        </p:nvSpPr>
        <p:spPr>
          <a:xfrm>
            <a:off x="7774782" y="1481138"/>
            <a:ext cx="9258600" cy="7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6032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900"/>
              <a:buChar char="•"/>
              <a:defRPr sz="5900"/>
            </a:lvl1pPr>
            <a:lvl2pPr indent="-5524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5100"/>
              <a:buChar char="•"/>
              <a:defRPr sz="5100"/>
            </a:lvl2pPr>
            <a:lvl3pPr indent="-5080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  <a:defRPr sz="4400"/>
            </a:lvl3pPr>
            <a:lvl4pPr indent="-4635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4pPr>
            <a:lvl5pPr indent="-4635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5pPr>
            <a:lvl6pPr indent="-4635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6pPr>
            <a:lvl7pPr indent="-4635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7pPr>
            <a:lvl8pPr indent="-4635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8pPr>
            <a:lvl9pPr indent="-4635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9pPr>
          </a:lstStyle>
          <a:p/>
        </p:txBody>
      </p:sp>
      <p:sp>
        <p:nvSpPr>
          <p:cNvPr id="70" name="Google Shape;70;g2436305749c_0_212"/>
          <p:cNvSpPr txBox="1"/>
          <p:nvPr>
            <p:ph idx="2" type="body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indent="-22860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2pPr>
            <a:lvl3pPr indent="-2286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indent="-22860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1" name="Google Shape;71;g2436305749c_0_21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2" name="Google Shape;72;g2436305749c_0_21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3" name="Google Shape;73;g2436305749c_0_21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436305749c_0_219"/>
          <p:cNvSpPr txBox="1"/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6" name="Google Shape;76;g2436305749c_0_219"/>
          <p:cNvSpPr/>
          <p:nvPr>
            <p:ph idx="2" type="pic"/>
          </p:nvPr>
        </p:nvSpPr>
        <p:spPr>
          <a:xfrm>
            <a:off x="7774782" y="1481138"/>
            <a:ext cx="9258600" cy="73104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g2436305749c_0_219"/>
          <p:cNvSpPr txBox="1"/>
          <p:nvPr>
            <p:ph idx="1" type="body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indent="-22860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2pPr>
            <a:lvl3pPr indent="-22860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indent="-22860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g2436305749c_0_219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9" name="Google Shape;79;g2436305749c_0_219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0" name="Google Shape;80;g2436305749c_0_219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36305749c_0_226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3" name="Google Shape;83;g2436305749c_0_226"/>
          <p:cNvSpPr txBox="1"/>
          <p:nvPr>
            <p:ph idx="1" type="body"/>
          </p:nvPr>
        </p:nvSpPr>
        <p:spPr>
          <a:xfrm rot="5400000">
            <a:off x="5880600" y="-1884862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84" name="Google Shape;84;g2436305749c_0_226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5" name="Google Shape;85;g2436305749c_0_226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6" name="Google Shape;86;g2436305749c_0_226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36305749c_0_232"/>
          <p:cNvSpPr txBox="1"/>
          <p:nvPr>
            <p:ph type="title"/>
          </p:nvPr>
        </p:nvSpPr>
        <p:spPr>
          <a:xfrm rot="5400000">
            <a:off x="10700250" y="2934938"/>
            <a:ext cx="87177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9" name="Google Shape;89;g2436305749c_0_232"/>
          <p:cNvSpPr txBox="1"/>
          <p:nvPr>
            <p:ph idx="1" type="body"/>
          </p:nvPr>
        </p:nvSpPr>
        <p:spPr>
          <a:xfrm rot="5400000">
            <a:off x="2699100" y="-894262"/>
            <a:ext cx="8717700" cy="116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90" name="Google Shape;90;g2436305749c_0_23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1" name="Google Shape;91;g2436305749c_0_23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2" name="Google Shape;92;g2436305749c_0_23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436305749c_0_162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Calibri"/>
              <a:buNone/>
              <a:defRPr b="0" i="0" sz="8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300"/>
            </a:lvl9pPr>
          </a:lstStyle>
          <a:p/>
        </p:txBody>
      </p:sp>
      <p:sp>
        <p:nvSpPr>
          <p:cNvPr id="19" name="Google Shape;19;g2436305749c_0_162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55245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Char char="•"/>
              <a:defRPr b="0" i="0" sz="5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0800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6355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3815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3815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3815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8150" lvl="6" marL="3200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8150" lvl="7" marL="3657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8150" lvl="8" marL="4114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g2436305749c_0_16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g2436305749c_0_16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26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g2436305749c_0_16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30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hyperlink" Target="https://estars.hse.ru/mirror/pubs/share/211448255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9" Type="http://schemas.openxmlformats.org/officeDocument/2006/relationships/image" Target="../media/image23.png"/><Relationship Id="rId5" Type="http://schemas.openxmlformats.org/officeDocument/2006/relationships/image" Target="../media/image29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Relationship Id="rId8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9" Type="http://schemas.openxmlformats.org/officeDocument/2006/relationships/image" Target="../media/image37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1.png"/><Relationship Id="rId8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9" Type="http://schemas.openxmlformats.org/officeDocument/2006/relationships/image" Target="../media/image41.png"/><Relationship Id="rId5" Type="http://schemas.openxmlformats.org/officeDocument/2006/relationships/image" Target="../media/image28.png"/><Relationship Id="rId6" Type="http://schemas.openxmlformats.org/officeDocument/2006/relationships/image" Target="../media/image38.png"/><Relationship Id="rId7" Type="http://schemas.openxmlformats.org/officeDocument/2006/relationships/image" Target="../media/image42.png"/><Relationship Id="rId8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8" name="Google Shape;9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1100" y="238125"/>
            <a:ext cx="9362401" cy="10048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9" name="Google Shape;9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4925" y="361500"/>
            <a:ext cx="9363075" cy="992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0" name="Google Shape;10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35300" y="4152900"/>
            <a:ext cx="2433447" cy="14475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1" name="Google Shape;10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29850" y="57150"/>
            <a:ext cx="1926850" cy="268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/>
          <p:nvPr/>
        </p:nvSpPr>
        <p:spPr>
          <a:xfrm>
            <a:off x="733425" y="6038850"/>
            <a:ext cx="69819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Курсы дополнительного образования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628650" y="4265138"/>
            <a:ext cx="9918000" cy="1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9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0" i="0" lang="en-US" sz="9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ЮНЫЙ МЕДИК</a:t>
            </a:r>
            <a:endParaRPr b="0" i="0" sz="95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104" name="Google Shape;104;p7"/>
          <p:cNvGrpSpPr/>
          <p:nvPr/>
        </p:nvGrpSpPr>
        <p:grpSpPr>
          <a:xfrm>
            <a:off x="647700" y="3123161"/>
            <a:ext cx="4454844" cy="815766"/>
            <a:chOff x="647700" y="3123161"/>
            <a:chExt cx="4454844" cy="815766"/>
          </a:xfrm>
        </p:grpSpPr>
        <p:pic>
          <p:nvPicPr>
            <p:cNvPr descr="preencoded.png" id="105" name="Google Shape;105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47700" y="3123161"/>
              <a:ext cx="4454844" cy="8157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7"/>
            <p:cNvSpPr/>
            <p:nvPr/>
          </p:nvSpPr>
          <p:spPr>
            <a:xfrm>
              <a:off x="1123950" y="3326256"/>
              <a:ext cx="3648075" cy="4095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90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52"/>
                <a:buFont typeface="Arial"/>
                <a:buNone/>
              </a:pPr>
              <a:r>
                <a:rPr b="0" i="0" lang="en-US" sz="2952" u="none" cap="none" strike="noStrike">
                  <a:solidFill>
                    <a:srgbClr val="4646E7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ОНЛАЙН-ШКОЛА</a:t>
              </a:r>
              <a:endParaRPr b="0" i="0" sz="2952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07" name="Google Shape;107;p7"/>
          <p:cNvSpPr/>
          <p:nvPr/>
        </p:nvSpPr>
        <p:spPr>
          <a:xfrm>
            <a:off x="733425" y="8143875"/>
            <a:ext cx="2250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Авторы проекта: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733425" y="8534400"/>
            <a:ext cx="62031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0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Хусаинова Азиза </a:t>
            </a:r>
            <a:endParaRPr b="0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0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Тарасова Виктория </a:t>
            </a:r>
            <a:endParaRPr b="0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0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Бережная Карина </a:t>
            </a:r>
            <a:endParaRPr b="0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4" name="Google Shape;11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975" y="5853263"/>
            <a:ext cx="1047765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5" name="Google Shape;11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75" y="1247775"/>
            <a:ext cx="45053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6" name="Google Shape;11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7153275"/>
            <a:ext cx="95250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0"/>
          <p:cNvSpPr/>
          <p:nvPr/>
        </p:nvSpPr>
        <p:spPr>
          <a:xfrm>
            <a:off x="685725" y="1962450"/>
            <a:ext cx="101919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22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050"/>
              <a:buFont typeface="Montserrat"/>
              <a:buChar char="●"/>
            </a:pPr>
            <a:r>
              <a:rPr b="1" i="0" lang="en-US" sz="3050" u="none" cap="none" strike="noStrike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ПРОФОРИЕНТАЦИЯ ШКОЛЬНИКОВ В МЕДИЦИНУ, ПОНИМАНИЕ ИМИ СУТИ И СЛОЖНОСТИ ПРОФЕССИИ ДО ПОСТУПЛЕНИЯ В УНИВЕРСИТЕТ</a:t>
            </a:r>
            <a:endParaRPr b="1" i="0" sz="3050" u="none" cap="none" strike="noStrike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22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050"/>
              <a:buFont typeface="Montserrat"/>
              <a:buChar char="●"/>
            </a:pPr>
            <a:r>
              <a:rPr b="1" i="0" lang="en-US" sz="3050" u="none" cap="none" strike="noStrike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УДОВЛЕТВОРЕНИЕ ИНТЕРЕСА У СТУДЕНТОВ НАЧАЛЬНЫХ КУРСОВ</a:t>
            </a:r>
            <a:endParaRPr b="1" i="0" sz="3050" u="none" cap="none" strike="noStrike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492150" y="6005663"/>
            <a:ext cx="1029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АКТУАЛЬНАЯ ПРОБЛЕМА НА ДАННЫЙ МОМЕНТ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1581150" y="1247775"/>
            <a:ext cx="4293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АКТУАЛЬНОСТЬ И ПРОБЛЕМА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1019175" y="7153275"/>
            <a:ext cx="5610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МНОГО ИНФОРМАЦИИ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1019175" y="7762875"/>
            <a:ext cx="5610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СТРУКТУРЫ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1019175" y="8372475"/>
            <a:ext cx="10191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АДАПТАЦИИ ПО ВОЗРАСТУ И УРОВНЮ ЗНАНИЙ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1019175" y="8982075"/>
            <a:ext cx="9525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НЕКОМУ ОТВЕТИТЬ НА ВОЗНИКАЮЩИЕ ВОПРОСЫ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1075" y="377837"/>
            <a:ext cx="7209723" cy="9531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0" name="Google Shape;130;g22de40f96ed_0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1150" y="-76025"/>
            <a:ext cx="8819699" cy="1067853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22de40f96ed_0_94"/>
          <p:cNvSpPr txBox="1"/>
          <p:nvPr>
            <p:ph type="title"/>
          </p:nvPr>
        </p:nvSpPr>
        <p:spPr>
          <a:xfrm>
            <a:off x="1236823" y="601850"/>
            <a:ext cx="73143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E60"/>
              </a:buClr>
              <a:buSzPts val="3600"/>
              <a:buFont typeface="Montserrat"/>
              <a:buNone/>
            </a:pPr>
            <a:r>
              <a:rPr b="1" lang="en-US" sz="1800">
                <a:latin typeface="Montserrat"/>
                <a:ea typeface="Montserrat"/>
                <a:cs typeface="Montserrat"/>
                <a:sym typeface="Montserrat"/>
              </a:rPr>
              <a:t>ОБЪЕМ РЫНКА</a:t>
            </a:r>
            <a:endParaRPr b="1" sz="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g22de40f96ed_0_94"/>
          <p:cNvSpPr txBox="1"/>
          <p:nvPr>
            <p:ph idx="12" type="sldNum"/>
          </p:nvPr>
        </p:nvSpPr>
        <p:spPr>
          <a:xfrm>
            <a:off x="16640355" y="9460719"/>
            <a:ext cx="3903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g22de40f96ed_0_94"/>
          <p:cNvSpPr txBox="1"/>
          <p:nvPr/>
        </p:nvSpPr>
        <p:spPr>
          <a:xfrm>
            <a:off x="323753" y="1182343"/>
            <a:ext cx="8819700" cy="3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трлн.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рынок 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2,6 %  - 53,3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доля онлайн-образования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149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рынок дополнительного школьного 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6,8% - 10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дополнительное школьное онлайн-образование</a:t>
            </a:r>
            <a:endParaRPr b="0" i="0" sz="6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22de40f96ed_0_94"/>
          <p:cNvSpPr txBox="1"/>
          <p:nvPr/>
        </p:nvSpPr>
        <p:spPr>
          <a:xfrm>
            <a:off x="323751" y="9519275"/>
            <a:ext cx="7815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Источник: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Максим Древаль</a:t>
            </a: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, «Исследование российского рынка</a:t>
            </a:r>
            <a:endParaRPr b="0" i="0" sz="15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онлайн-образования и образовательных технологий»</a:t>
            </a:r>
            <a:endParaRPr b="0" i="0" sz="15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g22de40f96ed_0_94"/>
          <p:cNvSpPr txBox="1"/>
          <p:nvPr/>
        </p:nvSpPr>
        <p:spPr>
          <a:xfrm>
            <a:off x="10249525" y="638300"/>
            <a:ext cx="8622000" cy="18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87450" lIns="87450" spcFirstLastPara="1" rIns="87450" wrap="square" tIns="87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200"/>
              <a:buFont typeface="Montserrat Black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CUSTDEV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200"/>
              <a:buFont typeface="Montserrat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Общее число опрошенных: 129человек</a:t>
            </a:r>
            <a:br>
              <a:rPr b="0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g22de40f96ed_0_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9621" y="4908638"/>
            <a:ext cx="7815300" cy="471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22de40f96ed_0_94"/>
          <p:cNvSpPr txBox="1"/>
          <p:nvPr/>
        </p:nvSpPr>
        <p:spPr>
          <a:xfrm>
            <a:off x="9277150" y="1702700"/>
            <a:ext cx="8804400" cy="80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ГЕОГРАФИЯ ОПРОСА:</a:t>
            </a:r>
            <a:r>
              <a:rPr b="0" i="0" lang="en-US" sz="27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b="0" i="0" sz="27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Самара и область - 60,5%</a:t>
            </a:r>
            <a:b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Москва и область - 21,7 %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Другие города России - 17,8%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br>
              <a:rPr b="0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СТАТУС ОПРАШИВАЕМЫХ:</a:t>
            </a:r>
            <a:endParaRPr b="0" i="0" sz="27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Родители - 14,7%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Студенты и школьники - 85,7%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1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ПРОЦЕНТ ЗАИНТЕРЕСОВАННОСТИ В КУРСАХ ТАКОГО ФОРМАТА: 78,3%</a:t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br>
              <a:rPr b="1" i="0" lang="en-US" sz="2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2de40f96ed_0_94"/>
          <p:cNvSpPr txBox="1"/>
          <p:nvPr/>
        </p:nvSpPr>
        <p:spPr>
          <a:xfrm>
            <a:off x="9368350" y="6182800"/>
            <a:ext cx="8622000" cy="10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СУММА ЗАТРАТ НА ДОПОЛНИТЕЛЬНОЕ ОБРАЗОВАНИЕ: 5410 РУБ.</a:t>
            </a:r>
            <a:endParaRPr b="0" i="0" sz="17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139" name="Google Shape;139;g22de40f96ed_0_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700" y="943100"/>
            <a:ext cx="67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0" name="Google Shape;140;g22de40f96ed_0_9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83050" y="702925"/>
            <a:ext cx="207645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6" name="Google Shape;14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475" y="1323975"/>
            <a:ext cx="20764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8"/>
          <p:cNvSpPr/>
          <p:nvPr/>
        </p:nvSpPr>
        <p:spPr>
          <a:xfrm>
            <a:off x="1581150" y="1323975"/>
            <a:ext cx="12477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752475" y="1933575"/>
            <a:ext cx="82392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ОНЛАЙН-КУРСЫ ДОПОЛНИТЕЛЬНОГО ОБРАЗОВАНИЯ “ЮНЫЙ МЕДИК”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1023975" y="7855600"/>
            <a:ext cx="815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 КОМПЛЕКТ МАТЕРИАЛОВ ДЛЯ ЗАНЯТИЙ, ОТПРАВЛЯЕМЫ</a:t>
            </a:r>
            <a:r>
              <a:rPr lang="en-US" sz="225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Й</a:t>
            </a:r>
            <a:r>
              <a:rPr b="0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ПО ПОЧТЕ (ДАЛЕЕ-КЕЙС)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752475" y="4673575"/>
            <a:ext cx="869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Курсы по Хирургии, Травматологии, Микробиологии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 txBox="1"/>
          <p:nvPr/>
        </p:nvSpPr>
        <p:spPr>
          <a:xfrm>
            <a:off x="752475" y="5943600"/>
            <a:ext cx="8239200" cy="5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0" i="0" lang="en-US" sz="255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КУРС = 4 ЗАНЯТИЯ ПО 1 ЧАСУ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600075" y="6730988"/>
            <a:ext cx="869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Стоимостью от 2000р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3" name="Google Shape;15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1700" y="0"/>
            <a:ext cx="84963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18225" y="345834"/>
            <a:ext cx="4130101" cy="337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075196" y="3535325"/>
            <a:ext cx="4039678" cy="337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18225" y="6717350"/>
            <a:ext cx="4130101" cy="337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g2436305749c_0_144"/>
          <p:cNvGraphicFramePr/>
          <p:nvPr/>
        </p:nvGraphicFramePr>
        <p:xfrm>
          <a:off x="406158" y="39165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{DB59585F-052C-4D8A-9EC1-8A0FB8BCBF9F}</a:tableStyleId>
              </a:tblPr>
              <a:tblGrid>
                <a:gridCol w="3564950"/>
                <a:gridCol w="1602250"/>
              </a:tblGrid>
              <a:tr h="38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</a:t>
                      </a: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СКАЛЬПЕЛЬ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ИСКУССТВЕННАЯ КОЖА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НОЖНИЦЫ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ИГЛОДЕРЖАТЕЛЬ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ПИНЦЕТ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ИГЛА ТИПА ПЕРО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ИГЛА АТРАВМАТИЧЕСКАЯ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ШЕРСТЯНЫЕ НИТКИ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ШЕЛКОВЫЕ НИТИ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М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1,2М</a:t>
                      </a: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*</a:t>
                      </a: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0,2М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63" name="Google Shape;163;g2436305749c_0_144"/>
          <p:cNvSpPr/>
          <p:nvPr/>
        </p:nvSpPr>
        <p:spPr>
          <a:xfrm>
            <a:off x="323850" y="9005025"/>
            <a:ext cx="53208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 2094 РУБ.</a:t>
            </a:r>
            <a:endParaRPr b="1" sz="22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64" name="Google Shape;164;g2436305749c_0_144"/>
          <p:cNvGraphicFramePr/>
          <p:nvPr/>
        </p:nvGraphicFramePr>
        <p:xfrm>
          <a:off x="6094124" y="391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{DB59585F-052C-4D8A-9EC1-8A0FB8BCBF9F}</a:tableStyleId>
              </a:tblPr>
              <a:tblGrid>
                <a:gridCol w="4142800"/>
                <a:gridCol w="1472100"/>
              </a:tblGrid>
              <a:tr h="417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</a:t>
                      </a: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635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БИНТ СТЕРИЛЬНЫЙ МЕДИЦИНКИЙ 5</a:t>
                      </a: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*</a:t>
                      </a: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СМ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635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МАРЛЕВЫЕ САЛФЕТКИ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УПАКОВКА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ВАТА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ЭЛАСТИЧНЫЙ БИНТ 3М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ЭЛАСТИЧНЫЙ БИНТ 1,5М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ПЛАСТЫРЬ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НОЖНИЦЫ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1,2*</a:t>
                      </a: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0,2М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g2436305749c_0_144"/>
          <p:cNvSpPr/>
          <p:nvPr/>
        </p:nvSpPr>
        <p:spPr>
          <a:xfrm>
            <a:off x="6118200" y="9044025"/>
            <a:ext cx="56148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873 РУБ</a:t>
            </a:r>
            <a:r>
              <a:rPr b="1"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66" name="Google Shape;166;g2436305749c_0_144"/>
          <p:cNvGraphicFramePr/>
          <p:nvPr/>
        </p:nvGraphicFramePr>
        <p:xfrm>
          <a:off x="12229739" y="3908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{DB59585F-052C-4D8A-9EC1-8A0FB8BCBF9F}</a:tableStyleId>
              </a:tblPr>
              <a:tblGrid>
                <a:gridCol w="3425800"/>
                <a:gridCol w="2189100"/>
              </a:tblGrid>
              <a:tr h="376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</a:t>
                      </a: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b="1"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ПРЕДМЕТНОЕ СТЕКЛО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ПОКРОВНОЕ СТЕКЛО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ЛУПА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43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БИОЛОГИЧЕСКИЕ МАТЕРИАЛЫ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РАЗЛИЧНЫЕ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44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КРАСИТЕЛЬ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ГЕМАТОКСИЛИНЭОЗИН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ПИПЕТКА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СТЕКЛЯННАЯ ПАЛОЧКА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АГАР</a:t>
                      </a: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АГАР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 Г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ЧАШКА ПЕТРИ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1,2*</a:t>
                      </a:r>
                      <a:r>
                        <a:rPr lang="en-US" sz="12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0,2 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67" name="Google Shape;167;g2436305749c_0_144"/>
          <p:cNvSpPr/>
          <p:nvPr/>
        </p:nvSpPr>
        <p:spPr>
          <a:xfrm>
            <a:off x="12369650" y="9119325"/>
            <a:ext cx="54084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1120 РУБ.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g2436305749c_0_144"/>
          <p:cNvSpPr/>
          <p:nvPr/>
        </p:nvSpPr>
        <p:spPr>
          <a:xfrm>
            <a:off x="0" y="2743088"/>
            <a:ext cx="58674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( НАБОР+4 ЗАНЯТИЯ)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– 3000 РУБ. </a:t>
            </a:r>
            <a:endParaRPr b="1" sz="22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g2436305749c_0_144"/>
          <p:cNvSpPr/>
          <p:nvPr/>
        </p:nvSpPr>
        <p:spPr>
          <a:xfrm>
            <a:off x="6094125" y="2748275"/>
            <a:ext cx="56802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 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( НАБОР+4 ЗАНЯТИЯ) 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– 2000 РУБ. </a:t>
            </a:r>
            <a:endParaRPr b="1" sz="22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g2436305749c_0_144"/>
          <p:cNvSpPr/>
          <p:nvPr/>
        </p:nvSpPr>
        <p:spPr>
          <a:xfrm>
            <a:off x="12319100" y="2705700"/>
            <a:ext cx="56148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 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( НАБОР+4 ЗАНЯТИЯ) </a:t>
            </a:r>
            <a:endParaRPr b="1" sz="20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– 2000 РУБ. </a:t>
            </a:r>
            <a:endParaRPr b="1" sz="2200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g2436305749c_0_144"/>
          <p:cNvSpPr txBox="1"/>
          <p:nvPr>
            <p:ph type="title"/>
          </p:nvPr>
        </p:nvSpPr>
        <p:spPr>
          <a:xfrm>
            <a:off x="1236823" y="449450"/>
            <a:ext cx="73143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E60"/>
              </a:buClr>
              <a:buSzPts val="3600"/>
              <a:buFont typeface="Montserrat"/>
              <a:buNone/>
            </a:pPr>
            <a:r>
              <a:rPr b="1" lang="en-US" sz="1800">
                <a:latin typeface="Montserrat"/>
                <a:ea typeface="Montserrat"/>
                <a:cs typeface="Montserrat"/>
                <a:sym typeface="Montserrat"/>
              </a:rPr>
              <a:t>СОСТАВ НАБОРОВ</a:t>
            </a:r>
            <a:endParaRPr b="1"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eencoded.png" id="172" name="Google Shape;172;g2436305749c_0_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150" y="827150"/>
            <a:ext cx="67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2436305749c_0_144"/>
          <p:cNvPicPr preferRelativeResize="0"/>
          <p:nvPr/>
        </p:nvPicPr>
        <p:blipFill rotWithShape="1">
          <a:blip r:embed="rId4">
            <a:alphaModFix/>
          </a:blip>
          <a:srcRect b="36480" l="0" r="0" t="34266"/>
          <a:stretch/>
        </p:blipFill>
        <p:spPr>
          <a:xfrm>
            <a:off x="924700" y="1596278"/>
            <a:ext cx="4130101" cy="9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436305749c_0_144"/>
          <p:cNvPicPr preferRelativeResize="0"/>
          <p:nvPr/>
        </p:nvPicPr>
        <p:blipFill rotWithShape="1">
          <a:blip r:embed="rId5">
            <a:alphaModFix/>
          </a:blip>
          <a:srcRect b="36765" l="0" r="0" t="33980"/>
          <a:stretch/>
        </p:blipFill>
        <p:spPr>
          <a:xfrm>
            <a:off x="6881738" y="1598863"/>
            <a:ext cx="4039675" cy="9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2436305749c_0_144"/>
          <p:cNvPicPr preferRelativeResize="0"/>
          <p:nvPr/>
        </p:nvPicPr>
        <p:blipFill rotWithShape="1">
          <a:blip r:embed="rId6">
            <a:alphaModFix/>
          </a:blip>
          <a:srcRect b="35374" l="0" r="0" t="35371"/>
          <a:stretch/>
        </p:blipFill>
        <p:spPr>
          <a:xfrm>
            <a:off x="12972150" y="1598873"/>
            <a:ext cx="4130101" cy="98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1" name="Google Shape;181;g24b35f94062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258099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2" name="Google Shape;182;g24b35f94062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323975"/>
            <a:ext cx="57435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3" name="Google Shape;183;g24b35f94062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" y="2705100"/>
            <a:ext cx="695325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4b35f94062_0_2"/>
          <p:cNvSpPr/>
          <p:nvPr/>
        </p:nvSpPr>
        <p:spPr>
          <a:xfrm>
            <a:off x="1666875" y="1323975"/>
            <a:ext cx="5373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КОНКУРЕНТЫ НА РОССИЙСКОМ РЫНКЕ: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24b35f94062_0_2"/>
          <p:cNvSpPr/>
          <p:nvPr/>
        </p:nvSpPr>
        <p:spPr>
          <a:xfrm>
            <a:off x="819150" y="2705100"/>
            <a:ext cx="5236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ФОКСФОРД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24b35f94062_0_2"/>
          <p:cNvSpPr/>
          <p:nvPr/>
        </p:nvSpPr>
        <p:spPr>
          <a:xfrm>
            <a:off x="1123950" y="3676650"/>
            <a:ext cx="828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ЦЕНА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24b35f94062_0_2"/>
          <p:cNvSpPr/>
          <p:nvPr/>
        </p:nvSpPr>
        <p:spPr>
          <a:xfrm>
            <a:off x="1123950" y="4219575"/>
            <a:ext cx="4406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ПРАКТИКИ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4b35f94062_0_2"/>
          <p:cNvSpPr/>
          <p:nvPr/>
        </p:nvSpPr>
        <p:spPr>
          <a:xfrm>
            <a:off x="1123950" y="4762500"/>
            <a:ext cx="6667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БОЛЬШОЕ КОЛИЧЕСТВО ЗАНЯТИЙ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24b35f94062_0_2"/>
          <p:cNvSpPr txBox="1"/>
          <p:nvPr/>
        </p:nvSpPr>
        <p:spPr>
          <a:xfrm>
            <a:off x="818750" y="1975725"/>
            <a:ext cx="7605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Montserrat Medium"/>
                <a:ea typeface="Montserrat Medium"/>
                <a:cs typeface="Montserrat Medium"/>
                <a:sym typeface="Montserrat Medium"/>
              </a:rPr>
              <a:t>КОСВЕННЫЕ: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190" name="Google Shape;190;g24b35f94062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6191250"/>
            <a:ext cx="695325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4b35f94062_0_2"/>
          <p:cNvSpPr/>
          <p:nvPr/>
        </p:nvSpPr>
        <p:spPr>
          <a:xfrm>
            <a:off x="971550" y="5657850"/>
            <a:ext cx="6953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lang="en-US" sz="4050">
                <a:latin typeface="Montserrat"/>
                <a:ea typeface="Montserrat"/>
                <a:cs typeface="Montserrat"/>
                <a:sym typeface="Montserrat"/>
              </a:rPr>
              <a:t>КУРСЫ ПРОФОРИЕНТАЦИИ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24b35f94062_0_2"/>
          <p:cNvSpPr/>
          <p:nvPr/>
        </p:nvSpPr>
        <p:spPr>
          <a:xfrm>
            <a:off x="1276350" y="7162800"/>
            <a:ext cx="828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ЦЕНА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4b35f94062_0_2"/>
          <p:cNvSpPr/>
          <p:nvPr/>
        </p:nvSpPr>
        <p:spPr>
          <a:xfrm>
            <a:off x="1276350" y="7705725"/>
            <a:ext cx="4406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ПРАКТИКИ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4b35f94062_0_2"/>
          <p:cNvSpPr/>
          <p:nvPr/>
        </p:nvSpPr>
        <p:spPr>
          <a:xfrm>
            <a:off x="1276350" y="8248650"/>
            <a:ext cx="6667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БОЛЬШОЕ КОЛИЧЕСТВО ЗАНЯТИЙ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4b35f94062_0_2"/>
          <p:cNvSpPr txBox="1"/>
          <p:nvPr/>
        </p:nvSpPr>
        <p:spPr>
          <a:xfrm>
            <a:off x="9827575" y="1975725"/>
            <a:ext cx="7605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ПРЯМЫЕ:</a:t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196" name="Google Shape;196;g24b35f94062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06000" y="2647950"/>
            <a:ext cx="6953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4b35f94062_0_2"/>
          <p:cNvSpPr/>
          <p:nvPr/>
        </p:nvSpPr>
        <p:spPr>
          <a:xfrm>
            <a:off x="9886950" y="2647950"/>
            <a:ext cx="5961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SCALPEL MED</a:t>
            </a:r>
            <a:endParaRPr b="0" i="0" sz="4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24b35f94062_0_2"/>
          <p:cNvSpPr/>
          <p:nvPr/>
        </p:nvSpPr>
        <p:spPr>
          <a:xfrm>
            <a:off x="10191750" y="3619500"/>
            <a:ext cx="3957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ТОЛЬКО ХИРУРГИЯ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4b35f94062_0_2"/>
          <p:cNvSpPr/>
          <p:nvPr/>
        </p:nvSpPr>
        <p:spPr>
          <a:xfrm>
            <a:off x="10191750" y="4162425"/>
            <a:ext cx="6411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ЗАНЯТИЕ 1 ДЛИТЕЛЬНОСТЬЮ 4 ЧАСА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4b35f94062_0_2"/>
          <p:cNvSpPr/>
          <p:nvPr/>
        </p:nvSpPr>
        <p:spPr>
          <a:xfrm>
            <a:off x="10191750" y="4705350"/>
            <a:ext cx="666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НЕОБХОДИМОСТЬ ПОКУПАТЬ МАТЕРИАЛЫ ДЛЯ ОБУЧЕНИЯ</a:t>
            </a:r>
            <a:endParaRPr b="0" i="0" sz="21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201" name="Google Shape;201;g24b35f94062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58400" y="5972100"/>
            <a:ext cx="6953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24b35f94062_0_2"/>
          <p:cNvSpPr/>
          <p:nvPr/>
        </p:nvSpPr>
        <p:spPr>
          <a:xfrm>
            <a:off x="9963150" y="5929313"/>
            <a:ext cx="7361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lang="en-US" sz="40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SCIENSELY</a:t>
            </a:r>
            <a:endParaRPr b="0" i="0" sz="4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24b35f94062_0_2"/>
          <p:cNvSpPr/>
          <p:nvPr/>
        </p:nvSpPr>
        <p:spPr>
          <a:xfrm>
            <a:off x="10344150" y="6943650"/>
            <a:ext cx="3957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ВЫСОКАЯ ЦЕНА 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4b35f94062_0_2"/>
          <p:cNvSpPr/>
          <p:nvPr/>
        </p:nvSpPr>
        <p:spPr>
          <a:xfrm>
            <a:off x="10344150" y="7486575"/>
            <a:ext cx="6953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НЕОБХОДИМОСТЬ ПОКУПКИ ГОДОВОГО КУРСА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4b35f94062_0_2"/>
          <p:cNvSpPr/>
          <p:nvPr/>
        </p:nvSpPr>
        <p:spPr>
          <a:xfrm>
            <a:off x="10344150" y="8029500"/>
            <a:ext cx="666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УЗКИХ НАПРАВЛЕНИЙ</a:t>
            </a:r>
            <a:endParaRPr b="0" i="0" sz="21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6" name="Google Shape;206;g24b35f94062_0_2"/>
          <p:cNvSpPr/>
          <p:nvPr/>
        </p:nvSpPr>
        <p:spPr>
          <a:xfrm>
            <a:off x="10344150" y="8839125"/>
            <a:ext cx="3726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4b35f94062_0_2"/>
          <p:cNvSpPr txBox="1"/>
          <p:nvPr/>
        </p:nvSpPr>
        <p:spPr>
          <a:xfrm>
            <a:off x="9733950" y="3550800"/>
            <a:ext cx="86727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</p:txBody>
      </p:sp>
      <p:sp>
        <p:nvSpPr>
          <p:cNvPr id="208" name="Google Shape;208;g24b35f94062_0_2"/>
          <p:cNvSpPr txBox="1"/>
          <p:nvPr/>
        </p:nvSpPr>
        <p:spPr>
          <a:xfrm>
            <a:off x="9827575" y="6849775"/>
            <a:ext cx="516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</a:rPr>
              <a:t>*</a:t>
            </a:r>
            <a:endParaRPr sz="3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4" name="Google Shape;21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247775"/>
            <a:ext cx="19812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3"/>
          <p:cNvSpPr/>
          <p:nvPr/>
        </p:nvSpPr>
        <p:spPr>
          <a:xfrm>
            <a:off x="1514475" y="1247775"/>
            <a:ext cx="2622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БИЗНЕС МОДЕЛЬ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6" name="Google Shape;216;p13"/>
          <p:cNvGraphicFramePr/>
          <p:nvPr/>
        </p:nvGraphicFramePr>
        <p:xfrm>
          <a:off x="1483138" y="5445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4247425"/>
              </a:tblGrid>
              <a:tr h="761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Потребители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33131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Школьники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Родители школьников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Студенты начальных курсов 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Заинтересованные люди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7" name="Google Shape;217;p13"/>
          <p:cNvGraphicFramePr/>
          <p:nvPr/>
        </p:nvGraphicFramePr>
        <p:xfrm>
          <a:off x="11515700" y="7798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5358750"/>
              </a:tblGrid>
              <a:tr h="76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Партнеры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11541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ЦОПаИДО СамГМУ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ИИР СамГМУ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Точка кипения СамГМУ</a:t>
                      </a:r>
                      <a:endParaRPr sz="2600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8" name="Google Shape;218;p13"/>
          <p:cNvGraphicFramePr/>
          <p:nvPr/>
        </p:nvGraphicFramePr>
        <p:xfrm>
          <a:off x="1483150" y="189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4247425"/>
              </a:tblGrid>
              <a:tr h="668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Продукт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245295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Онлайн курсы формата вебинара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Наборы для практики, входящие в стоимость курса</a:t>
                      </a:r>
                      <a:endParaRPr sz="2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9" name="Google Shape;219;p13"/>
          <p:cNvGraphicFramePr/>
          <p:nvPr/>
        </p:nvGraphicFramePr>
        <p:xfrm>
          <a:off x="6499425" y="6141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4247425"/>
              </a:tblGrid>
              <a:tr h="633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Ценность </a:t>
                      </a:r>
                      <a:endParaRPr sz="38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2737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Уникальность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Общение на равных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Отсутствие доп.трат</a:t>
                      </a:r>
                      <a:endParaRPr sz="22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0" name="Google Shape;220;p13"/>
          <p:cNvGraphicFramePr/>
          <p:nvPr/>
        </p:nvGraphicFramePr>
        <p:xfrm>
          <a:off x="11515700" y="5369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5358750"/>
              </a:tblGrid>
              <a:tr h="761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Доходы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140340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Продажи курсов+кейсов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Продажи кейсов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1" name="Google Shape;221;p13"/>
          <p:cNvGraphicFramePr/>
          <p:nvPr/>
        </p:nvGraphicFramePr>
        <p:xfrm>
          <a:off x="11515700" y="183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5358750"/>
              </a:tblGrid>
              <a:tr h="704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Расходы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251090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Составляющие 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Сбор 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Реклама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Аренда помещений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Заработная плата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2" name="Google Shape;222;p13"/>
          <p:cNvGraphicFramePr/>
          <p:nvPr/>
        </p:nvGraphicFramePr>
        <p:xfrm>
          <a:off x="6499425" y="1857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{AEDEF1B6-8BFB-4B77-BC5E-56FA3992E9B1}</a:tableStyleId>
              </a:tblPr>
              <a:tblGrid>
                <a:gridCol w="4247425"/>
              </a:tblGrid>
              <a:tr h="78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Каналы сбыта</a:t>
                      </a:r>
                      <a:endParaRPr sz="38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08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Интернет-магазин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Оффлайн продажи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Маркетплейсы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Партнерство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Социальные сети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8" name="Google Shape;228;g22e3777fc6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866775"/>
            <a:ext cx="19812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22e3777fc6f_0_0"/>
          <p:cNvSpPr/>
          <p:nvPr/>
        </p:nvSpPr>
        <p:spPr>
          <a:xfrm>
            <a:off x="1514475" y="866775"/>
            <a:ext cx="2622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ВОРОНКА ПРОДАЖ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g22e3777fc6f_0_0"/>
          <p:cNvPicPr preferRelativeResize="0"/>
          <p:nvPr/>
        </p:nvPicPr>
        <p:blipFill rotWithShape="1">
          <a:blip r:embed="rId4">
            <a:alphaModFix/>
          </a:blip>
          <a:srcRect b="2970" l="0" r="0" t="-2970"/>
          <a:stretch/>
        </p:blipFill>
        <p:spPr>
          <a:xfrm>
            <a:off x="228600" y="920175"/>
            <a:ext cx="8233800" cy="7701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1" name="Google Shape;231;g22e3777fc6f_0_0"/>
          <p:cNvCxnSpPr/>
          <p:nvPr/>
        </p:nvCxnSpPr>
        <p:spPr>
          <a:xfrm>
            <a:off x="7711350" y="3288350"/>
            <a:ext cx="1925100" cy="3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2" name="Google Shape;232;g22e3777fc6f_0_0"/>
          <p:cNvCxnSpPr/>
          <p:nvPr/>
        </p:nvCxnSpPr>
        <p:spPr>
          <a:xfrm flipH="1" rot="10800000">
            <a:off x="7310075" y="4379100"/>
            <a:ext cx="2524800" cy="2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3" name="Google Shape;233;g22e3777fc6f_0_0"/>
          <p:cNvCxnSpPr/>
          <p:nvPr/>
        </p:nvCxnSpPr>
        <p:spPr>
          <a:xfrm flipH="1" rot="10800000">
            <a:off x="6789525" y="5542375"/>
            <a:ext cx="30453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4" name="Google Shape;234;g22e3777fc6f_0_0"/>
          <p:cNvCxnSpPr/>
          <p:nvPr/>
        </p:nvCxnSpPr>
        <p:spPr>
          <a:xfrm flipH="1" rot="10800000">
            <a:off x="6408525" y="6692275"/>
            <a:ext cx="3384000" cy="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5" name="Google Shape;235;g22e3777fc6f_0_0"/>
          <p:cNvCxnSpPr/>
          <p:nvPr/>
        </p:nvCxnSpPr>
        <p:spPr>
          <a:xfrm>
            <a:off x="6103725" y="7835575"/>
            <a:ext cx="3631800" cy="8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36" name="Google Shape;236;g22e3777fc6f_0_0"/>
          <p:cNvSpPr txBox="1"/>
          <p:nvPr/>
        </p:nvSpPr>
        <p:spPr>
          <a:xfrm>
            <a:off x="10130375" y="296977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ПРИВЛЕЧЕНИЕ ЧЕРЕЗ РЕКЛАМУ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g22e3777fc6f_0_0"/>
          <p:cNvSpPr txBox="1"/>
          <p:nvPr/>
        </p:nvSpPr>
        <p:spPr>
          <a:xfrm>
            <a:off x="10130375" y="4005150"/>
            <a:ext cx="7487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ПРОСМОТР ИНФОРМАЦИИ О ТОВАРЕ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g22e3777fc6f_0_0"/>
          <p:cNvSpPr txBox="1"/>
          <p:nvPr/>
        </p:nvSpPr>
        <p:spPr>
          <a:xfrm>
            <a:off x="10130375" y="52458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ЗАПОЛНЕНИЕ ЗАЯВКИ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g22e3777fc6f_0_0"/>
          <p:cNvSpPr txBox="1"/>
          <p:nvPr/>
        </p:nvSpPr>
        <p:spPr>
          <a:xfrm>
            <a:off x="10130375" y="63741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ПОКУПКА ПРОДУКТА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g22e3777fc6f_0_0"/>
          <p:cNvSpPr txBox="1"/>
          <p:nvPr/>
        </p:nvSpPr>
        <p:spPr>
          <a:xfrm>
            <a:off x="10072525" y="75024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ДОСТАВКА ПРОДУКТА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g22e3777fc6f_0_0"/>
          <p:cNvSpPr/>
          <p:nvPr/>
        </p:nvSpPr>
        <p:spPr>
          <a:xfrm>
            <a:off x="3431100" y="8800450"/>
            <a:ext cx="1981200" cy="71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2" name="Google Shape;242;g22e3777fc6f_0_0"/>
          <p:cNvCxnSpPr/>
          <p:nvPr/>
        </p:nvCxnSpPr>
        <p:spPr>
          <a:xfrm>
            <a:off x="6103725" y="9155650"/>
            <a:ext cx="3631800" cy="8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43" name="Google Shape;243;g22e3777fc6f_0_0"/>
          <p:cNvSpPr txBox="1"/>
          <p:nvPr/>
        </p:nvSpPr>
        <p:spPr>
          <a:xfrm>
            <a:off x="10072525" y="8743100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latin typeface="Montserrat"/>
                <a:ea typeface="Montserrat"/>
                <a:cs typeface="Montserrat"/>
                <a:sym typeface="Montserrat"/>
              </a:rPr>
              <a:t>ЗАПУСК КУРСА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g22e3777fc6f_0_0"/>
          <p:cNvSpPr/>
          <p:nvPr/>
        </p:nvSpPr>
        <p:spPr>
          <a:xfrm>
            <a:off x="10234350" y="3475475"/>
            <a:ext cx="6675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ИНТЕРНЕТЕ, ЧЕРЕЗ СМИ ВУЗА, ЛЕНДИНГ, ОФФЛАЙН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22e3777fc6f_0_0"/>
          <p:cNvSpPr/>
          <p:nvPr/>
        </p:nvSpPr>
        <p:spPr>
          <a:xfrm>
            <a:off x="10234350" y="4543800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ЛЕНДИНГ, ОФФЛАЙН, РЕКЛАМНЫЙ ПОСТ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22e3777fc6f_0_0"/>
          <p:cNvSpPr/>
          <p:nvPr/>
        </p:nvSpPr>
        <p:spPr>
          <a:xfrm>
            <a:off x="10234350" y="5764525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ИЛИ В ПОСЛЕДУЮЩЕМ ПОКУПКА СРАЗУ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2e3777fc6f_0_0"/>
          <p:cNvSpPr/>
          <p:nvPr/>
        </p:nvSpPr>
        <p:spPr>
          <a:xfrm>
            <a:off x="10130375" y="8053575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ПОСРЕДСТВОМ ЛОГИСТИЧЕСКИХ КОМПАНИЙ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22e3777fc6f_0_0"/>
          <p:cNvSpPr/>
          <p:nvPr/>
        </p:nvSpPr>
        <p:spPr>
          <a:xfrm>
            <a:off x="10130375" y="9267200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ОДНОМУ ИЗ НАПРАВЛЕНИЙ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4" name="Google Shape;25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3725" y="0"/>
            <a:ext cx="3724275" cy="845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5" name="Google Shape;25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10775" y="0"/>
            <a:ext cx="82772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6" name="Google Shape;25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01275" y="0"/>
            <a:ext cx="80867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7" name="Google Shape;25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2590800"/>
            <a:ext cx="102870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8" name="Google Shape;25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3686175"/>
            <a:ext cx="83058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9" name="Google Shape;25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2475" y="7038975"/>
            <a:ext cx="89916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0" name="Google Shape;26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2475" y="5140563"/>
            <a:ext cx="951547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1" name="Google Shape;261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372725" y="685800"/>
            <a:ext cx="2619682" cy="2814872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/>
          <p:nvPr/>
        </p:nvSpPr>
        <p:spPr>
          <a:xfrm>
            <a:off x="733425" y="1381125"/>
            <a:ext cx="986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en-US" sz="5800" u="none" cap="none" strike="noStrike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РЕЗУЛЬТАТЫ:</a:t>
            </a:r>
            <a:endParaRPr b="1" i="0" sz="5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1743075" y="2590800"/>
            <a:ext cx="9860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РАЗРАБОТАНЫ УЧЕБНЫЕ ПРОГРАММЫ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1743075" y="316230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ХИРУРГИИ, МИКРОБИОЛОГИИ И ТРАВМАТОЛОГИИ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1743075" y="3686175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РАЗРАБОТАНА И УТВЕРЖДЕНА КОМПЛЕКТАЦИЯ</a:t>
            </a:r>
            <a:endParaRPr b="0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КЕЙС-КОРОБОК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1743075" y="4562475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ХИРУРГИИ, МИКРОБИОЛОГИИ И ТРАВМАТОЛОГИИ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1743075" y="7038975"/>
            <a:ext cx="59721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 БРЕНДБУК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1743075" y="7610475"/>
            <a:ext cx="8001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1743075" y="5105450"/>
            <a:ext cx="862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УТВЕРЖДЕНО СОТРУДНИЧЕСТВО </a:t>
            </a:r>
            <a:endParaRPr b="0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270" name="Google Shape;27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7288" y="6075438"/>
            <a:ext cx="9515475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1"/>
          <p:cNvSpPr/>
          <p:nvPr/>
        </p:nvSpPr>
        <p:spPr>
          <a:xfrm>
            <a:off x="1727900" y="6040325"/>
            <a:ext cx="89916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СОСТАВЛЕН СПИСОК ЗАКУПОК, НАЙДЕНЫ ПОСТАВЩИКИ</a:t>
            </a:r>
            <a:endParaRPr b="0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33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272" name="Google Shape;272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3425" y="7592850"/>
            <a:ext cx="89916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1"/>
          <p:cNvSpPr/>
          <p:nvPr/>
        </p:nvSpPr>
        <p:spPr>
          <a:xfrm>
            <a:off x="1724025" y="7592850"/>
            <a:ext cx="82773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СФОРМИРОВАНА СИСТЕМА ПРИЕМА И ВЫДАЧИ ЗАКАЗА КЛИЕНТУ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1715525" y="5514975"/>
            <a:ext cx="7887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ИИР СамГМУ, ЦОПАиДО СамГМУ, </a:t>
            </a: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Точкой кипения СамГМУ</a:t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275" name="Google Shape;27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700" y="8407575"/>
            <a:ext cx="102870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1"/>
          <p:cNvSpPr/>
          <p:nvPr/>
        </p:nvSpPr>
        <p:spPr>
          <a:xfrm>
            <a:off x="1752500" y="8902875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КОТОРОМ МОЖНО УЖЕ СДЕЛАТЬ ЗАКАЗ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1715525" y="8466263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 САЙТ 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3" name="Google Shape;283;g2436305749c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3725" y="0"/>
            <a:ext cx="3724275" cy="845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4" name="Google Shape;284;g2436305749c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10775" y="0"/>
            <a:ext cx="82772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5" name="Google Shape;285;g2436305749c_0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01275" y="0"/>
            <a:ext cx="80867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6" name="Google Shape;286;g2436305749c_0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72725" y="685800"/>
            <a:ext cx="2619682" cy="281487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436305749c_0_7"/>
          <p:cNvSpPr/>
          <p:nvPr/>
        </p:nvSpPr>
        <p:spPr>
          <a:xfrm>
            <a:off x="733425" y="771525"/>
            <a:ext cx="986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en-US" sz="5800" u="none" cap="none" strike="noStrike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РЕЗУЛЬТАТЫ:</a:t>
            </a:r>
            <a:endParaRPr b="1" i="0" sz="5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eencoded.png" id="288" name="Google Shape;288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32593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2436305749c_0_7"/>
          <p:cNvSpPr/>
          <p:nvPr/>
        </p:nvSpPr>
        <p:spPr>
          <a:xfrm>
            <a:off x="1752500" y="33307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ПОЛУЧЕНО 150 ЭКЗЕМПЛЯРОВ КЕЙС-КОРОБКИ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0" name="Google Shape;290;g2436305749c_0_7"/>
          <p:cNvSpPr/>
          <p:nvPr/>
        </p:nvSpPr>
        <p:spPr>
          <a:xfrm>
            <a:off x="1752500" y="37498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1" name="Google Shape;291;g2436305749c_0_7"/>
          <p:cNvPicPr preferRelativeResize="0"/>
          <p:nvPr/>
        </p:nvPicPr>
        <p:blipFill rotWithShape="1">
          <a:blip r:embed="rId8">
            <a:alphaModFix/>
          </a:blip>
          <a:srcRect b="15411" l="13201" r="17393" t="15694"/>
          <a:stretch/>
        </p:blipFill>
        <p:spPr>
          <a:xfrm>
            <a:off x="1777850" y="4182038"/>
            <a:ext cx="3068019" cy="228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2436305749c_0_7"/>
          <p:cNvPicPr preferRelativeResize="0"/>
          <p:nvPr/>
        </p:nvPicPr>
        <p:blipFill rotWithShape="1">
          <a:blip r:embed="rId9">
            <a:alphaModFix/>
          </a:blip>
          <a:srcRect b="18232" l="0" r="0" t="7561"/>
          <a:stretch/>
        </p:blipFill>
        <p:spPr>
          <a:xfrm rot="-5400000">
            <a:off x="5821662" y="3764799"/>
            <a:ext cx="2364176" cy="3118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3" name="Google Shape;293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65174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2436305749c_0_7"/>
          <p:cNvSpPr/>
          <p:nvPr/>
        </p:nvSpPr>
        <p:spPr>
          <a:xfrm>
            <a:off x="1752500" y="65888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РАЗРАБОТАНА ФИНАНСОВАЯ МОДЕЛЬ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5" name="Google Shape;295;g2436305749c_0_7"/>
          <p:cNvSpPr/>
          <p:nvPr/>
        </p:nvSpPr>
        <p:spPr>
          <a:xfrm>
            <a:off x="1752500" y="70079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 ВЫХОДА ПРОЕКТА НА САМООКУПАЕМОСТЬ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6" name="Google Shape;296;g2436305749c_0_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19147" y="7481125"/>
            <a:ext cx="2446075" cy="247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7" name="Google Shape;297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3425" y="2456775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2436305749c_0_7"/>
          <p:cNvSpPr/>
          <p:nvPr/>
        </p:nvSpPr>
        <p:spPr>
          <a:xfrm>
            <a:off x="1757300" y="2528213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 ПРОБНЫЙ КУРС ПО ХИРУРГИИ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9" name="Google Shape;299;g2436305749c_0_7"/>
          <p:cNvSpPr/>
          <p:nvPr/>
        </p:nvSpPr>
        <p:spPr>
          <a:xfrm>
            <a:off x="1757300" y="2947313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 ДЛЯ 6 СТУДЕНТОВ</a:t>
            </a: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1 КУРСА</a:t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00" name="Google Shape;300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1649488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2436305749c_0_7"/>
          <p:cNvSpPr/>
          <p:nvPr/>
        </p:nvSpPr>
        <p:spPr>
          <a:xfrm>
            <a:off x="1752500" y="1720925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СОЗДАНЫ КАНАЛЫ ПРОДВИЖЕНИЯ</a:t>
            </a:r>
            <a:endParaRPr b="0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2" name="Google Shape;302;g2436305749c_0_7"/>
          <p:cNvSpPr/>
          <p:nvPr/>
        </p:nvSpPr>
        <p:spPr>
          <a:xfrm>
            <a:off x="1752500" y="2140025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ГРУППЫ ВКОНТАКТЕ И ТЕЛЕГРАММ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8" name="Google Shape;30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475" y="1562100"/>
            <a:ext cx="21240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9" name="Google Shape;30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24575" y="2105025"/>
            <a:ext cx="5495925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0" name="Google Shape;31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0750" y="6995825"/>
            <a:ext cx="6143625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1" name="Google Shape;31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6075" y="2257425"/>
            <a:ext cx="2124075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2" name="Google Shape;312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6205163"/>
            <a:ext cx="1781175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3" name="Google Shape;313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461700" y="2176463"/>
            <a:ext cx="2286005" cy="2286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4" name="Google Shape;314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47900" y="6324600"/>
            <a:ext cx="16687800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9"/>
          <p:cNvSpPr/>
          <p:nvPr/>
        </p:nvSpPr>
        <p:spPr>
          <a:xfrm>
            <a:off x="1581150" y="1562100"/>
            <a:ext cx="2286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КОМАНДА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9"/>
          <p:cNvSpPr/>
          <p:nvPr/>
        </p:nvSpPr>
        <p:spPr>
          <a:xfrm>
            <a:off x="6105525" y="2667000"/>
            <a:ext cx="6856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ХУСАИНОВА АЗИЗА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6410325" y="3638550"/>
            <a:ext cx="2517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+79276856234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6410325" y="4181475"/>
            <a:ext cx="5857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AZIZA.KHUSAINOVA00@MAIL.RU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9"/>
          <p:cNvSpPr/>
          <p:nvPr/>
        </p:nvSpPr>
        <p:spPr>
          <a:xfrm>
            <a:off x="6105525" y="1724025"/>
            <a:ext cx="58578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ЛИДЕР КОМАНДЫ</a:t>
            </a:r>
            <a:endParaRPr b="0" i="0" sz="15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ПЕДАГОГ ДОПОЛНИТЕЛЬНОГО ОБРАЗОВАНИЯ, СТУДЕНТКА 5 КУРСА САМГМУ</a:t>
            </a:r>
            <a:endParaRPr sz="15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0" name="Google Shape;320;p9"/>
          <p:cNvSpPr/>
          <p:nvPr/>
        </p:nvSpPr>
        <p:spPr>
          <a:xfrm>
            <a:off x="3280750" y="6233825"/>
            <a:ext cx="739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ТАРАСОВА </a:t>
            </a:r>
            <a:endParaRPr b="1" i="0" sz="405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ВИКТОРИЯ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9"/>
          <p:cNvSpPr/>
          <p:nvPr/>
        </p:nvSpPr>
        <p:spPr>
          <a:xfrm>
            <a:off x="3566500" y="7967375"/>
            <a:ext cx="2517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+79061459586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9"/>
          <p:cNvSpPr/>
          <p:nvPr/>
        </p:nvSpPr>
        <p:spPr>
          <a:xfrm>
            <a:off x="3566500" y="8510300"/>
            <a:ext cx="48060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V.G.TARASOVA@SAMSMU.RU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9"/>
          <p:cNvPicPr preferRelativeResize="0"/>
          <p:nvPr/>
        </p:nvPicPr>
        <p:blipFill rotWithShape="1">
          <a:blip r:embed="rId10">
            <a:alphaModFix/>
          </a:blip>
          <a:srcRect b="29603" l="33125" r="29936" t="13335"/>
          <a:stretch/>
        </p:blipFill>
        <p:spPr>
          <a:xfrm>
            <a:off x="9825675" y="6277050"/>
            <a:ext cx="1781100" cy="18342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reencoded.png" id="324" name="Google Shape;32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05025" y="7148225"/>
            <a:ext cx="6143625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5" name="Google Shape;325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72175" y="5486400"/>
            <a:ext cx="16687800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9"/>
          <p:cNvSpPr/>
          <p:nvPr/>
        </p:nvSpPr>
        <p:spPr>
          <a:xfrm>
            <a:off x="11905025" y="6310025"/>
            <a:ext cx="739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БЕРЕЖНАЯ </a:t>
            </a:r>
            <a:endParaRPr b="1" i="0" sz="405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КАРИНА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9"/>
          <p:cNvSpPr/>
          <p:nvPr/>
        </p:nvSpPr>
        <p:spPr>
          <a:xfrm>
            <a:off x="12190775" y="8119775"/>
            <a:ext cx="2517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+79277234488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9"/>
          <p:cNvSpPr/>
          <p:nvPr/>
        </p:nvSpPr>
        <p:spPr>
          <a:xfrm>
            <a:off x="12190775" y="8586500"/>
            <a:ext cx="5041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BEREJNAJA.KARINA@RAMBLER.RU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3280750" y="5445850"/>
            <a:ext cx="45438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ПЕДАГОГ ДОПОЛНИТЕЛЬНОГО ОБРАЗОВАНИЯ, СТУДЕНТКА 4 КУРСА</a:t>
            </a:r>
            <a:endParaRPr sz="15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0" name="Google Shape;330;p9"/>
          <p:cNvSpPr/>
          <p:nvPr/>
        </p:nvSpPr>
        <p:spPr>
          <a:xfrm>
            <a:off x="11905025" y="5600600"/>
            <a:ext cx="4806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ПЕДАГОГ ДОПОЛНИТЕЛЬНОГО ОБРАЗОВАНИЯ, СТУДЕНТКА 3 КУРСА</a:t>
            </a:r>
            <a:endParaRPr sz="15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2022-12-15T08:01:11Z</dcterms:created>
  <dc:creator>PptxGenJS</dc:creator>
</cp:coreProperties>
</file>