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0" r:id="rId2"/>
    <p:sldId id="327" r:id="rId3"/>
    <p:sldId id="301" r:id="rId4"/>
    <p:sldId id="286" r:id="rId5"/>
    <p:sldId id="332" r:id="rId6"/>
    <p:sldId id="338" r:id="rId7"/>
    <p:sldId id="333" r:id="rId8"/>
    <p:sldId id="315" r:id="rId9"/>
    <p:sldId id="335" r:id="rId10"/>
    <p:sldId id="337" r:id="rId11"/>
    <p:sldId id="344" r:id="rId12"/>
    <p:sldId id="342" r:id="rId13"/>
    <p:sldId id="340" r:id="rId14"/>
    <p:sldId id="341" r:id="rId15"/>
    <p:sldId id="346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2D"/>
    <a:srgbClr val="FBB3C1"/>
    <a:srgbClr val="9F00FF"/>
    <a:srgbClr val="8F00FF"/>
    <a:srgbClr val="FF66CC"/>
    <a:srgbClr val="FCAF17"/>
    <a:srgbClr val="B5D8E1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340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312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960575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Опишите по шагам ответ на вопрос: как пользователь достигнет цели, используя ваше решение.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По возможности, визуализируйте этот сценарий в виде схемы или прототипа будущего интерфейса решения.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1274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5bf51c69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2049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Слайд с командой — это ваш способ представиться и показать, что вы способны справиться с поставленной задачей.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Обычно здесь размещают фотографии, указывают, как кого зовут, должность в проекте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 dirty="0"/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2512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8731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156754" y="1700552"/>
            <a:ext cx="578634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600" b="1" dirty="0" smtClean="0">
                <a:solidFill>
                  <a:srgbClr val="7030A0"/>
                </a:solidFill>
                <a:latin typeface="Gilroy-Light"/>
                <a:sym typeface="Gilroy-ExtraBold"/>
              </a:rPr>
              <a:t>Иммерсивная</a:t>
            </a:r>
            <a:r>
              <a:rPr lang="ru-RU" sz="3600" b="1" dirty="0">
                <a:solidFill>
                  <a:srgbClr val="7030A0"/>
                </a:solidFill>
                <a:latin typeface="Gilroy-Light"/>
                <a:sym typeface="Gilroy-ExtraBold"/>
              </a:rPr>
              <a:t> </a:t>
            </a:r>
            <a:r>
              <a:rPr lang="ru-RU" sz="3600" b="1" dirty="0" smtClean="0">
                <a:solidFill>
                  <a:srgbClr val="7030A0"/>
                </a:solidFill>
                <a:latin typeface="Gilroy-Light"/>
                <a:sym typeface="Gilroy-ExtraBold"/>
              </a:rPr>
              <a:t>экскурсия </a:t>
            </a:r>
            <a:endParaRPr lang="en-US" sz="3600" b="1" dirty="0">
              <a:solidFill>
                <a:srgbClr val="7030A0"/>
              </a:solidFill>
              <a:latin typeface="Gilroy-Light"/>
              <a:sym typeface="Gilroy-ExtraBold"/>
            </a:endParaRPr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600" b="1" dirty="0">
                <a:solidFill>
                  <a:srgbClr val="7030A0"/>
                </a:solidFill>
                <a:latin typeface="Gilroy-Light"/>
                <a:sym typeface="Gilroy-ExtraBold"/>
              </a:rPr>
              <a:t>«Сердце </a:t>
            </a:r>
            <a:r>
              <a:rPr lang="ru-RU" sz="3600" b="1" dirty="0" smtClean="0">
                <a:solidFill>
                  <a:srgbClr val="7030A0"/>
                </a:solidFill>
                <a:latin typeface="Gilroy-Light"/>
                <a:sym typeface="Gilroy-ExtraBold"/>
              </a:rPr>
              <a:t>Татарстана»</a:t>
            </a:r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en-US" sz="3600" b="1" dirty="0">
              <a:solidFill>
                <a:srgbClr val="7030A0"/>
              </a:solidFill>
              <a:latin typeface="Gilroy-Light"/>
              <a:sym typeface="Gilroy-ExtraBold"/>
            </a:endParaRPr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" sz="2000" dirty="0" smtClean="0">
              <a:solidFill>
                <a:schemeClr val="tx1"/>
              </a:solidFill>
            </a:endParaRPr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000" dirty="0">
              <a:solidFill>
                <a:schemeClr val="tx1"/>
              </a:solidFill>
              <a:latin typeface="Gilroy-Light"/>
            </a:endParaRPr>
          </a:p>
          <a:p>
            <a:pPr marL="87312">
              <a:lnSpc>
                <a:spcPct val="110000"/>
              </a:lnSpc>
            </a:pPr>
            <a:r>
              <a:rPr lang="ru-RU" sz="1400" b="1" cap="all" dirty="0" smtClean="0"/>
              <a:t>Казанский </a:t>
            </a:r>
            <a:r>
              <a:rPr lang="ru-RU" sz="1400" b="1" cap="all" dirty="0"/>
              <a:t>инновационный университет имени </a:t>
            </a:r>
            <a:endParaRPr lang="ru-RU" sz="1400" b="1" cap="all" dirty="0" smtClean="0"/>
          </a:p>
          <a:p>
            <a:pPr marL="87312">
              <a:lnSpc>
                <a:spcPct val="110000"/>
              </a:lnSpc>
            </a:pPr>
            <a:r>
              <a:rPr lang="ru-RU" sz="1400" b="1" cap="all" dirty="0" smtClean="0"/>
              <a:t>В.Г</a:t>
            </a:r>
            <a:r>
              <a:rPr lang="ru-RU" sz="1400" b="1" cap="all" dirty="0"/>
              <a:t>. </a:t>
            </a:r>
            <a:r>
              <a:rPr lang="ru-RU" sz="1400" b="1" cap="all" dirty="0" err="1" smtClean="0"/>
              <a:t>Тимирясова</a:t>
            </a:r>
            <a:endParaRPr lang="en-US" sz="1400" dirty="0"/>
          </a:p>
        </p:txBody>
      </p:sp>
      <p:pic>
        <p:nvPicPr>
          <p:cNvPr id="11" name="Picture 2" descr="Где есть в Казани – «Еда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937" y="772357"/>
            <a:ext cx="5906609" cy="5570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56;p13"/>
          <p:cNvSpPr txBox="1">
            <a:spLocks/>
          </p:cNvSpPr>
          <p:nvPr/>
        </p:nvSpPr>
        <p:spPr>
          <a:xfrm>
            <a:off x="226423" y="5369576"/>
            <a:ext cx="8520600" cy="79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l" hangingPunct="1">
              <a:spcBef>
                <a:spcPts val="0"/>
              </a:spcBef>
            </a:pPr>
            <a:r>
              <a:rPr lang="ru-RU" sz="1400" dirty="0" smtClean="0">
                <a:latin typeface="Nunito"/>
                <a:ea typeface="Nunito"/>
                <a:cs typeface="Nunito"/>
                <a:sym typeface="Nunito"/>
              </a:rPr>
              <a:t>Инициативная разработка</a:t>
            </a:r>
            <a:endParaRPr lang="ru-RU" sz="1400" dirty="0"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526543" y="2972366"/>
            <a:ext cx="7047206" cy="1261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>
                <a:sym typeface="Gilroy-Light"/>
              </a:rPr>
              <a:t>Неактуальные экскурсии в </a:t>
            </a:r>
            <a:r>
              <a:rPr lang="ru-RU" sz="1900" dirty="0" smtClean="0">
                <a:sym typeface="Gilroy-Light"/>
              </a:rPr>
              <a:t>г. Казань </a:t>
            </a:r>
            <a:r>
              <a:rPr lang="ru-RU" sz="1900" dirty="0">
                <a:sym typeface="Gilroy-Light"/>
              </a:rPr>
              <a:t>и Республике Татарстан</a:t>
            </a:r>
            <a:r>
              <a:rPr lang="ru-RU" sz="1900" dirty="0" smtClean="0">
                <a:solidFill>
                  <a:schemeClr val="tx1"/>
                </a:solidFill>
              </a:rPr>
              <a:t>. </a:t>
            </a:r>
            <a:r>
              <a:rPr lang="ru-RU" sz="1900" dirty="0" smtClean="0">
                <a:solidFill>
                  <a:srgbClr val="FF0000"/>
                </a:solidFill>
              </a:rPr>
              <a:t>Большинство </a:t>
            </a:r>
            <a:r>
              <a:rPr lang="ru-RU" sz="1900" dirty="0">
                <a:solidFill>
                  <a:srgbClr val="FF0000"/>
                </a:solidFill>
              </a:rPr>
              <a:t>экскурсий являются неактуальными</a:t>
            </a:r>
            <a:r>
              <a:rPr lang="ru-RU" sz="1900" dirty="0">
                <a:solidFill>
                  <a:schemeClr val="tx1"/>
                </a:solidFill>
              </a:rPr>
              <a:t>, так как имеют формат монотонного рассказа гида, без добавления различных </a:t>
            </a:r>
            <a:r>
              <a:rPr lang="ru-RU" sz="1900" dirty="0" err="1">
                <a:solidFill>
                  <a:schemeClr val="tx1"/>
                </a:solidFill>
              </a:rPr>
              <a:t>интерактивов</a:t>
            </a:r>
            <a:r>
              <a:rPr lang="ru-RU" sz="1900" dirty="0">
                <a:solidFill>
                  <a:schemeClr val="tx1"/>
                </a:solidFill>
              </a:rPr>
              <a:t> и взаимодействий с клиентами.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66" y="2888931"/>
            <a:ext cx="762000" cy="714375"/>
          </a:xfrm>
          <a:prstGeom prst="rect">
            <a:avLst/>
          </a:prstGeom>
        </p:spPr>
      </p:pic>
      <p:sp>
        <p:nvSpPr>
          <p:cNvPr id="16" name="Текст 2"/>
          <p:cNvSpPr txBox="1"/>
          <p:nvPr/>
        </p:nvSpPr>
        <p:spPr>
          <a:xfrm>
            <a:off x="1631046" y="1859324"/>
            <a:ext cx="8357887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3200" b="1" dirty="0">
                <a:solidFill>
                  <a:srgbClr val="FF0000"/>
                </a:solidFill>
              </a:rPr>
              <a:t>П</a:t>
            </a:r>
            <a:r>
              <a:rPr lang="ru" sz="3200" b="1" dirty="0" smtClean="0">
                <a:solidFill>
                  <a:srgbClr val="FF0000"/>
                </a:solidFill>
              </a:rPr>
              <a:t>роблема:</a:t>
            </a:r>
            <a:endParaRPr sz="3200" b="1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2335" y="150937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2" descr="Проблема – Бесплатные иконки: люд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205" y="3827052"/>
            <a:ext cx="3124444" cy="312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84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=""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5904411" y="0"/>
            <a:ext cx="6096000" cy="6873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73166" y="3355673"/>
            <a:ext cx="5149817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>
                <a:solidFill>
                  <a:srgbClr val="7030A0"/>
                </a:solidFill>
                <a:latin typeface="Gilroy-Light"/>
              </a:rPr>
              <a:t>молодежь 18-25 </a:t>
            </a:r>
            <a:r>
              <a:rPr lang="ru-RU" b="1" dirty="0">
                <a:solidFill>
                  <a:srgbClr val="7030A0"/>
                </a:solidFill>
                <a:latin typeface="Gilroy-Light"/>
              </a:rPr>
              <a:t>лет</a:t>
            </a:r>
            <a:r>
              <a:rPr lang="ru-RU" dirty="0">
                <a:latin typeface="Gilroy-Light"/>
              </a:rPr>
              <a:t>, которым интересна </a:t>
            </a:r>
            <a:r>
              <a:rPr lang="ru-RU" sz="1600" dirty="0">
                <a:latin typeface="Gilroy-Light"/>
              </a:rPr>
              <a:t>Республика с разных сторон своего </a:t>
            </a:r>
            <a:r>
              <a:rPr lang="ru-RU" sz="1600" dirty="0" smtClean="0">
                <a:latin typeface="Gilroy-Light"/>
              </a:rPr>
              <a:t>проявления</a:t>
            </a:r>
            <a:r>
              <a:rPr lang="ru-RU" dirty="0" smtClean="0">
                <a:latin typeface="Gilroy-Light"/>
              </a:rPr>
              <a:t>;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>
                <a:solidFill>
                  <a:srgbClr val="7030A0"/>
                </a:solidFill>
                <a:latin typeface="Gilroy-Light"/>
              </a:rPr>
              <a:t>семьи 25-30 </a:t>
            </a:r>
            <a:r>
              <a:rPr lang="ru-RU" b="1" dirty="0">
                <a:solidFill>
                  <a:srgbClr val="7030A0"/>
                </a:solidFill>
                <a:latin typeface="Gilroy-Light"/>
              </a:rPr>
              <a:t>лет</a:t>
            </a:r>
            <a:r>
              <a:rPr lang="ru-RU" dirty="0">
                <a:latin typeface="Gilroy-Light"/>
              </a:rPr>
              <a:t>, имеющие возможность сводить своих детей на экскурсию </a:t>
            </a:r>
            <a:r>
              <a:rPr lang="ru-RU" dirty="0" smtClean="0">
                <a:latin typeface="Gilroy-Light"/>
              </a:rPr>
              <a:t>нового формата</a:t>
            </a:r>
            <a:r>
              <a:rPr lang="ru-RU" dirty="0">
                <a:latin typeface="Gilroy-Light"/>
              </a:rPr>
              <a:t>.</a:t>
            </a:r>
            <a:endParaRPr dirty="0">
              <a:latin typeface="Gilroy-Light"/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=""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73166" y="2102562"/>
            <a:ext cx="6357257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 smtClean="0"/>
              <a:t>Пользователи:</a:t>
            </a:r>
            <a:endParaRPr sz="2800" dirty="0"/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-383818" y="-132496"/>
            <a:ext cx="4499991" cy="778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b">
            <a:noAutofit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Рынок и потребитель</a:t>
            </a:r>
            <a:endParaRPr lang="ru-RU" sz="2200" b="1" dirty="0">
              <a:solidFill>
                <a:schemeClr val="tx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521" y="1169033"/>
            <a:ext cx="5691461" cy="413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1371949" y="3116403"/>
            <a:ext cx="9139297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/>
            <a:r>
              <a:rPr lang="ru-RU" sz="1900" dirty="0" smtClean="0"/>
              <a:t>С</a:t>
            </a:r>
            <a:r>
              <a:rPr lang="ru-RU" sz="1900" dirty="0" smtClean="0">
                <a:latin typeface="Gilroy-Light"/>
              </a:rPr>
              <a:t>оздание </a:t>
            </a:r>
            <a:r>
              <a:rPr lang="ru-RU" sz="1900" dirty="0">
                <a:latin typeface="Gilroy-Light"/>
              </a:rPr>
              <a:t>сайта для выбора тематических экскурсий с разработанными инновационными методами проведения </a:t>
            </a:r>
            <a:r>
              <a:rPr lang="ru-RU" sz="1900" dirty="0" err="1">
                <a:latin typeface="Gilroy-Light"/>
              </a:rPr>
              <a:t>иммерсивной</a:t>
            </a:r>
            <a:r>
              <a:rPr lang="ru-RU" sz="1900" dirty="0">
                <a:latin typeface="Gilroy-Light"/>
              </a:rPr>
              <a:t> экскурсии (введение таких инструментов, как </a:t>
            </a:r>
            <a:r>
              <a:rPr lang="ru-RU" sz="1900" b="1" dirty="0">
                <a:solidFill>
                  <a:schemeClr val="accent1"/>
                </a:solidFill>
                <a:latin typeface="Gilroy-Light"/>
              </a:rPr>
              <a:t>очки виртуальной реальности; QR-код с увлекательными и познавательными играми, тематические костюмы</a:t>
            </a:r>
            <a:r>
              <a:rPr lang="ru-RU" sz="1900" dirty="0" smtClean="0">
                <a:solidFill>
                  <a:schemeClr val="accent1"/>
                </a:solidFill>
                <a:latin typeface="Gilroy-Light"/>
              </a:rPr>
              <a:t>).</a:t>
            </a:r>
          </a:p>
          <a:p>
            <a:pPr lvl="8" algn="just"/>
            <a:endParaRPr lang="ru-RU" sz="1600" dirty="0">
              <a:latin typeface="Gilroy-Light"/>
            </a:endParaRPr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latin typeface="Georgia" panose="02040502050405020303" pitchFamily="18" charset="0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411053" y="1777502"/>
            <a:ext cx="59044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>
                <a:solidFill>
                  <a:schemeClr val="accent1"/>
                </a:solidFill>
              </a:rPr>
              <a:t>Решение:</a:t>
            </a:r>
            <a:endParaRPr sz="3600" b="1" dirty="0">
              <a:solidFill>
                <a:schemeClr val="accent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46" y="3116403"/>
            <a:ext cx="676275" cy="62865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42335" y="150937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415600" y="2115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algn="ctr"/>
            <a:r>
              <a:rPr lang="ru" b="1" dirty="0">
                <a:solidFill>
                  <a:schemeClr val="tx1"/>
                </a:solidFill>
              </a:rPr>
              <a:t>Пользовательский сценарий</a:t>
            </a:r>
            <a:endParaRPr b="1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706" y="847127"/>
            <a:ext cx="9768763" cy="601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8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1">
            <a:extLst>
              <a:ext uri="{FF2B5EF4-FFF2-40B4-BE49-F238E27FC236}">
                <a16:creationId xmlns=""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5886995" y="-15241"/>
            <a:ext cx="6096000" cy="6873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-330925" y="1535922"/>
            <a:ext cx="6518934" cy="492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600" b="1" dirty="0">
                <a:solidFill>
                  <a:schemeClr val="tx1"/>
                </a:solidFill>
                <a:latin typeface="Gilroy-Light"/>
              </a:rPr>
              <a:t>Наши </a:t>
            </a:r>
            <a:r>
              <a:rPr lang="ru-RU" sz="2600" b="1" dirty="0" smtClean="0">
                <a:solidFill>
                  <a:schemeClr val="tx1"/>
                </a:solidFill>
                <a:latin typeface="Gilroy-Light"/>
              </a:rPr>
              <a:t>маршруты:</a:t>
            </a:r>
            <a:endParaRPr sz="2600" b="1" dirty="0">
              <a:solidFill>
                <a:schemeClr val="tx1"/>
              </a:solidFill>
              <a:latin typeface="Gilroy-Light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1265188" y="3860512"/>
            <a:ext cx="537882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sym typeface="Gilroy-Regular"/>
              </a:rPr>
              <a:t>Иннополис</a:t>
            </a:r>
            <a:r>
              <a:rPr lang="ru-RU" sz="1600" dirty="0">
                <a:solidFill>
                  <a:schemeClr val="tx1"/>
                </a:solidFill>
                <a:sym typeface="Gilroy-Regular"/>
              </a:rPr>
              <a:t> – «</a:t>
            </a:r>
            <a:r>
              <a:rPr lang="ru-RU" sz="1600" dirty="0" err="1">
                <a:solidFill>
                  <a:schemeClr val="tx1"/>
                </a:solidFill>
                <a:sym typeface="Gilroy-Regular"/>
              </a:rPr>
              <a:t>Квесты</a:t>
            </a:r>
            <a:r>
              <a:rPr lang="ru-RU" sz="1600" dirty="0">
                <a:solidFill>
                  <a:schemeClr val="tx1"/>
                </a:solidFill>
                <a:sym typeface="Gilroy-Regular"/>
              </a:rPr>
              <a:t> с роботами»</a:t>
            </a:r>
            <a:endParaRPr sz="15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5188" y="2732621"/>
            <a:ext cx="4560847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600" b="1" dirty="0">
                <a:latin typeface="Gilroy-Light"/>
              </a:rPr>
              <a:t>Озеро Кабан </a:t>
            </a:r>
            <a:r>
              <a:rPr lang="ru-RU" sz="1600" dirty="0">
                <a:latin typeface="Gilroy-Light"/>
              </a:rPr>
              <a:t>– «Сокровища Казанского ханства</a:t>
            </a:r>
            <a:r>
              <a:rPr lang="ru-RU" sz="1600" dirty="0" smtClean="0">
                <a:latin typeface="Gilroy-Light"/>
              </a:rPr>
              <a:t>»</a:t>
            </a:r>
            <a:r>
              <a:rPr lang="ru-RU" sz="1600" dirty="0">
                <a:latin typeface="Gilroy-Light"/>
              </a:rPr>
              <a:t> </a:t>
            </a:r>
            <a:endParaRPr lang="ru-RU" sz="1600" dirty="0" smtClean="0">
              <a:latin typeface="Gilroy-Light"/>
            </a:endParaRPr>
          </a:p>
        </p:txBody>
      </p:sp>
      <p:sp>
        <p:nvSpPr>
          <p:cNvPr id="29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1265188" y="4828901"/>
            <a:ext cx="4621807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b="1" dirty="0" smtClean="0">
                <a:solidFill>
                  <a:schemeClr val="accent2"/>
                </a:solidFill>
                <a:sym typeface="Gilroy-Regular"/>
              </a:rPr>
              <a:t>Ключищи</a:t>
            </a:r>
            <a:r>
              <a:rPr lang="ru-RU" sz="1600" dirty="0" smtClean="0">
                <a:solidFill>
                  <a:schemeClr val="tx1"/>
                </a:solidFill>
                <a:sym typeface="Gilroy-Regular"/>
              </a:rPr>
              <a:t> </a:t>
            </a:r>
            <a:r>
              <a:rPr lang="ru-RU" sz="1600" dirty="0">
                <a:solidFill>
                  <a:schemeClr val="tx1"/>
                </a:solidFill>
                <a:sym typeface="Gilroy-Regular"/>
              </a:rPr>
              <a:t>– «Липовая аллея при усадьбе Маркизы </a:t>
            </a:r>
            <a:r>
              <a:rPr lang="ru-RU" sz="1600" dirty="0" err="1">
                <a:solidFill>
                  <a:schemeClr val="tx1"/>
                </a:solidFill>
                <a:sym typeface="Gilroy-Regular"/>
              </a:rPr>
              <a:t>Палуччи</a:t>
            </a:r>
            <a:r>
              <a:rPr lang="ru-RU" sz="1600" dirty="0">
                <a:solidFill>
                  <a:schemeClr val="tx1"/>
                </a:solidFill>
                <a:sym typeface="Gilroy-Regular"/>
              </a:rPr>
              <a:t>»</a:t>
            </a:r>
            <a:endParaRPr sz="1500" dirty="0">
              <a:solidFill>
                <a:schemeClr val="tx1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74" y="2558011"/>
            <a:ext cx="739742" cy="75938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71" y="3588227"/>
            <a:ext cx="672345" cy="72889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687" y="4742904"/>
            <a:ext cx="649429" cy="71811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7291" y="1088570"/>
            <a:ext cx="5749005" cy="4960155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-18522" y="197159"/>
            <a:ext cx="44487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" sz="2000" b="1" dirty="0">
                <a:latin typeface="Georgia" panose="02040502050405020303" pitchFamily="18" charset="0"/>
              </a:rPr>
              <a:t>О проекте (Что есть </a:t>
            </a:r>
            <a:r>
              <a:rPr lang="ru" sz="2000" b="1" dirty="0" smtClean="0">
                <a:latin typeface="Georgia" panose="02040502050405020303" pitchFamily="18" charset="0"/>
              </a:rPr>
              <a:t>сейчас)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40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415600" y="77624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ru" sz="3200" b="1" dirty="0">
                <a:latin typeface="Georgia" panose="02040502050405020303" pitchFamily="18" charset="0"/>
              </a:rPr>
              <a:t>Результаты пользовательского тестирования</a:t>
            </a:r>
            <a:endParaRPr sz="3200" b="1" dirty="0">
              <a:latin typeface="Georgia" panose="02040502050405020303" pitchFamily="18" charset="0"/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520103" y="2586131"/>
            <a:ext cx="11360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Наш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потенциальный объем рынка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-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30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лет.</a:t>
            </a:r>
            <a:r>
              <a:rPr lang="ru-RU" sz="2400" dirty="0"/>
              <a:t> 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ü"/>
            </a:pPr>
            <a:endParaRPr lang="ru-RU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Клиенты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заинтересованы в экскурсиях в Татарстане</a:t>
            </a:r>
            <a:r>
              <a:rPr lang="ru-RU" sz="2400" dirty="0"/>
              <a:t>. </a:t>
            </a:r>
            <a:endParaRPr lang="ru-RU" sz="2400" dirty="0" smtClean="0"/>
          </a:p>
          <a:p>
            <a:pPr marL="152396" indent="0">
              <a:buNone/>
            </a:pPr>
            <a:endParaRPr lang="ru-RU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Клиенты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во время экскурсии столкнулись с такими проблемами, как монотонный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рассказ гида, плохо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слышно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информацию.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Н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екоторые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экскурсии сейчас неактуальны, неинтересны</a:t>
            </a:r>
            <a:r>
              <a:rPr lang="ru-RU" sz="2400" dirty="0"/>
              <a:t>. 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4544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1198160" y="2050330"/>
            <a:ext cx="7362365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b="1" dirty="0">
                <a:solidFill>
                  <a:schemeClr val="tx1"/>
                </a:solidFill>
                <a:latin typeface="Gilroy-Light"/>
              </a:rPr>
              <a:t>Семейная прогулка 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по Казанскому кремлю с </a:t>
            </a:r>
            <a:r>
              <a:rPr lang="ru-RU" sz="1600" dirty="0" err="1">
                <a:solidFill>
                  <a:schemeClr val="tx1"/>
                </a:solidFill>
                <a:latin typeface="Gilroy-Light"/>
              </a:rPr>
              <a:t>иммерсивным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 аудиогидом</a:t>
            </a:r>
            <a:r>
              <a:rPr lang="ru-RU" sz="1600" dirty="0" smtClean="0">
                <a:solidFill>
                  <a:schemeClr val="tx1"/>
                </a:solidFill>
                <a:latin typeface="Gilroy-Light"/>
              </a:rPr>
              <a:t>.</a:t>
            </a:r>
            <a:endParaRPr lang="ru-RU" sz="1600" dirty="0">
              <a:solidFill>
                <a:schemeClr val="tx1"/>
              </a:solidFill>
              <a:latin typeface="Gilroy-Light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198161" y="2528568"/>
            <a:ext cx="648279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 smtClean="0">
                <a:latin typeface="Gilroy-Light"/>
              </a:rPr>
              <a:t>Слушай</a:t>
            </a:r>
            <a:r>
              <a:rPr lang="ru-RU" sz="1600" b="1" dirty="0">
                <a:latin typeface="Gilroy-Light"/>
              </a:rPr>
              <a:t>, Казань: </a:t>
            </a:r>
            <a:r>
              <a:rPr lang="ru-RU" sz="1600" dirty="0" err="1">
                <a:latin typeface="Gilroy-Light"/>
              </a:rPr>
              <a:t>иммерсивный</a:t>
            </a:r>
            <a:r>
              <a:rPr lang="ru-RU" sz="1600" dirty="0">
                <a:latin typeface="Gilroy-Light"/>
              </a:rPr>
              <a:t> групповой спектакль-променад.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62660" y="1276697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 smtClean="0">
                <a:solidFill>
                  <a:schemeClr val="tx1"/>
                </a:solidFill>
                <a:latin typeface="Gilroy-Regular"/>
                <a:cs typeface="Calibri" panose="020F0502020204030204" pitchFamily="34" charset="0"/>
              </a:rPr>
              <a:t>Конкуренты:</a:t>
            </a:r>
            <a:endParaRPr sz="2800" dirty="0">
              <a:solidFill>
                <a:schemeClr val="tx1"/>
              </a:solidFill>
              <a:latin typeface="Gilroy-Regular"/>
              <a:cs typeface="Calibri" panose="020F0502020204030204" pitchFamily="34" charset="0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30413" y="4327205"/>
            <a:ext cx="10703643" cy="216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500" dirty="0" smtClean="0">
                <a:solidFill>
                  <a:schemeClr val="tx1"/>
                </a:solidFill>
                <a:latin typeface="Gilroy-Light"/>
              </a:rPr>
              <a:t>Наш </a:t>
            </a:r>
            <a:r>
              <a:rPr lang="ru-RU" sz="1500" dirty="0">
                <a:solidFill>
                  <a:schemeClr val="tx1"/>
                </a:solidFill>
                <a:latin typeface="Gilroy-Light"/>
              </a:rPr>
              <a:t>проект осуществляет 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</a:rPr>
              <a:t>продажу </a:t>
            </a:r>
            <a:r>
              <a:rPr lang="ru-RU" sz="1500" dirty="0">
                <a:solidFill>
                  <a:schemeClr val="tx1"/>
                </a:solidFill>
                <a:latin typeface="Gilroy-Light"/>
              </a:rPr>
              <a:t>на сайте, что позволяет установить цену на экскурсию 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</a:rPr>
              <a:t>ниже </a:t>
            </a:r>
            <a:r>
              <a:rPr lang="ru-RU" sz="1500" dirty="0">
                <a:solidFill>
                  <a:schemeClr val="tx1"/>
                </a:solidFill>
                <a:latin typeface="Gilroy-Light"/>
              </a:rPr>
              <a:t>конкурентов. Мы предлагаем не «заезженные» экскурсии,  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</a:rPr>
              <a:t>а 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  <a:sym typeface="Gilroy-Regular"/>
              </a:rPr>
              <a:t>возможность </a:t>
            </a:r>
            <a:r>
              <a:rPr lang="ru-RU" sz="1500" b="1" dirty="0">
                <a:solidFill>
                  <a:schemeClr val="tx1"/>
                </a:solidFill>
                <a:latin typeface="Gilroy-Light"/>
                <a:sym typeface="Gilroy-Regular"/>
              </a:rPr>
              <a:t>погрузиться </a:t>
            </a:r>
            <a:r>
              <a:rPr lang="ru-RU" sz="1500" b="1" dirty="0" smtClean="0">
                <a:solidFill>
                  <a:schemeClr val="tx1"/>
                </a:solidFill>
                <a:latin typeface="Gilroy-Light"/>
              </a:rPr>
              <a:t>в </a:t>
            </a:r>
            <a:r>
              <a:rPr lang="ru-RU" sz="1500" b="1" dirty="0">
                <a:solidFill>
                  <a:schemeClr val="tx1"/>
                </a:solidFill>
                <a:latin typeface="Gilroy-Light"/>
              </a:rPr>
              <a:t>историю </a:t>
            </a:r>
            <a:r>
              <a:rPr lang="ru-RU" sz="1500" b="1" dirty="0" smtClean="0">
                <a:solidFill>
                  <a:schemeClr val="tx1"/>
                </a:solidFill>
                <a:latin typeface="Gilroy-Light"/>
              </a:rPr>
              <a:t>Республики 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</a:rPr>
              <a:t>и её культуру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  <a:sym typeface="Gilroy-Regular"/>
              </a:rPr>
              <a:t>, в </a:t>
            </a:r>
            <a:r>
              <a:rPr lang="ru-RU" sz="1500" dirty="0">
                <a:solidFill>
                  <a:schemeClr val="tx1"/>
                </a:solidFill>
                <a:latin typeface="Gilroy-Light"/>
                <a:sym typeface="Gilroy-Regular"/>
              </a:rPr>
              <a:t>новые миры 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  <a:sym typeface="Gilroy-Regular"/>
              </a:rPr>
              <a:t>эпохи </a:t>
            </a:r>
            <a:r>
              <a:rPr lang="ru-RU" sz="1500" dirty="0">
                <a:solidFill>
                  <a:schemeClr val="tx1"/>
                </a:solidFill>
                <a:latin typeface="Gilroy-Light"/>
                <a:sym typeface="Gilroy-Regular"/>
              </a:rPr>
              <a:t>и сценарии, которые недоступны в обычных туристических поездках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  <a:sym typeface="Gilroy-Regular"/>
              </a:rPr>
              <a:t>. </a:t>
            </a:r>
          </a:p>
          <a:p>
            <a:pPr algn="just"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500" dirty="0">
              <a:solidFill>
                <a:schemeClr val="tx1"/>
              </a:solidFill>
              <a:latin typeface="Gilroy-Light"/>
              <a:sym typeface="Gilroy-Regular"/>
            </a:endParaRPr>
          </a:p>
          <a:p>
            <a:pPr algn="just"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500" b="1" dirty="0" smtClean="0">
                <a:solidFill>
                  <a:schemeClr val="tx1"/>
                </a:solidFill>
                <a:latin typeface="Gilroy-Light"/>
                <a:sym typeface="Gilroy-Regular"/>
              </a:rPr>
              <a:t>Доступ </a:t>
            </a:r>
            <a:r>
              <a:rPr lang="ru-RU" sz="1500" b="1" dirty="0">
                <a:solidFill>
                  <a:schemeClr val="tx1"/>
                </a:solidFill>
                <a:latin typeface="Gilroy-Light"/>
                <a:sym typeface="Gilroy-Regular"/>
              </a:rPr>
              <a:t>к широкой аудитории </a:t>
            </a:r>
            <a:r>
              <a:rPr lang="ru-RU" sz="1500" dirty="0">
                <a:solidFill>
                  <a:schemeClr val="tx1"/>
                </a:solidFill>
                <a:latin typeface="Gilroy-Light"/>
                <a:sym typeface="Gilroy-Regular"/>
              </a:rPr>
              <a:t>потенциальных 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  <a:sym typeface="Gilroy-Regular"/>
              </a:rPr>
              <a:t>клиентов. </a:t>
            </a:r>
            <a:r>
              <a:rPr lang="ru-RU" sz="1500" b="1" dirty="0">
                <a:solidFill>
                  <a:schemeClr val="tx1"/>
                </a:solidFill>
                <a:latin typeface="Gilroy-Light"/>
                <a:sym typeface="Gilroy-Regular"/>
              </a:rPr>
              <a:t>Технологичные решения</a:t>
            </a:r>
            <a:r>
              <a:rPr lang="ru-RU" sz="1500" dirty="0">
                <a:solidFill>
                  <a:schemeClr val="tx1"/>
                </a:solidFill>
                <a:latin typeface="Gilroy-Light"/>
                <a:sym typeface="Gilroy-Regular"/>
              </a:rPr>
              <a:t>, 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  <a:sym typeface="Gilroy-Regular"/>
              </a:rPr>
              <a:t>которые позволяют </a:t>
            </a:r>
            <a:r>
              <a:rPr lang="ru-RU" sz="1500" dirty="0">
                <a:solidFill>
                  <a:schemeClr val="tx1"/>
                </a:solidFill>
                <a:latin typeface="Gilroy-Light"/>
                <a:sym typeface="Gilroy-Regular"/>
              </a:rPr>
              <a:t>создавать новые и уникальные формы интерактивных и </a:t>
            </a:r>
            <a:r>
              <a:rPr lang="ru-RU" sz="1500" dirty="0" err="1">
                <a:solidFill>
                  <a:schemeClr val="tx1"/>
                </a:solidFill>
                <a:latin typeface="Gilroy-Light"/>
                <a:sym typeface="Gilroy-Regular"/>
              </a:rPr>
              <a:t>иммерсивных</a:t>
            </a:r>
            <a:r>
              <a:rPr lang="ru-RU" sz="1500" dirty="0">
                <a:solidFill>
                  <a:schemeClr val="tx1"/>
                </a:solidFill>
                <a:latin typeface="Gilroy-Light"/>
                <a:sym typeface="Gilroy-Regular"/>
              </a:rPr>
              <a:t> экскурсий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  <a:sym typeface="Gilroy-Regular"/>
              </a:rPr>
              <a:t>. </a:t>
            </a:r>
            <a:r>
              <a:rPr lang="ru-RU" sz="1500" b="1" dirty="0" smtClean="0">
                <a:solidFill>
                  <a:schemeClr val="tx1"/>
                </a:solidFill>
                <a:latin typeface="Gilroy-Light"/>
                <a:sym typeface="Gilroy-Regular"/>
              </a:rPr>
              <a:t>Возможность </a:t>
            </a:r>
            <a:r>
              <a:rPr lang="ru-RU" sz="1500" b="1" dirty="0">
                <a:solidFill>
                  <a:schemeClr val="tx1"/>
                </a:solidFill>
                <a:latin typeface="Gilroy-Light"/>
                <a:sym typeface="Gilroy-Regular"/>
              </a:rPr>
              <a:t>персонализировать </a:t>
            </a:r>
            <a:r>
              <a:rPr lang="ru-RU" sz="1500" dirty="0">
                <a:solidFill>
                  <a:schemeClr val="tx1"/>
                </a:solidFill>
                <a:latin typeface="Gilroy-Light"/>
                <a:sym typeface="Gilroy-Regular"/>
              </a:rPr>
              <a:t>и адаптировать экскурсии под индивидуальные 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  <a:sym typeface="Gilroy-Regular"/>
              </a:rPr>
              <a:t>интересы клиентов.</a:t>
            </a:r>
            <a:r>
              <a:rPr lang="ru-RU" sz="1500" dirty="0">
                <a:solidFill>
                  <a:schemeClr val="tx1"/>
                </a:solidFill>
                <a:latin typeface="Gilroy-Light"/>
                <a:sym typeface="Gilroy-Regular"/>
              </a:rPr>
              <a:t> </a:t>
            </a:r>
            <a:r>
              <a:rPr lang="ru-RU" sz="1500" dirty="0" smtClean="0">
                <a:solidFill>
                  <a:schemeClr val="tx1"/>
                </a:solidFill>
                <a:latin typeface="Gilroy-Light"/>
              </a:rPr>
              <a:t>Что </a:t>
            </a:r>
            <a:r>
              <a:rPr lang="ru-RU" sz="1500" dirty="0">
                <a:solidFill>
                  <a:schemeClr val="tx1"/>
                </a:solidFill>
                <a:latin typeface="Gilroy-Light"/>
              </a:rPr>
              <a:t>не менее важно: бонусы, </a:t>
            </a:r>
            <a:r>
              <a:rPr lang="ru-RU" sz="1500" dirty="0" err="1">
                <a:solidFill>
                  <a:schemeClr val="tx1"/>
                </a:solidFill>
                <a:latin typeface="Gilroy-Light"/>
              </a:rPr>
              <a:t>прокоды</a:t>
            </a:r>
            <a:r>
              <a:rPr lang="ru-RU" sz="1500" dirty="0">
                <a:solidFill>
                  <a:schemeClr val="tx1"/>
                </a:solidFill>
                <a:latin typeface="Gilroy-Light"/>
              </a:rPr>
              <a:t>, акции. 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600" dirty="0">
              <a:sym typeface="Gilroy-Regular"/>
            </a:endParaRP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400" dirty="0">
              <a:solidFill>
                <a:schemeClr val="tx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96" y="1963411"/>
            <a:ext cx="514802" cy="428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96" y="2528568"/>
            <a:ext cx="514802" cy="432066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3636554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dirty="0" smtClean="0">
                <a:solidFill>
                  <a:srgbClr val="FF2F2D"/>
                </a:solidFill>
              </a:rPr>
              <a:t>Конкурентные преимущества:</a:t>
            </a:r>
            <a:endParaRPr sz="2400" b="1" dirty="0">
              <a:solidFill>
                <a:srgbClr val="FF2F2D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22078" y="186269"/>
            <a:ext cx="39758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Georgia" panose="02040502050405020303" pitchFamily="18" charset="0"/>
              </a:rPr>
              <a:t>Аналоги и конкуренты</a:t>
            </a:r>
            <a:endParaRPr lang="ru-RU" sz="22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36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336583" y="3303442"/>
            <a:ext cx="5129348" cy="2081348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2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73166" y="3912284"/>
            <a:ext cx="4631734" cy="938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/>
            <a:r>
              <a:rPr lang="ru-RU" dirty="0" smtClean="0"/>
              <a:t>Доступный объём рынка</a:t>
            </a:r>
          </a:p>
          <a:p>
            <a:endParaRPr lang="ru-RU" sz="1700" dirty="0"/>
          </a:p>
          <a:p>
            <a:pPr algn="ctr"/>
            <a:r>
              <a:rPr lang="en-US" sz="2000" b="1" dirty="0">
                <a:solidFill>
                  <a:srgbClr val="FF2F2D"/>
                </a:solidFill>
              </a:rPr>
              <a:t>SAM</a:t>
            </a:r>
            <a:r>
              <a:rPr lang="ru-RU" sz="2000" b="1" dirty="0">
                <a:solidFill>
                  <a:srgbClr val="FF2F2D"/>
                </a:solidFill>
              </a:rPr>
              <a:t> = 1 936 382 000 р.</a:t>
            </a:r>
            <a:endParaRPr lang="ru-RU" sz="2000" dirty="0">
              <a:solidFill>
                <a:srgbClr val="FF2F2D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25345" y="916780"/>
            <a:ext cx="5042264" cy="194887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95704" y="1455033"/>
            <a:ext cx="5071905" cy="1261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dirty="0" smtClean="0"/>
              <a:t>Общий объем целевого рынка</a:t>
            </a:r>
          </a:p>
          <a:p>
            <a:endParaRPr lang="ru-RU" dirty="0"/>
          </a:p>
          <a:p>
            <a:pPr algn="ctr"/>
            <a:r>
              <a:rPr lang="ru-RU" sz="2200" b="1" dirty="0">
                <a:solidFill>
                  <a:srgbClr val="FF2F2D"/>
                </a:solidFill>
              </a:rPr>
              <a:t>ТАМ</a:t>
            </a:r>
            <a:r>
              <a:rPr lang="en-US" sz="2200" b="1" dirty="0">
                <a:solidFill>
                  <a:srgbClr val="FF2F2D"/>
                </a:solidFill>
              </a:rPr>
              <a:t> = 6 010 449 200 </a:t>
            </a:r>
            <a:r>
              <a:rPr lang="ru-RU" sz="2200" b="1" dirty="0">
                <a:solidFill>
                  <a:srgbClr val="FF2F2D"/>
                </a:solidFill>
              </a:rPr>
              <a:t>р</a:t>
            </a:r>
            <a:r>
              <a:rPr lang="en-US" sz="2200" b="1" dirty="0">
                <a:solidFill>
                  <a:srgbClr val="FF2F2D"/>
                </a:solidFill>
              </a:rPr>
              <a:t>.</a:t>
            </a:r>
            <a:endParaRPr lang="ru-RU" sz="2200" dirty="0">
              <a:solidFill>
                <a:srgbClr val="FF2F2D"/>
              </a:solidFill>
            </a:endParaRP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29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1967629" y="1690318"/>
            <a:ext cx="6313568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  <a:latin typeface="Gilroy-Light"/>
              </a:rPr>
              <a:t>Рынок</a:t>
            </a:r>
            <a:endParaRPr lang="ru-RU" sz="4000" b="1" dirty="0">
              <a:solidFill>
                <a:schemeClr val="tx1"/>
              </a:solidFill>
              <a:latin typeface="Gilroy-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6335" y="519154"/>
            <a:ext cx="802548" cy="7952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664" y="2934623"/>
            <a:ext cx="698471" cy="737638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/>
          <p:nvPr/>
        </p:nvSpPr>
        <p:spPr>
          <a:xfrm>
            <a:off x="6395280" y="4084624"/>
            <a:ext cx="5385413" cy="22219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6708" y="3736539"/>
            <a:ext cx="758049" cy="786927"/>
          </a:xfrm>
          <a:prstGeom prst="rect">
            <a:avLst/>
          </a:prstGeom>
        </p:spPr>
      </p:pic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395280" y="4863784"/>
            <a:ext cx="5383607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/>
            <a:r>
              <a:rPr lang="ru-RU" dirty="0" smtClean="0"/>
              <a:t>Достижимый объем рынка</a:t>
            </a:r>
          </a:p>
          <a:p>
            <a:endParaRPr lang="ru-RU" dirty="0"/>
          </a:p>
          <a:p>
            <a:pPr algn="ctr"/>
            <a:r>
              <a:rPr lang="en-US" sz="2000" b="1" dirty="0">
                <a:solidFill>
                  <a:srgbClr val="FF2F2D"/>
                </a:solidFill>
              </a:rPr>
              <a:t>SOM </a:t>
            </a:r>
            <a:r>
              <a:rPr lang="ru-RU" sz="2000" b="1" dirty="0">
                <a:solidFill>
                  <a:srgbClr val="FF2F2D"/>
                </a:solidFill>
              </a:rPr>
              <a:t>= 193 639 600 р.</a:t>
            </a:r>
            <a:endParaRPr lang="ru-RU" sz="2000" dirty="0">
              <a:solidFill>
                <a:srgbClr val="FF2F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6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4536614" y="43047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ru" b="1" dirty="0">
                <a:solidFill>
                  <a:srgbClr val="9F00FF"/>
                </a:solidFill>
                <a:latin typeface="Nunito"/>
                <a:ea typeface="Nunito"/>
                <a:cs typeface="Nunito"/>
                <a:sym typeface="Nunito"/>
              </a:rPr>
              <a:t>Команда</a:t>
            </a:r>
            <a:endParaRPr b="1" dirty="0">
              <a:solidFill>
                <a:srgbClr val="9F00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" name="Google Shape;95;p19"/>
          <p:cNvSpPr txBox="1"/>
          <p:nvPr/>
        </p:nvSpPr>
        <p:spPr>
          <a:xfrm>
            <a:off x="8493161" y="3872144"/>
            <a:ext cx="2722991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sym typeface="Gilroy-Regular"/>
              </a:rPr>
              <a:t>Закирова </a:t>
            </a:r>
            <a:r>
              <a:rPr lang="ru-RU" sz="2000" b="1" dirty="0" smtClean="0">
                <a:solidFill>
                  <a:schemeClr val="tx1"/>
                </a:solidFill>
                <a:sym typeface="Gilroy-Regular"/>
              </a:rPr>
              <a:t>Эвелина</a:t>
            </a:r>
          </a:p>
          <a:p>
            <a:pPr algn="ctr"/>
            <a:endParaRPr sz="20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6" name="Google Shape;96;p19"/>
          <p:cNvSpPr txBox="1"/>
          <p:nvPr/>
        </p:nvSpPr>
        <p:spPr>
          <a:xfrm>
            <a:off x="836344" y="4282347"/>
            <a:ext cx="3051719" cy="180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/>
            <a:r>
              <a:rPr lang="ru" sz="1600" i="1" dirty="0" smtClean="0">
                <a:latin typeface="Nunito"/>
                <a:ea typeface="Nunito"/>
                <a:cs typeface="Nunito"/>
                <a:sym typeface="Nunito"/>
              </a:rPr>
              <a:t>лидер </a:t>
            </a:r>
            <a:r>
              <a:rPr lang="ru" sz="1600" i="1" dirty="0">
                <a:latin typeface="Nunito"/>
                <a:ea typeface="Nunito"/>
                <a:cs typeface="Nunito"/>
                <a:sym typeface="Nunito"/>
              </a:rPr>
              <a:t>команды</a:t>
            </a:r>
            <a:r>
              <a:rPr lang="ru" sz="1600" i="1" dirty="0" smtClean="0"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-RU" sz="1600" i="1" dirty="0" smtClean="0">
                <a:latin typeface="Nunito"/>
                <a:ea typeface="Nunito"/>
                <a:cs typeface="Nunito"/>
                <a:sym typeface="Nunito"/>
              </a:rPr>
              <a:t>экономист</a:t>
            </a:r>
            <a:endParaRPr sz="1600" i="1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4536614" y="3789447"/>
            <a:ext cx="2688799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sz="2000" b="1" dirty="0">
                <a:sym typeface="Gilroy-Light"/>
              </a:rPr>
              <a:t>Лаврентьева </a:t>
            </a:r>
            <a:r>
              <a:rPr lang="ru-RU" sz="2000" b="1" dirty="0" smtClean="0">
                <a:sym typeface="Gilroy-Light"/>
              </a:rPr>
              <a:t>Анна</a:t>
            </a:r>
            <a:endParaRPr sz="20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4814270" y="4282544"/>
            <a:ext cx="2117200" cy="14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ru-RU" sz="1600" i="1" dirty="0">
                <a:latin typeface="Nunito"/>
                <a:ea typeface="Nunito"/>
                <a:cs typeface="Nunito"/>
                <a:sym typeface="Nunito"/>
              </a:rPr>
              <a:t>м</a:t>
            </a:r>
            <a:r>
              <a:rPr lang="ru-RU" sz="1600" i="1" dirty="0" smtClean="0">
                <a:latin typeface="Nunito"/>
                <a:ea typeface="Nunito"/>
                <a:cs typeface="Nunito"/>
                <a:sym typeface="Nunito"/>
              </a:rPr>
              <a:t>аркетолог</a:t>
            </a:r>
            <a:endParaRPr sz="1600" i="1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748196" y="3775546"/>
            <a:ext cx="296911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sym typeface="Gilroy-Regular"/>
              </a:rPr>
              <a:t>Ибрагимова </a:t>
            </a:r>
            <a:r>
              <a:rPr lang="ru-RU" sz="2000" b="1" dirty="0" err="1">
                <a:solidFill>
                  <a:schemeClr val="tx1"/>
                </a:solidFill>
                <a:sym typeface="Gilroy-Regular"/>
              </a:rPr>
              <a:t>Альфия</a:t>
            </a:r>
            <a:endParaRPr sz="20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8678739" y="4231964"/>
            <a:ext cx="2117200" cy="14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ru" sz="1600" i="1" dirty="0" smtClean="0">
                <a:latin typeface="Nunito"/>
                <a:ea typeface="Nunito"/>
                <a:cs typeface="Nunito"/>
                <a:sym typeface="Nunito"/>
              </a:rPr>
              <a:t>дизайнер</a:t>
            </a:r>
            <a:endParaRPr sz="1600" i="1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" name="Google Shape;102;p19"/>
          <p:cNvSpPr txBox="1"/>
          <p:nvPr/>
        </p:nvSpPr>
        <p:spPr>
          <a:xfrm>
            <a:off x="1551590" y="5650364"/>
            <a:ext cx="8959572" cy="14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ru" dirty="0" smtClean="0">
                <a:solidFill>
                  <a:schemeClr val="tx1"/>
                </a:solidFill>
                <a:latin typeface="Gilroy-Light"/>
                <a:ea typeface="Nunito"/>
                <a:cs typeface="Nunito"/>
                <a:sym typeface="Nunito"/>
              </a:rPr>
              <a:t>Студентки 4 курса экономического факультета, участники Акселератор КИУ -2023, победители проекта «Студенческий стартап 2024»</a:t>
            </a:r>
            <a:endParaRPr dirty="0">
              <a:solidFill>
                <a:schemeClr val="tx1"/>
              </a:solidFill>
              <a:latin typeface="Gilroy-Light"/>
              <a:ea typeface="Nunito"/>
              <a:cs typeface="Nunito"/>
              <a:sym typeface="Nunito"/>
            </a:endParaRPr>
          </a:p>
        </p:txBody>
      </p:sp>
      <p:pic>
        <p:nvPicPr>
          <p:cNvPr id="2050" name="Picture 2" descr="https://sun9-74.userapi.com/impg/a9LSEHU5kIlLxKROQcRiUNpgI86X4o3FWcHa2Q/sVPaVU6cSQA.jpg?size=1460x1497&amp;quality=95&amp;sign=42da710e9d2790272a8a3b0cfaf2160d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030" y="1650298"/>
            <a:ext cx="2072720" cy="212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30.userapi.com/impg/2A9ViG6tSJqz6_p3GdNRw83QZNzXOm9TO4_hrQ/A-J7lp-1T6E.jpg?size=1127x1208&amp;quality=95&amp;sign=96bc4fb48a607136b526a667932a5f28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500" y="1654414"/>
            <a:ext cx="2131970" cy="213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77.userapi.com/impg/i4Aq7NNyyDgMzgeG9APmm_J1pgjqMtlDEd88Bw/RzHN51Q_t8o.jpg?size=1973x2160&amp;quality=95&amp;sign=c459ad7fbfc79c4349cb6dc5c62dd44a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822" y="1676837"/>
            <a:ext cx="2009976" cy="212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32981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6465934" y="3989379"/>
            <a:ext cx="5155474" cy="233979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2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631192" y="4205108"/>
            <a:ext cx="5053005" cy="2154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Gilroy-Light"/>
              </a:rPr>
              <a:t>Виды затрат</a:t>
            </a:r>
            <a:r>
              <a:rPr lang="ru-RU" b="1" dirty="0" smtClean="0">
                <a:solidFill>
                  <a:schemeClr val="tx1"/>
                </a:solidFill>
                <a:latin typeface="Gilroy-Light"/>
              </a:rPr>
              <a:t>:</a:t>
            </a:r>
          </a:p>
          <a:p>
            <a:endParaRPr lang="ru-RU" sz="1600" b="1" dirty="0">
              <a:solidFill>
                <a:schemeClr val="tx1"/>
              </a:solidFill>
              <a:latin typeface="Gilroy-Light"/>
            </a:endParaRPr>
          </a:p>
          <a:p>
            <a:pPr>
              <a:buFont typeface="+mj-lt"/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latin typeface="Gilroy-Light"/>
              </a:rPr>
              <a:t>Инвестиции </a:t>
            </a:r>
            <a:r>
              <a:rPr lang="ru-RU" sz="1600" dirty="0"/>
              <a:t>(запуск организации, оборудование, товарные запасы) </a:t>
            </a:r>
            <a:r>
              <a:rPr lang="ru-RU" sz="1600" dirty="0" smtClean="0">
                <a:solidFill>
                  <a:schemeClr val="tx1"/>
                </a:solidFill>
                <a:latin typeface="Gilroy-Light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- 3 </a:t>
            </a:r>
            <a:r>
              <a:rPr lang="ru-RU" sz="1600" dirty="0" err="1">
                <a:solidFill>
                  <a:schemeClr val="tx1"/>
                </a:solidFill>
                <a:latin typeface="Gilroy-Light"/>
              </a:rPr>
              <a:t>млн.руб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Gilroy-Light"/>
              </a:rPr>
              <a:t>Производственные расходы - 2,5 </a:t>
            </a:r>
            <a:r>
              <a:rPr lang="ru-RU" sz="1600" dirty="0" err="1">
                <a:solidFill>
                  <a:schemeClr val="tx1"/>
                </a:solidFill>
                <a:latin typeface="Gilroy-Light"/>
              </a:rPr>
              <a:t>млн.руб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. в год.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Gilroy-Light"/>
              </a:rPr>
              <a:t>Управленческие расходы - 2,5 </a:t>
            </a:r>
            <a:r>
              <a:rPr lang="ru-RU" sz="1600" dirty="0" err="1">
                <a:solidFill>
                  <a:schemeClr val="tx1"/>
                </a:solidFill>
                <a:latin typeface="Gilroy-Light"/>
              </a:rPr>
              <a:t>млн.руб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. в год.</a:t>
            </a:r>
          </a:p>
          <a:p>
            <a:pPr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Gilroy-Light"/>
              </a:rPr>
              <a:t>Коммерческие расходы - 1,2 </a:t>
            </a:r>
            <a:r>
              <a:rPr lang="ru-RU" sz="1600" dirty="0" err="1">
                <a:solidFill>
                  <a:schemeClr val="tx1"/>
                </a:solidFill>
                <a:latin typeface="Gilroy-Light"/>
              </a:rPr>
              <a:t>млн.руб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. в год.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b="1" dirty="0">
                <a:solidFill>
                  <a:schemeClr val="tx1"/>
                </a:solidFill>
                <a:sym typeface="Gilroy-Regular"/>
              </a:rPr>
              <a:t> 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04" y="2622821"/>
            <a:ext cx="5524285" cy="265950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3492" y="2881671"/>
            <a:ext cx="5332697" cy="2400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Gilroy-Light"/>
              </a:rPr>
              <a:t>Планируемый способ получения дохода:</a:t>
            </a:r>
          </a:p>
          <a:p>
            <a:r>
              <a:rPr lang="ru-RU" b="1" dirty="0">
                <a:solidFill>
                  <a:schemeClr val="tx1"/>
                </a:solidFill>
                <a:latin typeface="Gilroy-Light"/>
              </a:rPr>
              <a:t> 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Gilroy-Light"/>
              </a:rPr>
              <a:t>оказание услуг по заказу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: клиенты могут заказывать экскурсии с минимальным количеством -  1 человек; 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>
              <a:solidFill>
                <a:schemeClr val="tx1"/>
              </a:solidFill>
              <a:latin typeface="Gilroy-Ligh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Gilroy-Light"/>
              </a:rPr>
              <a:t>корпоративные заказы: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Gilroy-Light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Gilroy-Light"/>
              </a:rPr>
              <a:t>для </a:t>
            </a:r>
            <a:r>
              <a:rPr lang="ru-RU" sz="1600" dirty="0">
                <a:solidFill>
                  <a:schemeClr val="tx1"/>
                </a:solidFill>
                <a:latin typeface="Gilroy-Light"/>
              </a:rPr>
              <a:t>экскурсий от 10 человек одной организации/класса/группы.</a:t>
            </a:r>
            <a:r>
              <a:rPr lang="ru-RU" sz="1600" b="1" dirty="0">
                <a:solidFill>
                  <a:schemeClr val="tx1"/>
                </a:solidFill>
                <a:latin typeface="Gilroy-Light"/>
                <a:sym typeface="Gilroy-Regular"/>
              </a:rPr>
              <a:t> </a:t>
            </a:r>
            <a:endParaRPr lang="ru-RU" sz="1600" b="1" dirty="0">
              <a:solidFill>
                <a:schemeClr val="tx1"/>
              </a:solidFill>
              <a:latin typeface="Gilroy-Light"/>
            </a:endParaRP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29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465934" y="1759988"/>
            <a:ext cx="6313568" cy="861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b="1" dirty="0">
                <a:latin typeface="Gilroy-Light"/>
              </a:rPr>
              <a:t>Ключевая техническая задача: </a:t>
            </a:r>
            <a:endParaRPr lang="ru-RU" b="1" dirty="0" smtClean="0">
              <a:latin typeface="Gilroy-Light"/>
            </a:endParaRPr>
          </a:p>
          <a:p>
            <a:r>
              <a:rPr lang="ru-RU" sz="1600" dirty="0" smtClean="0">
                <a:latin typeface="Gilroy-Light"/>
              </a:rPr>
              <a:t>создание сайта , позволяющего пользователям выбирать экскурсии с учетом их индивидуальных потребностей.</a:t>
            </a:r>
            <a:endParaRPr lang="ru-RU" sz="1600" dirty="0">
              <a:latin typeface="Gilroy-Ligh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-166652" y="203550"/>
            <a:ext cx="4788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006" y="2392548"/>
            <a:ext cx="802548" cy="7952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5726" y="3789903"/>
            <a:ext cx="698471" cy="73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46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02499" y="1317192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 smtClean="0"/>
              <a:t>Экономика проекта</a:t>
            </a:r>
            <a:endParaRPr lang="ru-RU" sz="4000" b="1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Скругленный прямоугольник 4">
            <a:extLst>
              <a:ext uri="{FF2B5EF4-FFF2-40B4-BE49-F238E27FC236}">
                <a16:creationId xmlns="" xmlns:a16="http://schemas.microsoft.com/office/drawing/2014/main" id="{F8EE9F94-A67B-4DF1-9024-D53F1AF93FDC}"/>
              </a:ext>
            </a:extLst>
          </p:cNvPr>
          <p:cNvSpPr/>
          <p:nvPr/>
        </p:nvSpPr>
        <p:spPr>
          <a:xfrm>
            <a:off x="597876" y="2673256"/>
            <a:ext cx="3219743" cy="161250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0E3E9F11-BDB7-479B-B653-CEC9798AB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892" y="2304876"/>
            <a:ext cx="739742" cy="759381"/>
          </a:xfrm>
          <a:prstGeom prst="rect">
            <a:avLst/>
          </a:prstGeom>
        </p:spPr>
      </p:pic>
      <p:sp>
        <p:nvSpPr>
          <p:cNvPr id="185" name="Текст 2"/>
          <p:cNvSpPr txBox="1"/>
          <p:nvPr/>
        </p:nvSpPr>
        <p:spPr>
          <a:xfrm>
            <a:off x="743504" y="3221562"/>
            <a:ext cx="2956643" cy="61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200" b="1" i="0" dirty="0">
                <a:solidFill>
                  <a:srgbClr val="000000"/>
                </a:solidFill>
                <a:effectLst/>
                <a:latin typeface="-apple-system"/>
              </a:rPr>
              <a:t>Продажа </a:t>
            </a:r>
            <a:r>
              <a:rPr lang="ru-RU" sz="2200" b="1" i="0" dirty="0" smtClean="0">
                <a:solidFill>
                  <a:srgbClr val="000000"/>
                </a:solidFill>
                <a:effectLst/>
                <a:latin typeface="-apple-system"/>
              </a:rPr>
              <a:t>билетов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200" dirty="0" smtClean="0">
              <a:sym typeface="Gilroy-Light"/>
            </a:endParaRPr>
          </a:p>
        </p:txBody>
      </p:sp>
      <p:sp>
        <p:nvSpPr>
          <p:cNvPr id="16" name="Скругленный прямоугольник 25">
            <a:extLst>
              <a:ext uri="{FF2B5EF4-FFF2-40B4-BE49-F238E27FC236}">
                <a16:creationId xmlns="" xmlns:a16="http://schemas.microsoft.com/office/drawing/2014/main" id="{AAE1ED1A-B481-44E6-8CD7-B76204CDD498}"/>
              </a:ext>
            </a:extLst>
          </p:cNvPr>
          <p:cNvSpPr/>
          <p:nvPr/>
        </p:nvSpPr>
        <p:spPr>
          <a:xfrm>
            <a:off x="4260030" y="3529815"/>
            <a:ext cx="3672917" cy="1675231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6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7F1D1B0E-EAA3-410C-A834-27328347E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827" y="3064257"/>
            <a:ext cx="712892" cy="77285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62B27DB-0805-4507-AF66-594DAB313463}"/>
              </a:ext>
            </a:extLst>
          </p:cNvPr>
          <p:cNvSpPr txBox="1"/>
          <p:nvPr/>
        </p:nvSpPr>
        <p:spPr>
          <a:xfrm>
            <a:off x="4670005" y="3994171"/>
            <a:ext cx="2915162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Gilroy-Light"/>
              </a:rPr>
              <a:t>Партнерство с другими компаниями</a:t>
            </a:r>
            <a:endParaRPr lang="ru-RU" sz="20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26">
            <a:extLst>
              <a:ext uri="{FF2B5EF4-FFF2-40B4-BE49-F238E27FC236}">
                <a16:creationId xmlns="" xmlns:a16="http://schemas.microsoft.com/office/drawing/2014/main" id="{D09DF22D-82ED-4410-B41A-B4E74B006EE6}"/>
              </a:ext>
            </a:extLst>
          </p:cNvPr>
          <p:cNvSpPr/>
          <p:nvPr/>
        </p:nvSpPr>
        <p:spPr>
          <a:xfrm>
            <a:off x="8529292" y="4598126"/>
            <a:ext cx="3418868" cy="1620518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2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D24FD33B-BF85-4443-99EE-E23B0A23D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1433" y="4043994"/>
            <a:ext cx="720244" cy="79642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AEA90440-D38F-45AA-9AC7-C86BEE0E8466}"/>
              </a:ext>
            </a:extLst>
          </p:cNvPr>
          <p:cNvSpPr txBox="1"/>
          <p:nvPr/>
        </p:nvSpPr>
        <p:spPr>
          <a:xfrm>
            <a:off x="8529292" y="4956760"/>
            <a:ext cx="3418868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Gilroy-Light"/>
              </a:rPr>
              <a:t>Организация специальных мероприятий</a:t>
            </a:r>
            <a:endParaRPr lang="ru-RU" sz="1900" b="1" dirty="0">
              <a:solidFill>
                <a:schemeClr val="accent4">
                  <a:lumMod val="50000"/>
                </a:schemeClr>
              </a:solidFill>
              <a:latin typeface="-apple-system"/>
            </a:endParaRPr>
          </a:p>
        </p:txBody>
      </p:sp>
      <p:pic>
        <p:nvPicPr>
          <p:cNvPr id="2050" name="Picture 2" descr="Монетизация – Бесплатные иконки: музыка и мультимеди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292" y="1545952"/>
            <a:ext cx="2254608" cy="225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87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7029"/>
            <a:ext cx="12193057" cy="10851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856" y="2937029"/>
            <a:ext cx="11360800" cy="7636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Georgia" panose="02040502050405020303" pitchFamily="18" charset="0"/>
              </a:rPr>
              <a:t>На основе имеющихся данных о стоимости </a:t>
            </a:r>
            <a:r>
              <a:rPr lang="ru-RU" sz="2800" b="1" dirty="0" err="1">
                <a:latin typeface="Georgia" panose="02040502050405020303" pitchFamily="18" charset="0"/>
              </a:rPr>
              <a:t>иммерсивных</a:t>
            </a:r>
            <a:r>
              <a:rPr lang="ru-RU" sz="2800" b="1" dirty="0">
                <a:latin typeface="Georgia" panose="02040502050405020303" pitchFamily="18" charset="0"/>
              </a:rPr>
              <a:t> экскурсий можно выделить следующие ориентиры:</a:t>
            </a:r>
            <a:r>
              <a:rPr lang="ru-RU" sz="3600" b="1" dirty="0"/>
              <a:t/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1856" y="700680"/>
            <a:ext cx="4966622" cy="102155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Средняя стоимость </a:t>
            </a:r>
            <a:r>
              <a:rPr lang="ru-RU" dirty="0"/>
              <a:t>разработки </a:t>
            </a:r>
            <a:r>
              <a:rPr lang="ru-RU" dirty="0" err="1"/>
              <a:t>иммерсивного</a:t>
            </a:r>
            <a:r>
              <a:rPr lang="ru-RU" dirty="0"/>
              <a:t> променада составляет </a:t>
            </a:r>
            <a:r>
              <a:rPr lang="ru-RU" dirty="0">
                <a:solidFill>
                  <a:srgbClr val="FF0000"/>
                </a:solidFill>
              </a:rPr>
              <a:t>от 300 до 400 тыс. рублей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17046" y="700680"/>
            <a:ext cx="4966622" cy="102155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Стоимость </a:t>
            </a:r>
            <a:r>
              <a:rPr lang="ru-RU" dirty="0">
                <a:solidFill>
                  <a:srgbClr val="FF0000"/>
                </a:solidFill>
              </a:rPr>
              <a:t>билета</a:t>
            </a:r>
            <a:r>
              <a:rPr lang="ru-RU" dirty="0"/>
              <a:t> для участника может варьироваться </a:t>
            </a:r>
            <a:r>
              <a:rPr lang="ru-RU" dirty="0">
                <a:solidFill>
                  <a:srgbClr val="FF0000"/>
                </a:solidFill>
              </a:rPr>
              <a:t>от 1300 до 2000 рублей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96010" y="5035966"/>
            <a:ext cx="9725891" cy="71508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dirty="0"/>
              <a:t>Эти показатели позволяют оценить срок окупаемости проекта в пределах </a:t>
            </a:r>
            <a:r>
              <a:rPr lang="en-US" dirty="0" smtClean="0"/>
              <a:t>4</a:t>
            </a:r>
            <a:r>
              <a:rPr lang="ru-RU" dirty="0" smtClean="0"/>
              <a:t>-</a:t>
            </a:r>
            <a:r>
              <a:rPr lang="en-US" dirty="0" smtClean="0"/>
              <a:t>8</a:t>
            </a:r>
            <a:r>
              <a:rPr lang="ru-RU" dirty="0" smtClean="0"/>
              <a:t> </a:t>
            </a:r>
            <a:r>
              <a:rPr lang="ru-RU" dirty="0"/>
              <a:t>месяцев при условии стабильного потока туристов</a:t>
            </a:r>
          </a:p>
        </p:txBody>
      </p:sp>
      <p:sp>
        <p:nvSpPr>
          <p:cNvPr id="8" name="Стрелка вверх 7"/>
          <p:cNvSpPr/>
          <p:nvPr/>
        </p:nvSpPr>
        <p:spPr>
          <a:xfrm>
            <a:off x="2794132" y="1900115"/>
            <a:ext cx="729673" cy="785091"/>
          </a:xfrm>
          <a:prstGeom prst="upArrow">
            <a:avLst/>
          </a:prstGeom>
          <a:solidFill>
            <a:schemeClr val="accent5">
              <a:lumMod val="5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Стрелка вверх 8"/>
          <p:cNvSpPr/>
          <p:nvPr/>
        </p:nvSpPr>
        <p:spPr>
          <a:xfrm>
            <a:off x="8728363" y="1900115"/>
            <a:ext cx="729673" cy="785091"/>
          </a:xfrm>
          <a:prstGeom prst="upArrow">
            <a:avLst/>
          </a:prstGeom>
          <a:solidFill>
            <a:schemeClr val="accent5">
              <a:lumMod val="5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5145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>
            <a:extLst>
              <a:ext uri="{FF2B5EF4-FFF2-40B4-BE49-F238E27FC236}">
                <a16:creationId xmlns=""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496595" y="0"/>
            <a:ext cx="5695406" cy="6873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9999" y="2587986"/>
            <a:ext cx="5024618" cy="119294"/>
          </a:xfrm>
        </p:spPr>
        <p:txBody>
          <a:bodyPr>
            <a:normAutofit fontScale="90000"/>
          </a:bodyPr>
          <a:lstStyle/>
          <a:p>
            <a:pPr algn="ctr"/>
            <a:r>
              <a:rPr lang="ru" sz="3600" b="1" dirty="0" smtClean="0">
                <a:solidFill>
                  <a:schemeClr val="dk1"/>
                </a:solidFill>
                <a:latin typeface="Georgia" panose="02040502050405020303" pitchFamily="18" charset="0"/>
              </a:rPr>
              <a:t>Как </a:t>
            </a:r>
            <a:r>
              <a:rPr lang="ru" sz="3600" b="1" dirty="0">
                <a:solidFill>
                  <a:schemeClr val="dk1"/>
                </a:solidFill>
                <a:latin typeface="Georgia" panose="02040502050405020303" pitchFamily="18" charset="0"/>
              </a:rPr>
              <a:t>мы будем продавать свою услугу </a:t>
            </a:r>
            <a:r>
              <a:rPr lang="ru" sz="3600" b="1" dirty="0" smtClean="0">
                <a:solidFill>
                  <a:schemeClr val="dk1"/>
                </a:solidFill>
                <a:latin typeface="Georgia" panose="02040502050405020303" pitchFamily="18" charset="0"/>
              </a:rPr>
              <a:t>потребителям?</a:t>
            </a:r>
            <a:r>
              <a:rPr lang="ru" b="1" dirty="0">
                <a:solidFill>
                  <a:schemeClr val="dk1"/>
                </a:solidFill>
              </a:rPr>
              <a:t/>
            </a:r>
            <a:br>
              <a:rPr lang="ru" b="1" dirty="0">
                <a:solidFill>
                  <a:schemeClr val="dk1"/>
                </a:solidFill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32" y="785691"/>
            <a:ext cx="739742" cy="7593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16" y="4442159"/>
            <a:ext cx="672345" cy="7288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32" y="5383159"/>
            <a:ext cx="649429" cy="71811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31998" y="887674"/>
            <a:ext cx="39716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" sz="2400" dirty="0" smtClean="0">
                <a:latin typeface="Gilroy-Light"/>
              </a:rPr>
              <a:t>собственный сайт</a:t>
            </a:r>
            <a:r>
              <a:rPr lang="ru-RU" sz="2400" dirty="0">
                <a:latin typeface="Gilroy-Light"/>
              </a:rPr>
              <a:t/>
            </a:r>
            <a:br>
              <a:rPr lang="ru-RU" sz="2400" dirty="0">
                <a:latin typeface="Gilroy-Light"/>
              </a:rPr>
            </a:br>
            <a:endParaRPr lang="ru-RU" sz="2400" dirty="0">
              <a:latin typeface="Gilroy-Light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37535" y="376408"/>
            <a:ext cx="2624903" cy="97077"/>
            <a:chOff x="0" y="692501"/>
            <a:chExt cx="2624903" cy="9707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1360415" y="4545848"/>
            <a:ext cx="29915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онлайн платформы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392511" y="5510886"/>
            <a:ext cx="2739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600"/>
              </a:spcBef>
            </a:pPr>
            <a:r>
              <a:rPr lang="ru-RU" sz="2400" dirty="0"/>
              <a:t>социальные сети </a:t>
            </a:r>
            <a:endParaRPr lang="ru-RU" sz="2400" dirty="0">
              <a:solidFill>
                <a:schemeClr val="dk1"/>
              </a:solidFill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989" y="899108"/>
            <a:ext cx="700541" cy="68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9569" y="5396000"/>
            <a:ext cx="1890839" cy="57655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7975" y="1429922"/>
            <a:ext cx="2931795" cy="2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7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1378296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b="1" dirty="0" smtClean="0"/>
              <a:t>КОНТАКТЫ</a:t>
            </a:r>
            <a:endParaRPr lang="ru-RU" b="1" dirty="0" smtClean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>
                <a:latin typeface="Gilroy-ExtraBold"/>
                <a:ea typeface="Gilroy-ExtraBold"/>
                <a:cs typeface="Gilroy-ExtraBold"/>
                <a:sym typeface="Gilroy-ExtraBold"/>
              </a:rPr>
              <a:t>89872663380</a:t>
            </a: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b="1" dirty="0" smtClean="0">
                <a:latin typeface="Gilroy-ExtraBold"/>
                <a:ea typeface="Gilroy-ExtraBold"/>
                <a:cs typeface="Gilroy-ExtraBold"/>
                <a:sym typeface="Gilroy-ExtraBold"/>
              </a:rPr>
              <a:t>alfiya100903@mail</a:t>
            </a:r>
            <a:r>
              <a:rPr lang="ru-RU" b="1" dirty="0" smtClean="0">
                <a:latin typeface="Gilroy-ExtraBold"/>
                <a:ea typeface="Gilroy-ExtraBold"/>
                <a:cs typeface="Gilroy-ExtraBold"/>
                <a:sym typeface="Gilroy-ExtraBold"/>
              </a:rPr>
              <a:t>.</a:t>
            </a:r>
            <a:r>
              <a:rPr lang="en-US" b="1" dirty="0" err="1" smtClean="0">
                <a:latin typeface="Gilroy-ExtraBold"/>
                <a:ea typeface="Gilroy-ExtraBold"/>
                <a:cs typeface="Gilroy-ExtraBold"/>
                <a:sym typeface="Gilroy-ExtraBold"/>
              </a:rPr>
              <a:t>ru</a:t>
            </a:r>
            <a:endParaRPr b="1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990" y="5691600"/>
            <a:ext cx="1414462" cy="108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28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4037</TotalTime>
  <Words>657</Words>
  <Application>Microsoft Office PowerPoint</Application>
  <PresentationFormat>Широкоэкранный</PresentationFormat>
  <Paragraphs>116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30" baseType="lpstr">
      <vt:lpstr>-apple-system</vt:lpstr>
      <vt:lpstr>Arial</vt:lpstr>
      <vt:lpstr>Calibri</vt:lpstr>
      <vt:lpstr>Calibri Light</vt:lpstr>
      <vt:lpstr>Georgia</vt:lpstr>
      <vt:lpstr>Gilroy-Bold</vt:lpstr>
      <vt:lpstr>Gilroy-ExtraBold</vt:lpstr>
      <vt:lpstr>Gilroy-Light</vt:lpstr>
      <vt:lpstr>Gilroy-Regular</vt:lpstr>
      <vt:lpstr>Helvetica</vt:lpstr>
      <vt:lpstr>Helvetica Neue</vt:lpstr>
      <vt:lpstr>Nunito</vt:lpstr>
      <vt:lpstr>Tahoma</vt:lpstr>
      <vt:lpstr>Wingdings</vt:lpstr>
      <vt:lpstr>Тема Office</vt:lpstr>
      <vt:lpstr>Презентация PowerPoint</vt:lpstr>
      <vt:lpstr>Презентация PowerPoint</vt:lpstr>
      <vt:lpstr> </vt:lpstr>
      <vt:lpstr>Презентация PowerPoint</vt:lpstr>
      <vt:lpstr>Пользовательский сценарий</vt:lpstr>
      <vt:lpstr>Презентация PowerPoint</vt:lpstr>
      <vt:lpstr>Результаты пользовательского тестирования</vt:lpstr>
      <vt:lpstr>Презентация PowerPoint</vt:lpstr>
      <vt:lpstr>Презентация PowerPoint</vt:lpstr>
      <vt:lpstr>Команда</vt:lpstr>
      <vt:lpstr>Презентация PowerPoint</vt:lpstr>
      <vt:lpstr>Презентация PowerPoint</vt:lpstr>
      <vt:lpstr>На основе имеющихся данных о стоимости иммерсивных экскурсий можно выделить следующие ориентиры: </vt:lpstr>
      <vt:lpstr>Как мы будем продавать свою услугу потребителям?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Ринат</cp:lastModifiedBy>
  <cp:revision>96</cp:revision>
  <dcterms:modified xsi:type="dcterms:W3CDTF">2024-12-03T14:18:01Z</dcterms:modified>
</cp:coreProperties>
</file>