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95" r:id="rId5"/>
    <p:sldMasterId id="2147483696" r:id="rId6"/>
    <p:sldMasterId id="2147483697" r:id="rId7"/>
    <p:sldMasterId id="2147483698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5BC1F88-B86E-4190-9366-2CE8E57FE9A9}">
  <a:tblStyle styleId="{65BC1F88-B86E-4190-9366-2CE8E57FE9A9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6C947A47-86B6-4E24-A0E7-14D83988B43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1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notesMaster" Target="notesMasters/notesMaster1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11" Type="http://schemas.openxmlformats.org/officeDocument/2006/relationships/slide" Target="slides/slide2.xml"/><Relationship Id="rId10" Type="http://schemas.openxmlformats.org/officeDocument/2006/relationships/slide" Target="slides/slide1.xml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92d9487a80_1_51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292d9487a80_1_51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92d9487a80_1_111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292d9487a80_1_111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92d9487a80_1_122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292d9487a80_1_122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92d9487a80_1_134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292d9487a80_1_134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92d9487a80_1_141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292d9487a80_1_141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92d9487a80_1_148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292d9487a80_1_148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92d9487a80_1_157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292d9487a80_1_157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92d9487a80_1_172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g292d9487a80_1_172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92d9487a80_1_193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g292d9487a80_1_193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92d9487a80_1_209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g292d9487a80_1_209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92d9487a80_1_214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g292d9487a80_1_214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92d9487a80_1_219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g292d9487a80_1_219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92d9487a80_1_225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292d9487a80_1_225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92d9487a80_1_231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g292d9487a80_1_231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978366cf2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978366cf2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92d9487a80_1_236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g292d9487a80_1_236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92d9487a80_1_243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g292d9487a80_1_243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92d9487a80_1_248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g292d9487a80_1_248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92d9487a80_1_309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292d9487a80_1_309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6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" type="subTitle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7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62" name="Google Shape;62;p17"/>
          <p:cNvSpPr txBox="1"/>
          <p:nvPr>
            <p:ph idx="1" type="body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2" type="body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/>
          <p:nvPr>
            <p:ph idx="1" type="subTitle"/>
          </p:nvPr>
        </p:nvSpPr>
        <p:spPr>
          <a:xfrm>
            <a:off x="457172" y="67267"/>
            <a:ext cx="8228437" cy="5256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2" type="body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3" type="body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" type="body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2" type="body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3" type="body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2" type="body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3" type="body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85" name="Google Shape;85;p23"/>
          <p:cNvSpPr txBox="1"/>
          <p:nvPr>
            <p:ph idx="1" type="body"/>
          </p:nvPr>
        </p:nvSpPr>
        <p:spPr>
          <a:xfrm>
            <a:off x="457172" y="1203299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86" name="Google Shape;86;p23"/>
          <p:cNvSpPr txBox="1"/>
          <p:nvPr>
            <p:ph idx="2" type="body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4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89" name="Google Shape;89;p24"/>
          <p:cNvSpPr txBox="1"/>
          <p:nvPr>
            <p:ph idx="1" type="body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90" name="Google Shape;90;p24"/>
          <p:cNvSpPr txBox="1"/>
          <p:nvPr>
            <p:ph idx="2" type="body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91" name="Google Shape;91;p24"/>
          <p:cNvSpPr txBox="1"/>
          <p:nvPr>
            <p:ph idx="3" type="body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92" name="Google Shape;92;p24"/>
          <p:cNvSpPr txBox="1"/>
          <p:nvPr>
            <p:ph idx="4" type="body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5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95" name="Google Shape;95;p25"/>
          <p:cNvSpPr txBox="1"/>
          <p:nvPr>
            <p:ph idx="1" type="body"/>
          </p:nvPr>
        </p:nvSpPr>
        <p:spPr>
          <a:xfrm>
            <a:off x="457172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96" name="Google Shape;96;p25"/>
          <p:cNvSpPr txBox="1"/>
          <p:nvPr>
            <p:ph idx="2" type="body"/>
          </p:nvPr>
        </p:nvSpPr>
        <p:spPr>
          <a:xfrm>
            <a:off x="3239714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97" name="Google Shape;97;p25"/>
          <p:cNvSpPr txBox="1"/>
          <p:nvPr>
            <p:ph idx="3" type="body"/>
          </p:nvPr>
        </p:nvSpPr>
        <p:spPr>
          <a:xfrm>
            <a:off x="6022257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98" name="Google Shape;98;p25"/>
          <p:cNvSpPr txBox="1"/>
          <p:nvPr>
            <p:ph idx="4" type="body"/>
          </p:nvPr>
        </p:nvSpPr>
        <p:spPr>
          <a:xfrm>
            <a:off x="457172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99" name="Google Shape;99;p25"/>
          <p:cNvSpPr txBox="1"/>
          <p:nvPr>
            <p:ph idx="5" type="body"/>
          </p:nvPr>
        </p:nvSpPr>
        <p:spPr>
          <a:xfrm>
            <a:off x="3239714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00" name="Google Shape;100;p25"/>
          <p:cNvSpPr txBox="1"/>
          <p:nvPr>
            <p:ph idx="6" type="body"/>
          </p:nvPr>
        </p:nvSpPr>
        <p:spPr>
          <a:xfrm>
            <a:off x="6022257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7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08" name="Google Shape;108;p27"/>
          <p:cNvSpPr txBox="1"/>
          <p:nvPr>
            <p:ph idx="1" type="body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09" name="Google Shape;109;p27"/>
          <p:cNvSpPr txBox="1"/>
          <p:nvPr>
            <p:ph idx="2" type="body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10" name="Google Shape;110;p27"/>
          <p:cNvSpPr txBox="1"/>
          <p:nvPr>
            <p:ph idx="3" type="body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subTitle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17" name="Google Shape;117;p30"/>
          <p:cNvSpPr txBox="1"/>
          <p:nvPr>
            <p:ph idx="1" type="body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20" name="Google Shape;120;p31"/>
          <p:cNvSpPr txBox="1"/>
          <p:nvPr>
            <p:ph idx="1" type="body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21" name="Google Shape;121;p31"/>
          <p:cNvSpPr txBox="1"/>
          <p:nvPr>
            <p:ph idx="2" type="body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2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3"/>
          <p:cNvSpPr txBox="1"/>
          <p:nvPr>
            <p:ph idx="1" type="subTitle"/>
          </p:nvPr>
        </p:nvSpPr>
        <p:spPr>
          <a:xfrm>
            <a:off x="457172" y="67267"/>
            <a:ext cx="8228437" cy="5256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4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28" name="Google Shape;128;p34"/>
          <p:cNvSpPr txBox="1"/>
          <p:nvPr>
            <p:ph idx="1" type="body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29" name="Google Shape;129;p34"/>
          <p:cNvSpPr txBox="1"/>
          <p:nvPr>
            <p:ph idx="2" type="body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30" name="Google Shape;130;p34"/>
          <p:cNvSpPr txBox="1"/>
          <p:nvPr>
            <p:ph idx="3" type="body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5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33" name="Google Shape;133;p35"/>
          <p:cNvSpPr txBox="1"/>
          <p:nvPr>
            <p:ph idx="1" type="body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34" name="Google Shape;134;p35"/>
          <p:cNvSpPr txBox="1"/>
          <p:nvPr>
            <p:ph idx="2" type="body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35" name="Google Shape;135;p35"/>
          <p:cNvSpPr txBox="1"/>
          <p:nvPr>
            <p:ph idx="3" type="body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6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38" name="Google Shape;138;p36"/>
          <p:cNvSpPr txBox="1"/>
          <p:nvPr>
            <p:ph idx="1" type="body"/>
          </p:nvPr>
        </p:nvSpPr>
        <p:spPr>
          <a:xfrm>
            <a:off x="457172" y="1203299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39" name="Google Shape;139;p36"/>
          <p:cNvSpPr txBox="1"/>
          <p:nvPr>
            <p:ph idx="2" type="body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7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42" name="Google Shape;142;p37"/>
          <p:cNvSpPr txBox="1"/>
          <p:nvPr>
            <p:ph idx="1" type="body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43" name="Google Shape;143;p37"/>
          <p:cNvSpPr txBox="1"/>
          <p:nvPr>
            <p:ph idx="2" type="body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44" name="Google Shape;144;p37"/>
          <p:cNvSpPr txBox="1"/>
          <p:nvPr>
            <p:ph idx="3" type="body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45" name="Google Shape;145;p37"/>
          <p:cNvSpPr txBox="1"/>
          <p:nvPr>
            <p:ph idx="4" type="body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48" name="Google Shape;148;p38"/>
          <p:cNvSpPr txBox="1"/>
          <p:nvPr>
            <p:ph idx="1" type="body"/>
          </p:nvPr>
        </p:nvSpPr>
        <p:spPr>
          <a:xfrm>
            <a:off x="457172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49" name="Google Shape;149;p38"/>
          <p:cNvSpPr txBox="1"/>
          <p:nvPr>
            <p:ph idx="2" type="body"/>
          </p:nvPr>
        </p:nvSpPr>
        <p:spPr>
          <a:xfrm>
            <a:off x="3239714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50" name="Google Shape;150;p38"/>
          <p:cNvSpPr txBox="1"/>
          <p:nvPr>
            <p:ph idx="3" type="body"/>
          </p:nvPr>
        </p:nvSpPr>
        <p:spPr>
          <a:xfrm>
            <a:off x="6022257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51" name="Google Shape;151;p38"/>
          <p:cNvSpPr txBox="1"/>
          <p:nvPr>
            <p:ph idx="4" type="body"/>
          </p:nvPr>
        </p:nvSpPr>
        <p:spPr>
          <a:xfrm>
            <a:off x="457172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52" name="Google Shape;152;p38"/>
          <p:cNvSpPr txBox="1"/>
          <p:nvPr>
            <p:ph idx="5" type="body"/>
          </p:nvPr>
        </p:nvSpPr>
        <p:spPr>
          <a:xfrm>
            <a:off x="3239714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53" name="Google Shape;153;p38"/>
          <p:cNvSpPr txBox="1"/>
          <p:nvPr>
            <p:ph idx="6" type="body"/>
          </p:nvPr>
        </p:nvSpPr>
        <p:spPr>
          <a:xfrm>
            <a:off x="6022257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0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2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62" name="Google Shape;162;p42"/>
          <p:cNvSpPr txBox="1"/>
          <p:nvPr>
            <p:ph idx="1" type="subTitle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3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65" name="Google Shape;165;p43"/>
          <p:cNvSpPr txBox="1"/>
          <p:nvPr>
            <p:ph idx="1" type="body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4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68" name="Google Shape;168;p44"/>
          <p:cNvSpPr txBox="1"/>
          <p:nvPr>
            <p:ph idx="1" type="body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69" name="Google Shape;169;p44"/>
          <p:cNvSpPr txBox="1"/>
          <p:nvPr>
            <p:ph idx="2" type="body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5"/>
          <p:cNvSpPr txBox="1"/>
          <p:nvPr>
            <p:ph idx="1" type="subTitle"/>
          </p:nvPr>
        </p:nvSpPr>
        <p:spPr>
          <a:xfrm>
            <a:off x="457172" y="67267"/>
            <a:ext cx="8228437" cy="5256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6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74" name="Google Shape;174;p46"/>
          <p:cNvSpPr txBox="1"/>
          <p:nvPr>
            <p:ph idx="1" type="body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75" name="Google Shape;175;p46"/>
          <p:cNvSpPr txBox="1"/>
          <p:nvPr>
            <p:ph idx="2" type="body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76" name="Google Shape;176;p46"/>
          <p:cNvSpPr txBox="1"/>
          <p:nvPr>
            <p:ph idx="3" type="body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7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79" name="Google Shape;179;p47"/>
          <p:cNvSpPr txBox="1"/>
          <p:nvPr>
            <p:ph idx="1" type="body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80" name="Google Shape;180;p47"/>
          <p:cNvSpPr txBox="1"/>
          <p:nvPr>
            <p:ph idx="2" type="body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81" name="Google Shape;181;p47"/>
          <p:cNvSpPr txBox="1"/>
          <p:nvPr>
            <p:ph idx="3" type="body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8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84" name="Google Shape;184;p48"/>
          <p:cNvSpPr txBox="1"/>
          <p:nvPr>
            <p:ph idx="1" type="body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85" name="Google Shape;185;p48"/>
          <p:cNvSpPr txBox="1"/>
          <p:nvPr>
            <p:ph idx="2" type="body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86" name="Google Shape;186;p48"/>
          <p:cNvSpPr txBox="1"/>
          <p:nvPr>
            <p:ph idx="3" type="body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9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89" name="Google Shape;189;p49"/>
          <p:cNvSpPr txBox="1"/>
          <p:nvPr>
            <p:ph idx="1" type="body"/>
          </p:nvPr>
        </p:nvSpPr>
        <p:spPr>
          <a:xfrm>
            <a:off x="457172" y="1203299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90" name="Google Shape;190;p49"/>
          <p:cNvSpPr txBox="1"/>
          <p:nvPr>
            <p:ph idx="2" type="body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0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93" name="Google Shape;193;p50"/>
          <p:cNvSpPr txBox="1"/>
          <p:nvPr>
            <p:ph idx="1" type="body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94" name="Google Shape;194;p50"/>
          <p:cNvSpPr txBox="1"/>
          <p:nvPr>
            <p:ph idx="2" type="body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95" name="Google Shape;195;p50"/>
          <p:cNvSpPr txBox="1"/>
          <p:nvPr>
            <p:ph idx="3" type="body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96" name="Google Shape;196;p50"/>
          <p:cNvSpPr txBox="1"/>
          <p:nvPr>
            <p:ph idx="4" type="body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1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99" name="Google Shape;199;p51"/>
          <p:cNvSpPr txBox="1"/>
          <p:nvPr>
            <p:ph idx="1" type="body"/>
          </p:nvPr>
        </p:nvSpPr>
        <p:spPr>
          <a:xfrm>
            <a:off x="457172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200" name="Google Shape;200;p51"/>
          <p:cNvSpPr txBox="1"/>
          <p:nvPr>
            <p:ph idx="2" type="body"/>
          </p:nvPr>
        </p:nvSpPr>
        <p:spPr>
          <a:xfrm>
            <a:off x="3239714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201" name="Google Shape;201;p51"/>
          <p:cNvSpPr txBox="1"/>
          <p:nvPr>
            <p:ph idx="3" type="body"/>
          </p:nvPr>
        </p:nvSpPr>
        <p:spPr>
          <a:xfrm>
            <a:off x="6022257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202" name="Google Shape;202;p51"/>
          <p:cNvSpPr txBox="1"/>
          <p:nvPr>
            <p:ph idx="4" type="body"/>
          </p:nvPr>
        </p:nvSpPr>
        <p:spPr>
          <a:xfrm>
            <a:off x="457172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203" name="Google Shape;203;p51"/>
          <p:cNvSpPr txBox="1"/>
          <p:nvPr>
            <p:ph idx="5" type="body"/>
          </p:nvPr>
        </p:nvSpPr>
        <p:spPr>
          <a:xfrm>
            <a:off x="3239714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204" name="Google Shape;204;p51"/>
          <p:cNvSpPr txBox="1"/>
          <p:nvPr>
            <p:ph idx="6" type="body"/>
          </p:nvPr>
        </p:nvSpPr>
        <p:spPr>
          <a:xfrm>
            <a:off x="6022257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3" Type="http://schemas.openxmlformats.org/officeDocument/2006/relationships/theme" Target="../theme/theme5.xml"/><Relationship Id="rId1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172" y="67267"/>
            <a:ext cx="8228437" cy="11337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/>
          <p:nvPr>
            <p:ph type="title"/>
          </p:nvPr>
        </p:nvSpPr>
        <p:spPr>
          <a:xfrm>
            <a:off x="457172" y="67267"/>
            <a:ext cx="8228437" cy="11337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/>
        </p:txBody>
      </p:sp>
      <p:sp>
        <p:nvSpPr>
          <p:cNvPr id="103" name="Google Shape;103;p26"/>
          <p:cNvSpPr txBox="1"/>
          <p:nvPr>
            <p:ph idx="1" type="body"/>
          </p:nvPr>
        </p:nvSpPr>
        <p:spPr>
          <a:xfrm>
            <a:off x="457172" y="1203299"/>
            <a:ext cx="4015273" cy="1422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/>
        </p:txBody>
      </p:sp>
      <p:sp>
        <p:nvSpPr>
          <p:cNvPr id="104" name="Google Shape;104;p26"/>
          <p:cNvSpPr txBox="1"/>
          <p:nvPr>
            <p:ph idx="2" type="body"/>
          </p:nvPr>
        </p:nvSpPr>
        <p:spPr>
          <a:xfrm>
            <a:off x="4673927" y="1203299"/>
            <a:ext cx="4015273" cy="1422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/>
        </p:txBody>
      </p:sp>
      <p:sp>
        <p:nvSpPr>
          <p:cNvPr id="105" name="Google Shape;105;p26"/>
          <p:cNvSpPr txBox="1"/>
          <p:nvPr>
            <p:ph idx="3" type="body"/>
          </p:nvPr>
        </p:nvSpPr>
        <p:spPr>
          <a:xfrm>
            <a:off x="457172" y="2761220"/>
            <a:ext cx="8228437" cy="1422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9"/>
          <p:cNvSpPr txBox="1"/>
          <p:nvPr>
            <p:ph type="title"/>
          </p:nvPr>
        </p:nvSpPr>
        <p:spPr>
          <a:xfrm>
            <a:off x="457172" y="67267"/>
            <a:ext cx="8228437" cy="11337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/>
        </p:txBody>
      </p:sp>
      <p:sp>
        <p:nvSpPr>
          <p:cNvPr id="156" name="Google Shape;156;p39"/>
          <p:cNvSpPr txBox="1"/>
          <p:nvPr>
            <p:ph idx="1" type="body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2"/>
          <p:cNvSpPr/>
          <p:nvPr/>
        </p:nvSpPr>
        <p:spPr>
          <a:xfrm>
            <a:off x="-72525" y="1796775"/>
            <a:ext cx="8028600" cy="144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4400" u="none" cap="none" strike="noStrike">
                <a:solidFill>
                  <a:srgbClr val="000000"/>
                </a:solidFill>
              </a:rPr>
              <a:t>Мейкап студия </a:t>
            </a:r>
            <a:r>
              <a:rPr b="1" lang="ru" sz="4400"/>
              <a:t>“</a:t>
            </a:r>
            <a:r>
              <a:rPr b="1" i="0" lang="ru" sz="4400" u="none" cap="none" strike="noStrike">
                <a:solidFill>
                  <a:srgbClr val="000000"/>
                </a:solidFill>
              </a:rPr>
              <a:t>Easy Make</a:t>
            </a:r>
            <a:r>
              <a:rPr b="1" lang="ru" sz="4400"/>
              <a:t>”</a:t>
            </a:r>
            <a:endParaRPr b="1" sz="4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</a:endParaRPr>
          </a:p>
        </p:txBody>
      </p:sp>
      <p:sp>
        <p:nvSpPr>
          <p:cNvPr id="210" name="Google Shape;210;p52"/>
          <p:cNvSpPr/>
          <p:nvPr/>
        </p:nvSpPr>
        <p:spPr>
          <a:xfrm>
            <a:off x="-646925" y="3637450"/>
            <a:ext cx="7559700" cy="132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800">
                <a:solidFill>
                  <a:schemeClr val="dk1"/>
                </a:solidFill>
              </a:rPr>
              <a:t>ИСК, РиСО 1 курс, ОБ-42.03.01.04-11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Выполнили Горбушина Ольга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 Ермолаева Дарина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800">
                <a:solidFill>
                  <a:schemeClr val="dk1"/>
                </a:solidFill>
              </a:rPr>
              <a:t>Мальцева Дарья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3"/>
          <p:cNvSpPr txBox="1"/>
          <p:nvPr>
            <p:ph type="title"/>
          </p:nvPr>
        </p:nvSpPr>
        <p:spPr>
          <a:xfrm>
            <a:off x="0" y="0"/>
            <a:ext cx="9151216" cy="88988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/>
              <a:t>Команда проекта</a:t>
            </a:r>
            <a:endParaRPr b="1" sz="3600"/>
          </a:p>
        </p:txBody>
      </p:sp>
      <p:sp>
        <p:nvSpPr>
          <p:cNvPr id="216" name="Google Shape;216;p53"/>
          <p:cNvSpPr txBox="1"/>
          <p:nvPr/>
        </p:nvSpPr>
        <p:spPr>
          <a:xfrm>
            <a:off x="371400" y="3161700"/>
            <a:ext cx="2771400" cy="17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 cap="none" strike="noStrike">
                <a:solidFill>
                  <a:schemeClr val="dk1"/>
                </a:solidFill>
              </a:rPr>
              <a:t>Мальцева Дарья</a:t>
            </a:r>
            <a:endParaRPr b="1" sz="18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</a:rPr>
              <a:t>Н</a:t>
            </a:r>
            <a:r>
              <a:rPr lang="ru" sz="1600" cap="none" strike="noStrike">
                <a:solidFill>
                  <a:schemeClr val="dk1"/>
                </a:solidFill>
              </a:rPr>
              <a:t>авык социальных коммуникаций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cap="none" strike="noStrike">
                <a:solidFill>
                  <a:schemeClr val="dk1"/>
                </a:solidFill>
              </a:rPr>
              <a:t>Участник</a:t>
            </a:r>
            <a:r>
              <a:rPr b="0" i="1" lang="ru" sz="13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b="0" i="1" sz="13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b="0" i="1" sz="13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b="0" i="1" sz="13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300" u="none" cap="none" strike="noStrike">
                <a:solidFill>
                  <a:srgbClr val="1B1464"/>
                </a:solidFill>
                <a:latin typeface="Arial"/>
                <a:ea typeface="Arial"/>
                <a:cs typeface="Arial"/>
                <a:sym typeface="Arial"/>
              </a:rPr>
              <a:t>Лидер – Горбушина Ольга</a:t>
            </a:r>
            <a:endParaRPr sz="1300"/>
          </a:p>
        </p:txBody>
      </p:sp>
      <p:sp>
        <p:nvSpPr>
          <p:cNvPr id="217" name="Google Shape;217;p53"/>
          <p:cNvSpPr txBox="1"/>
          <p:nvPr/>
        </p:nvSpPr>
        <p:spPr>
          <a:xfrm>
            <a:off x="3143850" y="3109875"/>
            <a:ext cx="2856300" cy="11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Ермолаева Дарина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600" u="none" cap="none" strike="noStrike">
                <a:solidFill>
                  <a:schemeClr val="dk1"/>
                </a:solidFill>
              </a:rPr>
              <a:t>Навык</a:t>
            </a:r>
            <a:r>
              <a:rPr lang="ru" sz="1600">
                <a:solidFill>
                  <a:schemeClr val="dk1"/>
                </a:solidFill>
              </a:rPr>
              <a:t> </a:t>
            </a:r>
            <a:r>
              <a:rPr i="0" lang="ru" sz="1600" u="none" cap="none" strike="noStrike">
                <a:solidFill>
                  <a:schemeClr val="dk1"/>
                </a:solidFill>
              </a:rPr>
              <a:t>программирования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600" u="none" cap="none" strike="noStrike">
                <a:solidFill>
                  <a:schemeClr val="dk1"/>
                </a:solidFill>
              </a:rPr>
              <a:t>Участник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218" name="Google Shape;218;p53"/>
          <p:cNvSpPr txBox="1"/>
          <p:nvPr/>
        </p:nvSpPr>
        <p:spPr>
          <a:xfrm>
            <a:off x="6218400" y="3064975"/>
            <a:ext cx="27714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Горбушина Ольга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600" u="none" cap="none" strike="noStrike">
                <a:solidFill>
                  <a:schemeClr val="dk1"/>
                </a:solidFill>
              </a:rPr>
              <a:t>Организаторские способности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600" u="none" cap="none" strike="noStrike">
                <a:solidFill>
                  <a:schemeClr val="dk1"/>
                </a:solidFill>
              </a:rPr>
              <a:t>Руководитель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219" name="Google Shape;219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3171" y="950438"/>
            <a:ext cx="2114544" cy="211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40691" y="889879"/>
            <a:ext cx="2114544" cy="211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68723" y="889879"/>
            <a:ext cx="2114544" cy="2114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4"/>
          <p:cNvSpPr txBox="1"/>
          <p:nvPr/>
        </p:nvSpPr>
        <p:spPr>
          <a:xfrm>
            <a:off x="144625" y="2921275"/>
            <a:ext cx="49641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 sz="1300"/>
          </a:p>
        </p:txBody>
      </p:sp>
      <p:sp>
        <p:nvSpPr>
          <p:cNvPr id="227" name="Google Shape;227;p54"/>
          <p:cNvSpPr txBox="1"/>
          <p:nvPr/>
        </p:nvSpPr>
        <p:spPr>
          <a:xfrm>
            <a:off x="288812" y="3688914"/>
            <a:ext cx="8064300" cy="8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r>
              <a:rPr lang="ru" sz="2200"/>
              <a:t>скусственный интеллект</a:t>
            </a:r>
            <a:r>
              <a:rPr lang="ru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будет анализировать черты лица клиента и подбирать подходящий макияж исходя из базы данных.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54"/>
          <p:cNvSpPr txBox="1"/>
          <p:nvPr/>
        </p:nvSpPr>
        <p:spPr>
          <a:xfrm>
            <a:off x="65474" y="123195"/>
            <a:ext cx="91440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000000"/>
                </a:solidFill>
              </a:rPr>
              <a:t>Проблема</a:t>
            </a:r>
            <a:endParaRPr b="1" sz="1300"/>
          </a:p>
        </p:txBody>
      </p:sp>
      <p:grpSp>
        <p:nvGrpSpPr>
          <p:cNvPr id="229" name="Google Shape;229;p54"/>
          <p:cNvGrpSpPr/>
          <p:nvPr/>
        </p:nvGrpSpPr>
        <p:grpSpPr>
          <a:xfrm>
            <a:off x="65464" y="1239993"/>
            <a:ext cx="8751800" cy="1510691"/>
            <a:chOff x="410" y="814"/>
            <a:chExt cx="9648252" cy="1665490"/>
          </a:xfrm>
        </p:grpSpPr>
        <p:sp>
          <p:nvSpPr>
            <p:cNvPr id="230" name="Google Shape;230;p54"/>
            <p:cNvSpPr/>
            <p:nvPr/>
          </p:nvSpPr>
          <p:spPr>
            <a:xfrm rot="5400000">
              <a:off x="5496930" y="-2538682"/>
              <a:ext cx="1558979" cy="67444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A4D4E2"/>
            </a:solidFill>
            <a:ln cap="flat" cmpd="sng" w="25400">
              <a:solidFill>
                <a:srgbClr val="A4D4E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82925" lIns="82925" spcFirstLastPara="1" rIns="82925" wrap="square" tIns="82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54"/>
            <p:cNvSpPr txBox="1"/>
            <p:nvPr/>
          </p:nvSpPr>
          <p:spPr>
            <a:xfrm>
              <a:off x="2904178" y="130173"/>
              <a:ext cx="6668381" cy="14067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2325" lIns="224625" spcFirstLastPara="1" rIns="224625" wrap="square" tIns="112325">
              <a:noAutofit/>
            </a:bodyPr>
            <a:lstStyle/>
            <a:p>
              <a:pPr indent="-254000" lvl="1" marL="2540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Arial"/>
                <a:buChar char="•"/>
              </a:pPr>
              <a:r>
                <a:rPr b="0" i="0" lang="ru" sz="3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не знают какой макияж подходит под их тип лица и внешности </a:t>
              </a:r>
              <a:endParaRPr sz="1300"/>
            </a:p>
          </p:txBody>
        </p:sp>
        <p:sp>
          <p:nvSpPr>
            <p:cNvPr id="232" name="Google Shape;232;p54"/>
            <p:cNvSpPr/>
            <p:nvPr/>
          </p:nvSpPr>
          <p:spPr>
            <a:xfrm>
              <a:off x="410" y="814"/>
              <a:ext cx="2903767" cy="1665490"/>
            </a:xfrm>
            <a:prstGeom prst="roundRect">
              <a:avLst>
                <a:gd fmla="val 16667" name="adj"/>
              </a:avLst>
            </a:prstGeom>
            <a:solidFill>
              <a:srgbClr val="008C9D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82925" lIns="82925" spcFirstLastPara="1" rIns="82925" wrap="square" tIns="82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54"/>
            <p:cNvSpPr txBox="1"/>
            <p:nvPr/>
          </p:nvSpPr>
          <p:spPr>
            <a:xfrm>
              <a:off x="81713" y="82117"/>
              <a:ext cx="2741161" cy="15028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9125" lIns="138250" spcFirstLastPara="1" rIns="138250" wrap="square" tIns="69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/>
                <a:buNone/>
              </a:pPr>
              <a:r>
                <a:rPr lang="ru"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Женщины</a:t>
              </a:r>
              <a:endParaRPr sz="13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55"/>
          <p:cNvSpPr txBox="1"/>
          <p:nvPr>
            <p:ph type="title"/>
          </p:nvPr>
        </p:nvSpPr>
        <p:spPr>
          <a:xfrm>
            <a:off x="-381656" y="-333975"/>
            <a:ext cx="9133800" cy="143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/>
              <a:t>О проекте: что есть сейчас.</a:t>
            </a:r>
            <a:endParaRPr b="1"/>
          </a:p>
        </p:txBody>
      </p:sp>
      <p:sp>
        <p:nvSpPr>
          <p:cNvPr id="239" name="Google Shape;239;p55"/>
          <p:cNvSpPr txBox="1"/>
          <p:nvPr/>
        </p:nvSpPr>
        <p:spPr>
          <a:xfrm>
            <a:off x="335900" y="735225"/>
            <a:ext cx="3657900" cy="4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1"/>
                </a:solidFill>
              </a:rPr>
              <a:t>Проект заключается в</a:t>
            </a:r>
            <a:r>
              <a:rPr lang="ru" sz="1500">
                <a:solidFill>
                  <a:schemeClr val="dk1"/>
                </a:solidFill>
              </a:rPr>
              <a:t> открытии мейкап студии с использованием технологий искусственного интеллекта для анализа лица клиента и подбора лучшего макияжа для его типа внешности исходя из загруженной базы данных</a:t>
            </a:r>
            <a:endParaRPr sz="15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1500" strike="noStrike">
                <a:solidFill>
                  <a:srgbClr val="000000"/>
                </a:solidFill>
              </a:rPr>
              <a:t>Сформирована команда</a:t>
            </a:r>
            <a:r>
              <a:rPr lang="ru" sz="1500" strike="noStrike">
                <a:solidFill>
                  <a:srgbClr val="000000"/>
                </a:solidFill>
              </a:rPr>
              <a:t>,</a:t>
            </a:r>
            <a:r>
              <a:rPr lang="ru" sz="1500" strike="noStrike">
                <a:solidFill>
                  <a:srgbClr val="000000"/>
                </a:solidFill>
              </a:rPr>
              <a:t> </a:t>
            </a:r>
            <a:r>
              <a:rPr lang="ru" sz="1500" strike="noStrike">
                <a:solidFill>
                  <a:srgbClr val="000000"/>
                </a:solidFill>
              </a:rPr>
              <a:t>р</a:t>
            </a:r>
            <a:r>
              <a:rPr lang="ru" sz="1500" strike="noStrike">
                <a:solidFill>
                  <a:srgbClr val="000000"/>
                </a:solidFill>
              </a:rPr>
              <a:t>аспределены роли. Определена целевая аудитория, </a:t>
            </a:r>
            <a:r>
              <a:rPr lang="ru" sz="1500">
                <a:solidFill>
                  <a:srgbClr val="000000"/>
                </a:solidFill>
              </a:rPr>
              <a:t>рассчитан потенциальный объем рынка. Описана бизнес-модель. </a:t>
            </a:r>
            <a:r>
              <a:rPr lang="ru" sz="1500" strike="noStrike">
                <a:solidFill>
                  <a:srgbClr val="000000"/>
                </a:solidFill>
              </a:rPr>
              <a:t>Составлен финансовый план, организационный план, календарный план реализации проекта. Рассчитаны стартовые инвестиции, основные экономические параметры проекта. </a:t>
            </a:r>
            <a:endParaRPr sz="1500">
              <a:solidFill>
                <a:srgbClr val="666666"/>
              </a:solidFill>
            </a:endParaRPr>
          </a:p>
        </p:txBody>
      </p:sp>
      <p:pic>
        <p:nvPicPr>
          <p:cNvPr id="240" name="Google Shape;240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73745" y="1003244"/>
            <a:ext cx="4676335" cy="3504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6"/>
          <p:cNvSpPr txBox="1"/>
          <p:nvPr>
            <p:ph type="title"/>
          </p:nvPr>
        </p:nvSpPr>
        <p:spPr>
          <a:xfrm>
            <a:off x="0" y="220402"/>
            <a:ext cx="8817862" cy="891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/>
              <a:t>Роль проекта в обеспечении </a:t>
            </a:r>
            <a:br>
              <a:rPr b="1" lang="ru" sz="2500"/>
            </a:br>
            <a:r>
              <a:rPr b="1" lang="ru" sz="2500"/>
              <a:t>технологического суверенитета страны</a:t>
            </a:r>
            <a:endParaRPr b="1" sz="2500"/>
          </a:p>
        </p:txBody>
      </p:sp>
      <p:graphicFrame>
        <p:nvGraphicFramePr>
          <p:cNvPr id="246" name="Google Shape;246;p56"/>
          <p:cNvGraphicFramePr/>
          <p:nvPr/>
        </p:nvGraphicFramePr>
        <p:xfrm>
          <a:off x="456997" y="113481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{65BC1F88-B86E-4190-9366-2CE8E57FE9A9}</a:tableStyleId>
              </a:tblPr>
              <a:tblGrid>
                <a:gridCol w="2481825"/>
                <a:gridCol w="2939375"/>
                <a:gridCol w="2939375"/>
              </a:tblGrid>
              <a:tr h="326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Роль</a:t>
                      </a:r>
                      <a:endParaRPr sz="1300"/>
                    </a:p>
                  </a:txBody>
                  <a:tcPr marT="41475" marB="41475" marR="82950" marL="82950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Оценка</a:t>
                      </a:r>
                      <a:endParaRPr sz="1300"/>
                    </a:p>
                  </a:txBody>
                  <a:tcPr marT="41475" marB="41475" marR="82950" marL="82950">
                    <a:solidFill>
                      <a:srgbClr val="008C9D"/>
                    </a:solidFill>
                  </a:tcPr>
                </a:tc>
                <a:tc hMerge="1"/>
              </a:tr>
              <a:tr h="64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Инновационность 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(отметьте нужное)</a:t>
                      </a:r>
                      <a:endParaRPr sz="1300"/>
                    </a:p>
                  </a:txBody>
                  <a:tcPr marT="41475" marB="41475" marR="82950" marL="8295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Char char="•"/>
                      </a:pPr>
                      <a:r>
                        <a:rPr lang="ru" sz="1600"/>
                        <a:t>Инновация мирового</a:t>
                      </a:r>
                      <a:r>
                        <a:rPr lang="ru" sz="1600"/>
                        <a:t> уровня</a:t>
                      </a:r>
                      <a:endParaRPr sz="1300"/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Char char="•"/>
                      </a:pPr>
                      <a:r>
                        <a:rPr lang="ru" sz="1600"/>
                        <a:t>Россия</a:t>
                      </a:r>
                      <a:endParaRPr sz="1300"/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Char char="•"/>
                      </a:pPr>
                      <a:r>
                        <a:rPr lang="ru" sz="1600"/>
                        <a:t>Регион</a:t>
                      </a:r>
                      <a:endParaRPr sz="1300"/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Char char="•"/>
                      </a:pPr>
                      <a:r>
                        <a:rPr lang="ru" sz="1600"/>
                        <a:t>Импортозамещение</a:t>
                      </a:r>
                      <a:endParaRPr sz="1300"/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Char char="•"/>
                      </a:pPr>
                      <a:r>
                        <a:rPr lang="ru" sz="1600"/>
                        <a:t>Нет</a:t>
                      </a:r>
                      <a:endParaRPr sz="1300"/>
                    </a:p>
                  </a:txBody>
                  <a:tcPr marT="41475" marB="41475" marR="82950" marL="82950">
                    <a:solidFill>
                      <a:srgbClr val="A4D4E2"/>
                    </a:solidFill>
                  </a:tcPr>
                </a:tc>
                <a:tc hMerge="1"/>
              </a:tr>
              <a:tr h="1084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Рынок НТИ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(отметьте нужное)</a:t>
                      </a:r>
                      <a:endParaRPr sz="1300"/>
                    </a:p>
                  </a:txBody>
                  <a:tcPr marT="41475" marB="41475" marR="82950" marL="82950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TechNet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SafeNet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 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HomeNet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475" marB="41475" marR="82950" marL="82950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HealthNet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SportNet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WearNet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ru" sz="16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475" marB="41475" marR="82950" marL="82950">
                    <a:solidFill>
                      <a:srgbClr val="A4D4E2">
                        <a:alpha val="40784"/>
                      </a:srgbClr>
                    </a:solidFill>
                  </a:tcPr>
                </a:tc>
              </a:tr>
              <a:tr h="66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Сквозные технологии</a:t>
                      </a:r>
                      <a:endParaRPr sz="1300"/>
                    </a:p>
                  </a:txBody>
                  <a:tcPr marT="41475" marB="41475" marR="82950" marL="8295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u="none" strike="noStrike">
                          <a:solidFill>
                            <a:schemeClr val="dk1"/>
                          </a:solidFill>
                        </a:rPr>
                        <a:t>Технологии искусственного интеллекта, облачные технологии, технологии глубокого обучения</a:t>
                      </a:r>
                      <a:endParaRPr sz="1600"/>
                    </a:p>
                  </a:txBody>
                  <a:tcPr marT="41475" marB="41475" marR="82950" marL="82950">
                    <a:solidFill>
                      <a:srgbClr val="A4D4E2"/>
                    </a:solidFill>
                  </a:tcPr>
                </a:tc>
                <a:tc hMerge="1"/>
              </a:tr>
            </a:tbl>
          </a:graphicData>
        </a:graphic>
      </p:graphicFrame>
      <p:pic>
        <p:nvPicPr>
          <p:cNvPr id="247" name="Google Shape;247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84142" y="1983913"/>
            <a:ext cx="261261" cy="234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45412" y="3616793"/>
            <a:ext cx="261261" cy="234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7"/>
          <p:cNvSpPr txBox="1"/>
          <p:nvPr/>
        </p:nvSpPr>
        <p:spPr>
          <a:xfrm>
            <a:off x="6531524" y="2947513"/>
            <a:ext cx="2009842" cy="2052637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57"/>
          <p:cNvSpPr txBox="1"/>
          <p:nvPr>
            <p:ph type="title"/>
          </p:nvPr>
        </p:nvSpPr>
        <p:spPr>
          <a:xfrm>
            <a:off x="0" y="0"/>
            <a:ext cx="82284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chemeClr val="dk1"/>
                </a:solidFill>
              </a:rPr>
              <a:t>Целевая аудитория проекта</a:t>
            </a:r>
            <a:endParaRPr b="1" sz="3600">
              <a:solidFill>
                <a:schemeClr val="dk1"/>
              </a:solidFill>
            </a:endParaRPr>
          </a:p>
        </p:txBody>
      </p:sp>
      <p:sp>
        <p:nvSpPr>
          <p:cNvPr id="255" name="Google Shape;255;p57"/>
          <p:cNvSpPr txBox="1"/>
          <p:nvPr/>
        </p:nvSpPr>
        <p:spPr>
          <a:xfrm>
            <a:off x="484600" y="1003798"/>
            <a:ext cx="3839700" cy="29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 u="none" strike="noStrike">
                <a:solidFill>
                  <a:srgbClr val="000000"/>
                </a:solidFill>
              </a:rPr>
              <a:t>Сектор рынка</a:t>
            </a:r>
            <a:r>
              <a:rPr lang="ru" sz="1600" u="none" strike="noStrike">
                <a:solidFill>
                  <a:srgbClr val="000000"/>
                </a:solidFill>
              </a:rPr>
              <a:t>: B2C</a:t>
            </a:r>
            <a:endParaRPr sz="16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 u="none" strike="noStrike">
                <a:solidFill>
                  <a:srgbClr val="000000"/>
                </a:solidFill>
              </a:rPr>
              <a:t>Потенциальные потребители</a:t>
            </a:r>
            <a:r>
              <a:rPr lang="ru" sz="1600" u="none" strike="noStrike">
                <a:solidFill>
                  <a:srgbClr val="000000"/>
                </a:solidFill>
              </a:rPr>
              <a:t>: физические лица</a:t>
            </a:r>
            <a:endParaRPr sz="16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 u="none" strike="noStrike">
                <a:solidFill>
                  <a:srgbClr val="000000"/>
                </a:solidFill>
              </a:rPr>
              <a:t>Пол</a:t>
            </a:r>
            <a:r>
              <a:rPr lang="ru" sz="1600" u="none" strike="noStrike">
                <a:solidFill>
                  <a:srgbClr val="000000"/>
                </a:solidFill>
              </a:rPr>
              <a:t>: женщины</a:t>
            </a:r>
            <a:endParaRPr sz="16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 u="none" strike="noStrike">
                <a:solidFill>
                  <a:srgbClr val="000000"/>
                </a:solidFill>
              </a:rPr>
              <a:t>Возрастные категории</a:t>
            </a:r>
            <a:r>
              <a:rPr lang="ru" sz="1600" u="none" strike="noStrike">
                <a:solidFill>
                  <a:srgbClr val="000000"/>
                </a:solidFill>
              </a:rPr>
              <a:t>: </a:t>
            </a:r>
            <a:endParaRPr sz="1600" u="none" strike="noStrike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600">
                <a:solidFill>
                  <a:schemeClr val="dk1"/>
                </a:solidFill>
              </a:rPr>
              <a:t>1) 14-17 лет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600">
                <a:solidFill>
                  <a:schemeClr val="dk1"/>
                </a:solidFill>
              </a:rPr>
              <a:t>2) 18-25 лет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600">
                <a:solidFill>
                  <a:schemeClr val="dk1"/>
                </a:solidFill>
              </a:rPr>
              <a:t>3) 26-35 лет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u="none" strike="noStrike">
                <a:solidFill>
                  <a:srgbClr val="000000"/>
                </a:solidFill>
              </a:rPr>
              <a:t>4) 35-55 лет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</a:rPr>
              <a:t>5) 55-60</a:t>
            </a:r>
            <a:r>
              <a:rPr lang="ru" sz="1600"/>
              <a:t>+ лет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256" name="Google Shape;256;p57"/>
          <p:cNvSpPr txBox="1"/>
          <p:nvPr/>
        </p:nvSpPr>
        <p:spPr>
          <a:xfrm>
            <a:off x="4572000" y="891600"/>
            <a:ext cx="3364500" cy="30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u" sz="1600">
                <a:solidFill>
                  <a:schemeClr val="dk1"/>
                </a:solidFill>
              </a:rPr>
              <a:t>Геоположение</a:t>
            </a:r>
            <a:r>
              <a:rPr lang="ru" sz="1600">
                <a:solidFill>
                  <a:schemeClr val="dk1"/>
                </a:solidFill>
              </a:rPr>
              <a:t>: Ижевск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u" sz="1600">
                <a:solidFill>
                  <a:schemeClr val="dk1"/>
                </a:solidFill>
              </a:rPr>
              <a:t>Примерный уровень дохода: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1) 0-15.000 тыс.руб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2) 15.000-30.000 тыс.руб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3) 30.000-50.000 тыс.руб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</a:rPr>
              <a:t>4) 30.000-55.000 тыс.руб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600">
                <a:solidFill>
                  <a:schemeClr val="dk1"/>
                </a:solidFill>
              </a:rPr>
              <a:t>5) 12.300-30.000 тыс.руб.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u" sz="1600">
                <a:solidFill>
                  <a:schemeClr val="dk1"/>
                </a:solidFill>
              </a:rPr>
              <a:t>Род деятельности</a:t>
            </a:r>
            <a:r>
              <a:rPr lang="ru" sz="1600">
                <a:solidFill>
                  <a:schemeClr val="dk1"/>
                </a:solidFill>
              </a:rPr>
              <a:t>: ведут социальные сети, ухаживают за собой, интересуются макияжем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8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900" lvl="0" marL="393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r>
              <a:t/>
            </a:r>
            <a:endParaRPr b="0" sz="29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58"/>
          <p:cNvSpPr txBox="1"/>
          <p:nvPr>
            <p:ph type="title"/>
          </p:nvPr>
        </p:nvSpPr>
        <p:spPr>
          <a:xfrm>
            <a:off x="2712" y="-133453"/>
            <a:ext cx="91386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89825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solidFill>
                  <a:schemeClr val="dk1"/>
                </a:solidFill>
              </a:rPr>
              <a:t>Потенциальный объем рынка</a:t>
            </a:r>
            <a:endParaRPr sz="4000">
              <a:solidFill>
                <a:schemeClr val="dk1"/>
              </a:solidFill>
            </a:endParaRPr>
          </a:p>
        </p:txBody>
      </p:sp>
      <p:grpSp>
        <p:nvGrpSpPr>
          <p:cNvPr id="263" name="Google Shape;263;p58"/>
          <p:cNvGrpSpPr/>
          <p:nvPr/>
        </p:nvGrpSpPr>
        <p:grpSpPr>
          <a:xfrm>
            <a:off x="50909" y="982719"/>
            <a:ext cx="4012958" cy="4012817"/>
            <a:chOff x="488420" y="0"/>
            <a:chExt cx="4424007" cy="4424007"/>
          </a:xfrm>
        </p:grpSpPr>
        <p:sp>
          <p:nvSpPr>
            <p:cNvPr id="264" name="Google Shape;264;p58"/>
            <p:cNvSpPr/>
            <p:nvPr/>
          </p:nvSpPr>
          <p:spPr>
            <a:xfrm>
              <a:off x="488420" y="0"/>
              <a:ext cx="4424007" cy="4424007"/>
            </a:xfrm>
            <a:prstGeom prst="ellipse">
              <a:avLst/>
            </a:prstGeom>
            <a:solidFill>
              <a:srgbClr val="018C9A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82925" lIns="82925" spcFirstLastPara="1" rIns="82925" wrap="square" tIns="82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58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0300" lIns="90300" spcFirstLastPara="1" rIns="90300" wrap="square" tIns="9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b="1" lang="ru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 sz="1300"/>
            </a:p>
            <a:p>
              <a:pPr indent="0" lvl="0" marL="0" marR="0" rtl="0" algn="ctr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b="1" lang="ru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 sz="1300"/>
            </a:p>
          </p:txBody>
        </p:sp>
        <p:sp>
          <p:nvSpPr>
            <p:cNvPr id="266" name="Google Shape;266;p58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666"/>
              </a:srgbClr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82925" lIns="82925" spcFirstLastPara="1" rIns="82925" wrap="square" tIns="82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58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0300" lIns="90300" spcFirstLastPara="1" rIns="90300" wrap="square" tIns="9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b="1" lang="ru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 sz="1300"/>
            </a:p>
            <a:p>
              <a:pPr indent="0" lvl="0" marL="0" marR="0" rtl="0" algn="ctr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b="1" lang="ru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 sz="1300"/>
            </a:p>
          </p:txBody>
        </p:sp>
        <p:sp>
          <p:nvSpPr>
            <p:cNvPr id="268" name="Google Shape;268;p58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82925" lIns="82925" spcFirstLastPara="1" rIns="82925" wrap="square" tIns="82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58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0300" lIns="90300" spcFirstLastPara="1" rIns="90300" wrap="square" tIns="9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b="1" lang="ru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1300"/>
            </a:p>
            <a:p>
              <a:pPr indent="0" lvl="0" marL="0" marR="0" rtl="0" algn="ctr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b="1" lang="ru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 sz="1300"/>
            </a:p>
          </p:txBody>
        </p:sp>
        <p:sp>
          <p:nvSpPr>
            <p:cNvPr id="270" name="Google Shape;270;p58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82925" lIns="82925" spcFirstLastPara="1" rIns="82925" wrap="square" tIns="82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58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0300" lIns="90300" spcFirstLastPara="1" rIns="90300" wrap="square" tIns="9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b="1" lang="ru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sz="1300"/>
            </a:p>
            <a:p>
              <a:pPr indent="0" lvl="0" marL="0" marR="0" rtl="0" algn="ctr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b="1" lang="ru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 sz="1300"/>
            </a:p>
          </p:txBody>
        </p:sp>
      </p:grpSp>
      <p:sp>
        <p:nvSpPr>
          <p:cNvPr id="272" name="Google Shape;272;p58"/>
          <p:cNvSpPr txBox="1"/>
          <p:nvPr/>
        </p:nvSpPr>
        <p:spPr>
          <a:xfrm>
            <a:off x="4063936" y="706614"/>
            <a:ext cx="5089500" cy="42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PAM (Potential Available Market) – Потенциальный объем рынка</a:t>
            </a:r>
            <a:r>
              <a:rPr lang="ru" sz="1300">
                <a:solidFill>
                  <a:schemeClr val="dk1"/>
                </a:solidFill>
              </a:rPr>
              <a:t> (женщины </a:t>
            </a:r>
            <a:r>
              <a:rPr lang="ru" sz="1300">
                <a:solidFill>
                  <a:schemeClr val="dk1"/>
                </a:solidFill>
              </a:rPr>
              <a:t>Удмуртии от 14 до 55) 186.441 человек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</a:rPr>
              <a:t>PAM = 186 441 * 2500 = </a:t>
            </a:r>
            <a:r>
              <a:rPr i="1" lang="ru" sz="1300">
                <a:solidFill>
                  <a:schemeClr val="dk1"/>
                </a:solidFill>
              </a:rPr>
              <a:t>466 027 500 руб</a:t>
            </a:r>
            <a:endParaRPr i="1"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TAM (Total Addressable Market) – Общий объем целевого рынка</a:t>
            </a:r>
            <a:endParaRPr b="1"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</a:rPr>
              <a:t>186411 человек * (2500 * 12) = </a:t>
            </a:r>
            <a:r>
              <a:rPr i="1" lang="ru" sz="1300">
                <a:solidFill>
                  <a:schemeClr val="dk1"/>
                </a:solidFill>
              </a:rPr>
              <a:t>5 592 330 000 руб</a:t>
            </a:r>
            <a:endParaRPr i="1"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SAM (Serviceable Available Market) – Доступный объем рынка</a:t>
            </a:r>
            <a:r>
              <a:rPr lang="ru" sz="1300">
                <a:solidFill>
                  <a:schemeClr val="dk1"/>
                </a:solidFill>
              </a:rPr>
              <a:t> 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1"/>
                </a:solidFill>
              </a:rPr>
              <a:t>186.441</a:t>
            </a:r>
            <a:r>
              <a:rPr lang="ru" sz="1300">
                <a:solidFill>
                  <a:schemeClr val="dk1"/>
                </a:solidFill>
              </a:rPr>
              <a:t> человек   (90 тыс. человек пользуются услугами визажиста раз в год,    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1"/>
                </a:solidFill>
              </a:rPr>
              <a:t>47 тыс человек посещают раз в полгода, 19 тыс человек посещают  чаще 5ти раз в год), 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i="1" lang="ru" sz="1300">
                <a:solidFill>
                  <a:schemeClr val="dk1"/>
                </a:solidFill>
              </a:rPr>
              <a:t>156 тыс человек</a:t>
            </a:r>
            <a:r>
              <a:rPr lang="ru" sz="1300">
                <a:solidFill>
                  <a:schemeClr val="dk1"/>
                </a:solidFill>
              </a:rPr>
              <a:t> пользуются услугами визажиста в Ижевске (по данным 18.rosstat.gov.ru)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300">
                <a:solidFill>
                  <a:schemeClr val="dk1"/>
                </a:solidFill>
              </a:rPr>
              <a:t>390 000 000 руб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SOM (Serviceable &amp; Obtainable Market) – Реально достижимый объем рынка </a:t>
            </a:r>
            <a:endParaRPr b="1"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1"/>
                </a:solidFill>
              </a:rPr>
              <a:t>15 600 человек </a:t>
            </a:r>
            <a:endParaRPr i="1"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1"/>
                </a:solidFill>
              </a:rPr>
              <a:t>39 000 000 руб</a:t>
            </a:r>
            <a:endParaRPr i="1"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9"/>
          <p:cNvSpPr/>
          <p:nvPr/>
        </p:nvSpPr>
        <p:spPr>
          <a:xfrm>
            <a:off x="979650" y="796425"/>
            <a:ext cx="7347000" cy="32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900" lvl="0" marL="393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r>
              <a:t/>
            </a:r>
            <a:endParaRPr b="0" sz="29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59"/>
          <p:cNvSpPr txBox="1"/>
          <p:nvPr>
            <p:ph type="title"/>
          </p:nvPr>
        </p:nvSpPr>
        <p:spPr>
          <a:xfrm>
            <a:off x="18266" y="6978"/>
            <a:ext cx="9125733" cy="891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/>
              <a:t>Анализ конкурентов</a:t>
            </a:r>
            <a:endParaRPr b="1" sz="4000"/>
          </a:p>
        </p:txBody>
      </p:sp>
      <p:grpSp>
        <p:nvGrpSpPr>
          <p:cNvPr id="279" name="Google Shape;279;p59"/>
          <p:cNvGrpSpPr/>
          <p:nvPr/>
        </p:nvGrpSpPr>
        <p:grpSpPr>
          <a:xfrm>
            <a:off x="18275" y="1041776"/>
            <a:ext cx="9107601" cy="3685150"/>
            <a:chOff x="0" y="1353222"/>
            <a:chExt cx="10040349" cy="3327449"/>
          </a:xfrm>
        </p:grpSpPr>
        <p:sp>
          <p:nvSpPr>
            <p:cNvPr id="280" name="Google Shape;280;p59"/>
            <p:cNvSpPr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anchorCtr="0" anchor="ctr" bIns="82925" lIns="82925" spcFirstLastPara="1" rIns="82925" wrap="square" tIns="82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59"/>
            <p:cNvSpPr txBox="1"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825" lIns="167725" spcFirstLastPara="1" rIns="167725" wrap="square" tIns="958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ru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 sz="1300"/>
            </a:p>
          </p:txBody>
        </p:sp>
        <p:sp>
          <p:nvSpPr>
            <p:cNvPr id="282" name="Google Shape;282;p59"/>
            <p:cNvSpPr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solidFill>
              <a:srgbClr val="A4D4E2"/>
            </a:solidFill>
            <a:ln cap="flat" cmpd="sng" w="25400">
              <a:solidFill>
                <a:srgbClr val="CFD7E7">
                  <a:alpha val="89803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82925" lIns="82925" spcFirstLastPara="1" rIns="82925" wrap="square" tIns="82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59"/>
            <p:cNvSpPr txBox="1"/>
            <p:nvPr/>
          </p:nvSpPr>
          <p:spPr>
            <a:xfrm>
              <a:off x="0" y="2240149"/>
              <a:ext cx="3059100" cy="1429200"/>
            </a:xfrm>
            <a:prstGeom prst="rect">
              <a:avLst/>
            </a:prstGeom>
            <a:solidFill>
              <a:srgbClr val="A4D4E2"/>
            </a:solidFill>
            <a:ln>
              <a:noFill/>
            </a:ln>
          </p:spPr>
          <p:txBody>
            <a:bodyPr anchorCtr="0" anchor="t" bIns="188700" lIns="125800" spcFirstLastPara="1" rIns="167725" wrap="square" tIns="125800">
              <a:noAutofit/>
            </a:bodyPr>
            <a:lstStyle/>
            <a:p>
              <a:pPr indent="0" lvl="1" marL="0" marR="0" rtl="0" algn="l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ru" sz="2200">
                  <a:solidFill>
                    <a:schemeClr val="dk1"/>
                  </a:solidFill>
                </a:rPr>
                <a:t>салоны красоты, частные визажисты</a:t>
              </a:r>
              <a:endPara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59"/>
            <p:cNvSpPr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anchorCtr="0" anchor="ctr" bIns="82925" lIns="82925" spcFirstLastPara="1" rIns="82925" wrap="square" tIns="82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59"/>
            <p:cNvSpPr txBox="1"/>
            <p:nvPr/>
          </p:nvSpPr>
          <p:spPr>
            <a:xfrm>
              <a:off x="3490590" y="1360651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825" lIns="167725" spcFirstLastPara="1" rIns="167725" wrap="square" tIns="958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ru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 sz="1300"/>
            </a:p>
          </p:txBody>
        </p:sp>
        <p:sp>
          <p:nvSpPr>
            <p:cNvPr id="286" name="Google Shape;286;p59"/>
            <p:cNvSpPr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cap="flat" cmpd="sng" w="25400">
              <a:solidFill>
                <a:srgbClr val="CFD7E7">
                  <a:alpha val="89803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82925" lIns="82925" spcFirstLastPara="1" rIns="82925" wrap="square" tIns="82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59"/>
            <p:cNvSpPr txBox="1"/>
            <p:nvPr/>
          </p:nvSpPr>
          <p:spPr>
            <a:xfrm>
              <a:off x="3490574" y="2257871"/>
              <a:ext cx="3059100" cy="2422800"/>
            </a:xfrm>
            <a:prstGeom prst="rect">
              <a:avLst/>
            </a:prstGeom>
            <a:solidFill>
              <a:srgbClr val="A4D4E2"/>
            </a:solidFill>
            <a:ln>
              <a:noFill/>
            </a:ln>
          </p:spPr>
          <p:txBody>
            <a:bodyPr anchorCtr="0" anchor="t" bIns="188700" lIns="125800" spcFirstLastPara="1" rIns="167725" wrap="square" tIns="12580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700">
                  <a:solidFill>
                    <a:schemeClr val="dk1"/>
                  </a:solidFill>
                </a:rPr>
                <a:t>1) Салон красоты «Permanent Expert»</a:t>
              </a:r>
              <a:endParaRPr sz="17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700">
                  <a:solidFill>
                    <a:schemeClr val="dk1"/>
                  </a:solidFill>
                </a:rPr>
                <a:t>2) Салон красоты «Мастерская»</a:t>
              </a:r>
              <a:endParaRPr sz="17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700">
                  <a:solidFill>
                    <a:schemeClr val="dk1"/>
                  </a:solidFill>
                </a:rPr>
                <a:t>3) Салон красоты «Grimerka»</a:t>
              </a:r>
              <a:endParaRPr sz="17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700">
                  <a:solidFill>
                    <a:schemeClr val="dk1"/>
                  </a:solidFill>
                </a:rPr>
                <a:t>4) Салон красоты «Явидия»</a:t>
              </a:r>
              <a:endParaRPr sz="17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700">
                  <a:solidFill>
                    <a:schemeClr val="dk1"/>
                  </a:solidFill>
                </a:rPr>
                <a:t>5) Салон красоты «Beauty to go»</a:t>
              </a:r>
              <a:endParaRPr sz="1700">
                <a:solidFill>
                  <a:schemeClr val="dk1"/>
                </a:solidFill>
              </a:endParaRPr>
            </a:p>
            <a:p>
              <a:pPr indent="0" lvl="1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</a:endParaRPr>
            </a:p>
            <a:p>
              <a:pPr indent="0" lvl="1" marL="0" marR="0" rtl="0" algn="l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59"/>
            <p:cNvSpPr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anchorCtr="0" anchor="ctr" bIns="82925" lIns="82925" spcFirstLastPara="1" rIns="82925" wrap="square" tIns="82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59"/>
            <p:cNvSpPr txBox="1"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825" lIns="167725" spcFirstLastPara="1" rIns="167725" wrap="square" tIns="958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ru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 sz="1300"/>
            </a:p>
          </p:txBody>
        </p:sp>
        <p:sp>
          <p:nvSpPr>
            <p:cNvPr id="290" name="Google Shape;290;p59"/>
            <p:cNvSpPr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cap="flat" cmpd="sng" w="25400">
              <a:solidFill>
                <a:srgbClr val="CFD7E7">
                  <a:alpha val="89803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82925" lIns="82925" spcFirstLastPara="1" rIns="82925" wrap="square" tIns="82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59"/>
            <p:cNvSpPr txBox="1"/>
            <p:nvPr/>
          </p:nvSpPr>
          <p:spPr>
            <a:xfrm>
              <a:off x="6978034" y="2257848"/>
              <a:ext cx="3059100" cy="1839900"/>
            </a:xfrm>
            <a:prstGeom prst="rect">
              <a:avLst/>
            </a:prstGeom>
            <a:solidFill>
              <a:srgbClr val="A4D4E2"/>
            </a:solidFill>
            <a:ln>
              <a:noFill/>
            </a:ln>
          </p:spPr>
          <p:txBody>
            <a:bodyPr anchorCtr="0" anchor="t" bIns="188700" lIns="125800" spcFirstLastPara="1" rIns="167725" wrap="square" tIns="125800">
              <a:noAutofit/>
            </a:bodyPr>
            <a:lstStyle/>
            <a:p>
              <a:pPr indent="-336550" lvl="0" marL="457200" rtl="0" algn="l">
                <a:spcBef>
                  <a:spcPts val="0"/>
                </a:spcBef>
                <a:spcAft>
                  <a:spcPts val="0"/>
                </a:spcAft>
                <a:buSzPts val="1700"/>
                <a:buChar char="-"/>
              </a:pPr>
              <a:r>
                <a:rPr lang="ru" sz="1700"/>
                <a:t>Использование искусственного интеллекта</a:t>
              </a:r>
              <a:endParaRPr sz="1700"/>
            </a:p>
            <a:p>
              <a:pPr indent="-336550" lvl="0" marL="457200" rtl="0" algn="l">
                <a:spcBef>
                  <a:spcPts val="0"/>
                </a:spcBef>
                <a:spcAft>
                  <a:spcPts val="0"/>
                </a:spcAft>
                <a:buSzPts val="1700"/>
                <a:buChar char="-"/>
              </a:pPr>
              <a:r>
                <a:rPr lang="ru" sz="1700"/>
                <a:t>Скорость оказания услуг</a:t>
              </a:r>
              <a:endParaRPr sz="1700"/>
            </a:p>
            <a:p>
              <a:pPr indent="-336550" lvl="0" marL="457200" rtl="0" algn="l">
                <a:spcBef>
                  <a:spcPts val="0"/>
                </a:spcBef>
                <a:spcAft>
                  <a:spcPts val="0"/>
                </a:spcAft>
                <a:buSzPts val="1700"/>
                <a:buChar char="-"/>
              </a:pPr>
              <a:r>
                <a:rPr lang="ru" sz="1700"/>
                <a:t>Качество</a:t>
              </a:r>
              <a:endParaRPr sz="1700"/>
            </a:p>
            <a:p>
              <a:pPr indent="-336550" lvl="0" marL="457200" rtl="0" algn="l">
                <a:spcBef>
                  <a:spcPts val="0"/>
                </a:spcBef>
                <a:spcAft>
                  <a:spcPts val="0"/>
                </a:spcAft>
                <a:buSzPts val="1700"/>
                <a:buChar char="-"/>
              </a:pPr>
              <a:r>
                <a:rPr lang="ru" sz="1700"/>
                <a:t>Уникальность</a:t>
              </a:r>
              <a:endParaRPr sz="17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/>
            </a:p>
          </p:txBody>
        </p:sp>
      </p:grpSp>
      <p:sp>
        <p:nvSpPr>
          <p:cNvPr id="292" name="Google Shape;292;p59"/>
          <p:cNvSpPr txBox="1"/>
          <p:nvPr/>
        </p:nvSpPr>
        <p:spPr>
          <a:xfrm>
            <a:off x="102632" y="3894547"/>
            <a:ext cx="26127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93" name="Google Shape;293;p59"/>
          <p:cNvSpPr txBox="1"/>
          <p:nvPr/>
        </p:nvSpPr>
        <p:spPr>
          <a:xfrm>
            <a:off x="3265650" y="3894544"/>
            <a:ext cx="26127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60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900" lvl="0" marL="393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r>
              <a:t/>
            </a:r>
            <a:endParaRPr b="0" sz="29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60"/>
          <p:cNvSpPr txBox="1"/>
          <p:nvPr>
            <p:ph type="title"/>
          </p:nvPr>
        </p:nvSpPr>
        <p:spPr>
          <a:xfrm>
            <a:off x="-1" y="11599"/>
            <a:ext cx="9144000" cy="891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chemeClr val="dk1"/>
                </a:solidFill>
              </a:rPr>
              <a:t>Бизнес-модель</a:t>
            </a:r>
            <a:endParaRPr b="1" sz="4000">
              <a:solidFill>
                <a:schemeClr val="dk1"/>
              </a:solidFill>
            </a:endParaRPr>
          </a:p>
        </p:txBody>
      </p:sp>
      <p:sp>
        <p:nvSpPr>
          <p:cNvPr id="300" name="Google Shape;300;p60"/>
          <p:cNvSpPr txBox="1"/>
          <p:nvPr/>
        </p:nvSpPr>
        <p:spPr>
          <a:xfrm>
            <a:off x="718267" y="1924050"/>
            <a:ext cx="8064220" cy="2268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3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1" name="Google Shape;301;p60"/>
          <p:cNvGraphicFramePr/>
          <p:nvPr/>
        </p:nvGraphicFramePr>
        <p:xfrm>
          <a:off x="0" y="84474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{65BC1F88-B86E-4190-9366-2CE8E57FE9A9}</a:tableStyleId>
              </a:tblPr>
              <a:tblGrid>
                <a:gridCol w="1828800"/>
                <a:gridCol w="1828800"/>
                <a:gridCol w="914400"/>
                <a:gridCol w="914400"/>
                <a:gridCol w="1828800"/>
                <a:gridCol w="1828800"/>
              </a:tblGrid>
              <a:tr h="1402975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Ключевые </a:t>
                      </a:r>
                      <a:r>
                        <a:rPr lang="ru" sz="1300">
                          <a:solidFill>
                            <a:schemeClr val="dk1"/>
                          </a:solidFill>
                        </a:rPr>
                        <a:t>партнеры</a:t>
                      </a:r>
                      <a:endParaRPr sz="1300"/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 sz="1300"/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2"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 sz="1300"/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rowSpan="2"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 b="1"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 sz="1300"/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14029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 sz="1300"/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 sz="1300"/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402975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 sz="1300"/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 sz="1300"/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302" name="Google Shape;302;p60"/>
          <p:cNvSpPr txBox="1"/>
          <p:nvPr/>
        </p:nvSpPr>
        <p:spPr>
          <a:xfrm>
            <a:off x="7345844" y="1384824"/>
            <a:ext cx="1698000" cy="6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Массовый рынок</a:t>
            </a:r>
            <a:endParaRPr sz="1300">
              <a:solidFill>
                <a:schemeClr val="dk1"/>
              </a:solidFill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303" name="Google Shape;303;p60"/>
          <p:cNvSpPr txBox="1"/>
          <p:nvPr/>
        </p:nvSpPr>
        <p:spPr>
          <a:xfrm>
            <a:off x="3521237" y="1148419"/>
            <a:ext cx="1763700" cy="14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-2984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ru" sz="1100">
                <a:solidFill>
                  <a:schemeClr val="dk1"/>
                </a:solidFill>
              </a:rPr>
              <a:t>Инновационные технологии</a:t>
            </a:r>
            <a:endParaRPr sz="1300">
              <a:solidFill>
                <a:schemeClr val="dk1"/>
              </a:solidFill>
            </a:endParaRPr>
          </a:p>
          <a:p>
            <a:pPr indent="-2984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ru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Цена</a:t>
            </a:r>
            <a:endParaRPr sz="1300">
              <a:solidFill>
                <a:schemeClr val="dk1"/>
              </a:solidFill>
            </a:endParaRPr>
          </a:p>
          <a:p>
            <a:pPr indent="-2984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ru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Сокращение расходов</a:t>
            </a:r>
            <a:endParaRPr sz="1300">
              <a:solidFill>
                <a:schemeClr val="dk1"/>
              </a:solidFill>
            </a:endParaRPr>
          </a:p>
          <a:p>
            <a:pPr indent="-2984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ru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Доступность</a:t>
            </a:r>
            <a:endParaRPr sz="1300">
              <a:solidFill>
                <a:schemeClr val="dk1"/>
              </a:solidFill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304" name="Google Shape;304;p60"/>
          <p:cNvSpPr txBox="1"/>
          <p:nvPr/>
        </p:nvSpPr>
        <p:spPr>
          <a:xfrm>
            <a:off x="5550795" y="2336681"/>
            <a:ext cx="16980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</a:rPr>
              <a:t>Прямые</a:t>
            </a:r>
            <a:r>
              <a:rPr lang="ru" sz="1100">
                <a:solidFill>
                  <a:schemeClr val="dk1"/>
                </a:solidFill>
              </a:rPr>
              <a:t>: продажа через социальные сети, сайт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</a:rPr>
              <a:t>Непрямы</a:t>
            </a:r>
            <a:r>
              <a:rPr lang="ru" sz="1100">
                <a:solidFill>
                  <a:schemeClr val="dk1"/>
                </a:solidFill>
              </a:rPr>
              <a:t>е: отсутствуют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60"/>
          <p:cNvSpPr txBox="1"/>
          <p:nvPr/>
        </p:nvSpPr>
        <p:spPr>
          <a:xfrm>
            <a:off x="5550800" y="1254041"/>
            <a:ext cx="1794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</a:t>
            </a:r>
            <a:r>
              <a:rPr lang="ru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ерсональна</a:t>
            </a:r>
            <a:r>
              <a:rPr lang="ru" sz="1100">
                <a:solidFill>
                  <a:schemeClr val="dk1"/>
                </a:solidFill>
              </a:rPr>
              <a:t>я </a:t>
            </a:r>
            <a:r>
              <a:rPr lang="ru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поддержка клиентов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306" name="Google Shape;306;p60"/>
          <p:cNvSpPr txBox="1"/>
          <p:nvPr/>
        </p:nvSpPr>
        <p:spPr>
          <a:xfrm>
            <a:off x="4668899" y="3831912"/>
            <a:ext cx="4572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-82550" lvl="0" marL="12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Разовые сделки</a:t>
            </a:r>
            <a:endParaRPr sz="1300">
              <a:solidFill>
                <a:schemeClr val="dk1"/>
              </a:solidFill>
            </a:endParaRPr>
          </a:p>
          <a:p>
            <a:pPr indent="-82550" lvl="0" marL="12700" marR="0" rtl="0" algn="l">
              <a:spcBef>
                <a:spcPts val="0"/>
              </a:spcBef>
              <a:spcAft>
                <a:spcPts val="0"/>
              </a:spcAft>
              <a:buSzPts val="1300"/>
              <a:buChar char="•"/>
            </a:pPr>
            <a:r>
              <a:rPr lang="ru" sz="1300"/>
              <a:t>продажа курсов по макияжу</a:t>
            </a:r>
            <a:endParaRPr sz="1300"/>
          </a:p>
        </p:txBody>
      </p:sp>
      <p:sp>
        <p:nvSpPr>
          <p:cNvPr id="307" name="Google Shape;307;p60"/>
          <p:cNvSpPr txBox="1"/>
          <p:nvPr/>
        </p:nvSpPr>
        <p:spPr>
          <a:xfrm>
            <a:off x="1892056" y="2444338"/>
            <a:ext cx="1698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-2984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ru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Материальные ресурсы</a:t>
            </a:r>
            <a:endParaRPr sz="1300">
              <a:solidFill>
                <a:schemeClr val="dk1"/>
              </a:solidFill>
            </a:endParaRPr>
          </a:p>
          <a:p>
            <a:pPr indent="-2984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ru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Интеллектуальные ресурсы</a:t>
            </a:r>
            <a:endParaRPr sz="1300">
              <a:solidFill>
                <a:schemeClr val="dk1"/>
              </a:solidFill>
            </a:endParaRPr>
          </a:p>
          <a:p>
            <a:pPr indent="-2984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ru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</a:t>
            </a:r>
            <a:endParaRPr sz="1300">
              <a:solidFill>
                <a:schemeClr val="dk1"/>
              </a:solidFill>
            </a:endParaRPr>
          </a:p>
          <a:p>
            <a:pPr indent="-2984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ru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60"/>
          <p:cNvSpPr txBox="1"/>
          <p:nvPr/>
        </p:nvSpPr>
        <p:spPr>
          <a:xfrm>
            <a:off x="1843593" y="1254040"/>
            <a:ext cx="1794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-19050" lvl="0" marL="127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b="1" lang="ru" sz="1100">
                <a:solidFill>
                  <a:schemeClr val="dk1"/>
                </a:solidFill>
              </a:rPr>
              <a:t>Разрешение проблем (сфера услуг)</a:t>
            </a:r>
            <a:endParaRPr b="1" sz="1300">
              <a:solidFill>
                <a:schemeClr val="dk1"/>
              </a:solidFill>
            </a:endParaRPr>
          </a:p>
          <a:p>
            <a:pPr indent="0" lvl="0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309" name="Google Shape;309;p60"/>
          <p:cNvSpPr txBox="1"/>
          <p:nvPr/>
        </p:nvSpPr>
        <p:spPr>
          <a:xfrm>
            <a:off x="25" y="1384825"/>
            <a:ext cx="1698000" cy="684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41450" lIns="82925" spcFirstLastPara="1" rIns="82925" wrap="square" tIns="41450">
            <a:spAutoFit/>
          </a:bodyPr>
          <a:lstStyle/>
          <a:p>
            <a:pPr indent="-3111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>
                <a:solidFill>
                  <a:schemeClr val="dk1"/>
                </a:solidFill>
              </a:rPr>
              <a:t>Визажисты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>
                <a:solidFill>
                  <a:schemeClr val="dk1"/>
                </a:solidFill>
              </a:rPr>
              <a:t>Специалисты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>
                <a:solidFill>
                  <a:schemeClr val="dk1"/>
                </a:solidFill>
              </a:rPr>
              <a:t> Сег</a:t>
            </a:r>
            <a:r>
              <a:rPr lang="ru" sz="1300">
                <a:solidFill>
                  <a:schemeClr val="dk1"/>
                </a:solidFill>
              </a:rPr>
              <a:t>ме</a:t>
            </a:r>
            <a:r>
              <a:rPr lang="ru" sz="1300">
                <a:solidFill>
                  <a:schemeClr val="dk1"/>
                </a:solidFill>
              </a:rPr>
              <a:t>нт B2C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310" name="Google Shape;310;p60"/>
          <p:cNvSpPr txBox="1"/>
          <p:nvPr/>
        </p:nvSpPr>
        <p:spPr>
          <a:xfrm>
            <a:off x="81200" y="3873050"/>
            <a:ext cx="4401000" cy="1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Фиксированные (постоянные) издержки</a:t>
            </a:r>
            <a:r>
              <a:rPr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арендная плата, амо</a:t>
            </a:r>
            <a:r>
              <a:rPr lang="ru" sz="1300">
                <a:solidFill>
                  <a:schemeClr val="dk1"/>
                </a:solidFill>
              </a:rPr>
              <a:t>ртизационные отчисления, расходы на рекламу, заработная плата сотрудникам, выплата кредита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300">
                <a:solidFill>
                  <a:schemeClr val="dk1"/>
                </a:solidFill>
              </a:rPr>
              <a:t>Переменные издержки</a:t>
            </a:r>
            <a:r>
              <a:rPr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оплата электроэнергии, покупка расходников, недо</a:t>
            </a:r>
            <a:r>
              <a:rPr lang="ru" sz="1300">
                <a:solidFill>
                  <a:schemeClr val="dk1"/>
                </a:solidFill>
              </a:rPr>
              <a:t>стающих материалов</a:t>
            </a:r>
            <a:endParaRPr sz="1300">
              <a:solidFill>
                <a:schemeClr val="dk1"/>
              </a:solidFill>
            </a:endParaRPr>
          </a:p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i="1"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61"/>
          <p:cNvSpPr txBox="1"/>
          <p:nvPr>
            <p:ph type="title"/>
          </p:nvPr>
        </p:nvSpPr>
        <p:spPr>
          <a:xfrm>
            <a:off x="15212" y="118343"/>
            <a:ext cx="91137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/>
              <a:t>Процесс оказания услуги</a:t>
            </a:r>
            <a:endParaRPr b="1" sz="3600"/>
          </a:p>
        </p:txBody>
      </p:sp>
      <p:sp>
        <p:nvSpPr>
          <p:cNvPr id="316" name="Google Shape;316;p61"/>
          <p:cNvSpPr txBox="1"/>
          <p:nvPr/>
        </p:nvSpPr>
        <p:spPr>
          <a:xfrm>
            <a:off x="307975" y="1092000"/>
            <a:ext cx="4178400" cy="37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highlight>
                  <a:schemeClr val="lt1"/>
                </a:highlight>
              </a:rPr>
              <a:t>1. Бронирование.</a:t>
            </a: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</a:rPr>
              <a:t> Клиент может заранее забронировать время в мейкап студии по телефону, через сайт или лично на месте.</a:t>
            </a:r>
            <a:endParaRPr sz="12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highlight>
                  <a:schemeClr val="lt1"/>
                </a:highlight>
              </a:rPr>
              <a:t>2. Консультация</a:t>
            </a: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</a:rPr>
              <a:t>. Клиент консультируется по поводу вида макияжа, особых пожеланий в цветовой гамме и прочее.Также администратор должен объяснить концепцию работы и особенности нашей студии.</a:t>
            </a:r>
            <a:endParaRPr sz="12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highlight>
                  <a:schemeClr val="lt1"/>
                </a:highlight>
              </a:rPr>
              <a:t>3. Подготовка помещения</a:t>
            </a: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</a:rPr>
              <a:t>. </a:t>
            </a: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</a:rPr>
              <a:t>Перед приходом клиента в мейкап студию помещение и рабочее место следует подготовить, чтобы создать комфортные условия для работы.</a:t>
            </a:r>
            <a:endParaRPr sz="12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4. Применение искусственного интеллекта</a:t>
            </a:r>
            <a:r>
              <a:rPr lang="ru" sz="1200">
                <a:solidFill>
                  <a:schemeClr val="dk1"/>
                </a:solidFill>
              </a:rPr>
              <a:t>. После прихода клиента делается три снимка лица с разных ракурсов. Фотографии загружаются в искусственный интеллект, и на базе знаний о визаже и анатомии создаётся уникальные инструкции и техники, следуя которым визажист сможет наилучшим образом подчеркнуть естественную красоту клиента.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317" name="Google Shape;317;p61"/>
          <p:cNvSpPr txBox="1"/>
          <p:nvPr/>
        </p:nvSpPr>
        <p:spPr>
          <a:xfrm>
            <a:off x="4572000" y="1056025"/>
            <a:ext cx="4146900" cy="37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/>
              <a:t>5. Нанесение макияжа</a:t>
            </a:r>
            <a:r>
              <a:rPr lang="ru" sz="1200"/>
              <a:t>.Используя инструкции искусственного интеллекта и навыки визажиста, последний </a:t>
            </a:r>
            <a:r>
              <a:rPr lang="ru" sz="1200"/>
              <a:t>создает</a:t>
            </a:r>
            <a:r>
              <a:rPr lang="ru" sz="1200"/>
              <a:t>  макияж в соответствии с пожеланиями клиента. Это может включать нанесение основы, коррекцию бровей, нанесение теней, подводку, румяна, помаду и т.д.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6. </a:t>
            </a:r>
            <a:r>
              <a:rPr b="1" lang="ru" sz="1200">
                <a:solidFill>
                  <a:schemeClr val="dk1"/>
                </a:solidFill>
              </a:rPr>
              <a:t>Корректировка и закрепление.</a:t>
            </a:r>
            <a:r>
              <a:rPr lang="ru" sz="1200">
                <a:solidFill>
                  <a:schemeClr val="dk1"/>
                </a:solidFill>
              </a:rPr>
              <a:t> Убедиться, что клиент доволен результатом или внести изменения по его запросу.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</a:rPr>
              <a:t>7. </a:t>
            </a:r>
            <a:r>
              <a:rPr b="1" lang="ru" sz="1200">
                <a:solidFill>
                  <a:schemeClr val="dk1"/>
                </a:solidFill>
                <a:highlight>
                  <a:schemeClr val="lt1"/>
                </a:highlight>
              </a:rPr>
              <a:t>Оплата и завершение процесса.</a:t>
            </a: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</a:rPr>
              <a:t> После </a:t>
            </a:r>
            <a:r>
              <a:rPr lang="ru" sz="1200">
                <a:solidFill>
                  <a:schemeClr val="dk1"/>
                </a:solidFill>
              </a:rPr>
              <a:t>завершения макияжа</a:t>
            </a: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</a:rPr>
              <a:t> клиент оплачивает услуги, администратор прощается с ним.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62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900" lvl="0" marL="393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r>
              <a:t/>
            </a:r>
            <a:endParaRPr b="0" sz="29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62"/>
          <p:cNvSpPr txBox="1"/>
          <p:nvPr>
            <p:ph type="title"/>
          </p:nvPr>
        </p:nvSpPr>
        <p:spPr>
          <a:xfrm>
            <a:off x="-1" y="0"/>
            <a:ext cx="9144000" cy="891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chemeClr val="dk1"/>
                </a:solidFill>
              </a:rPr>
              <a:t>Цель проекта по SMART</a:t>
            </a:r>
            <a:endParaRPr b="1" sz="3600">
              <a:solidFill>
                <a:schemeClr val="dk1"/>
              </a:solidFill>
            </a:endParaRPr>
          </a:p>
        </p:txBody>
      </p:sp>
      <p:sp>
        <p:nvSpPr>
          <p:cNvPr id="324" name="Google Shape;324;p62"/>
          <p:cNvSpPr txBox="1"/>
          <p:nvPr/>
        </p:nvSpPr>
        <p:spPr>
          <a:xfrm>
            <a:off x="523050" y="1089725"/>
            <a:ext cx="79332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/>
              <a:t>S - преобразить женский образ качественным макияжем, выполненным путем опытного оценивания и анализа типа лица, подбором правильных материалов и техник нанесения.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/>
              <a:t>M - достигнем результат, когда </a:t>
            </a:r>
            <a:r>
              <a:rPr b="1" lang="ru" sz="1500">
                <a:solidFill>
                  <a:schemeClr val="dk1"/>
                </a:solidFill>
              </a:rPr>
              <a:t>количество людей, посетивших наш салон за месяц достигнет 144  человека в месяц, чистая прибыль достигнет 226 598 рублей.( два месяца работы)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/>
              <a:t> 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/>
              <a:t>A - цель достижима, так как у нас есть  моральные и физические ресурсы для аренды помещения, рекламы, содержания сотрудников и салона.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/>
              <a:t>R - цель значима, так как дает нам возможность самореализоваться и помогает женщинам подобрать правильный макияж и исполнить его.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/>
              <a:t>T - цель может быть достигнута к 22 марта 2025 года (старт 1 февраля 2024, открытие 1 фев 2025)</a:t>
            </a:r>
            <a:endParaRPr b="1" sz="1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3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900" lvl="0" marL="393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r>
              <a:t/>
            </a:r>
            <a:endParaRPr b="0" sz="29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63"/>
          <p:cNvSpPr txBox="1"/>
          <p:nvPr>
            <p:ph type="title"/>
          </p:nvPr>
        </p:nvSpPr>
        <p:spPr>
          <a:xfrm>
            <a:off x="-1" y="0"/>
            <a:ext cx="9144000" cy="891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chemeClr val="dk1"/>
                </a:solidFill>
              </a:rPr>
              <a:t>Стартовые инвестиции</a:t>
            </a:r>
            <a:endParaRPr b="1" sz="3600">
              <a:solidFill>
                <a:schemeClr val="dk1"/>
              </a:solidFill>
            </a:endParaRPr>
          </a:p>
        </p:txBody>
      </p:sp>
      <p:graphicFrame>
        <p:nvGraphicFramePr>
          <p:cNvPr id="331" name="Google Shape;331;p63"/>
          <p:cNvGraphicFramePr/>
          <p:nvPr/>
        </p:nvGraphicFramePr>
        <p:xfrm>
          <a:off x="130410" y="133076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{65BC1F88-B86E-4190-9366-2CE8E57FE9A9}</a:tableStyleId>
              </a:tblPr>
              <a:tblGrid>
                <a:gridCol w="2961050"/>
                <a:gridCol w="2961050"/>
                <a:gridCol w="2961050"/>
              </a:tblGrid>
              <a:tr h="38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Статья затрат</a:t>
                      </a:r>
                      <a:endParaRPr sz="1300"/>
                    </a:p>
                  </a:txBody>
                  <a:tcPr marT="34275" marB="34275" marR="91425" marL="91425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Сумма, руб.</a:t>
                      </a:r>
                      <a:endParaRPr sz="1300"/>
                    </a:p>
                  </a:txBody>
                  <a:tcPr marT="34275" marB="34275" marR="91425" marL="91425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Источник</a:t>
                      </a:r>
                      <a:endParaRPr sz="1300"/>
                    </a:p>
                  </a:txBody>
                  <a:tcPr marT="34275" marB="34275" marR="91425" marL="91425">
                    <a:solidFill>
                      <a:srgbClr val="018B9D"/>
                    </a:solidFill>
                  </a:tcPr>
                </a:tc>
              </a:tr>
              <a:tr h="708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Ремонт</a:t>
                      </a:r>
                      <a:endParaRPr sz="1300"/>
                    </a:p>
                  </a:txBody>
                  <a:tcPr marT="34275" marB="34275" marR="91425" marL="914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12</a:t>
                      </a:r>
                      <a:r>
                        <a:rPr lang="ru" sz="2100"/>
                        <a:t>0 000</a:t>
                      </a:r>
                      <a:endParaRPr sz="1300"/>
                    </a:p>
                  </a:txBody>
                  <a:tcPr marT="34275" marB="34275" marR="91425" marL="914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21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Кредитные средства</a:t>
                      </a:r>
                      <a:endParaRPr sz="2100"/>
                    </a:p>
                  </a:txBody>
                  <a:tcPr marT="34275" marB="34275" marR="91425" marL="91425">
                    <a:solidFill>
                      <a:srgbClr val="A4D4E2"/>
                    </a:solidFill>
                  </a:tcPr>
                </a:tc>
              </a:tr>
              <a:tr h="708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Закупка материалов (косметика уходовая и декоративная, кисти, палитры)</a:t>
                      </a:r>
                      <a:endParaRPr sz="1300"/>
                    </a:p>
                  </a:txBody>
                  <a:tcPr marT="34275" marB="34275" marR="91425" marL="914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50 000</a:t>
                      </a:r>
                      <a:endParaRPr sz="1300"/>
                    </a:p>
                  </a:txBody>
                  <a:tcPr marT="34275" marB="34275" marR="91425" marL="914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21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Кредитные средства</a:t>
                      </a:r>
                      <a:endParaRPr sz="2100"/>
                    </a:p>
                  </a:txBody>
                  <a:tcPr marT="34275" marB="34275" marR="91425" marL="91425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388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Закупка техники </a:t>
                      </a:r>
                      <a:endParaRPr sz="1300"/>
                    </a:p>
                  </a:txBody>
                  <a:tcPr marT="34275" marB="34275" marR="91425" marL="914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30 000</a:t>
                      </a:r>
                      <a:endParaRPr sz="1300"/>
                    </a:p>
                  </a:txBody>
                  <a:tcPr marT="34275" marB="34275" marR="91425" marL="914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Кредитные средства</a:t>
                      </a:r>
                      <a:endParaRPr sz="1300"/>
                    </a:p>
                  </a:txBody>
                  <a:tcPr marT="34275" marB="34275" marR="91425" marL="91425">
                    <a:solidFill>
                      <a:srgbClr val="A4D4E2"/>
                    </a:solidFill>
                  </a:tcPr>
                </a:tc>
              </a:tr>
              <a:tr h="388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ИТОГО</a:t>
                      </a:r>
                      <a:endParaRPr sz="1300"/>
                    </a:p>
                  </a:txBody>
                  <a:tcPr marT="34275" marB="34275" marR="91425" marL="914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20</a:t>
                      </a:r>
                      <a:r>
                        <a:rPr lang="ru" sz="2100"/>
                        <a:t>0 000</a:t>
                      </a:r>
                      <a:endParaRPr sz="1300"/>
                    </a:p>
                  </a:txBody>
                  <a:tcPr marT="34275" marB="34275" marR="91425" marL="914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/>
                    </a:p>
                  </a:txBody>
                  <a:tcPr marT="34275" marB="34275" marR="91425" marL="91425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4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900" lvl="0" marL="393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r>
              <a:t/>
            </a:r>
            <a:endParaRPr b="0" sz="29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64"/>
          <p:cNvSpPr txBox="1"/>
          <p:nvPr>
            <p:ph type="title"/>
          </p:nvPr>
        </p:nvSpPr>
        <p:spPr>
          <a:xfrm>
            <a:off x="259648" y="438377"/>
            <a:ext cx="8425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/>
              <a:t>Организационный план</a:t>
            </a:r>
            <a:endParaRPr b="1" sz="3600"/>
          </a:p>
        </p:txBody>
      </p:sp>
      <p:sp>
        <p:nvSpPr>
          <p:cNvPr id="338" name="Google Shape;338;p64"/>
          <p:cNvSpPr txBox="1"/>
          <p:nvPr/>
        </p:nvSpPr>
        <p:spPr>
          <a:xfrm>
            <a:off x="621067" y="1437675"/>
            <a:ext cx="8064300" cy="22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3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8260"/>
              <a:buFont typeface="Times New Roman"/>
              <a:buNone/>
            </a:pPr>
            <a:r>
              <a:rPr lang="ru" sz="2300">
                <a:solidFill>
                  <a:schemeClr val="dk1"/>
                </a:solidFill>
              </a:rPr>
              <a:t>Выбранная организационно-правовая форма: Индивидуальный предприниматель. 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8260"/>
              <a:buFont typeface="Times New Roman"/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8260"/>
              <a:buFont typeface="Arial"/>
              <a:buNone/>
            </a:pPr>
            <a:r>
              <a:rPr lang="ru" sz="2300">
                <a:solidFill>
                  <a:schemeClr val="dk1"/>
                </a:solidFill>
              </a:rPr>
              <a:t>Выбранная система налогообложения: упрощенная система налогообложения, 6%, отчетный период — “квартал”.</a:t>
            </a:r>
            <a:endParaRPr i="1" sz="2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t/>
            </a:r>
            <a:endParaRPr sz="2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5"/>
          <p:cNvSpPr txBox="1"/>
          <p:nvPr>
            <p:ph type="title"/>
          </p:nvPr>
        </p:nvSpPr>
        <p:spPr>
          <a:xfrm>
            <a:off x="7201" y="-232350"/>
            <a:ext cx="91296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chemeClr val="dk1"/>
                </a:solidFill>
              </a:rPr>
              <a:t>Финансовый план</a:t>
            </a:r>
            <a:endParaRPr b="1" sz="3600">
              <a:solidFill>
                <a:schemeClr val="dk1"/>
              </a:solidFill>
            </a:endParaRPr>
          </a:p>
        </p:txBody>
      </p:sp>
      <p:graphicFrame>
        <p:nvGraphicFramePr>
          <p:cNvPr id="344" name="Google Shape;344;p65"/>
          <p:cNvGraphicFramePr/>
          <p:nvPr/>
        </p:nvGraphicFramePr>
        <p:xfrm>
          <a:off x="-11" y="58515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{65BC1F88-B86E-4190-9366-2CE8E57FE9A9}</a:tableStyleId>
              </a:tblPr>
              <a:tblGrid>
                <a:gridCol w="653100"/>
                <a:gridCol w="2905150"/>
                <a:gridCol w="426000"/>
                <a:gridCol w="328625"/>
                <a:gridCol w="328625"/>
                <a:gridCol w="328625"/>
                <a:gridCol w="328625"/>
                <a:gridCol w="328625"/>
                <a:gridCol w="328625"/>
                <a:gridCol w="328625"/>
                <a:gridCol w="328625"/>
                <a:gridCol w="328625"/>
                <a:gridCol w="328625"/>
                <a:gridCol w="328625"/>
                <a:gridCol w="328625"/>
                <a:gridCol w="1143750"/>
              </a:tblGrid>
              <a:tr h="3713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b="1" i="0" sz="130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b="1" i="0" sz="130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b="1" i="0" sz="130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b="1" i="0" sz="130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018B9D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018B9D"/>
                    </a:solidFill>
                  </a:tcPr>
                </a:tc>
              </a:tr>
              <a:tr h="210775"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600"/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 vMerge="1"/>
              </a:tr>
              <a:tr h="210775">
                <a:tc gridSpan="1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b="1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5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b="1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360</a:t>
                      </a:r>
                      <a:r>
                        <a:rPr lang="ru" sz="1300"/>
                        <a:t>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360000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360000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360000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360000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360000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360000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360000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360000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360000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360000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360000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4 320 000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604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b="1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239 47</a:t>
                      </a:r>
                      <a:r>
                        <a:rPr lang="ru" sz="1300"/>
                        <a:t>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239 470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239 470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239 470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239 470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239 470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239 470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239 470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239 470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239 470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239 470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239 470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2 873 640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</a:tr>
              <a:tr h="259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</a:t>
                      </a:r>
                      <a:endParaRPr b="1" i="1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руб.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181 500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181 500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rgbClr val="000000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181 500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rgbClr val="000000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181 500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rgbClr val="000000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181 500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rgbClr val="000000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181 500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rgbClr val="000000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181 500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rgbClr val="000000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181 500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rgbClr val="000000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181 500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rgbClr val="000000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181 500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rgbClr val="000000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181 500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rgbClr val="000000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181 500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rgbClr val="000000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 2 178 000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259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2.1.2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Аренда</a:t>
                      </a:r>
                      <a:r>
                        <a:rPr lang="ru" sz="1300"/>
                        <a:t> помещения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" sz="1300"/>
                        <a:t>4770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24770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24770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24770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24770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24770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24770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24770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24770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24770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24770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24770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297 240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</a:tr>
              <a:tr h="259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 b="1" i="1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25 200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 25 200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 25 200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 25 200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 25 200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 25 200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 25 200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 25 200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 25 200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 25 200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 25 200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 25 200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302 400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259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2.2.1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Материал</a:t>
                      </a:r>
                      <a:r>
                        <a:rPr lang="ru" sz="1300"/>
                        <a:t>ы (косметика и прочее)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8000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8000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8000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8000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8000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8000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8000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8000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8000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96 000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</a:tr>
              <a:tr h="12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13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9" name="Google Shape;349;p66"/>
          <p:cNvGraphicFramePr/>
          <p:nvPr/>
        </p:nvGraphicFramePr>
        <p:xfrm>
          <a:off x="-11" y="12045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{65BC1F88-B86E-4190-9366-2CE8E57FE9A9}</a:tableStyleId>
              </a:tblPr>
              <a:tblGrid>
                <a:gridCol w="555000"/>
                <a:gridCol w="246880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971975"/>
              </a:tblGrid>
              <a:tr h="939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b="0" i="0" sz="13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</a:t>
                      </a: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НАЛОГООБЛОЖЕНИЯ</a:t>
                      </a:r>
                      <a:endParaRPr b="1" i="0" sz="13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120 530</a:t>
                      </a:r>
                      <a:endParaRPr b="0" i="0" sz="13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</a:t>
                      </a:r>
                      <a:r>
                        <a:rPr lang="ru" sz="1300">
                          <a:solidFill>
                            <a:schemeClr val="dk1"/>
                          </a:solidFill>
                        </a:rPr>
                        <a:t>120 530</a:t>
                      </a:r>
                      <a:endParaRPr b="0"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</a:t>
                      </a:r>
                      <a:r>
                        <a:rPr lang="ru" sz="1300">
                          <a:solidFill>
                            <a:schemeClr val="dk1"/>
                          </a:solidFill>
                        </a:rPr>
                        <a:t>120 530</a:t>
                      </a:r>
                      <a:endParaRPr b="0"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</a:t>
                      </a:r>
                      <a:r>
                        <a:rPr lang="ru" sz="1300">
                          <a:solidFill>
                            <a:schemeClr val="dk1"/>
                          </a:solidFill>
                        </a:rPr>
                        <a:t>120 530</a:t>
                      </a:r>
                      <a:endParaRPr b="0"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</a:t>
                      </a:r>
                      <a:r>
                        <a:rPr lang="ru" sz="1300">
                          <a:solidFill>
                            <a:schemeClr val="dk1"/>
                          </a:solidFill>
                        </a:rPr>
                        <a:t>120 530</a:t>
                      </a:r>
                      <a:endParaRPr b="0"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</a:t>
                      </a:r>
                      <a:r>
                        <a:rPr lang="ru" sz="1300">
                          <a:solidFill>
                            <a:schemeClr val="dk1"/>
                          </a:solidFill>
                        </a:rPr>
                        <a:t>120 530</a:t>
                      </a:r>
                      <a:endParaRPr b="0"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lt1"/>
                          </a:solidFill>
                        </a:rPr>
                        <a:t> </a:t>
                      </a: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120 530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lt1"/>
                          </a:solidFill>
                        </a:rPr>
                        <a:t> </a:t>
                      </a: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120 530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lt1"/>
                          </a:solidFill>
                        </a:rPr>
                        <a:t> </a:t>
                      </a: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120 530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lt1"/>
                          </a:solidFill>
                        </a:rPr>
                        <a:t> </a:t>
                      </a: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120 530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lt1"/>
                          </a:solidFill>
                        </a:rPr>
                        <a:t> </a:t>
                      </a: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120 530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lt1"/>
                          </a:solidFill>
                        </a:rPr>
                        <a:t> </a:t>
                      </a: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120 530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lt1"/>
                          </a:solidFill>
                        </a:rPr>
                        <a:t> </a:t>
                      </a:r>
                      <a:r>
                        <a:rPr b="1" lang="ru" sz="1300">
                          <a:solidFill>
                            <a:schemeClr val="dk1"/>
                          </a:solidFill>
                        </a:rPr>
                        <a:t>120 530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1 446 360</a:t>
                      </a:r>
                      <a:endParaRPr b="0" i="0" sz="13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  <a:tr h="868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100"/>
                        <a:t>УПРОЩЕННАЯ СИСТЕМА НАЛОГООБЛОЖЕНИЯ, 6%, ОТЧЕТНЫЙ ПЕРИОД “КВАРТАЛ”</a:t>
                      </a:r>
                      <a:endParaRPr b="1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</a:rPr>
                        <a:t> 7 232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</a:rPr>
                        <a:t> 7 232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</a:rPr>
                        <a:t> 7 232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</a:rPr>
                        <a:t> 7 232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</a:rPr>
                        <a:t> 7 232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</a:rPr>
                        <a:t> 7 232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</a:rPr>
                        <a:t> 7 232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</a:rPr>
                        <a:t> 7 232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</a:rPr>
                        <a:t> 7 232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</a:rPr>
                        <a:t> 7 232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</a:rPr>
                        <a:t> 7 232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</a:rPr>
                        <a:t> 7 232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</a:rPr>
                        <a:t> 7 232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86 781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/>
                    </a:solidFill>
                  </a:tcPr>
                </a:tc>
              </a:tr>
              <a:tr h="44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b="1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113 299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113 299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113 299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113 299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113 299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113 299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113 299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113 299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113 299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113 299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113 299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 113 299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113 299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1 359 </a:t>
                      </a:r>
                      <a:r>
                        <a:rPr lang="ru" sz="1300"/>
                        <a:t>578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  <a:tr h="348125">
                <a:tc gridSpan="1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b="1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43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200 000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625" marB="0" marR="2625" marL="2625">
                    <a:solidFill>
                      <a:srgbClr val="A4D4E2">
                        <a:alpha val="498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67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900" lvl="0" marL="393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r>
              <a:t/>
            </a:r>
            <a:endParaRPr b="0" sz="29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67"/>
          <p:cNvSpPr txBox="1"/>
          <p:nvPr>
            <p:ph type="title"/>
          </p:nvPr>
        </p:nvSpPr>
        <p:spPr>
          <a:xfrm>
            <a:off x="365350" y="463825"/>
            <a:ext cx="83811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chemeClr val="dk1"/>
                </a:solidFill>
              </a:rPr>
              <a:t>Экономика проекта</a:t>
            </a:r>
            <a:br>
              <a:rPr b="1" lang="ru" sz="3600">
                <a:solidFill>
                  <a:schemeClr val="dk1"/>
                </a:solidFill>
              </a:rPr>
            </a:br>
            <a:endParaRPr b="1" i="1" sz="1300">
              <a:solidFill>
                <a:schemeClr val="dk1"/>
              </a:solidFill>
            </a:endParaRPr>
          </a:p>
        </p:txBody>
      </p:sp>
      <p:sp>
        <p:nvSpPr>
          <p:cNvPr id="356" name="Google Shape;356;p67"/>
          <p:cNvSpPr txBox="1"/>
          <p:nvPr/>
        </p:nvSpPr>
        <p:spPr>
          <a:xfrm>
            <a:off x="718267" y="1924050"/>
            <a:ext cx="8064220" cy="2268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3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57" name="Google Shape;357;p67"/>
          <p:cNvGraphicFramePr/>
          <p:nvPr/>
        </p:nvGraphicFramePr>
        <p:xfrm>
          <a:off x="244260" y="127933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{65BC1F88-B86E-4190-9366-2CE8E57FE9A9}</a:tableStyleId>
              </a:tblPr>
              <a:tblGrid>
                <a:gridCol w="396400"/>
                <a:gridCol w="4306425"/>
                <a:gridCol w="2090150"/>
                <a:gridCol w="2024825"/>
              </a:tblGrid>
              <a:tr h="30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b="1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b="1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b="1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b="1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00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300"/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 sz="1300"/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b="1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300"/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rgbClr val="000000"/>
                          </a:solidFill>
                        </a:rPr>
                        <a:t>1 728</a:t>
                      </a:r>
                      <a:endParaRPr b="1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 4 320 000</a:t>
                      </a:r>
                      <a:endParaRPr sz="13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sz="1300">
                        <a:solidFill>
                          <a:srgbClr val="000000"/>
                        </a:solidFill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58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300"/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Arial"/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Arial"/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 2 873 640</a:t>
                      </a:r>
                      <a:endParaRPr sz="13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solidFill>
                          <a:srgbClr val="000000"/>
                        </a:solidFill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58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300"/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Arial"/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Arial"/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1 359 578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300"/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300"/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 sz="1300"/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936,77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300"/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1 435,42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300"/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 sz="1300"/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мес.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1,7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200 000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300"/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680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300"/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 sz="1300"/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" sz="13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300"/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47</a:t>
                      </a:r>
                      <a:endParaRPr b="0" i="0" sz="13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200" marB="0" marR="5200" marL="5200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68"/>
          <p:cNvSpPr txBox="1"/>
          <p:nvPr>
            <p:ph type="title"/>
          </p:nvPr>
        </p:nvSpPr>
        <p:spPr>
          <a:xfrm>
            <a:off x="-74226" y="-211650"/>
            <a:ext cx="91440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chemeClr val="dk1"/>
                </a:solidFill>
              </a:rPr>
              <a:t>План реализации проекта</a:t>
            </a:r>
            <a:endParaRPr b="1" sz="3600">
              <a:solidFill>
                <a:schemeClr val="dk1"/>
              </a:solidFill>
            </a:endParaRPr>
          </a:p>
        </p:txBody>
      </p:sp>
      <p:sp>
        <p:nvSpPr>
          <p:cNvPr id="363" name="Google Shape;363;p68"/>
          <p:cNvSpPr txBox="1"/>
          <p:nvPr/>
        </p:nvSpPr>
        <p:spPr>
          <a:xfrm>
            <a:off x="700398" y="1380143"/>
            <a:ext cx="11916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64" name="Google Shape;364;p68"/>
          <p:cNvGraphicFramePr/>
          <p:nvPr/>
        </p:nvGraphicFramePr>
        <p:xfrm>
          <a:off x="-125" y="576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{6C947A47-86B6-4E24-A0E7-14D83988B43E}</a:tableStyleId>
              </a:tblPr>
              <a:tblGrid>
                <a:gridCol w="2620750"/>
                <a:gridCol w="604400"/>
                <a:gridCol w="653900"/>
                <a:gridCol w="517825"/>
                <a:gridCol w="579675"/>
                <a:gridCol w="517800"/>
                <a:gridCol w="554950"/>
                <a:gridCol w="554950"/>
                <a:gridCol w="505450"/>
                <a:gridCol w="505450"/>
                <a:gridCol w="517825"/>
                <a:gridCol w="530200"/>
                <a:gridCol w="480700"/>
              </a:tblGrid>
              <a:tr h="507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фев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март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апр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май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июн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июл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авг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сен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окт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ноя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дек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ян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07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технологии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07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Тестирование технологии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07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Выявление и исправление ошибок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07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Консультация со специалистами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07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Создание онлайн-платформы для регистрации и веб-сайта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07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PR стратегии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07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Аренда здания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07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Подготовка оборудования к открытию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69"/>
          <p:cNvSpPr txBox="1"/>
          <p:nvPr>
            <p:ph type="title"/>
          </p:nvPr>
        </p:nvSpPr>
        <p:spPr>
          <a:xfrm>
            <a:off x="-1" y="0"/>
            <a:ext cx="9144000" cy="891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/>
              <a:t>Координаты команды проекта</a:t>
            </a:r>
            <a:endParaRPr b="1" sz="3600"/>
          </a:p>
        </p:txBody>
      </p:sp>
      <p:sp>
        <p:nvSpPr>
          <p:cNvPr id="370" name="Google Shape;370;p69"/>
          <p:cNvSpPr txBox="1"/>
          <p:nvPr/>
        </p:nvSpPr>
        <p:spPr>
          <a:xfrm>
            <a:off x="579800" y="3355425"/>
            <a:ext cx="2114400" cy="13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Горбушина Ольга</a:t>
            </a:r>
            <a:r>
              <a:rPr b="1"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300">
                <a:solidFill>
                  <a:schemeClr val="dk1"/>
                </a:solidFill>
              </a:rPr>
              <a:t>89829911546</a:t>
            </a:r>
            <a:r>
              <a:rPr b="1"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ogg577@rambler.ru</a:t>
            </a:r>
            <a:r>
              <a:rPr b="1"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соц сети</a:t>
            </a:r>
            <a:endParaRPr b="1" sz="13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тг: gaws5</a:t>
            </a:r>
            <a:endParaRPr b="1" sz="1300">
              <a:solidFill>
                <a:schemeClr val="dk1"/>
              </a:solidFill>
            </a:endParaRPr>
          </a:p>
          <a:p>
            <a:pPr indent="-228600" lvl="0" marL="3048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69"/>
          <p:cNvSpPr txBox="1"/>
          <p:nvPr/>
        </p:nvSpPr>
        <p:spPr>
          <a:xfrm>
            <a:off x="6395500" y="3378675"/>
            <a:ext cx="2114700" cy="13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rmAutofit lnSpcReduction="10000"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Ермолаева Дарина</a:t>
            </a:r>
            <a:endParaRPr b="1"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300">
                <a:solidFill>
                  <a:schemeClr val="dk1"/>
                </a:solidFill>
              </a:rPr>
              <a:t>89641801508</a:t>
            </a:r>
            <a:r>
              <a:rPr b="1"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ermoshadarina@mail.ru</a:t>
            </a:r>
            <a:r>
              <a:rPr b="1"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соц сети</a:t>
            </a:r>
            <a:endParaRPr b="1"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тг: Darina_ermosha</a:t>
            </a:r>
            <a:endParaRPr b="1" sz="1300">
              <a:solidFill>
                <a:schemeClr val="dk1"/>
              </a:solidFill>
            </a:endParaRPr>
          </a:p>
          <a:p>
            <a:pPr indent="-228600" lvl="0" marL="304800" marR="0" rtl="0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69"/>
          <p:cNvSpPr txBox="1"/>
          <p:nvPr/>
        </p:nvSpPr>
        <p:spPr>
          <a:xfrm>
            <a:off x="3476200" y="3355425"/>
            <a:ext cx="2114700" cy="15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Мальцева Дарья</a:t>
            </a:r>
            <a:endParaRPr b="1" sz="13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89828256405</a:t>
            </a:r>
            <a:r>
              <a:rPr b="1"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sz="13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darrryx@yandex.ru</a:t>
            </a:r>
            <a:r>
              <a:rPr b="1"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соц сети</a:t>
            </a:r>
            <a:endParaRPr b="1"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1"/>
                </a:solidFill>
              </a:rPr>
              <a:t>тг: darrrux</a:t>
            </a:r>
            <a:endParaRPr b="1" sz="1300">
              <a:solidFill>
                <a:schemeClr val="dk1"/>
              </a:solidFill>
            </a:endParaRPr>
          </a:p>
          <a:p>
            <a:pPr indent="-228600" lvl="0" marL="304800" marR="0" rtl="0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3" name="Google Shape;373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87646" y="1290588"/>
            <a:ext cx="2114544" cy="211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6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9798" y="1240892"/>
            <a:ext cx="2114544" cy="211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6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95491" y="1290592"/>
            <a:ext cx="2114544" cy="2114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70"/>
          <p:cNvSpPr/>
          <p:nvPr/>
        </p:nvSpPr>
        <p:spPr>
          <a:xfrm>
            <a:off x="408277" y="1822975"/>
            <a:ext cx="61938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 strike="noStrike">
                <a:solidFill>
                  <a:srgbClr val="FFFFFF"/>
                </a:solidFill>
              </a:rPr>
              <a:t>Спасибо за внимание!</a:t>
            </a:r>
            <a:endParaRPr b="1" sz="3600" strike="noStrik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