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9" r:id="rId5"/>
    <p:sldId id="270" r:id="rId6"/>
    <p:sldId id="271" r:id="rId7"/>
    <p:sldId id="260" r:id="rId8"/>
    <p:sldId id="258" r:id="rId9"/>
    <p:sldId id="261" r:id="rId10"/>
    <p:sldId id="262" r:id="rId11"/>
    <p:sldId id="272" r:id="rId12"/>
    <p:sldId id="269" r:id="rId13"/>
    <p:sldId id="264" r:id="rId14"/>
    <p:sldId id="265" r:id="rId15"/>
    <p:sldId id="266" r:id="rId16"/>
    <p:sldId id="267" r:id="rId17"/>
    <p:sldId id="268" r:id="rId18"/>
  </p:sldIdLst>
  <p:sldSz cx="9144000" cy="5143500" type="screen16x9"/>
  <p:notesSz cx="6858000" cy="9144000"/>
  <p:embeddedFontLst>
    <p:embeddedFont>
      <p:font typeface="Raleway SemiBold" panose="020B0604020202020204" charset="-52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  <p:embeddedFont>
      <p:font typeface="Helvetica Neue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0E01"/>
    <a:srgbClr val="E6E6E6"/>
    <a:srgbClr val="FFF0EF"/>
    <a:srgbClr val="FFFFFF"/>
    <a:srgbClr val="FCAF17"/>
    <a:srgbClr val="FF2F2D"/>
    <a:srgbClr val="4793B9"/>
    <a:srgbClr val="CFE3ED"/>
    <a:srgbClr val="ADDAE3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7119FB-C7AF-4502-9801-296D93284EBE}">
  <a:tblStyle styleId="{097119FB-C7AF-4502-9801-296D93284E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>
      <p:cViewPr>
        <p:scale>
          <a:sx n="120" d="100"/>
          <a:sy n="120" d="100"/>
        </p:scale>
        <p:origin x="546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2;&#1089;&#1077;&#1074;&#1086;&#1083;&#1086;&#1076;\Desktop\&#1051;&#1080;&#1089;&#1090;%20Microsoft%20Excel%20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2;&#1089;&#1077;&#1074;&#1086;&#1083;&#1086;&#1076;\Desktop\&#1051;&#1080;&#1089;&#1090;%20Microsoft%20Excel%20(2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2;&#1089;&#1077;&#1074;&#1086;&#1083;&#1086;&#1076;\Desktop\&#1051;&#1080;&#1089;&#1090;%20Microsoft%20Excel%20(2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rgbClr val="FCAF17"/>
                </a:solidFill>
                <a:latin typeface="Raleway" panose="020B0604020202020204" charset="-52"/>
              </a:rPr>
              <a:t>Какой этап микроскопии для вас самый трудный?</a:t>
            </a:r>
            <a:endParaRPr lang="ru-RU" b="1" dirty="0">
              <a:solidFill>
                <a:srgbClr val="FCAF17"/>
              </a:solidFill>
              <a:latin typeface="Raleway" panose="020B0604020202020204" charset="-52"/>
            </a:endParaRPr>
          </a:p>
        </c:rich>
      </c:tx>
      <c:layout>
        <c:manualLayout>
          <c:xMode val="edge"/>
          <c:yMode val="edge"/>
          <c:x val="0.1439585269031663"/>
          <c:y val="3.90322804423248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человек сталкиваются с этой проблемой </c:v>
                </c:pt>
              </c:strCache>
            </c:strRef>
          </c:tx>
          <c:spPr>
            <a:solidFill>
              <a:schemeClr val="lt1"/>
            </a:solidFill>
            <a:ln>
              <a:noFill/>
            </a:ln>
            <a:effectLst>
              <a:glow>
                <a:schemeClr val="accent5"/>
              </a:glow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glow>
                  <a:schemeClr val="accent5"/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/>
            </c:spPr>
            <c:extLst>
              <c:ext xmlns:c16="http://schemas.microsoft.com/office/drawing/2014/chart" uri="{C3380CC4-5D6E-409C-BE32-E72D297353CC}">
                <c16:uniqueId val="{00000000-7282-470B-BC34-BBDA784CCD4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>
                  <a:schemeClr val="accent5"/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/>
            </c:spPr>
            <c:extLst>
              <c:ext xmlns:c16="http://schemas.microsoft.com/office/drawing/2014/chart" uri="{C3380CC4-5D6E-409C-BE32-E72D297353CC}">
                <c16:uniqueId val="{00000001-7282-470B-BC34-BBDA784CCD4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glow>
                  <a:schemeClr val="accent5"/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/>
            </c:spPr>
            <c:extLst>
              <c:ext xmlns:c16="http://schemas.microsoft.com/office/drawing/2014/chart" uri="{C3380CC4-5D6E-409C-BE32-E72D297353CC}">
                <c16:uniqueId val="{00000002-7282-470B-BC34-BBDA784CCD4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glow>
                  <a:schemeClr val="accent5"/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/>
            </c:spPr>
            <c:extLst>
              <c:ext xmlns:c16="http://schemas.microsoft.com/office/drawing/2014/chart" uri="{C3380CC4-5D6E-409C-BE32-E72D297353CC}">
                <c16:uniqueId val="{00000003-7282-470B-BC34-BBDA784CCD40}"/>
              </c:ext>
            </c:extLst>
          </c:dPt>
          <c:dLbls>
            <c:dLbl>
              <c:idx val="0"/>
              <c:layout>
                <c:manualLayout>
                  <c:x val="0.2801106848440319"/>
                  <c:y val="-5.57604006318936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282-470B-BC34-BBDA784CCD40}"/>
                </c:ext>
              </c:extLst>
            </c:dLbl>
            <c:dLbl>
              <c:idx val="1"/>
              <c:layout>
                <c:manualLayout>
                  <c:x val="0.232888382859549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282-470B-BC34-BBDA784CCD40}"/>
                </c:ext>
              </c:extLst>
            </c:dLbl>
            <c:dLbl>
              <c:idx val="2"/>
              <c:layout>
                <c:manualLayout>
                  <c:x val="6.26419420637971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282-470B-BC34-BBDA784CCD40}"/>
                </c:ext>
              </c:extLst>
            </c:dLbl>
            <c:dLbl>
              <c:idx val="3"/>
              <c:layout>
                <c:manualLayout>
                  <c:x val="5.67525895000609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282-470B-BC34-BBDA784CC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Поиск изучаемых клеток</c:v>
                </c:pt>
                <c:pt idx="1">
                  <c:v>Настройка четкости изображения </c:v>
                </c:pt>
                <c:pt idx="2">
                  <c:v>Постановка стекла </c:v>
                </c:pt>
                <c:pt idx="3">
                  <c:v>Другое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76</c:v>
                </c:pt>
                <c:pt idx="1">
                  <c:v>60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82-470B-BC34-BBDA784CCD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6218888"/>
        <c:axId val="196219216"/>
      </c:barChart>
      <c:catAx>
        <c:axId val="1962188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aleway" panose="020B0604020202020204" charset="-52"/>
                    <a:ea typeface="+mn-ea"/>
                    <a:cs typeface="+mn-cs"/>
                  </a:defRPr>
                </a:pPr>
                <a:r>
                  <a:rPr lang="ru-RU" sz="900" b="1" dirty="0">
                    <a:solidFill>
                      <a:srgbClr val="FCAF17"/>
                    </a:solidFill>
                    <a:latin typeface="Raleway" panose="020B0604020202020204" charset="-52"/>
                  </a:rPr>
                  <a:t>Проблема</a:t>
                </a:r>
              </a:p>
            </c:rich>
          </c:tx>
          <c:layout>
            <c:manualLayout>
              <c:xMode val="edge"/>
              <c:yMode val="edge"/>
              <c:x val="1.2488846234782603E-2"/>
              <c:y val="0.335821979595374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604020202020204" charset="-52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accent2"/>
                </a:solidFill>
                <a:latin typeface="Raleway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96219216"/>
        <c:crosses val="autoZero"/>
        <c:auto val="1"/>
        <c:lblAlgn val="ctr"/>
        <c:lblOffset val="100"/>
        <c:noMultiLvlLbl val="0"/>
      </c:catAx>
      <c:valAx>
        <c:axId val="196219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218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i="0" u="none" strike="noStrike" baseline="0" dirty="0">
                <a:effectLst/>
                <a:latin typeface="Raleway" panose="020B0604020202020204" charset="-52"/>
              </a:rPr>
              <a:t>Возникали ли трудности с дифференциацией схожих по морфологии клеток?</a:t>
            </a:r>
            <a:endParaRPr lang="ru-RU" sz="1200" b="1" dirty="0">
              <a:latin typeface="Raleway" panose="020B0604020202020204" charset="-52"/>
            </a:endParaRPr>
          </a:p>
        </c:rich>
      </c:tx>
      <c:layout>
        <c:manualLayout>
          <c:xMode val="edge"/>
          <c:yMode val="edge"/>
          <c:x val="0.19677955779909981"/>
          <c:y val="2.949718523306445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626362133433449"/>
          <c:y val="0.37483611917317089"/>
          <c:w val="0.87648782236704936"/>
          <c:h val="0.5368244647096530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>
              <a:gsLst>
                <a:gs pos="0">
                  <a:schemeClr val="tx1"/>
                </a:gs>
                <a:gs pos="43000">
                  <a:schemeClr val="tx1">
                    <a:lumMod val="60000"/>
                    <a:lumOff val="40000"/>
                  </a:schemeClr>
                </a:gs>
                <a:gs pos="67000">
                  <a:schemeClr val="tx1">
                    <a:lumMod val="40000"/>
                    <a:lumOff val="60000"/>
                  </a:schemeClr>
                </a:gs>
                <a:gs pos="88000">
                  <a:schemeClr val="tx1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C9DB-48FC-A543-C8166678ECF7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9DB-48FC-A543-C8166678ECF7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9DB-48FC-A543-C8166678ECF7}"/>
              </c:ext>
            </c:extLst>
          </c:dPt>
          <c:dLbls>
            <c:dLbl>
              <c:idx val="0"/>
              <c:layout>
                <c:manualLayout>
                  <c:x val="2.9039519113294469E-4"/>
                  <c:y val="-0.36111120059013202"/>
                </c:manualLayout>
              </c:layout>
              <c:tx>
                <c:rich>
                  <a:bodyPr/>
                  <a:lstStyle/>
                  <a:p>
                    <a:fld id="{7E42B1FF-BBF0-4A67-9D4D-813F5C5C59A3}" type="VALUE">
                      <a:rPr lang="en-US" b="1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9DB-48FC-A543-C8166678ECF7}"/>
                </c:ext>
              </c:extLst>
            </c:dLbl>
            <c:dLbl>
              <c:idx val="1"/>
              <c:layout>
                <c:manualLayout>
                  <c:x val="0"/>
                  <c:y val="-0.17853570976237165"/>
                </c:manualLayout>
              </c:layout>
              <c:tx>
                <c:rich>
                  <a:bodyPr/>
                  <a:lstStyle/>
                  <a:p>
                    <a:fld id="{3D841FB1-F693-4F0C-823F-BB29D0E679BB}" type="VALUE">
                      <a:rPr lang="en-US" b="1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9DB-48FC-A543-C8166678ECF7}"/>
                </c:ext>
              </c:extLst>
            </c:dLbl>
            <c:dLbl>
              <c:idx val="2"/>
              <c:layout>
                <c:manualLayout>
                  <c:x val="0"/>
                  <c:y val="-0.1286228387000975"/>
                </c:manualLayout>
              </c:layout>
              <c:tx>
                <c:rich>
                  <a:bodyPr/>
                  <a:lstStyle/>
                  <a:p>
                    <a:fld id="{1945ACD7-3554-44D0-8F4F-C70450407D61}" type="VALUE">
                      <a:rPr lang="en-US" b="1" dirty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9DB-48FC-A543-C8166678EC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Лист1!$A$9:$A$11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Лист1!$B$9:$B$11</c:f>
              <c:numCache>
                <c:formatCode>General</c:formatCode>
                <c:ptCount val="3"/>
                <c:pt idx="0">
                  <c:v>88</c:v>
                </c:pt>
                <c:pt idx="1">
                  <c:v>21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DB-48FC-A543-C8166678EC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2602952"/>
        <c:axId val="512606232"/>
      </c:barChart>
      <c:catAx>
        <c:axId val="51260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604020202020204" charset="-52"/>
                <a:ea typeface="+mn-ea"/>
                <a:cs typeface="+mn-cs"/>
              </a:defRPr>
            </a:pPr>
            <a:endParaRPr lang="ru-RU"/>
          </a:p>
        </c:txPr>
        <c:crossAx val="512606232"/>
        <c:crosses val="autoZero"/>
        <c:auto val="1"/>
        <c:lblAlgn val="ctr"/>
        <c:lblOffset val="100"/>
        <c:noMultiLvlLbl val="0"/>
      </c:catAx>
      <c:valAx>
        <c:axId val="51260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2602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u="none" strike="noStrike" baseline="0" dirty="0" smtClean="0">
                <a:solidFill>
                  <a:srgbClr val="4793B9"/>
                </a:solidFill>
                <a:effectLst/>
                <a:latin typeface="Raleway" panose="020B0604020202020204" charset="-52"/>
              </a:rPr>
              <a:t>Нужно ли облегчить процесс обучения идентификации клеток? </a:t>
            </a:r>
            <a:endParaRPr lang="ru-RU" b="1" dirty="0">
              <a:solidFill>
                <a:srgbClr val="4793B9"/>
              </a:solidFill>
              <a:latin typeface="Raleway" panose="020B0604020202020204" charset="-52"/>
            </a:endParaRPr>
          </a:p>
        </c:rich>
      </c:tx>
      <c:layout>
        <c:manualLayout>
          <c:xMode val="edge"/>
          <c:yMode val="edge"/>
          <c:x val="0.15112383051144376"/>
          <c:y val="4.5571368980071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4793B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4793B9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2E-47BF-AB61-437DF014CABB}"/>
              </c:ext>
            </c:extLst>
          </c:dPt>
          <c:dPt>
            <c:idx val="1"/>
            <c:bubble3D val="0"/>
            <c:spPr>
              <a:solidFill>
                <a:srgbClr val="CFE3ED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2E-47BF-AB61-437DF014CABB}"/>
              </c:ext>
            </c:extLst>
          </c:dPt>
          <c:dPt>
            <c:idx val="2"/>
            <c:bubble3D val="0"/>
            <c:spPr>
              <a:solidFill>
                <a:srgbClr val="ADDAE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2E-47BF-AB61-437DF014CAB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A267469B-8C97-4D04-AFC7-EDD76D414A16}" type="VALUE">
                      <a:rPr lang="en-US" b="1">
                        <a:solidFill>
                          <a:srgbClr val="4793B9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32E-47BF-AB61-437DF014CAB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D7259D3A-E14D-4DBC-888B-9C558B9BE4E7}" type="VALUE">
                      <a:rPr lang="en-US" b="1">
                        <a:solidFill>
                          <a:srgbClr val="4793B9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32E-47BF-AB61-437DF014CAB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3CBCC4AF-DBBC-4194-832D-48A08C57C487}" type="VALUE">
                      <a:rPr lang="en-US" b="1">
                        <a:solidFill>
                          <a:srgbClr val="4793B9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32E-47BF-AB61-437DF014CA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Лист1!$A$15:$A$17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Лист1!$B$15:$B$17</c:f>
              <c:numCache>
                <c:formatCode>General</c:formatCode>
                <c:ptCount val="3"/>
                <c:pt idx="0">
                  <c:v>93</c:v>
                </c:pt>
                <c:pt idx="1">
                  <c:v>10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2E-47BF-AB61-437DF014CA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4793B9"/>
                </a:solidFill>
                <a:latin typeface="Raleway" panose="020B0604020202020204" charset="-52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accent5"/>
                </a:solidFill>
                <a:latin typeface="Raleway" panose="020B0604020202020204" charset="-52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accent5"/>
                </a:solidFill>
                <a:latin typeface="Raleway" panose="020B0604020202020204" charset="-52"/>
                <a:ea typeface="+mn-ea"/>
                <a:cs typeface="+mn-cs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aleway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latin typeface="Raleway" panose="020B0604020202020204" charset="-52"/>
              </a:rPr>
              <a:t>Чувствуете ли вы </a:t>
            </a:r>
            <a:r>
              <a:rPr lang="ru-RU" sz="1200" b="1" dirty="0" smtClean="0">
                <a:latin typeface="Raleway" panose="020B0604020202020204" charset="-52"/>
              </a:rPr>
              <a:t>увеличение</a:t>
            </a:r>
            <a:r>
              <a:rPr lang="ru-RU" sz="1200" b="1" baseline="0" dirty="0" smtClean="0">
                <a:latin typeface="Raleway" panose="020B0604020202020204" charset="-52"/>
              </a:rPr>
              <a:t> </a:t>
            </a:r>
            <a:r>
              <a:rPr lang="ru-RU" sz="1200" b="1" dirty="0" smtClean="0">
                <a:latin typeface="Raleway" panose="020B0604020202020204" charset="-52"/>
              </a:rPr>
              <a:t>времени </a:t>
            </a:r>
            <a:r>
              <a:rPr lang="ru-RU" sz="1200" b="1" dirty="0">
                <a:latin typeface="Raleway" panose="020B0604020202020204" charset="-52"/>
              </a:rPr>
              <a:t>анализа одного мазка </a:t>
            </a:r>
            <a:r>
              <a:rPr lang="ru-RU" sz="1200" b="1" dirty="0" smtClean="0">
                <a:latin typeface="Raleway" panose="020B0604020202020204" charset="-52"/>
              </a:rPr>
              <a:t>биоматериала </a:t>
            </a:r>
            <a:r>
              <a:rPr lang="ru-RU" sz="1200" b="1" dirty="0">
                <a:latin typeface="Raleway" panose="020B0604020202020204" charset="-52"/>
              </a:rPr>
              <a:t>пациента при длительной работе</a:t>
            </a:r>
            <a:r>
              <a:rPr lang="ru-RU" sz="1200" b="1" dirty="0" smtClean="0">
                <a:latin typeface="Raleway" panose="020B0604020202020204" charset="-52"/>
              </a:rPr>
              <a:t>? (%)</a:t>
            </a:r>
            <a:endParaRPr lang="ru-RU" sz="1200" b="1" dirty="0">
              <a:latin typeface="Raleway" panose="020B0604020202020204" charset="-52"/>
            </a:endParaRPr>
          </a:p>
        </c:rich>
      </c:tx>
      <c:layout>
        <c:manualLayout>
          <c:xMode val="edge"/>
          <c:yMode val="edge"/>
          <c:x val="0.106693556660079"/>
          <c:y val="1.475184815494568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9947043171028243"/>
          <c:y val="0.41168473377798964"/>
          <c:w val="0.38108123545487976"/>
          <c:h val="0.491670227329408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Чувствуете ли вы увеличение времени анализа одного мазка био-материала пациента при длительной работе?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explosion val="12"/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B66-461F-8806-B7E5665B5CC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B66-461F-8806-B7E5665B5CC4}"/>
              </c:ext>
            </c:extLst>
          </c:dPt>
          <c:dPt>
            <c:idx val="2"/>
            <c:bubble3D val="0"/>
            <c:spPr>
              <a:solidFill>
                <a:schemeClr val="tx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B66-461F-8806-B7E5665B5CC4}"/>
              </c:ext>
            </c:extLst>
          </c:dPt>
          <c:dLbls>
            <c:dLbl>
              <c:idx val="0"/>
              <c:layout>
                <c:manualLayout>
                  <c:x val="0.12302213798600854"/>
                  <c:y val="-5.59420351937486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B66-461F-8806-B7E5665B5CC4}"/>
                </c:ext>
              </c:extLst>
            </c:dLbl>
            <c:dLbl>
              <c:idx val="1"/>
              <c:layout>
                <c:manualLayout>
                  <c:x val="-0.11951231659185482"/>
                  <c:y val="1.9425427016336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B66-461F-8806-B7E5665B5CC4}"/>
                </c:ext>
              </c:extLst>
            </c:dLbl>
            <c:dLbl>
              <c:idx val="2"/>
              <c:layout>
                <c:manualLayout>
                  <c:x val="-0.11198395510219819"/>
                  <c:y val="-4.8563204516602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B66-461F-8806-B7E5665B5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58.3</c:v>
                </c:pt>
                <c:pt idx="1">
                  <c:v>16.7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61F-8806-B7E5665B5C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034867771122728E-2"/>
          <c:y val="0.91732189360343463"/>
          <c:w val="0.89999986998533432"/>
          <c:h val="8.24722844514187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aleway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3">
                    <a:lumMod val="75000"/>
                  </a:schemeClr>
                </a:solidFill>
                <a:latin typeface="Raleway" panose="020B0604020202020204" charset="-52"/>
                <a:ea typeface="+mn-ea"/>
                <a:cs typeface="+mn-cs"/>
              </a:defRPr>
            </a:pPr>
            <a:r>
              <a:rPr lang="ru-RU" sz="1400" b="1" i="0" u="none" strike="noStrike" baseline="0" dirty="0" smtClean="0">
                <a:solidFill>
                  <a:schemeClr val="accent3">
                    <a:lumMod val="75000"/>
                  </a:schemeClr>
                </a:solidFill>
                <a:effectLst/>
                <a:latin typeface="Raleway" panose="020B0604020202020204" charset="-52"/>
              </a:rPr>
              <a:t>Сколько времени в день вы проводите за микроскопом? (%)</a:t>
            </a:r>
            <a:endParaRPr lang="ru-RU" sz="1400" b="1" i="0" baseline="0" dirty="0">
              <a:solidFill>
                <a:schemeClr val="accent3">
                  <a:lumMod val="75000"/>
                </a:schemeClr>
              </a:solidFill>
              <a:latin typeface="Raleway" panose="020B0604020202020204" charset="-52"/>
            </a:endParaRPr>
          </a:p>
        </c:rich>
      </c:tx>
      <c:layout>
        <c:manualLayout>
          <c:xMode val="edge"/>
          <c:yMode val="edge"/>
          <c:x val="0.14168204184134126"/>
          <c:y val="1.3051783774880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3">
                  <a:lumMod val="75000"/>
                </a:schemeClr>
              </a:solidFill>
              <a:latin typeface="Raleway" panose="020B060402020202020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explosion val="30"/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F93-4C50-A362-CAD19552BC98}"/>
              </c:ext>
            </c:extLst>
          </c:dPt>
          <c:dPt>
            <c:idx val="1"/>
            <c:bubble3D val="0"/>
            <c:spPr>
              <a:solidFill>
                <a:srgbClr val="BB0E01"/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F93-4C50-A362-CAD19552BC98}"/>
              </c:ext>
            </c:extLst>
          </c:dPt>
          <c:dPt>
            <c:idx val="2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CF93-4C50-A362-CAD19552BC98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F93-4C50-A362-CAD19552BC98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F93-4C50-A362-CAD19552BC9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4C9-455F-ADAC-D03C8986E399}"/>
              </c:ext>
            </c:extLst>
          </c:dPt>
          <c:dLbls>
            <c:dLbl>
              <c:idx val="0"/>
              <c:layout>
                <c:manualLayout>
                  <c:x val="0.11690176693258407"/>
                  <c:y val="-4.5010712886718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F93-4C50-A362-CAD19552BC98}"/>
                </c:ext>
              </c:extLst>
            </c:dLbl>
            <c:dLbl>
              <c:idx val="1"/>
              <c:layout>
                <c:manualLayout>
                  <c:x val="0.11690176693258393"/>
                  <c:y val="7.9131718929141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F93-4C50-A362-CAD19552BC98}"/>
                </c:ext>
              </c:extLst>
            </c:dLbl>
            <c:dLbl>
              <c:idx val="2"/>
              <c:layout>
                <c:manualLayout>
                  <c:x val="0.12916666666666668"/>
                  <c:y val="4.6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F93-4C50-A362-CAD19552BC98}"/>
                </c:ext>
              </c:extLst>
            </c:dLbl>
            <c:dLbl>
              <c:idx val="3"/>
              <c:layout>
                <c:manualLayout>
                  <c:x val="-9.5833198170435049E-2"/>
                  <c:y val="5.7658441577537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F93-4C50-A362-CAD19552BC98}"/>
                </c:ext>
              </c:extLst>
            </c:dLbl>
            <c:dLbl>
              <c:idx val="4"/>
              <c:layout>
                <c:manualLayout>
                  <c:x val="-6.6666666666666707E-2"/>
                  <c:y val="-5.6250000000000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F93-4C50-A362-CAD19552BC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accent3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5"/>
                <c:pt idx="0">
                  <c:v>менее 1 часа</c:v>
                </c:pt>
                <c:pt idx="1">
                  <c:v>1-2 часа</c:v>
                </c:pt>
                <c:pt idx="2">
                  <c:v>2-4 часа</c:v>
                </c:pt>
                <c:pt idx="3">
                  <c:v>4-6 часов</c:v>
                </c:pt>
                <c:pt idx="4">
                  <c:v>6-8 часов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12.5</c:v>
                </c:pt>
                <c:pt idx="1">
                  <c:v>29.2</c:v>
                </c:pt>
                <c:pt idx="2">
                  <c:v>16.7</c:v>
                </c:pt>
                <c:pt idx="3">
                  <c:v>16.7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3-4C50-A362-CAD19552B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accent3">
                  <a:lumMod val="75000"/>
                </a:schemeClr>
              </a:solidFill>
              <a:latin typeface="Raleway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>
                <a:solidFill>
                  <a:schemeClr val="accent2"/>
                </a:solidFill>
                <a:latin typeface="Raleway" panose="020B0604020202020204" charset="-52"/>
              </a:rPr>
              <a:t>Приходилось ли вам обращаться за помощью в анализе мазка </a:t>
            </a:r>
            <a:r>
              <a:rPr lang="ru-RU" sz="1200" b="1" baseline="0" dirty="0" smtClean="0">
                <a:solidFill>
                  <a:schemeClr val="accent2"/>
                </a:solidFill>
                <a:latin typeface="Raleway" panose="020B0604020202020204" charset="-52"/>
              </a:rPr>
              <a:t>биоматериала </a:t>
            </a:r>
            <a:r>
              <a:rPr lang="ru-RU" sz="1200" b="1" baseline="0" dirty="0">
                <a:solidFill>
                  <a:schemeClr val="accent2"/>
                </a:solidFill>
                <a:latin typeface="Raleway" panose="020B0604020202020204" charset="-52"/>
              </a:rPr>
              <a:t>к своим коллегам</a:t>
            </a:r>
            <a:r>
              <a:rPr lang="ru-RU" sz="1200" b="1" baseline="0" dirty="0" smtClean="0">
                <a:solidFill>
                  <a:schemeClr val="accent2"/>
                </a:solidFill>
                <a:latin typeface="Raleway" panose="020B0604020202020204" charset="-52"/>
              </a:rPr>
              <a:t>? (%)</a:t>
            </a:r>
            <a:endParaRPr lang="ru-RU" sz="1200" b="1" baseline="0" dirty="0">
              <a:solidFill>
                <a:schemeClr val="accent2"/>
              </a:solidFill>
              <a:latin typeface="Raleway" panose="020B0604020202020204" charset="-52"/>
            </a:endParaRPr>
          </a:p>
        </c:rich>
      </c:tx>
      <c:layout>
        <c:manualLayout>
          <c:xMode val="edge"/>
          <c:yMode val="edge"/>
          <c:x val="0.10930691190153373"/>
          <c:y val="4.58490226376033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Приходилось ли вам обращаться за помощью в анализе мазка био-материала к своим коллегам?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explosion val="22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FE-47FE-8932-B3FF8902C90D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3FE-47FE-8932-B3FF8902C90D}"/>
              </c:ext>
            </c:extLst>
          </c:dPt>
          <c:dPt>
            <c:idx val="2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FE-47FE-8932-B3FF8902C90D}"/>
              </c:ext>
            </c:extLst>
          </c:dPt>
          <c:dLbls>
            <c:dLbl>
              <c:idx val="0"/>
              <c:layout>
                <c:manualLayout>
                  <c:x val="7.9166666666666746E-2"/>
                  <c:y val="6.562500000000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3FE-47FE-8932-B3FF8902C90D}"/>
                </c:ext>
              </c:extLst>
            </c:dLbl>
            <c:dLbl>
              <c:idx val="1"/>
              <c:layout>
                <c:manualLayout>
                  <c:x val="-7.2218083518003365E-2"/>
                  <c:y val="-5.0625800162827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FE-47FE-8932-B3FF8902C90D}"/>
                </c:ext>
              </c:extLst>
            </c:dLbl>
            <c:dLbl>
              <c:idx val="2"/>
              <c:layout>
                <c:manualLayout>
                  <c:x val="-4.791666666666667E-2"/>
                  <c:y val="-7.8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FE-47FE-8932-B3FF8902C9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83.3</c:v>
                </c:pt>
                <c:pt idx="1">
                  <c:v>8.3000000000000007</c:v>
                </c:pt>
                <c:pt idx="2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E-47FE-8932-B3FF8902C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accent2"/>
              </a:solidFill>
              <a:latin typeface="Raleway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7640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6869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117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docs.google.com/spreadsheets/d/1IO4cwTayL8m60EA4zJJjCMLaaX922dz6CbeFtgFbIVc/edit?usp=sharing" TargetMode="External"/><Relationship Id="rId5" Type="http://schemas.openxmlformats.org/officeDocument/2006/relationships/image" Target="../media/image15.png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hyperlink" Target="https://docs.google.com/document/d/1BqbCzjj6a2qz8XytbY7ny8UxZToec4e4Bc_X8_t1kdQ/edi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hyperlink" Target="https://vk.com/vsevolod_zubkov1" TargetMode="External"/><Relationship Id="rId4" Type="http://schemas.openxmlformats.org/officeDocument/2006/relationships/hyperlink" Target="mailto:vs_zubkov.93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40234" y="1771146"/>
            <a:ext cx="4655700" cy="10156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 smtClean="0">
                <a:solidFill>
                  <a:schemeClr val="dk1"/>
                </a:solidFill>
              </a:rPr>
              <a:t>PathoHemo</a:t>
            </a:r>
            <a:endParaRPr sz="5400" b="1" dirty="0"/>
          </a:p>
        </p:txBody>
      </p:sp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1" r="18510" b="17117"/>
          <a:stretch/>
        </p:blipFill>
        <p:spPr>
          <a:xfrm>
            <a:off x="5224007" y="1080474"/>
            <a:ext cx="3120632" cy="4063027"/>
          </a:xfrm>
          <a:prstGeom prst="rect">
            <a:avLst/>
          </a:prstGeom>
        </p:spPr>
      </p:pic>
      <p:sp>
        <p:nvSpPr>
          <p:cNvPr id="110" name="Google Shape;110;p25"/>
          <p:cNvSpPr/>
          <p:nvPr/>
        </p:nvSpPr>
        <p:spPr>
          <a:xfrm>
            <a:off x="8057357" y="1080474"/>
            <a:ext cx="1086600" cy="2396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233079" y="2041289"/>
            <a:ext cx="3330482" cy="22558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Aft>
                <a:spcPts val="1200"/>
              </a:spcAft>
              <a:buClr>
                <a:srgbClr val="7030A0"/>
              </a:buClr>
              <a:buNone/>
            </a:pPr>
            <a:r>
              <a:rPr lang="ru-RU" sz="1200" b="1" dirty="0" smtClean="0">
                <a:solidFill>
                  <a:srgbClr val="8F00FF"/>
                </a:solidFill>
                <a:latin typeface="Raleway" panose="020B0604020202020204" charset="-52"/>
              </a:rPr>
              <a:t>Проблема </a:t>
            </a:r>
          </a:p>
          <a:p>
            <a:pPr marL="0" indent="0">
              <a:spcAft>
                <a:spcPts val="1200"/>
              </a:spcAft>
              <a:buClr>
                <a:srgbClr val="7030A0"/>
              </a:buClr>
              <a:buNone/>
            </a:pPr>
            <a:r>
              <a:rPr lang="ru-RU" sz="1200" dirty="0" smtClean="0">
                <a:latin typeface="Raleway" panose="020B0604020202020204" charset="-52"/>
              </a:rPr>
              <a:t> - повышенная нагрузка на работников лабораторий </a:t>
            </a:r>
            <a:br>
              <a:rPr lang="ru-RU" sz="1200" dirty="0" smtClean="0">
                <a:latin typeface="Raleway" panose="020B0604020202020204" charset="-52"/>
              </a:rPr>
            </a:br>
            <a:r>
              <a:rPr lang="ru-RU" sz="1200" dirty="0" smtClean="0">
                <a:latin typeface="Raleway" panose="020B0604020202020204" charset="-52"/>
              </a:rPr>
              <a:t>- сложность определения морфологических форм клеток (в норме и при патологии)</a:t>
            </a:r>
            <a:br>
              <a:rPr lang="ru-RU" sz="1200" dirty="0" smtClean="0">
                <a:latin typeface="Raleway" panose="020B0604020202020204" charset="-52"/>
              </a:rPr>
            </a:br>
            <a:r>
              <a:rPr lang="ru-RU" sz="1200" dirty="0" smtClean="0">
                <a:latin typeface="Raleway" panose="020B0604020202020204" charset="-52"/>
              </a:rPr>
              <a:t>- ограничение в использовании зарубежных аналогов, недостаточная эффективность отечественных продуктов</a:t>
            </a:r>
            <a:br>
              <a:rPr lang="ru-RU" sz="1200" dirty="0" smtClean="0">
                <a:latin typeface="Raleway" panose="020B0604020202020204" charset="-52"/>
              </a:rPr>
            </a:br>
            <a:endParaRPr lang="ru-RU" sz="1200" dirty="0" smtClean="0">
              <a:latin typeface="Raleway" panose="020B0604020202020204" charset="-52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251216" y="885041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1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740757" y="1782704"/>
            <a:ext cx="3103567" cy="277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  <a:buClr>
                <a:srgbClr val="7030A0"/>
              </a:buClr>
              <a:buSzPts val="1800"/>
            </a:pPr>
            <a:r>
              <a:rPr lang="ru-RU" sz="1200" b="1" dirty="0" smtClean="0">
                <a:solidFill>
                  <a:srgbClr val="8F00FF"/>
                </a:solidFill>
                <a:latin typeface="Raleway" panose="020B0604020202020204" charset="-52"/>
              </a:rPr>
              <a:t>Мировые тренды</a:t>
            </a:r>
            <a:endParaRPr lang="ru-RU" sz="1200" dirty="0" smtClean="0">
              <a:solidFill>
                <a:srgbClr val="595959"/>
              </a:solidFill>
              <a:latin typeface="Raleway" panose="020B0604020202020204" charset="-52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  <a:buClr>
                <a:srgbClr val="7030A0"/>
              </a:buClr>
              <a:buSzPts val="1800"/>
            </a:pPr>
            <a:r>
              <a:rPr lang="ru-RU" sz="1200" dirty="0" smtClean="0">
                <a:solidFill>
                  <a:srgbClr val="595959"/>
                </a:solidFill>
                <a:latin typeface="Raleway" panose="020B0604020202020204" charset="-52"/>
              </a:rPr>
              <a:t>- искусственный интеллект </a:t>
            </a:r>
          </a:p>
          <a:p>
            <a:pPr lvl="0">
              <a:lnSpc>
                <a:spcPct val="115000"/>
              </a:lnSpc>
              <a:spcAft>
                <a:spcPts val="1200"/>
              </a:spcAft>
              <a:buClr>
                <a:srgbClr val="7030A0"/>
              </a:buClr>
              <a:buSzPts val="1800"/>
            </a:pPr>
            <a:r>
              <a:rPr lang="ru-RU" sz="1200" dirty="0" smtClean="0">
                <a:solidFill>
                  <a:srgbClr val="595959"/>
                </a:solidFill>
                <a:latin typeface="Raleway" panose="020B0604020202020204" charset="-52"/>
              </a:rPr>
              <a:t>- биотехнологии </a:t>
            </a:r>
          </a:p>
          <a:p>
            <a:pPr lvl="0">
              <a:lnSpc>
                <a:spcPct val="115000"/>
              </a:lnSpc>
              <a:spcAft>
                <a:spcPts val="1200"/>
              </a:spcAft>
              <a:buClr>
                <a:srgbClr val="7030A0"/>
              </a:buClr>
              <a:buSzPts val="1800"/>
            </a:pPr>
            <a:r>
              <a:rPr lang="ru-RU" sz="1200" dirty="0" smtClean="0">
                <a:solidFill>
                  <a:srgbClr val="595959"/>
                </a:solidFill>
                <a:latin typeface="Raleway" panose="020B0604020202020204" charset="-52"/>
              </a:rPr>
              <a:t>- программное обеспечение </a:t>
            </a:r>
          </a:p>
          <a:p>
            <a:pPr lvl="0" algn="ctr">
              <a:lnSpc>
                <a:spcPct val="115000"/>
              </a:lnSpc>
              <a:spcAft>
                <a:spcPts val="1200"/>
              </a:spcAft>
              <a:buClr>
                <a:srgbClr val="7030A0"/>
              </a:buClr>
              <a:buSzPts val="1800"/>
            </a:pPr>
            <a:r>
              <a:rPr lang="ru-RU" sz="1200" b="1" dirty="0" smtClean="0">
                <a:solidFill>
                  <a:srgbClr val="8F00FF"/>
                </a:solidFill>
                <a:latin typeface="Raleway" panose="020B0604020202020204" charset="-52"/>
              </a:rPr>
              <a:t>Решение</a:t>
            </a:r>
          </a:p>
          <a:p>
            <a:pPr lvl="0">
              <a:lnSpc>
                <a:spcPct val="115000"/>
              </a:lnSpc>
              <a:spcAft>
                <a:spcPts val="1200"/>
              </a:spcAft>
              <a:buClr>
                <a:srgbClr val="7030A0"/>
              </a:buClr>
              <a:buSzPts val="1800"/>
            </a:pPr>
            <a:r>
              <a:rPr lang="ru-RU" sz="1200" dirty="0" smtClean="0">
                <a:solidFill>
                  <a:schemeClr val="bg2"/>
                </a:solidFill>
                <a:latin typeface="Raleway"/>
                <a:sym typeface="Raleway"/>
              </a:rPr>
              <a:t>технология </a:t>
            </a:r>
            <a:r>
              <a:rPr lang="ru-RU" sz="1200" dirty="0">
                <a:solidFill>
                  <a:schemeClr val="bg2"/>
                </a:solidFill>
                <a:latin typeface="Raleway"/>
                <a:sym typeface="Raleway"/>
              </a:rPr>
              <a:t>создания алгоритмов </a:t>
            </a:r>
            <a:r>
              <a:rPr lang="ru-RU" sz="1200" dirty="0" smtClean="0">
                <a:solidFill>
                  <a:schemeClr val="bg2"/>
                </a:solidFill>
                <a:latin typeface="Raleway"/>
                <a:sym typeface="Raleway"/>
              </a:rPr>
              <a:t>        математической обработки и анализа </a:t>
            </a:r>
            <a:r>
              <a:rPr lang="ru-RU" sz="1200" dirty="0">
                <a:solidFill>
                  <a:schemeClr val="bg2"/>
                </a:solidFill>
                <a:latin typeface="Raleway"/>
                <a:sym typeface="Raleway"/>
              </a:rPr>
              <a:t>изображений в лабораторной гематологии/диагностике </a:t>
            </a:r>
            <a:endParaRPr lang="ru-RU" sz="1200"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90187" y="6364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ПРОБЛЕМА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4" y="65629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768" y="0"/>
            <a:ext cx="4566355" cy="5143499"/>
          </a:xfrm>
          <a:prstGeom prst="rect">
            <a:avLst/>
          </a:prstGeom>
        </p:spPr>
      </p:pic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22354" y="1546927"/>
            <a:ext cx="4740127" cy="3374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2"/>
                </a:solidFill>
              </a:rPr>
              <a:t>При </a:t>
            </a:r>
            <a:r>
              <a:rPr lang="ru-RU" dirty="0">
                <a:solidFill>
                  <a:schemeClr val="tx2"/>
                </a:solidFill>
              </a:rPr>
              <a:t>анализе мазка крови </a:t>
            </a:r>
            <a:r>
              <a:rPr lang="ru-RU" dirty="0" smtClean="0">
                <a:solidFill>
                  <a:schemeClr val="tx2"/>
                </a:solidFill>
              </a:rPr>
              <a:t>патологические изменения в клетках </a:t>
            </a:r>
            <a:r>
              <a:rPr lang="ru-RU" dirty="0">
                <a:solidFill>
                  <a:schemeClr val="tx2"/>
                </a:solidFill>
              </a:rPr>
              <a:t>могут быть едва заметны человеческому глазу, что </a:t>
            </a:r>
            <a:r>
              <a:rPr lang="ru-RU" dirty="0" smtClean="0">
                <a:solidFill>
                  <a:schemeClr val="tx2"/>
                </a:solidFill>
              </a:rPr>
              <a:t>влияет </a:t>
            </a:r>
            <a:r>
              <a:rPr lang="ru-RU" dirty="0">
                <a:solidFill>
                  <a:schemeClr val="tx2"/>
                </a:solidFill>
              </a:rPr>
              <a:t>на </a:t>
            </a:r>
            <a:r>
              <a:rPr lang="ru-RU" dirty="0" smtClean="0">
                <a:solidFill>
                  <a:schemeClr val="tx2"/>
                </a:solidFill>
              </a:rPr>
              <a:t>результат 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chemeClr val="tx2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2"/>
                </a:solidFill>
              </a:rPr>
              <a:t>Субъективность при оценке морфологии клетки; это требует высокого профессионализма специалистов КЛД</a:t>
            </a:r>
            <a:endParaRPr lang="ru-RU" dirty="0" smtClean="0">
              <a:solidFill>
                <a:schemeClr val="tx2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chemeClr val="tx2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2"/>
                </a:solidFill>
              </a:rPr>
              <a:t>Длительность исследования</a:t>
            </a:r>
            <a:endParaRPr lang="ru-RU" dirty="0" smtClean="0">
              <a:solidFill>
                <a:schemeClr val="tx2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2"/>
                </a:solidFill>
              </a:rPr>
              <a:t>Низкая эффективность существующих классификаторов</a:t>
            </a:r>
            <a:endParaRPr lang="ru-RU" dirty="0" smtClean="0">
              <a:solidFill>
                <a:schemeClr val="tx2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2"/>
                </a:solidFill>
              </a:rPr>
              <a:t>Сложность </a:t>
            </a:r>
            <a:r>
              <a:rPr lang="ru-RU" dirty="0">
                <a:solidFill>
                  <a:schemeClr val="tx2"/>
                </a:solidFill>
              </a:rPr>
              <a:t>обучения </a:t>
            </a:r>
            <a:r>
              <a:rPr lang="ru-RU" dirty="0" smtClean="0">
                <a:solidFill>
                  <a:schemeClr val="tx2"/>
                </a:solidFill>
              </a:rPr>
              <a:t>технологии </a:t>
            </a:r>
            <a:r>
              <a:rPr lang="ru-RU" dirty="0">
                <a:solidFill>
                  <a:schemeClr val="tx2"/>
                </a:solidFill>
              </a:rPr>
              <a:t>определения морфологических форм </a:t>
            </a:r>
            <a:r>
              <a:rPr lang="ru-RU" dirty="0" smtClean="0">
                <a:solidFill>
                  <a:schemeClr val="tx2"/>
                </a:solidFill>
              </a:rPr>
              <a:t>клеток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74108"/>
              </p:ext>
            </p:extLst>
          </p:nvPr>
        </p:nvGraphicFramePr>
        <p:xfrm>
          <a:off x="4673036" y="437285"/>
          <a:ext cx="3796003" cy="227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098263"/>
              </p:ext>
            </p:extLst>
          </p:nvPr>
        </p:nvGraphicFramePr>
        <p:xfrm>
          <a:off x="296925" y="530726"/>
          <a:ext cx="3851254" cy="2295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2682605"/>
              </p:ext>
            </p:extLst>
          </p:nvPr>
        </p:nvGraphicFramePr>
        <p:xfrm>
          <a:off x="4420959" y="2668329"/>
          <a:ext cx="4011322" cy="245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2" y="2933025"/>
            <a:ext cx="3331598" cy="2210475"/>
          </a:xfrm>
          <a:prstGeom prst="rect">
            <a:avLst/>
          </a:prstGeom>
        </p:spPr>
      </p:pic>
      <p:sp>
        <p:nvSpPr>
          <p:cNvPr id="10" name="Google Shape;132;p26"/>
          <p:cNvSpPr txBox="1"/>
          <p:nvPr/>
        </p:nvSpPr>
        <p:spPr>
          <a:xfrm>
            <a:off x="3295789" y="86133"/>
            <a:ext cx="2435299" cy="40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Среди обучающихся</a:t>
            </a:r>
            <a:endParaRPr sz="1600" b="1" dirty="0">
              <a:solidFill>
                <a:schemeClr val="bg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3160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67482861"/>
              </p:ext>
            </p:extLst>
          </p:nvPr>
        </p:nvGraphicFramePr>
        <p:xfrm>
          <a:off x="0" y="145304"/>
          <a:ext cx="3076576" cy="271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133769961"/>
              </p:ext>
            </p:extLst>
          </p:nvPr>
        </p:nvGraphicFramePr>
        <p:xfrm>
          <a:off x="2718542" y="76905"/>
          <a:ext cx="3263158" cy="2856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890422506"/>
              </p:ext>
            </p:extLst>
          </p:nvPr>
        </p:nvGraphicFramePr>
        <p:xfrm>
          <a:off x="5572126" y="0"/>
          <a:ext cx="3667124" cy="293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3371850"/>
            <a:ext cx="1600200" cy="1600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87908" y="3606879"/>
            <a:ext cx="49244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Raleway" panose="020B0604020202020204" charset="-52"/>
              </a:rPr>
              <a:t>Proof link </a:t>
            </a:r>
            <a:r>
              <a:rPr lang="ru-RU" sz="1800" b="1" dirty="0" smtClean="0">
                <a:latin typeface="Raleway" panose="020B0604020202020204" charset="-52"/>
              </a:rPr>
              <a:t>на социологические опросы: </a:t>
            </a:r>
          </a:p>
          <a:p>
            <a:r>
              <a:rPr lang="en-US" sz="1600" dirty="0">
                <a:latin typeface="Raleway" panose="020B0604020202020204" charset="-52"/>
                <a:hlinkClick r:id="rId6"/>
              </a:rPr>
              <a:t>https://docs.google.com/spreadsheets/d/1IO4cwTayL8m60EA4zJJjCMLaaX922dz6CbeFtgFbIVc/edit?usp=sharing</a:t>
            </a:r>
            <a:endParaRPr lang="ru-RU" sz="1600" dirty="0">
              <a:latin typeface="Raleway" panose="020B0604020202020204" charset="-52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887908" y="3617952"/>
            <a:ext cx="0" cy="1107996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32;p26"/>
          <p:cNvSpPr txBox="1"/>
          <p:nvPr/>
        </p:nvSpPr>
        <p:spPr>
          <a:xfrm>
            <a:off x="6081213" y="4641843"/>
            <a:ext cx="3659134" cy="40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Среди врачей-морфологов</a:t>
            </a:r>
            <a:endParaRPr sz="1600" b="1" dirty="0">
              <a:solidFill>
                <a:schemeClr val="bg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37080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98319" y="1850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РЕШЕНИЕ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161332" y="3991515"/>
            <a:ext cx="2545666" cy="56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1" dirty="0">
                <a:solidFill>
                  <a:schemeClr val="tx1"/>
                </a:solidFill>
              </a:rPr>
              <a:t>Т</a:t>
            </a:r>
            <a:r>
              <a:rPr lang="ru-RU" b="1" dirty="0" smtClean="0">
                <a:solidFill>
                  <a:schemeClr val="tx1"/>
                </a:solidFill>
              </a:rPr>
              <a:t>ехнологии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endParaRPr lang="ru-RU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024" y="2729015"/>
            <a:ext cx="4461145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lvl="0">
              <a:lnSpc>
                <a:spcPct val="115000"/>
              </a:lnSpc>
              <a:buClr>
                <a:srgbClr val="8F00FF"/>
              </a:buClr>
              <a:buSzPts val="1200"/>
            </a:pPr>
            <a:r>
              <a:rPr lang="ru-RU" sz="1200" b="1" dirty="0">
                <a:solidFill>
                  <a:srgbClr val="8F00FF"/>
                </a:solidFill>
                <a:latin typeface="Raleway"/>
                <a:sym typeface="Raleway"/>
              </a:rPr>
              <a:t>П</a:t>
            </a:r>
            <a:r>
              <a:rPr lang="ru-RU" sz="1200" b="1" dirty="0" smtClean="0">
                <a:solidFill>
                  <a:srgbClr val="8F00FF"/>
                </a:solidFill>
                <a:latin typeface="Raleway"/>
                <a:sym typeface="Raleway"/>
              </a:rPr>
              <a:t>реимущества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/>
                <a:sym typeface="Raleway"/>
              </a:rPr>
              <a:t>Высокая точность – до 100%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/>
                <a:sym typeface="Raleway"/>
              </a:rPr>
              <a:t>А</a:t>
            </a:r>
            <a:r>
              <a:rPr lang="en-US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/>
                <a:sym typeface="Raleway"/>
              </a:rPr>
              <a:t>I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/>
                <a:sym typeface="Raleway"/>
              </a:rPr>
              <a:t>настраивается на небольшом количестве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/>
                <a:sym typeface="Raleway"/>
              </a:rPr>
              <a:t>данных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/>
                <a:sym typeface="Raleway"/>
              </a:rPr>
              <a:t>Контролируемая настройка алгоритмов распознавания</a:t>
            </a:r>
            <a:endParaRPr lang="ru-RU" sz="1200" dirty="0" smtClean="0">
              <a:solidFill>
                <a:schemeClr val="tx2">
                  <a:lumMod val="85000"/>
                  <a:lumOff val="15000"/>
                </a:schemeClr>
              </a:solidFill>
              <a:latin typeface="Raleway"/>
              <a:sym typeface="Raleway"/>
            </a:endParaRPr>
          </a:p>
          <a:p>
            <a:pPr marL="139700" lvl="0">
              <a:lnSpc>
                <a:spcPct val="115000"/>
              </a:lnSpc>
              <a:buClr>
                <a:srgbClr val="8F00FF"/>
              </a:buClr>
              <a:buSzPts val="1200"/>
            </a:pPr>
            <a:endParaRPr lang="ru-RU" sz="1200" dirty="0" smtClean="0">
              <a:solidFill>
                <a:schemeClr val="tx2">
                  <a:lumMod val="85000"/>
                  <a:lumOff val="15000"/>
                </a:schemeClr>
              </a:solidFill>
              <a:latin typeface="Raleway"/>
              <a:sym typeface="Raleway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404" y="674521"/>
            <a:ext cx="6933775" cy="676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lvl="0">
              <a:lnSpc>
                <a:spcPct val="115000"/>
              </a:lnSpc>
              <a:buClr>
                <a:srgbClr val="8F00FF"/>
              </a:buClr>
              <a:buSzPts val="1200"/>
            </a:pPr>
            <a:r>
              <a:rPr lang="en-US" sz="1100" dirty="0" err="1" smtClean="0">
                <a:solidFill>
                  <a:srgbClr val="132C40"/>
                </a:solidFill>
                <a:latin typeface="Raleway"/>
                <a:sym typeface="Raleway"/>
              </a:rPr>
              <a:t>PathoHemo</a:t>
            </a:r>
            <a:r>
              <a:rPr lang="en-US" sz="1100" dirty="0" smtClean="0">
                <a:solidFill>
                  <a:srgbClr val="132C40"/>
                </a:solidFill>
                <a:latin typeface="Raleway"/>
                <a:sym typeface="Raleway"/>
              </a:rPr>
              <a:t> </a:t>
            </a:r>
            <a:r>
              <a:rPr lang="ru-RU" sz="1100" dirty="0" smtClean="0">
                <a:solidFill>
                  <a:srgbClr val="132C40"/>
                </a:solidFill>
                <a:latin typeface="Raleway"/>
                <a:sym typeface="Raleway"/>
              </a:rPr>
              <a:t>– </a:t>
            </a:r>
            <a:r>
              <a:rPr lang="ru-RU" sz="1100" dirty="0">
                <a:solidFill>
                  <a:srgbClr val="132C40"/>
                </a:solidFill>
                <a:latin typeface="Raleway"/>
                <a:sym typeface="Raleway"/>
              </a:rPr>
              <a:t>программное </a:t>
            </a:r>
            <a:r>
              <a:rPr lang="ru-RU" sz="1100" dirty="0" smtClean="0">
                <a:solidFill>
                  <a:srgbClr val="132C40"/>
                </a:solidFill>
                <a:latin typeface="Raleway"/>
                <a:sym typeface="Raleway"/>
              </a:rPr>
              <a:t>обеспечение для мобильных устройств и ПК, получающее  изображение микропрепарата крови с </a:t>
            </a:r>
            <a:r>
              <a:rPr lang="ru-RU" sz="1100" dirty="0">
                <a:solidFill>
                  <a:srgbClr val="132C40"/>
                </a:solidFill>
                <a:latin typeface="Raleway"/>
                <a:sym typeface="Raleway"/>
              </a:rPr>
              <a:t>помощью камеры </a:t>
            </a:r>
            <a:r>
              <a:rPr lang="ru-RU" sz="1100" dirty="0" smtClean="0">
                <a:solidFill>
                  <a:srgbClr val="132C40"/>
                </a:solidFill>
                <a:latin typeface="Raleway"/>
                <a:sym typeface="Raleway"/>
              </a:rPr>
              <a:t>телефона и управляющим </a:t>
            </a:r>
            <a:r>
              <a:rPr lang="ru-RU" sz="1100" dirty="0">
                <a:solidFill>
                  <a:srgbClr val="132C40"/>
                </a:solidFill>
                <a:latin typeface="Raleway"/>
                <a:sym typeface="Raleway"/>
              </a:rPr>
              <a:t>предметным </a:t>
            </a:r>
            <a:r>
              <a:rPr lang="ru-RU" sz="1100" dirty="0" smtClean="0">
                <a:solidFill>
                  <a:srgbClr val="132C40"/>
                </a:solidFill>
                <a:latin typeface="Raleway"/>
                <a:sym typeface="Raleway"/>
              </a:rPr>
              <a:t>столиком</a:t>
            </a:r>
            <a:r>
              <a:rPr lang="ru-RU" sz="1100" dirty="0">
                <a:solidFill>
                  <a:srgbClr val="132C40"/>
                </a:solidFill>
                <a:latin typeface="Raleway"/>
                <a:sym typeface="Raleway"/>
              </a:rPr>
              <a:t> </a:t>
            </a:r>
            <a:r>
              <a:rPr lang="ru-RU" sz="1100" dirty="0" smtClean="0">
                <a:solidFill>
                  <a:srgbClr val="132C40"/>
                </a:solidFill>
                <a:latin typeface="Raleway"/>
                <a:sym typeface="Raleway"/>
              </a:rPr>
              <a:t>(моторизованный микроскоп).</a:t>
            </a:r>
            <a:endParaRPr lang="ru-RU" sz="1100" dirty="0">
              <a:solidFill>
                <a:srgbClr val="132C40"/>
              </a:solidFill>
              <a:latin typeface="Raleway"/>
              <a:sym typeface="Raleway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176" y="3329236"/>
            <a:ext cx="354903" cy="72459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9" b="8669"/>
          <a:stretch/>
        </p:blipFill>
        <p:spPr>
          <a:xfrm>
            <a:off x="86173" y="1488402"/>
            <a:ext cx="5371874" cy="1168052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285791" y="4244913"/>
            <a:ext cx="2872772" cy="793812"/>
            <a:chOff x="5534892" y="4202906"/>
            <a:chExt cx="2872772" cy="79381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892" y="4256277"/>
              <a:ext cx="702147" cy="68014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4828" y="4298157"/>
              <a:ext cx="632836" cy="625888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4835" y="4256277"/>
              <a:ext cx="720746" cy="70764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8365" y="4202906"/>
              <a:ext cx="810283" cy="793812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5637932" y="1488402"/>
            <a:ext cx="2970301" cy="2981289"/>
            <a:chOff x="371827" y="2398410"/>
            <a:chExt cx="2630263" cy="2579990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12" r="76959"/>
            <a:stretch/>
          </p:blipFill>
          <p:spPr>
            <a:xfrm>
              <a:off x="471973" y="2820698"/>
              <a:ext cx="918677" cy="1043637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54" r="74918" b="4373"/>
            <a:stretch/>
          </p:blipFill>
          <p:spPr>
            <a:xfrm>
              <a:off x="371827" y="3895368"/>
              <a:ext cx="1025173" cy="1057974"/>
            </a:xfrm>
            <a:prstGeom prst="rect">
              <a:avLst/>
            </a:prstGeom>
          </p:spPr>
        </p:pic>
        <p:sp>
          <p:nvSpPr>
            <p:cNvPr id="14" name="Правая фигурная скобка 13"/>
            <p:cNvSpPr/>
            <p:nvPr/>
          </p:nvSpPr>
          <p:spPr>
            <a:xfrm rot="16200000">
              <a:off x="846454" y="2258723"/>
              <a:ext cx="114652" cy="863613"/>
            </a:xfrm>
            <a:prstGeom prst="rightBrace">
              <a:avLst>
                <a:gd name="adj1" fmla="val 149565"/>
                <a:gd name="adj2" fmla="val 5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авая фигурная скобка 25"/>
            <p:cNvSpPr/>
            <p:nvPr/>
          </p:nvSpPr>
          <p:spPr>
            <a:xfrm rot="16200000">
              <a:off x="2089770" y="2540512"/>
              <a:ext cx="114652" cy="300034"/>
            </a:xfrm>
            <a:prstGeom prst="rightBrace">
              <a:avLst>
                <a:gd name="adj1" fmla="val 116334"/>
                <a:gd name="adj2" fmla="val 5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06164" y="2400932"/>
              <a:ext cx="1236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 smtClean="0">
                  <a:latin typeface="Raleway" panose="020B0604020202020204" charset="-52"/>
                </a:rPr>
                <a:t>Классификаторы</a:t>
              </a:r>
              <a:endParaRPr lang="ru-RU" sz="1000" dirty="0">
                <a:latin typeface="Raleway" panose="020B0604020202020204" charset="-5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36624" y="2398410"/>
              <a:ext cx="14654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 smtClean="0">
                  <a:latin typeface="Raleway" panose="020B0604020202020204" charset="-52"/>
                </a:rPr>
                <a:t>Точность результата</a:t>
              </a:r>
              <a:endParaRPr lang="ru-RU" sz="1000" dirty="0">
                <a:latin typeface="Raleway" panose="020B0604020202020204" charset="-52"/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11"/>
            <a:srcRect l="75662" t="12615" b="3517"/>
            <a:stretch/>
          </p:blipFill>
          <p:spPr>
            <a:xfrm>
              <a:off x="1424784" y="2841624"/>
              <a:ext cx="945232" cy="1015241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12"/>
            <a:srcRect l="74973" t="9928" r="714" b="1183"/>
            <a:stretch/>
          </p:blipFill>
          <p:spPr>
            <a:xfrm>
              <a:off x="1411261" y="3905616"/>
              <a:ext cx="972279" cy="10727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32619" y="532550"/>
            <a:ext cx="6233160" cy="49140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8" y="49611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bg1"/>
                </a:solidFill>
              </a:rPr>
              <a:t>ЦЕЛЕВАЯ АУДИТОРИЯ</a:t>
            </a:r>
            <a:endParaRPr sz="3000" dirty="0">
              <a:solidFill>
                <a:schemeClr val="bg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3921" y="4336404"/>
            <a:ext cx="3662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8F00FF"/>
                </a:solidFill>
                <a:latin typeface="Raleway"/>
                <a:sym typeface="Raleway"/>
              </a:rPr>
              <a:t>специалисты </a:t>
            </a:r>
            <a:r>
              <a:rPr lang="ru-RU" sz="1200" dirty="0">
                <a:solidFill>
                  <a:srgbClr val="8F00FF"/>
                </a:solidFill>
                <a:latin typeface="Raleway"/>
                <a:sym typeface="Raleway"/>
              </a:rPr>
              <a:t>клинико-лабораторной </a:t>
            </a:r>
            <a:r>
              <a:rPr lang="ru-RU" sz="1200" dirty="0" smtClean="0">
                <a:solidFill>
                  <a:srgbClr val="8F00FF"/>
                </a:solidFill>
                <a:latin typeface="Raleway"/>
                <a:sym typeface="Raleway"/>
              </a:rPr>
              <a:t>диагностики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26788" y="4310326"/>
            <a:ext cx="3889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8F00FF"/>
                </a:solidFill>
                <a:latin typeface="Raleway"/>
                <a:sym typeface="Raleway"/>
              </a:rPr>
              <a:t>преподаватели и студенты медицинских учебных заведений</a:t>
            </a:r>
            <a:endParaRPr lang="ru-RU" dirty="0"/>
          </a:p>
        </p:txBody>
      </p:sp>
      <p:pic>
        <p:nvPicPr>
          <p:cNvPr id="1026" name="Picture 2" descr="https://vseopecheni.ru/images/new/science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2" t="93" r="24442" b="2309"/>
          <a:stretch/>
        </p:blipFill>
        <p:spPr bwMode="auto">
          <a:xfrm>
            <a:off x="1304511" y="1546859"/>
            <a:ext cx="1967367" cy="2560157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9592" t="2540" r="20398" b="-2540"/>
          <a:stretch/>
        </p:blipFill>
        <p:spPr>
          <a:xfrm>
            <a:off x="5014292" y="1546858"/>
            <a:ext cx="2031529" cy="2645559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432619" y="1112150"/>
            <a:ext cx="6184762" cy="220980"/>
          </a:xfrm>
          <a:custGeom>
            <a:avLst/>
            <a:gdLst>
              <a:gd name="connsiteX0" fmla="*/ 0 w 4099560"/>
              <a:gd name="connsiteY0" fmla="*/ 213360 h 220980"/>
              <a:gd name="connsiteX1" fmla="*/ 259080 w 4099560"/>
              <a:gd name="connsiteY1" fmla="*/ 30480 h 220980"/>
              <a:gd name="connsiteX2" fmla="*/ 586740 w 4099560"/>
              <a:gd name="connsiteY2" fmla="*/ 220980 h 220980"/>
              <a:gd name="connsiteX3" fmla="*/ 876300 w 4099560"/>
              <a:gd name="connsiteY3" fmla="*/ 30480 h 220980"/>
              <a:gd name="connsiteX4" fmla="*/ 1158240 w 4099560"/>
              <a:gd name="connsiteY4" fmla="*/ 213360 h 220980"/>
              <a:gd name="connsiteX5" fmla="*/ 1394460 w 4099560"/>
              <a:gd name="connsiteY5" fmla="*/ 22860 h 220980"/>
              <a:gd name="connsiteX6" fmla="*/ 1661160 w 4099560"/>
              <a:gd name="connsiteY6" fmla="*/ 205740 h 220980"/>
              <a:gd name="connsiteX7" fmla="*/ 1981200 w 4099560"/>
              <a:gd name="connsiteY7" fmla="*/ 0 h 220980"/>
              <a:gd name="connsiteX8" fmla="*/ 2278380 w 4099560"/>
              <a:gd name="connsiteY8" fmla="*/ 205740 h 220980"/>
              <a:gd name="connsiteX9" fmla="*/ 2613660 w 4099560"/>
              <a:gd name="connsiteY9" fmla="*/ 38100 h 220980"/>
              <a:gd name="connsiteX10" fmla="*/ 2933700 w 4099560"/>
              <a:gd name="connsiteY10" fmla="*/ 198120 h 220980"/>
              <a:gd name="connsiteX11" fmla="*/ 3169920 w 4099560"/>
              <a:gd name="connsiteY11" fmla="*/ 22860 h 220980"/>
              <a:gd name="connsiteX12" fmla="*/ 3512820 w 4099560"/>
              <a:gd name="connsiteY12" fmla="*/ 198120 h 220980"/>
              <a:gd name="connsiteX13" fmla="*/ 3741420 w 4099560"/>
              <a:gd name="connsiteY13" fmla="*/ 22860 h 220980"/>
              <a:gd name="connsiteX14" fmla="*/ 4099560 w 4099560"/>
              <a:gd name="connsiteY14" fmla="*/ 160020 h 22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99560" h="220980">
                <a:moveTo>
                  <a:pt x="0" y="213360"/>
                </a:moveTo>
                <a:cubicBezTo>
                  <a:pt x="80645" y="121285"/>
                  <a:pt x="161290" y="29210"/>
                  <a:pt x="259080" y="30480"/>
                </a:cubicBezTo>
                <a:cubicBezTo>
                  <a:pt x="356870" y="31750"/>
                  <a:pt x="483870" y="220980"/>
                  <a:pt x="586740" y="220980"/>
                </a:cubicBezTo>
                <a:cubicBezTo>
                  <a:pt x="689610" y="220980"/>
                  <a:pt x="781050" y="31750"/>
                  <a:pt x="876300" y="30480"/>
                </a:cubicBezTo>
                <a:cubicBezTo>
                  <a:pt x="971550" y="29210"/>
                  <a:pt x="1071880" y="214630"/>
                  <a:pt x="1158240" y="213360"/>
                </a:cubicBezTo>
                <a:cubicBezTo>
                  <a:pt x="1244600" y="212090"/>
                  <a:pt x="1310640" y="24130"/>
                  <a:pt x="1394460" y="22860"/>
                </a:cubicBezTo>
                <a:cubicBezTo>
                  <a:pt x="1478280" y="21590"/>
                  <a:pt x="1563370" y="209550"/>
                  <a:pt x="1661160" y="205740"/>
                </a:cubicBezTo>
                <a:cubicBezTo>
                  <a:pt x="1758950" y="201930"/>
                  <a:pt x="1878330" y="0"/>
                  <a:pt x="1981200" y="0"/>
                </a:cubicBezTo>
                <a:cubicBezTo>
                  <a:pt x="2084070" y="0"/>
                  <a:pt x="2172970" y="199390"/>
                  <a:pt x="2278380" y="205740"/>
                </a:cubicBezTo>
                <a:cubicBezTo>
                  <a:pt x="2383790" y="212090"/>
                  <a:pt x="2504440" y="39370"/>
                  <a:pt x="2613660" y="38100"/>
                </a:cubicBezTo>
                <a:cubicBezTo>
                  <a:pt x="2722880" y="36830"/>
                  <a:pt x="2840990" y="200660"/>
                  <a:pt x="2933700" y="198120"/>
                </a:cubicBezTo>
                <a:cubicBezTo>
                  <a:pt x="3026410" y="195580"/>
                  <a:pt x="3073400" y="22860"/>
                  <a:pt x="3169920" y="22860"/>
                </a:cubicBezTo>
                <a:cubicBezTo>
                  <a:pt x="3266440" y="22860"/>
                  <a:pt x="3417570" y="198120"/>
                  <a:pt x="3512820" y="198120"/>
                </a:cubicBezTo>
                <a:cubicBezTo>
                  <a:pt x="3608070" y="198120"/>
                  <a:pt x="3643630" y="29210"/>
                  <a:pt x="3741420" y="22860"/>
                </a:cubicBezTo>
                <a:cubicBezTo>
                  <a:pt x="3839210" y="16510"/>
                  <a:pt x="3969385" y="88265"/>
                  <a:pt x="4099560" y="16002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942542" y="8059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632494" y="1385690"/>
            <a:ext cx="5614898" cy="309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PathoHemo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r>
              <a:rPr lang="ru" dirty="0" smtClean="0">
                <a:solidFill>
                  <a:srgbClr val="132C40"/>
                </a:solidFill>
              </a:rPr>
              <a:t>помогает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132C40"/>
                </a:solidFill>
              </a:rPr>
              <a:t>с помощью </a:t>
            </a:r>
            <a:r>
              <a:rPr lang="ru" b="1" dirty="0" smtClean="0">
                <a:solidFill>
                  <a:schemeClr val="bg2"/>
                </a:solidFill>
              </a:rPr>
              <a:t>компьютерного зрения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chemeClr val="bg2"/>
                </a:solidFill>
              </a:rPr>
              <a:t>врачам</a:t>
            </a:r>
            <a:r>
              <a:rPr lang="ru" dirty="0" smtClean="0">
                <a:solidFill>
                  <a:srgbClr val="132C40"/>
                </a:solidFill>
              </a:rPr>
              <a:t> клинико-лабораторной диагностики</a:t>
            </a:r>
            <a:r>
              <a:rPr lang="ru-RU" dirty="0">
                <a:solidFill>
                  <a:srgbClr val="132C40"/>
                </a:solidFill>
              </a:rPr>
              <a:t> </a:t>
            </a:r>
            <a:endParaRPr lang="ru-RU" dirty="0" smtClean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132C40"/>
                </a:solidFill>
              </a:rPr>
              <a:t>автоматизировать </a:t>
            </a:r>
            <a:r>
              <a:rPr lang="ru" dirty="0" smtClean="0">
                <a:solidFill>
                  <a:srgbClr val="132C40"/>
                </a:solidFill>
              </a:rPr>
              <a:t>и сократить срок </a:t>
            </a:r>
            <a:r>
              <a:rPr lang="ru" b="1" dirty="0" smtClean="0">
                <a:solidFill>
                  <a:srgbClr val="132C40"/>
                </a:solidFill>
              </a:rPr>
              <a:t>исследований мазков крови,</a:t>
            </a:r>
            <a:r>
              <a:rPr lang="ru" dirty="0" smtClean="0">
                <a:solidFill>
                  <a:srgbClr val="132C40"/>
                </a:solidFill>
              </a:rPr>
              <a:t>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132C40"/>
                </a:solidFill>
              </a:rPr>
              <a:t>студентам и преподавателям </a:t>
            </a:r>
            <a:r>
              <a:rPr lang="ru" dirty="0" smtClean="0">
                <a:solidFill>
                  <a:srgbClr val="132C40"/>
                </a:solidFill>
              </a:rPr>
              <a:t>–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132C40"/>
                </a:solidFill>
              </a:rPr>
              <a:t>оптимизировать обучение идентификации клеток крови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marL="628650" indent="-171450"/>
            <a:r>
              <a:rPr lang="ru-RU" dirty="0" smtClean="0">
                <a:solidFill>
                  <a:srgbClr val="132C40"/>
                </a:solidFill>
              </a:rPr>
              <a:t>Точность до 100% и скорость определения признаков клеток</a:t>
            </a:r>
          </a:p>
          <a:p>
            <a:pPr marL="628650" indent="-171450"/>
            <a:r>
              <a:rPr lang="ru-RU" dirty="0" smtClean="0">
                <a:solidFill>
                  <a:srgbClr val="132C40"/>
                </a:solidFill>
              </a:rPr>
              <a:t>Настраивается на небольшом количестве данных (</a:t>
            </a:r>
            <a:r>
              <a:rPr lang="en-US" dirty="0" smtClean="0">
                <a:solidFill>
                  <a:srgbClr val="132C40"/>
                </a:solidFill>
              </a:rPr>
              <a:t>&lt; 5000)</a:t>
            </a:r>
            <a:endParaRPr lang="ru-RU" dirty="0" smtClean="0">
              <a:solidFill>
                <a:srgbClr val="132C40"/>
              </a:solidFill>
            </a:endParaRPr>
          </a:p>
          <a:p>
            <a:pPr marL="628650" indent="-171450"/>
            <a:r>
              <a:rPr lang="ru-RU" dirty="0" err="1" smtClean="0">
                <a:solidFill>
                  <a:srgbClr val="132C40"/>
                </a:solidFill>
              </a:rPr>
              <a:t>Мультиплатформенность</a:t>
            </a:r>
            <a:r>
              <a:rPr lang="ru-RU" dirty="0" smtClean="0">
                <a:solidFill>
                  <a:srgbClr val="132C40"/>
                </a:solidFill>
              </a:rPr>
              <a:t>: </a:t>
            </a:r>
            <a:r>
              <a:rPr lang="en-US" dirty="0" smtClean="0">
                <a:solidFill>
                  <a:srgbClr val="132C40"/>
                </a:solidFill>
              </a:rPr>
              <a:t>IOS/Android/Windows</a:t>
            </a:r>
          </a:p>
          <a:p>
            <a:pPr marL="628650" indent="-171450"/>
            <a:r>
              <a:rPr lang="ru-RU" dirty="0" smtClean="0">
                <a:solidFill>
                  <a:srgbClr val="132C40"/>
                </a:solidFill>
              </a:rPr>
              <a:t>Возможность обновлений, расширение базы данных</a:t>
            </a:r>
          </a:p>
          <a:p>
            <a:pPr marL="628650" indent="-171450"/>
            <a:r>
              <a:rPr lang="ru-RU" dirty="0" smtClean="0">
                <a:solidFill>
                  <a:srgbClr val="132C40"/>
                </a:solidFill>
              </a:rPr>
              <a:t>Удобный интерфейс</a:t>
            </a:r>
          </a:p>
          <a:p>
            <a:pPr indent="0"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>
              <a:solidFill>
                <a:srgbClr val="132C4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578646" y="237381"/>
            <a:ext cx="1877427" cy="956230"/>
          </a:xfrm>
          <a:prstGeom prst="ellipse">
            <a:avLst/>
          </a:prstGeom>
          <a:noFill/>
          <a:ln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61847" y="2082184"/>
            <a:ext cx="1877427" cy="956230"/>
          </a:xfrm>
          <a:prstGeom prst="ellipse">
            <a:avLst/>
          </a:prstGeom>
          <a:noFill/>
          <a:ln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2253773" y="3023950"/>
            <a:ext cx="923109" cy="1125922"/>
            <a:chOff x="2253773" y="3023950"/>
            <a:chExt cx="923109" cy="1125922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12" t="69809" b="-1"/>
            <a:stretch/>
          </p:blipFill>
          <p:spPr>
            <a:xfrm rot="12808416">
              <a:off x="2894319" y="3023950"/>
              <a:ext cx="282563" cy="331747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64" t="68543" b="-1"/>
            <a:stretch/>
          </p:blipFill>
          <p:spPr>
            <a:xfrm rot="15082438">
              <a:off x="2676131" y="3486621"/>
              <a:ext cx="300266" cy="345658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13" t="69607" r="-1" b="-1"/>
            <a:stretch/>
          </p:blipFill>
          <p:spPr>
            <a:xfrm rot="17299846">
              <a:off x="2269588" y="3831717"/>
              <a:ext cx="302340" cy="333970"/>
            </a:xfrm>
            <a:prstGeom prst="rect">
              <a:avLst/>
            </a:prstGeom>
          </p:spPr>
        </p:pic>
      </p:grpSp>
      <p:sp>
        <p:nvSpPr>
          <p:cNvPr id="17" name="Овал 16"/>
          <p:cNvSpPr/>
          <p:nvPr/>
        </p:nvSpPr>
        <p:spPr>
          <a:xfrm>
            <a:off x="270308" y="3659450"/>
            <a:ext cx="1877427" cy="956230"/>
          </a:xfrm>
          <a:prstGeom prst="ellipse">
            <a:avLst/>
          </a:prstGeom>
          <a:noFill/>
          <a:ln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17302" y="444639"/>
            <a:ext cx="1468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800" b="1" dirty="0" smtClean="0">
                <a:solidFill>
                  <a:srgbClr val="8F00FF"/>
                </a:solidFill>
                <a:latin typeface="Raleway"/>
                <a:sym typeface="Raleway"/>
              </a:rPr>
              <a:t>ТОЧНО</a:t>
            </a:r>
            <a:endParaRPr lang="ru-RU" sz="3200" b="1" dirty="0">
              <a:solidFill>
                <a:srgbClr val="8F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93965" y="2294945"/>
            <a:ext cx="1733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800" b="1" dirty="0" smtClean="0">
                <a:solidFill>
                  <a:srgbClr val="8F00FF"/>
                </a:solidFill>
                <a:latin typeface="Raleway"/>
                <a:sym typeface="Raleway"/>
              </a:rPr>
              <a:t>БЫСТРО</a:t>
            </a:r>
            <a:endParaRPr lang="ru-RU" sz="2800" b="1" dirty="0">
              <a:solidFill>
                <a:srgbClr val="8F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1944" y="3856920"/>
            <a:ext cx="1762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800" b="1" dirty="0" smtClean="0">
                <a:solidFill>
                  <a:srgbClr val="8F00FF"/>
                </a:solidFill>
                <a:latin typeface="Raleway"/>
                <a:sym typeface="Raleway"/>
              </a:rPr>
              <a:t>УДОБНО</a:t>
            </a:r>
            <a:endParaRPr lang="ru-RU" sz="2800" b="1" dirty="0">
              <a:solidFill>
                <a:srgbClr val="8F00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828" y="3951829"/>
            <a:ext cx="1582564" cy="1191671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 rot="17905730">
            <a:off x="2306640" y="786022"/>
            <a:ext cx="923109" cy="1125922"/>
            <a:chOff x="2253773" y="3023950"/>
            <a:chExt cx="923109" cy="1125922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12" t="69809" b="-1"/>
            <a:stretch/>
          </p:blipFill>
          <p:spPr>
            <a:xfrm rot="12808416">
              <a:off x="2894319" y="3023950"/>
              <a:ext cx="282563" cy="331747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64" t="68543" b="-1"/>
            <a:stretch/>
          </p:blipFill>
          <p:spPr>
            <a:xfrm rot="15082438">
              <a:off x="2676131" y="3486621"/>
              <a:ext cx="300266" cy="345658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13" t="69607" r="-1" b="-1"/>
            <a:stretch/>
          </p:blipFill>
          <p:spPr>
            <a:xfrm rot="17299846">
              <a:off x="2269588" y="3831717"/>
              <a:ext cx="302340" cy="33397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89911" y="178425"/>
            <a:ext cx="6663213" cy="51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198319" y="177572"/>
            <a:ext cx="1691592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213360" y="210398"/>
            <a:ext cx="8647428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 smtClean="0">
                <a:solidFill>
                  <a:schemeClr val="lt1"/>
                </a:solidFill>
              </a:rPr>
              <a:t>РЫНОК МЕДИЦИНСКОГО ЛАБОРАТОРНОГО ОБОРУДОВАНИЯ </a:t>
            </a: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3608705" y="1042196"/>
            <a:ext cx="4951879" cy="2123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sz="1400" b="1" dirty="0" smtClean="0"/>
              <a:t>B2B и B2G</a:t>
            </a:r>
            <a:r>
              <a:rPr lang="ru" sz="1400" dirty="0" smtClean="0"/>
              <a:t> </a:t>
            </a:r>
            <a:r>
              <a:rPr lang="ru" sz="1400" b="1" dirty="0" smtClean="0"/>
              <a:t>- </a:t>
            </a:r>
            <a:r>
              <a:rPr lang="ru" sz="1400" dirty="0" smtClean="0"/>
              <a:t>государственные</a:t>
            </a:r>
            <a:r>
              <a:rPr lang="ru-RU" sz="1400" dirty="0" smtClean="0"/>
              <a:t> медицинские и образовательные учреждения, частные клиники </a:t>
            </a:r>
            <a:r>
              <a:rPr lang="ru-RU" sz="1400" smtClean="0"/>
              <a:t>и лаборатории</a:t>
            </a:r>
            <a:endParaRPr sz="1400" dirty="0"/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sz="1400" dirty="0"/>
              <a:t>Наша ЦА - это </a:t>
            </a:r>
            <a:r>
              <a:rPr lang="ru" sz="1400" dirty="0" smtClean="0"/>
              <a:t>руководители клинико-диагностических лабораторий, колледжей и университетов </a:t>
            </a:r>
            <a:endParaRPr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1343" t="27236" r="22194" b="9783"/>
          <a:stretch/>
        </p:blipFill>
        <p:spPr>
          <a:xfrm>
            <a:off x="625822" y="1104756"/>
            <a:ext cx="2841966" cy="2717091"/>
          </a:xfrm>
          <a:prstGeom prst="ellipse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4" name="Группа 3"/>
          <p:cNvGrpSpPr/>
          <p:nvPr/>
        </p:nvGrpSpPr>
        <p:grpSpPr>
          <a:xfrm>
            <a:off x="1499293" y="1437613"/>
            <a:ext cx="1095024" cy="2051376"/>
            <a:chOff x="3972642" y="1216446"/>
            <a:chExt cx="1095024" cy="205137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080074" y="1216446"/>
              <a:ext cx="834826" cy="293895"/>
            </a:xfrm>
            <a:prstGeom prst="rect">
              <a:avLst/>
            </a:prstGeom>
            <a:solidFill>
              <a:srgbClr val="555E77"/>
            </a:solidFill>
            <a:ln>
              <a:solidFill>
                <a:srgbClr val="555E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972642" y="1923797"/>
              <a:ext cx="1021686" cy="326573"/>
            </a:xfrm>
            <a:prstGeom prst="rect">
              <a:avLst/>
            </a:prstGeom>
            <a:solidFill>
              <a:srgbClr val="2A3B56"/>
            </a:solidFill>
            <a:ln>
              <a:solidFill>
                <a:srgbClr val="2A3B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022351" y="2858633"/>
              <a:ext cx="947771" cy="409189"/>
            </a:xfrm>
            <a:prstGeom prst="rect">
              <a:avLst/>
            </a:prstGeom>
            <a:solidFill>
              <a:srgbClr val="B5444E"/>
            </a:solidFill>
            <a:ln>
              <a:solidFill>
                <a:srgbClr val="B544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160445" y="1232489"/>
              <a:ext cx="83388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Raleway"/>
                  <a:sym typeface="Raleway"/>
                </a:rPr>
                <a:t>1 </a:t>
              </a:r>
              <a:r>
                <a:rPr lang="ru-RU" sz="1200" dirty="0" smtClean="0">
                  <a:solidFill>
                    <a:schemeClr val="bg1"/>
                  </a:solidFill>
                  <a:latin typeface="Raleway"/>
                  <a:sym typeface="Raleway"/>
                </a:rPr>
                <a:t>млрд</a:t>
              </a:r>
              <a:r>
                <a:rPr lang="ru" sz="1200" dirty="0" smtClean="0">
                  <a:solidFill>
                    <a:schemeClr val="bg1"/>
                  </a:solidFill>
                  <a:latin typeface="Raleway"/>
                  <a:sym typeface="Raleway"/>
                </a:rPr>
                <a:t> </a:t>
              </a:r>
              <a:r>
                <a:rPr lang="ru" sz="1200" dirty="0">
                  <a:solidFill>
                    <a:schemeClr val="bg1"/>
                  </a:solidFill>
                  <a:latin typeface="Raleway"/>
                  <a:sym typeface="Raleway"/>
                </a:rPr>
                <a:t>₽ 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113559" y="1922944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" sz="1200" dirty="0" smtClean="0">
                  <a:solidFill>
                    <a:schemeClr val="bg1"/>
                  </a:solidFill>
                  <a:latin typeface="Raleway"/>
                  <a:sym typeface="Raleway"/>
                </a:rPr>
                <a:t>800 млн </a:t>
              </a:r>
              <a:r>
                <a:rPr lang="ru" sz="1200" dirty="0">
                  <a:solidFill>
                    <a:schemeClr val="bg1"/>
                  </a:solidFill>
                  <a:latin typeface="Raleway"/>
                  <a:sym typeface="Raleway"/>
                </a:rPr>
                <a:t>₽ 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097367" y="2863667"/>
              <a:ext cx="94609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dirty="0" smtClean="0">
                  <a:solidFill>
                    <a:schemeClr val="bg1"/>
                  </a:solidFill>
                  <a:latin typeface="Raleway"/>
                  <a:sym typeface="Raleway"/>
                </a:rPr>
                <a:t>400 млн </a:t>
              </a:r>
              <a:r>
                <a:rPr lang="ru" sz="1200" dirty="0" smtClean="0">
                  <a:solidFill>
                    <a:schemeClr val="bg1"/>
                  </a:solidFill>
                  <a:latin typeface="Raleway"/>
                  <a:sym typeface="Raleway"/>
                </a:rPr>
                <a:t>₽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" name="Прямая соединительная линия 7"/>
          <p:cNvCxnSpPr/>
          <p:nvPr/>
        </p:nvCxnSpPr>
        <p:spPr>
          <a:xfrm>
            <a:off x="3780995" y="3519116"/>
            <a:ext cx="0" cy="1217131"/>
          </a:xfrm>
          <a:prstGeom prst="line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02834" y="3534383"/>
            <a:ext cx="33577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Raleway" panose="020B0604020202020204" charset="-52"/>
              </a:rPr>
              <a:t>Proof link </a:t>
            </a:r>
            <a:r>
              <a:rPr lang="ru-RU" b="1" dirty="0" smtClean="0">
                <a:latin typeface="Raleway" panose="020B0604020202020204" charset="-52"/>
              </a:rPr>
              <a:t>анализ рынка</a:t>
            </a:r>
          </a:p>
          <a:p>
            <a:r>
              <a:rPr lang="en-US" dirty="0">
                <a:latin typeface="Raleway" panose="020B0604020202020204" charset="-52"/>
                <a:hlinkClick r:id="rId4"/>
              </a:rPr>
              <a:t>https://docs.google.com/document/d/1BqbCzjj6a2qz8XytbY7ny8UxZToec4e4Bc_X8_t1kdQ/edit</a:t>
            </a:r>
            <a:endParaRPr lang="ru-RU" dirty="0" smtClean="0">
              <a:latin typeface="Raleway" panose="020B0604020202020204" charset="-52"/>
            </a:endParaRPr>
          </a:p>
          <a:p>
            <a:endParaRPr lang="ru-RU" dirty="0">
              <a:latin typeface="Raleway" panose="020B0604020202020204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388" y="3424204"/>
            <a:ext cx="1277371" cy="1277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337557" y="289489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01716" y="254989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782810"/>
              </p:ext>
            </p:extLst>
          </p:nvPr>
        </p:nvGraphicFramePr>
        <p:xfrm>
          <a:off x="401716" y="963821"/>
          <a:ext cx="7655609" cy="3445922"/>
        </p:xfrm>
        <a:graphic>
          <a:graphicData uri="http://schemas.openxmlformats.org/drawingml/2006/table">
            <a:tbl>
              <a:tblPr firstRow="1" bandRow="1">
                <a:tableStyleId>{097119FB-C7AF-4502-9801-296D93284EBE}</a:tableStyleId>
              </a:tblPr>
              <a:tblGrid>
                <a:gridCol w="1405657">
                  <a:extLst>
                    <a:ext uri="{9D8B030D-6E8A-4147-A177-3AD203B41FA5}">
                      <a16:colId xmlns:a16="http://schemas.microsoft.com/office/drawing/2014/main" val="2061569658"/>
                    </a:ext>
                  </a:extLst>
                </a:gridCol>
                <a:gridCol w="1200050">
                  <a:extLst>
                    <a:ext uri="{9D8B030D-6E8A-4147-A177-3AD203B41FA5}">
                      <a16:colId xmlns:a16="http://schemas.microsoft.com/office/drawing/2014/main" val="3192853996"/>
                    </a:ext>
                  </a:extLst>
                </a:gridCol>
                <a:gridCol w="983938">
                  <a:extLst>
                    <a:ext uri="{9D8B030D-6E8A-4147-A177-3AD203B41FA5}">
                      <a16:colId xmlns:a16="http://schemas.microsoft.com/office/drawing/2014/main" val="648149763"/>
                    </a:ext>
                  </a:extLst>
                </a:gridCol>
                <a:gridCol w="2032982">
                  <a:extLst>
                    <a:ext uri="{9D8B030D-6E8A-4147-A177-3AD203B41FA5}">
                      <a16:colId xmlns:a16="http://schemas.microsoft.com/office/drawing/2014/main" val="586102416"/>
                    </a:ext>
                  </a:extLst>
                </a:gridCol>
                <a:gridCol w="2032982">
                  <a:extLst>
                    <a:ext uri="{9D8B030D-6E8A-4147-A177-3AD203B41FA5}">
                      <a16:colId xmlns:a16="http://schemas.microsoft.com/office/drawing/2014/main" val="14847912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Название 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Страна производства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Raleway" panose="020B0604020202020204" charset="-52"/>
                        </a:rPr>
                        <a:t>Производительность</a:t>
                      </a:r>
                      <a:endParaRPr lang="ru-RU" sz="1200" b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Технология 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Стоимость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121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Raleway" panose="020B0604020202020204" charset="-52"/>
                        </a:rPr>
                        <a:t>PathoHemo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Россия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Raleway" panose="020B0604020202020204" charset="-52"/>
                        </a:rPr>
                        <a:t>20-30 </a:t>
                      </a:r>
                      <a:r>
                        <a:rPr lang="ru-RU" sz="1200" b="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200" b="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200" b="0" dirty="0" smtClean="0">
                          <a:latin typeface="Raleway" panose="020B0604020202020204" charset="-52"/>
                        </a:rPr>
                        <a:t>ч</a:t>
                      </a:r>
                      <a:endParaRPr lang="ru-RU" sz="1200" b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i="0" baseline="0" dirty="0" smtClean="0">
                          <a:latin typeface="Raleway" panose="020B0604020202020204" charset="-52"/>
                        </a:rPr>
                        <a:t>Машинная обработка изображения</a:t>
                      </a:r>
                      <a:endParaRPr lang="ru-RU" sz="1200" b="1" i="0" dirty="0" smtClean="0">
                        <a:latin typeface="Raleway" panose="020B0604020202020204" charset="-52"/>
                      </a:endParaRPr>
                    </a:p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Техническое зрение</a:t>
                      </a:r>
                      <a:endParaRPr lang="ru-RU" sz="1200" b="1" i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aseline="0" dirty="0" smtClean="0">
                          <a:latin typeface="Raleway" panose="020B0604020202020204" charset="-52"/>
                        </a:rPr>
                        <a:t>70.000 </a:t>
                      </a:r>
                      <a:r>
                        <a:rPr lang="ru-RU" sz="1200" dirty="0" smtClean="0">
                          <a:latin typeface="Raleway" panose="020B0604020202020204" charset="-52"/>
                        </a:rPr>
                        <a:t>₽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60721"/>
                  </a:ext>
                </a:extLst>
              </a:tr>
              <a:tr h="51984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Raleway" panose="020B0604020202020204" charset="-52"/>
                        </a:rPr>
                        <a:t>Vision </a:t>
                      </a:r>
                      <a:r>
                        <a:rPr lang="en-US" sz="1200" b="1" dirty="0" err="1" smtClean="0">
                          <a:latin typeface="Raleway" panose="020B0604020202020204" charset="-52"/>
                        </a:rPr>
                        <a:t>Hema</a:t>
                      </a:r>
                      <a:r>
                        <a:rPr lang="en-US" sz="1200" b="1" dirty="0" smtClean="0">
                          <a:latin typeface="Raleway" panose="020B0604020202020204" charset="-52"/>
                        </a:rPr>
                        <a:t> </a:t>
                      </a:r>
                      <a:endParaRPr lang="ru-RU" sz="1200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Австрия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30 </a:t>
                      </a:r>
                      <a:r>
                        <a:rPr lang="ru-RU" sz="12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2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200" dirty="0" smtClean="0">
                          <a:latin typeface="Raleway" panose="020B0604020202020204" charset="-52"/>
                        </a:rPr>
                        <a:t>ч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Искусственный</a:t>
                      </a:r>
                      <a:r>
                        <a:rPr lang="ru-RU" sz="1200" baseline="0" dirty="0" smtClean="0">
                          <a:latin typeface="Raleway" panose="020B0604020202020204" charset="-52"/>
                        </a:rPr>
                        <a:t> интеллект 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Raleway" panose="020B0604020202020204" charset="-52"/>
                        </a:rPr>
                        <a:t>6 000 000 ₽</a:t>
                      </a:r>
                    </a:p>
                    <a:p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917541"/>
                  </a:ext>
                </a:extLst>
              </a:tr>
              <a:tr h="668369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Raleway" panose="020B0604020202020204" charset="-52"/>
                        </a:rPr>
                        <a:t>Сканирующий микроскоп анализатор МЕКОС-Ц2</a:t>
                      </a:r>
                      <a:endParaRPr lang="ru-RU" sz="1200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Raleway" panose="020B0604020202020204" charset="-52"/>
                        </a:rPr>
                        <a:t>Россия</a:t>
                      </a:r>
                    </a:p>
                    <a:p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15-30 </a:t>
                      </a:r>
                      <a:r>
                        <a:rPr lang="ru-RU" sz="12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2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200" dirty="0" smtClean="0">
                          <a:latin typeface="Raleway" panose="020B0604020202020204" charset="-52"/>
                        </a:rPr>
                        <a:t>ч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Искусственный</a:t>
                      </a:r>
                      <a:r>
                        <a:rPr lang="ru-RU" sz="1200" baseline="0" dirty="0" smtClean="0">
                          <a:latin typeface="Raleway" panose="020B0604020202020204" charset="-52"/>
                        </a:rPr>
                        <a:t> интеллект 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5 900 000 ₽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914392"/>
                  </a:ext>
                </a:extLst>
              </a:tr>
              <a:tr h="519842">
                <a:tc>
                  <a:txBody>
                    <a:bodyPr/>
                    <a:lstStyle/>
                    <a:p>
                      <a:r>
                        <a:rPr lang="en-US" sz="1200" b="1" dirty="0" err="1" smtClean="0">
                          <a:latin typeface="Raleway" panose="020B0604020202020204" charset="-52"/>
                        </a:rPr>
                        <a:t>Celly</a:t>
                      </a:r>
                      <a:r>
                        <a:rPr lang="en-US" sz="1200" b="1" dirty="0" smtClean="0">
                          <a:latin typeface="Raleway" panose="020B0604020202020204" charset="-52"/>
                        </a:rPr>
                        <a:t> — </a:t>
                      </a:r>
                      <a:r>
                        <a:rPr lang="ru-RU" sz="1200" b="1" dirty="0" smtClean="0">
                          <a:latin typeface="Raleway" panose="020B0604020202020204" charset="-52"/>
                        </a:rPr>
                        <a:t>автоматический микроскоп</a:t>
                      </a:r>
                      <a:endParaRPr lang="ru-RU" sz="1200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Россия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10 </a:t>
                      </a:r>
                      <a:r>
                        <a:rPr lang="ru-RU" sz="12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2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200" dirty="0" smtClean="0">
                          <a:latin typeface="Raleway" panose="020B0604020202020204" charset="-52"/>
                        </a:rPr>
                        <a:t>ч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Raleway" panose="020B0604020202020204" charset="-52"/>
                        </a:rPr>
                        <a:t>Нейросеть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Подписка 80.000 в год, оборудование &gt; 180.000 ₽</a:t>
                      </a:r>
                    </a:p>
                    <a:p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80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9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964640"/>
              </p:ext>
            </p:extLst>
          </p:nvPr>
        </p:nvGraphicFramePr>
        <p:xfrm>
          <a:off x="418185" y="155944"/>
          <a:ext cx="7655610" cy="4826770"/>
        </p:xfrm>
        <a:graphic>
          <a:graphicData uri="http://schemas.openxmlformats.org/drawingml/2006/table">
            <a:tbl>
              <a:tblPr firstRow="1" bandRow="1">
                <a:tableStyleId>{097119FB-C7AF-4502-9801-296D93284EBE}</a:tableStyleId>
              </a:tblPr>
              <a:tblGrid>
                <a:gridCol w="1531122">
                  <a:extLst>
                    <a:ext uri="{9D8B030D-6E8A-4147-A177-3AD203B41FA5}">
                      <a16:colId xmlns:a16="http://schemas.microsoft.com/office/drawing/2014/main" val="3904486317"/>
                    </a:ext>
                  </a:extLst>
                </a:gridCol>
                <a:gridCol w="1531122">
                  <a:extLst>
                    <a:ext uri="{9D8B030D-6E8A-4147-A177-3AD203B41FA5}">
                      <a16:colId xmlns:a16="http://schemas.microsoft.com/office/drawing/2014/main" val="688919590"/>
                    </a:ext>
                  </a:extLst>
                </a:gridCol>
                <a:gridCol w="1531122">
                  <a:extLst>
                    <a:ext uri="{9D8B030D-6E8A-4147-A177-3AD203B41FA5}">
                      <a16:colId xmlns:a16="http://schemas.microsoft.com/office/drawing/2014/main" val="1429471942"/>
                    </a:ext>
                  </a:extLst>
                </a:gridCol>
                <a:gridCol w="1531122">
                  <a:extLst>
                    <a:ext uri="{9D8B030D-6E8A-4147-A177-3AD203B41FA5}">
                      <a16:colId xmlns:a16="http://schemas.microsoft.com/office/drawing/2014/main" val="2756747401"/>
                    </a:ext>
                  </a:extLst>
                </a:gridCol>
                <a:gridCol w="1531122">
                  <a:extLst>
                    <a:ext uri="{9D8B030D-6E8A-4147-A177-3AD203B41FA5}">
                      <a16:colId xmlns:a16="http://schemas.microsoft.com/office/drawing/2014/main" val="1271125531"/>
                    </a:ext>
                  </a:extLst>
                </a:gridCol>
              </a:tblGrid>
              <a:tr h="42366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Название 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Страна производитель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Производительность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Технология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Стоимость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4993"/>
                  </a:ext>
                </a:extLst>
              </a:tr>
              <a:tr h="932066">
                <a:tc>
                  <a:txBody>
                    <a:bodyPr/>
                    <a:lstStyle/>
                    <a:p>
                      <a:r>
                        <a:rPr lang="en-US" sz="1100" b="1" i="0" dirty="0" err="1" smtClean="0">
                          <a:latin typeface="Raleway" panose="020B0604020202020204" charset="-52"/>
                        </a:rPr>
                        <a:t>Sysmex</a:t>
                      </a:r>
                      <a:r>
                        <a:rPr lang="en-US" sz="1100" b="1" i="0" dirty="0" smtClean="0">
                          <a:latin typeface="Raleway" panose="020B0604020202020204" charset="-52"/>
                        </a:rPr>
                        <a:t> XN-1000 </a:t>
                      </a:r>
                      <a:endParaRPr lang="ru-RU" sz="1100" b="1" i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Япония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100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1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час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проточная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цитометрия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, 5-</a:t>
                      </a:r>
                      <a:r>
                        <a:rPr lang="en-US" sz="1100" dirty="0" smtClean="0">
                          <a:latin typeface="Raleway" panose="020B0604020202020204" charset="-52"/>
                        </a:rPr>
                        <a:t>diff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1</a:t>
                      </a:r>
                      <a:r>
                        <a:rPr lang="ru-RU" sz="1100" baseline="0" dirty="0" smtClean="0">
                          <a:latin typeface="Raleway" panose="020B0604020202020204" charset="-52"/>
                        </a:rPr>
                        <a:t> 025 000 ₽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21008"/>
                  </a:ext>
                </a:extLst>
              </a:tr>
              <a:tr h="1101532">
                <a:tc>
                  <a:txBody>
                    <a:bodyPr/>
                    <a:lstStyle/>
                    <a:p>
                      <a:r>
                        <a:rPr lang="en-US" sz="1100" b="1" i="0" dirty="0" err="1" smtClean="0">
                          <a:latin typeface="Raleway" panose="020B0604020202020204" charset="-52"/>
                        </a:rPr>
                        <a:t>Sysmex</a:t>
                      </a:r>
                      <a:r>
                        <a:rPr lang="en-US" sz="1100" b="1" i="0" dirty="0" smtClean="0">
                          <a:latin typeface="Raleway" panose="020B0604020202020204" charset="-52"/>
                        </a:rPr>
                        <a:t> XT-2000i </a:t>
                      </a:r>
                      <a:endParaRPr lang="ru-RU" sz="1100" b="1" i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Raleway" panose="020B0604020202020204" charset="-52"/>
                        </a:rPr>
                        <a:t>Япония</a:t>
                      </a:r>
                    </a:p>
                    <a:p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80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1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час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проточная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цитофлуориметрия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, 5-</a:t>
                      </a:r>
                      <a:r>
                        <a:rPr lang="en-US" sz="1100" dirty="0" smtClean="0">
                          <a:latin typeface="Raleway" panose="020B0604020202020204" charset="-52"/>
                        </a:rPr>
                        <a:t>diff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800 000 ₽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34660"/>
                  </a:ext>
                </a:extLst>
              </a:tr>
              <a:tr h="1247120">
                <a:tc>
                  <a:txBody>
                    <a:bodyPr/>
                    <a:lstStyle/>
                    <a:p>
                      <a:r>
                        <a:rPr lang="en-US" sz="1100" b="1" i="0" dirty="0" err="1" smtClean="0">
                          <a:latin typeface="Raleway" panose="020B0604020202020204" charset="-52"/>
                        </a:rPr>
                        <a:t>Mindray</a:t>
                      </a:r>
                      <a:r>
                        <a:rPr lang="en-US" sz="1100" b="1" i="0" dirty="0" smtClean="0">
                          <a:latin typeface="Raleway" panose="020B0604020202020204" charset="-52"/>
                        </a:rPr>
                        <a:t> BC-6200 </a:t>
                      </a:r>
                      <a:endParaRPr lang="ru-RU" sz="1100" b="1" i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Китай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110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1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час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технология SF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Cube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, дифференцирует кластеры клеток (6 типов, включая незрелые гранулоциты)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200 000 ₽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8099"/>
                  </a:ext>
                </a:extLst>
              </a:tr>
              <a:tr h="1101532">
                <a:tc>
                  <a:txBody>
                    <a:bodyPr/>
                    <a:lstStyle/>
                    <a:p>
                      <a:r>
                        <a:rPr lang="en-US" sz="1100" b="1" i="0" dirty="0" smtClean="0">
                          <a:latin typeface="Raleway" panose="020B0604020202020204" charset="-52"/>
                        </a:rPr>
                        <a:t>CELL-DYN RUBY </a:t>
                      </a:r>
                      <a:endParaRPr lang="ru-RU" sz="1100" b="1" i="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Raleway" panose="020B0604020202020204" charset="-52"/>
                        </a:rPr>
                        <a:t>США</a:t>
                      </a:r>
                    </a:p>
                    <a:p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84 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обр</a:t>
                      </a:r>
                      <a:r>
                        <a:rPr lang="en-US" sz="1100" dirty="0" smtClean="0">
                          <a:latin typeface="Raleway" panose="020B0604020202020204" charset="-52"/>
                        </a:rPr>
                        <a:t>/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час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Технология MAPSS (</a:t>
                      </a:r>
                      <a:r>
                        <a:rPr lang="ru-RU" sz="1100" dirty="0" err="1" smtClean="0">
                          <a:latin typeface="Raleway" panose="020B0604020202020204" charset="-52"/>
                        </a:rPr>
                        <a:t>многоугловое</a:t>
                      </a:r>
                      <a:r>
                        <a:rPr lang="ru-RU" sz="1100" dirty="0" smtClean="0">
                          <a:latin typeface="Raleway" panose="020B0604020202020204" charset="-52"/>
                        </a:rPr>
                        <a:t> разделение поляризационного пучка)</a:t>
                      </a:r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Raleway" panose="020B0604020202020204" charset="-52"/>
                        </a:rPr>
                        <a:t>1 200 000 ₽</a:t>
                      </a:r>
                    </a:p>
                    <a:p>
                      <a:endParaRPr lang="ru-RU" sz="1100" dirty="0"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87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1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211568" y="895875"/>
            <a:ext cx="2281957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Ключевые партнеры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198316" y="173343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198316" y="147393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221;p33"/>
          <p:cNvSpPr txBox="1"/>
          <p:nvPr/>
        </p:nvSpPr>
        <p:spPr>
          <a:xfrm>
            <a:off x="2201176" y="900375"/>
            <a:ext cx="2865004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Ключевые виды деятельности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221;p33"/>
          <p:cNvSpPr txBox="1"/>
          <p:nvPr/>
        </p:nvSpPr>
        <p:spPr>
          <a:xfrm>
            <a:off x="4711336" y="895875"/>
            <a:ext cx="2281957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Ключевые ресурсы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221;p33"/>
          <p:cNvSpPr txBox="1"/>
          <p:nvPr/>
        </p:nvSpPr>
        <p:spPr>
          <a:xfrm>
            <a:off x="6138582" y="3047404"/>
            <a:ext cx="2281957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Взаимоотношения с клиентами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221;p33"/>
          <p:cNvSpPr txBox="1"/>
          <p:nvPr/>
        </p:nvSpPr>
        <p:spPr>
          <a:xfrm>
            <a:off x="211567" y="3067942"/>
            <a:ext cx="2281957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Ценностные предложения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" name="Google Shape;221;p33"/>
          <p:cNvSpPr txBox="1"/>
          <p:nvPr/>
        </p:nvSpPr>
        <p:spPr>
          <a:xfrm>
            <a:off x="6760801" y="895875"/>
            <a:ext cx="2281957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Каналы сбыта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221;p33"/>
          <p:cNvSpPr txBox="1"/>
          <p:nvPr/>
        </p:nvSpPr>
        <p:spPr>
          <a:xfrm>
            <a:off x="3178483" y="3067942"/>
            <a:ext cx="2281957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Потребительские сегменты</a:t>
            </a:r>
            <a:endParaRPr sz="12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632" y="1251251"/>
            <a:ext cx="2109758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Производители микроскопного оборудования и микроскопов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Минздрав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РФ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Федерация лабораторной медицины</a:t>
            </a:r>
            <a:endParaRPr lang="ru-RU" sz="1200" dirty="0">
              <a:solidFill>
                <a:srgbClr val="132C40"/>
              </a:solidFill>
              <a:latin typeface="Raleway"/>
              <a:sym typeface="Raleway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97112" y="1237408"/>
            <a:ext cx="1891034" cy="500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Формирование </a:t>
            </a:r>
            <a:r>
              <a:rPr lang="ru-RU" sz="1200" dirty="0">
                <a:solidFill>
                  <a:srgbClr val="132C40"/>
                </a:solidFill>
                <a:latin typeface="Raleway"/>
                <a:sym typeface="Raleway"/>
              </a:rPr>
              <a:t>сети/платформы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514923" y="1254853"/>
            <a:ext cx="189103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Персонал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Микроскопное оборудование и микроскопы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Денежные средства</a:t>
            </a:r>
            <a:endParaRPr lang="ru-RU" sz="1200" dirty="0">
              <a:solidFill>
                <a:srgbClr val="132C40"/>
              </a:solidFill>
              <a:latin typeface="Raleway"/>
              <a:sym typeface="Raleway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27744" y="1251251"/>
            <a:ext cx="189103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Торговые агенты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Партнерские каналы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Кооперативные каналы</a:t>
            </a:r>
            <a:endParaRPr lang="ru-RU" sz="1200" dirty="0">
              <a:solidFill>
                <a:srgbClr val="132C40"/>
              </a:solidFill>
              <a:latin typeface="Raleway"/>
              <a:sym typeface="Raleway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0977" y="3458271"/>
            <a:ext cx="1891034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Высокая скорость 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Точность определения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Выгодная цена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Удобный интерфейс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endParaRPr lang="ru-RU" sz="1200" dirty="0" smtClean="0">
              <a:solidFill>
                <a:srgbClr val="132C40"/>
              </a:solidFill>
              <a:latin typeface="Raleway"/>
              <a:sym typeface="Raleway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28056" y="3407655"/>
            <a:ext cx="2425567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Лаборатории </a:t>
            </a:r>
            <a:endParaRPr lang="ru-RU" sz="1200" dirty="0" smtClean="0">
              <a:solidFill>
                <a:srgbClr val="132C40"/>
              </a:solidFill>
              <a:latin typeface="Raleway"/>
              <a:sym typeface="Raleway"/>
            </a:endParaRP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медицинские учебные заведения</a:t>
            </a:r>
            <a:endParaRPr lang="ru-RU" sz="1200" dirty="0">
              <a:solidFill>
                <a:srgbClr val="132C40"/>
              </a:solidFill>
              <a:latin typeface="Raleway"/>
              <a:sym typeface="Raleway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895137" y="3586462"/>
            <a:ext cx="219631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Персональная поддержка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Автоматизированная поддержка</a:t>
            </a:r>
          </a:p>
          <a:p>
            <a:pPr marL="311150" lvl="0" indent="-171450">
              <a:lnSpc>
                <a:spcPct val="115000"/>
              </a:lnSpc>
              <a:buClr>
                <a:srgbClr val="8F00FF"/>
              </a:buClr>
              <a:buSzPts val="1200"/>
              <a:buFontTx/>
              <a:buChar char="-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sym typeface="Raleway"/>
              </a:rPr>
              <a:t>Самообслуживание</a:t>
            </a:r>
            <a:endParaRPr lang="ru-RU" sz="1200" dirty="0">
              <a:solidFill>
                <a:srgbClr val="132C40"/>
              </a:solidFill>
              <a:latin typeface="Raleway"/>
              <a:sym typeface="Ralewa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23016" y="239602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Raleway" panose="020B0604020202020204" charset="-52"/>
              </a:rPr>
              <a:t>Продажа ПО и оборудования</a:t>
            </a:r>
            <a:br>
              <a:rPr lang="ru-RU" sz="1200" b="1" dirty="0" smtClean="0">
                <a:latin typeface="Raleway" panose="020B0604020202020204" charset="-52"/>
              </a:rPr>
            </a:br>
            <a:r>
              <a:rPr lang="ru-RU" sz="1200" b="1" dirty="0" smtClean="0">
                <a:latin typeface="Raleway" panose="020B0604020202020204" charset="-52"/>
              </a:rPr>
              <a:t>Подписка</a:t>
            </a:r>
            <a:endParaRPr lang="ru-RU" sz="1200" b="1" dirty="0">
              <a:latin typeface="Raleway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121101" y="157672"/>
            <a:ext cx="5778071" cy="6770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sz="3200"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192242" y="2186939"/>
            <a:ext cx="2608746" cy="162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u="sng" dirty="0" smtClean="0">
                <a:solidFill>
                  <a:schemeClr val="tx2"/>
                </a:solidFill>
              </a:rPr>
              <a:t>По уровню готовности проект находится на </a:t>
            </a:r>
            <a:r>
              <a:rPr lang="en-US" sz="1600" b="1" u="sng" dirty="0" smtClean="0">
                <a:solidFill>
                  <a:schemeClr val="tx2"/>
                </a:solidFill>
              </a:rPr>
              <a:t>TRL</a:t>
            </a:r>
            <a:r>
              <a:rPr lang="ru-RU" sz="1600" b="1" u="sng" dirty="0" smtClean="0">
                <a:solidFill>
                  <a:schemeClr val="tx2"/>
                </a:solidFill>
              </a:rPr>
              <a:t>5</a:t>
            </a:r>
            <a:r>
              <a:rPr lang="en-US" sz="1600" b="1" u="sng" dirty="0" smtClean="0">
                <a:solidFill>
                  <a:schemeClr val="tx2"/>
                </a:solidFill>
              </a:rPr>
              <a:t> </a:t>
            </a:r>
            <a:endParaRPr sz="1600" b="1" u="sng" dirty="0">
              <a:solidFill>
                <a:schemeClr val="tx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600" b="1" dirty="0">
              <a:solidFill>
                <a:schemeClr val="tx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30" y="1257287"/>
            <a:ext cx="1139899" cy="11398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188" y="3038426"/>
            <a:ext cx="1139899" cy="11398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38" y="3038426"/>
            <a:ext cx="1139899" cy="11398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464" y="1243840"/>
            <a:ext cx="1153346" cy="11533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6900" y="251341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Raleway" panose="020B0604020202020204" charset="-52"/>
              </a:rPr>
              <a:t>Создан </a:t>
            </a:r>
            <a:r>
              <a:rPr lang="en-US" b="1" dirty="0" smtClean="0">
                <a:latin typeface="Raleway" panose="020B0604020202020204" charset="-52"/>
              </a:rPr>
              <a:t>MVP </a:t>
            </a:r>
            <a:endParaRPr lang="ru-RU" b="1" dirty="0">
              <a:latin typeface="Raleway" panose="020B0604020202020204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3503" y="4236648"/>
            <a:ext cx="22832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Raleway" panose="020B0604020202020204" charset="-52"/>
              </a:rPr>
              <a:t>Произведен сравнительный анализ с конкурентами</a:t>
            </a:r>
            <a:endParaRPr lang="ru-RU" b="1" dirty="0">
              <a:latin typeface="Raleway" panose="020B060402020202020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896" y="4263752"/>
            <a:ext cx="29247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Raleway" panose="020B0604020202020204" charset="-52"/>
              </a:rPr>
              <a:t>Провели опрос среди студентов и врачей-морфологов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0858" y="2513413"/>
            <a:ext cx="2688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Raleway" panose="020B0604020202020204" charset="-52"/>
              </a:rPr>
              <a:t>Сформулированы гипотезы</a:t>
            </a:r>
            <a:endParaRPr lang="ru-RU" b="1" dirty="0">
              <a:latin typeface="Raleway" panose="020B0604020202020204" charset="-52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2426745" y="1935126"/>
            <a:ext cx="817817" cy="462060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800690" y="1935126"/>
            <a:ext cx="817817" cy="46206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479065" y="2848630"/>
            <a:ext cx="762101" cy="561464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800690" y="2848630"/>
            <a:ext cx="762101" cy="561464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329817" y="107950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chemeClr val="dk1"/>
                </a:solidFill>
              </a:rPr>
              <a:t>КОМАНДА СТАРТАПА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" t="-247" r="-165" b="247"/>
          <a:stretch/>
        </p:blipFill>
        <p:spPr>
          <a:xfrm>
            <a:off x="3391368" y="989578"/>
            <a:ext cx="1993743" cy="26583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2" t="393" r="20678" b="-393"/>
          <a:stretch/>
        </p:blipFill>
        <p:spPr>
          <a:xfrm>
            <a:off x="5938453" y="754450"/>
            <a:ext cx="2170089" cy="2893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27751" t="31571" r="4985" b="354"/>
          <a:stretch/>
        </p:blipFill>
        <p:spPr>
          <a:xfrm>
            <a:off x="195042" y="989578"/>
            <a:ext cx="2642984" cy="26583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0708" y="3747613"/>
            <a:ext cx="13516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Зубков </a:t>
            </a:r>
            <a:r>
              <a:rPr lang="ru-RU" sz="1100" dirty="0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Всеволод</a:t>
            </a:r>
            <a:endParaRPr lang="ru-RU" sz="11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8566" y="3923951"/>
            <a:ext cx="1075936" cy="287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buClr>
                <a:srgbClr val="8F00FF"/>
              </a:buClr>
              <a:buSzPts val="1100"/>
            </a:pPr>
            <a:r>
              <a:rPr lang="ru-RU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(</a:t>
            </a:r>
            <a:r>
              <a:rPr lang="en-US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CEO)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08577" y="3745477"/>
            <a:ext cx="18389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Калашникова </a:t>
            </a:r>
            <a:r>
              <a:rPr lang="ru-RU" sz="1100" dirty="0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Анастасия</a:t>
            </a:r>
            <a:endParaRPr lang="ru-RU" sz="11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13069" y="3923951"/>
            <a:ext cx="2420856" cy="287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buClr>
                <a:srgbClr val="8F00FF"/>
              </a:buClr>
              <a:buSzPts val="1100"/>
            </a:pPr>
            <a:r>
              <a:rPr lang="ru-RU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ТЕХНОЛОГ, РАЗРАБОТЧИК (</a:t>
            </a:r>
            <a:r>
              <a:rPr lang="en-US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CTO)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48906" y="3745477"/>
            <a:ext cx="16786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Медведева </a:t>
            </a:r>
            <a:r>
              <a:rPr lang="ru-RU" sz="1100" dirty="0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Елизавета</a:t>
            </a:r>
            <a:endParaRPr lang="ru-RU" sz="11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99401" y="3923951"/>
            <a:ext cx="1577676" cy="287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buClr>
                <a:srgbClr val="8F00FF"/>
              </a:buClr>
              <a:buSzPts val="1100"/>
            </a:pPr>
            <a:r>
              <a:rPr lang="ru-RU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МАРКЕТОЛОГ (С</a:t>
            </a:r>
            <a:r>
              <a:rPr lang="en-US" sz="11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b="1" dirty="0">
                <a:solidFill>
                  <a:schemeClr val="dk1"/>
                </a:solidFill>
              </a:rPr>
              <a:t>ПЛАНЫ РАЗВИТИЯ</a:t>
            </a:r>
            <a:endParaRPr sz="2800" b="1" dirty="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4180949698"/>
              </p:ext>
            </p:extLst>
          </p:nvPr>
        </p:nvGraphicFramePr>
        <p:xfrm>
          <a:off x="530715" y="1419225"/>
          <a:ext cx="7904084" cy="3023990"/>
        </p:xfrm>
        <a:graphic>
          <a:graphicData uri="http://schemas.openxmlformats.org/drawingml/2006/table">
            <a:tbl>
              <a:tblPr>
                <a:noFill/>
                <a:tableStyleId>{097119FB-C7AF-4502-9801-296D93284EBE}</a:tableStyleId>
              </a:tblPr>
              <a:tblGrid>
                <a:gridCol w="350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4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latin typeface="Raleway" panose="020B0604020202020204" charset="-52"/>
                        </a:rPr>
                        <a:t>Создание минимально жизнеспособного продукта TRL5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30.09.23</a:t>
                      </a:r>
                      <a:endParaRPr sz="105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Зубков В.А.</a:t>
                      </a:r>
                      <a:endParaRPr sz="100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6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Raleway" panose="020B0604020202020204" charset="-52"/>
                        </a:rPr>
                        <a:t>Расширение кадрового состава</a:t>
                      </a:r>
                      <a:endParaRPr sz="1200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4-й квартал 2023 года </a:t>
                      </a:r>
                      <a:endParaRPr sz="105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Медведева Е.А.</a:t>
                      </a:r>
                      <a:endParaRPr sz="100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6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Raleway" panose="020B0604020202020204" charset="-52"/>
                        </a:rPr>
                        <a:t>Изготовление </a:t>
                      </a:r>
                      <a:r>
                        <a:rPr lang="ru-RU" sz="1200" dirty="0" err="1" smtClean="0">
                          <a:latin typeface="Raleway" panose="020B0604020202020204" charset="-52"/>
                        </a:rPr>
                        <a:t>полуфункционального</a:t>
                      </a:r>
                      <a:r>
                        <a:rPr lang="ru-RU" sz="1200" dirty="0" smtClean="0">
                          <a:latin typeface="Raleway" panose="020B0604020202020204" charset="-52"/>
                        </a:rPr>
                        <a:t> образца </a:t>
                      </a:r>
                      <a:r>
                        <a:rPr lang="en-US" sz="1200" dirty="0" smtClean="0">
                          <a:latin typeface="Raleway" panose="020B0604020202020204" charset="-52"/>
                        </a:rPr>
                        <a:t>TRL6</a:t>
                      </a:r>
                      <a:endParaRPr sz="1200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3-й квартал</a:t>
                      </a:r>
                      <a:r>
                        <a:rPr lang="ru-RU" sz="1050" baseline="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050" baseline="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2025 </a:t>
                      </a:r>
                      <a:r>
                        <a:rPr lang="ru-RU" sz="1050" baseline="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года </a:t>
                      </a:r>
                      <a:endParaRPr sz="105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Калашникова А.Н.</a:t>
                      </a:r>
                      <a:endParaRPr sz="100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602619"/>
                  </a:ext>
                </a:extLst>
              </a:tr>
              <a:tr h="3536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Raleway" panose="020B0604020202020204" charset="-52"/>
                        </a:rPr>
                        <a:t>Конец процесса разработки продукта, снятие производственных рисков TRL8</a:t>
                      </a:r>
                      <a:endParaRPr sz="1200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Середина </a:t>
                      </a: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2027 </a:t>
                      </a: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года </a:t>
                      </a:r>
                      <a:endParaRPr sz="105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Зубков В.А.</a:t>
                      </a:r>
                      <a:endParaRPr sz="100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32917"/>
                  </a:ext>
                </a:extLst>
              </a:tr>
              <a:tr h="3536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Raleway" panose="020B0604020202020204" charset="-52"/>
                        </a:rPr>
                        <a:t>Запуск серийного выпуска программного обеспечения, открытие сервера TRL9</a:t>
                      </a:r>
                      <a:endParaRPr sz="1200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4-й квартал </a:t>
                      </a: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2027 </a:t>
                      </a:r>
                      <a:r>
                        <a:rPr lang="ru-RU" sz="1050" dirty="0" smtClean="0">
                          <a:solidFill>
                            <a:srgbClr val="132C40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года</a:t>
                      </a:r>
                      <a:endParaRPr sz="105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Зубков В.А.</a:t>
                      </a:r>
                      <a:endParaRPr sz="1000" dirty="0">
                        <a:solidFill>
                          <a:srgbClr val="132C40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5796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01" y="3770060"/>
            <a:ext cx="1333828" cy="1333828"/>
          </a:xfrm>
          <a:prstGeom prst="rect">
            <a:avLst/>
          </a:prstGeom>
        </p:spPr>
      </p:pic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603059" y="4072638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100" dirty="0" smtClean="0">
                <a:solidFill>
                  <a:srgbClr val="132C40"/>
                </a:solidFill>
              </a:rPr>
              <a:t>Телефон: +79276109102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100" dirty="0" smtClean="0">
                <a:solidFill>
                  <a:srgbClr val="132C40"/>
                </a:solidFill>
              </a:rPr>
              <a:t>Почта: </a:t>
            </a:r>
            <a:r>
              <a:rPr lang="en-US" sz="1100" dirty="0" smtClean="0">
                <a:solidFill>
                  <a:srgbClr val="132C40"/>
                </a:solidFill>
                <a:hlinkClick r:id="rId4"/>
              </a:rPr>
              <a:t>vs_zubkov.93@mail.ru</a:t>
            </a:r>
            <a:endParaRPr lang="en-US" sz="1100" dirty="0" smtClean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sz="1100" dirty="0" smtClean="0">
                <a:solidFill>
                  <a:srgbClr val="132C40"/>
                </a:solidFill>
              </a:rPr>
              <a:t>ВК: </a:t>
            </a:r>
            <a:r>
              <a:rPr lang="en-US" sz="1100" dirty="0">
                <a:solidFill>
                  <a:srgbClr val="132C40"/>
                </a:solidFill>
                <a:hlinkClick r:id="rId5"/>
              </a:rPr>
              <a:t>https://</a:t>
            </a:r>
            <a:r>
              <a:rPr lang="en-US" sz="1100" dirty="0" smtClean="0">
                <a:solidFill>
                  <a:srgbClr val="132C40"/>
                </a:solidFill>
                <a:hlinkClick r:id="rId5"/>
              </a:rPr>
              <a:t>vk.com/vsevolod_zubkov1</a:t>
            </a:r>
            <a:endParaRPr lang="ru-RU" sz="1100" dirty="0" smtClean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sz="1100" dirty="0" smtClean="0">
                <a:solidFill>
                  <a:srgbClr val="132C40"/>
                </a:solidFill>
              </a:rPr>
              <a:t>ТГ: </a:t>
            </a:r>
            <a:r>
              <a:rPr lang="en-US" sz="1100" dirty="0">
                <a:solidFill>
                  <a:srgbClr val="132C40"/>
                </a:solidFill>
              </a:rPr>
              <a:t>https://t.me/vzend</a:t>
            </a:r>
            <a:endParaRPr sz="1100" dirty="0"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793559" y="3790667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600" dirty="0">
                <a:solidFill>
                  <a:schemeClr val="dk1"/>
                </a:solidFill>
              </a:rPr>
              <a:t>КОНТАКТЫ ЛИДЕРА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586740" y="81828"/>
            <a:ext cx="9136379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52400" indent="0">
              <a:buFont typeface="Raleway"/>
              <a:buNone/>
            </a:pPr>
            <a:r>
              <a:rPr lang="ru-RU" sz="2400" b="1" dirty="0" smtClean="0">
                <a:solidFill>
                  <a:srgbClr val="8F00FF"/>
                </a:solidFill>
              </a:rPr>
              <a:t>Правильная диагностика – половина лечения!</a:t>
            </a:r>
            <a:endParaRPr lang="ru-RU" sz="2400" b="1" dirty="0">
              <a:solidFill>
                <a:srgbClr val="8F00FF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444" y="929197"/>
            <a:ext cx="2590176" cy="25901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2" y="3733721"/>
            <a:ext cx="1406505" cy="1406505"/>
          </a:xfrm>
          <a:prstGeom prst="rect">
            <a:avLst/>
          </a:prstGeom>
        </p:spPr>
      </p:pic>
      <p:sp>
        <p:nvSpPr>
          <p:cNvPr id="13" name="Google Shape;275;p37"/>
          <p:cNvSpPr txBox="1">
            <a:spLocks/>
          </p:cNvSpPr>
          <p:nvPr/>
        </p:nvSpPr>
        <p:spPr>
          <a:xfrm>
            <a:off x="1420630" y="3801344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buSzPts val="2800"/>
            </a:pPr>
            <a:r>
              <a:rPr lang="ru-RU" sz="1600" dirty="0" smtClean="0">
                <a:solidFill>
                  <a:schemeClr val="dk1"/>
                </a:solidFill>
              </a:rPr>
              <a:t>ОТЗЫВЫ </a:t>
            </a:r>
          </a:p>
          <a:p>
            <a:pPr>
              <a:buSzPts val="2800"/>
            </a:pPr>
            <a:r>
              <a:rPr lang="ru-RU" sz="1600" dirty="0" smtClean="0">
                <a:solidFill>
                  <a:schemeClr val="dk1"/>
                </a:solidFill>
              </a:rPr>
              <a:t>СПЕЦИАЛИСТОВ</a:t>
            </a:r>
            <a:endParaRPr lang="ru-RU" sz="1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</TotalTime>
  <Words>701</Words>
  <Application>Microsoft Office PowerPoint</Application>
  <PresentationFormat>Экран (16:9)</PresentationFormat>
  <Paragraphs>210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Raleway SemiBold</vt:lpstr>
      <vt:lpstr>Arial</vt:lpstr>
      <vt:lpstr>Calibri</vt:lpstr>
      <vt:lpstr>Century Gothic</vt:lpstr>
      <vt:lpstr>Raleway</vt:lpstr>
      <vt:lpstr>Helvetica Neue</vt:lpstr>
      <vt:lpstr>Simple Light</vt:lpstr>
      <vt:lpstr>Simple Light</vt:lpstr>
      <vt:lpstr>PathoHemo</vt:lpstr>
      <vt:lpstr>Презентация PowerPoint</vt:lpstr>
      <vt:lpstr>ПРОБЛЕМА</vt:lpstr>
      <vt:lpstr>Презентация PowerPoint</vt:lpstr>
      <vt:lpstr>Презентация PowerPoint</vt:lpstr>
      <vt:lpstr>РЕШЕНИЕ</vt:lpstr>
      <vt:lpstr>ЦЕЛЕВАЯ АУДИТОРИЯ</vt:lpstr>
      <vt:lpstr>ЦЕННОСТЬ, ЦЕННОСТНОЕ ПРЕДЛОЖЕНИЕ</vt:lpstr>
      <vt:lpstr>РЫНОК МЕДИЦИНСКОГО ЛАБОРАТОРНОГО ОБОРУДОВАНИЯ </vt:lpstr>
      <vt:lpstr>КОНКУРЕНТЫ</vt:lpstr>
      <vt:lpstr>Презентация PowerPoint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Всеволод</dc:creator>
  <cp:lastModifiedBy>Всеволод</cp:lastModifiedBy>
  <cp:revision>121</cp:revision>
  <dcterms:modified xsi:type="dcterms:W3CDTF">2023-10-01T16:33:52Z</dcterms:modified>
</cp:coreProperties>
</file>