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5"/>
  </p:notesMasterIdLst>
  <p:sldIdLst>
    <p:sldId id="256" r:id="rId3"/>
    <p:sldId id="257" r:id="rId4"/>
    <p:sldId id="259" r:id="rId5"/>
    <p:sldId id="260" r:id="rId6"/>
    <p:sldId id="258" r:id="rId7"/>
    <p:sldId id="261" r:id="rId8"/>
    <p:sldId id="263" r:id="rId9"/>
    <p:sldId id="268" r:id="rId10"/>
    <p:sldId id="264" r:id="rId11"/>
    <p:sldId id="266" r:id="rId12"/>
    <p:sldId id="265" r:id="rId13"/>
    <p:sldId id="267" r:id="rId14"/>
  </p:sldIdLst>
  <p:sldSz cx="9144000" cy="5143500" type="screen16x9"/>
  <p:notesSz cx="6858000" cy="9144000"/>
  <p:embeddedFontLst>
    <p:embeddedFont>
      <p:font typeface="Trebuchet MS" panose="020B0603020202020204" pitchFamily="34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entury Gothic" panose="020B0502020202020204" pitchFamily="34" charset="0"/>
      <p:regular r:id="rId24"/>
      <p:bold r:id="rId25"/>
      <p:italic r:id="rId26"/>
      <p:boldItalic r:id="rId27"/>
    </p:embeddedFont>
    <p:embeddedFont>
      <p:font typeface="Raleway SemiBold" panose="020B0604020202020204" charset="-52"/>
      <p:regular r:id="rId28"/>
      <p:bold r:id="rId29"/>
      <p:italic r:id="rId30"/>
      <p:boldItalic r:id="rId31"/>
    </p:embeddedFont>
    <p:embeddedFont>
      <p:font typeface="Helvetica Neue" panose="020B0604020202020204" charset="0"/>
      <p:regular r:id="rId32"/>
      <p:bold r:id="rId33"/>
      <p:italic r:id="rId34"/>
      <p:boldItalic r:id="rId35"/>
    </p:embeddedFont>
    <p:embeddedFont>
      <p:font typeface="Raleway" panose="020B0604020202020204" charset="-52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29D14C3-B552-4577-9448-CE0AF3E32907}">
  <a:tblStyle styleId="{129D14C3-B552-4577-9448-CE0AF3E3290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58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font" Target="fonts/font24.fntdata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font" Target="fonts/font23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font" Target="fonts/font22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font" Target="fonts/font21.fntdata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2cbdce98a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g22cbdce98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2c67d0a74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g22c67d0a74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2c67d0a74f_0_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22c67d0a74f_0_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Relationship Id="rId9" Type="http://schemas.openxmlformats.org/officeDocument/2006/relationships/image" Target="../media/image10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258032"/>
            <a:ext cx="4655700" cy="161579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 dirty="0" smtClean="0">
                <a:solidFill>
                  <a:schemeClr val="dk1"/>
                </a:solidFill>
              </a:rPr>
              <a:t>Мобильный жилой модуль временного пребывания</a:t>
            </a:r>
            <a:endParaRPr sz="3100" dirty="0"/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255" y="680203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577" y="0"/>
            <a:ext cx="2832600" cy="1011686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2" name="Google Shape;112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8">
            <a:alphaModFix/>
          </a:blip>
          <a:srcRect l="5733" r="4821" b="7978"/>
          <a:stretch/>
        </p:blipFill>
        <p:spPr>
          <a:xfrm>
            <a:off x="5492525" y="163062"/>
            <a:ext cx="750600" cy="7725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5537"/>
          <a:stretch/>
        </p:blipFill>
        <p:spPr>
          <a:xfrm>
            <a:off x="5224255" y="1001083"/>
            <a:ext cx="4006959" cy="41424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 txBox="1">
            <a:spLocks noGrp="1"/>
          </p:cNvSpPr>
          <p:nvPr>
            <p:ph type="body" idx="1"/>
          </p:nvPr>
        </p:nvSpPr>
        <p:spPr>
          <a:xfrm>
            <a:off x="456825" y="1883077"/>
            <a:ext cx="6153300" cy="233111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400" dirty="0">
                <a:highlight>
                  <a:srgbClr val="FFFFFF"/>
                </a:highlight>
                <a:latin typeface="Trebuchet MS"/>
                <a:ea typeface="Trebuchet MS"/>
                <a:cs typeface="Trebuchet MS"/>
                <a:sym typeface="Trebuchet MS"/>
              </a:rPr>
              <a:t>Ж</a:t>
            </a:r>
            <a:r>
              <a:rPr lang="ru" sz="1400" dirty="0" smtClean="0">
                <a:highlight>
                  <a:srgbClr val="FFFFFF"/>
                </a:highlight>
                <a:latin typeface="Trebuchet MS"/>
                <a:ea typeface="Trebuchet MS"/>
                <a:cs typeface="Trebuchet MS"/>
                <a:sym typeface="Trebuchet MS"/>
              </a:rPr>
              <a:t>илой модуль, актуальность этого проекта обусловлена неспокойной обстановкой в мире. Модуль дает возможность быстро разместить население, которое осталось без места жительства. </a:t>
            </a:r>
            <a:endParaRPr sz="14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1400" dirty="0" smtClean="0"/>
              <a:t>Надо поменять на тренд </a:t>
            </a:r>
            <a:endParaRPr sz="1400" dirty="0"/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ПРОБЛЕМАТИКА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28"/>
          <p:cNvSpPr txBox="1">
            <a:spLocks noGrp="1"/>
          </p:cNvSpPr>
          <p:nvPr>
            <p:ph type="body" idx="1"/>
          </p:nvPr>
        </p:nvSpPr>
        <p:spPr>
          <a:xfrm>
            <a:off x="456818" y="2568881"/>
            <a:ext cx="6568200" cy="166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-RU" sz="1400" dirty="0" smtClean="0">
                <a:solidFill>
                  <a:srgbClr val="132C40"/>
                </a:solidFill>
              </a:rPr>
              <a:t>н</a:t>
            </a:r>
            <a:r>
              <a:rPr lang="ru" sz="1400" dirty="0" smtClean="0">
                <a:solidFill>
                  <a:srgbClr val="132C40"/>
                </a:solidFill>
              </a:rPr>
              <a:t>аселение, оставшееся без места жительства</a:t>
            </a:r>
            <a:endParaRPr sz="1400" dirty="0">
              <a:solidFill>
                <a:srgbClr val="132C40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 dirty="0">
                <a:solidFill>
                  <a:srgbClr val="132C40"/>
                </a:solidFill>
              </a:rPr>
              <a:t>п</a:t>
            </a:r>
            <a:r>
              <a:rPr lang="ru" sz="1400" dirty="0" smtClean="0">
                <a:solidFill>
                  <a:srgbClr val="132C40"/>
                </a:solidFill>
              </a:rPr>
              <a:t>овреждение </a:t>
            </a:r>
            <a:r>
              <a:rPr lang="ru" sz="1400" dirty="0">
                <a:solidFill>
                  <a:srgbClr val="132C40"/>
                </a:solidFill>
              </a:rPr>
              <a:t>жилых и социальных помещений при </a:t>
            </a:r>
            <a:r>
              <a:rPr lang="ru" sz="1400" dirty="0" smtClean="0">
                <a:solidFill>
                  <a:srgbClr val="132C40"/>
                </a:solidFill>
              </a:rPr>
              <a:t>катастрофах</a:t>
            </a:r>
            <a:endParaRPr sz="1400" dirty="0">
              <a:solidFill>
                <a:srgbClr val="132C40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 dirty="0">
                <a:solidFill>
                  <a:srgbClr val="132C40"/>
                </a:solidFill>
              </a:rPr>
              <a:t>ограниченность в средствах, ресурсах и времени</a:t>
            </a: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-RU" sz="1400" dirty="0" smtClean="0">
                <a:solidFill>
                  <a:srgbClr val="132C40"/>
                </a:solidFill>
              </a:rPr>
              <a:t>Боль плохие условия размещения людей</a:t>
            </a:r>
          </a:p>
          <a:p>
            <a:pPr marL="1016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-RU" sz="1400" dirty="0" smtClean="0">
                <a:solidFill>
                  <a:srgbClr val="132C40"/>
                </a:solidFill>
              </a:rPr>
              <a:t>Долго предоставляются </a:t>
            </a:r>
            <a:r>
              <a:rPr lang="ru-RU" sz="1400" dirty="0" err="1" smtClean="0">
                <a:solidFill>
                  <a:srgbClr val="132C40"/>
                </a:solidFill>
              </a:rPr>
              <a:t>жильщные</a:t>
            </a:r>
            <a:r>
              <a:rPr lang="ru-RU" sz="1400" dirty="0" smtClean="0">
                <a:solidFill>
                  <a:srgbClr val="132C40"/>
                </a:solidFill>
              </a:rPr>
              <a:t> условия</a:t>
            </a: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7" name="Google Shape;157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0" name="Google Shape;170;p29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1197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 smtClean="0">
                <a:solidFill>
                  <a:srgbClr val="132C40"/>
                </a:solidFill>
              </a:rPr>
              <a:t>Б</a:t>
            </a:r>
            <a:r>
              <a:rPr lang="ru" dirty="0">
                <a:solidFill>
                  <a:srgbClr val="132C40"/>
                </a:solidFill>
              </a:rPr>
              <a:t>ы</a:t>
            </a:r>
            <a:r>
              <a:rPr lang="ru" dirty="0" smtClean="0">
                <a:solidFill>
                  <a:srgbClr val="132C40"/>
                </a:solidFill>
              </a:rPr>
              <a:t>стро возводимые конструкции, в которых есть все условия для благоприятного проживания, в которых используются малобюджетные композитные материалы, </a:t>
            </a:r>
            <a:r>
              <a:rPr lang="ru-RU" dirty="0" smtClean="0">
                <a:solidFill>
                  <a:srgbClr val="132C40"/>
                </a:solidFill>
              </a:rPr>
              <a:t>сэндвич-панелей</a:t>
            </a:r>
            <a:r>
              <a:rPr lang="ru-RU" dirty="0">
                <a:solidFill>
                  <a:srgbClr val="132C40"/>
                </a:solidFill>
              </a:rPr>
              <a:t>, тентовых </a:t>
            </a:r>
            <a:r>
              <a:rPr lang="ru-RU" dirty="0" smtClean="0">
                <a:solidFill>
                  <a:srgbClr val="132C40"/>
                </a:solidFill>
              </a:rPr>
              <a:t>конструкций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300" dirty="0" smtClean="0">
                <a:solidFill>
                  <a:srgbClr val="132C40"/>
                </a:solidFill>
              </a:rPr>
              <a:t>? Расходы государства ?</a:t>
            </a:r>
            <a:endParaRPr lang="ru-RU" sz="1300"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endParaRPr dirty="0">
              <a:solidFill>
                <a:srgbClr val="132C40"/>
              </a:solidFill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27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Люди</a:t>
            </a:r>
            <a:r>
              <a:rPr lang="ru" sz="14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, пострадавшие при </a:t>
            </a:r>
            <a:r>
              <a:rPr lang="ru" sz="1400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природных катаклизмах, пожарах </a:t>
            </a:r>
            <a:r>
              <a:rPr lang="ru" sz="14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и боевых действиях</a:t>
            </a:r>
            <a:r>
              <a:rPr lang="ru" sz="1400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К</a:t>
            </a:r>
            <a:r>
              <a:rPr lang="ru" sz="1400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оммерческие организации +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П</a:t>
            </a:r>
            <a:r>
              <a:rPr lang="ru" sz="1400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отребители и потенциальные клиенты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Р</a:t>
            </a:r>
            <a:r>
              <a:rPr lang="ru" sz="1400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егиональный органы власти  </a:t>
            </a:r>
            <a:endParaRPr sz="14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 txBox="1">
            <a:spLocks noGrp="1"/>
          </p:cNvSpPr>
          <p:nvPr>
            <p:ph type="title"/>
          </p:nvPr>
        </p:nvSpPr>
        <p:spPr>
          <a:xfrm>
            <a:off x="985632" y="549106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4" name="Google Shape;184;p30"/>
          <p:cNvSpPr txBox="1"/>
          <p:nvPr/>
        </p:nvSpPr>
        <p:spPr>
          <a:xfrm>
            <a:off x="985632" y="1723551"/>
            <a:ext cx="5118900" cy="228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rgbClr val="595959"/>
                </a:solidFill>
              </a:rPr>
              <a:t>Мы, </a:t>
            </a:r>
            <a:r>
              <a:rPr lang="ru" sz="1200" dirty="0" smtClean="0">
                <a:solidFill>
                  <a:srgbClr val="595959"/>
                </a:solidFill>
              </a:rPr>
              <a:t>мобильный жилой модуль, </a:t>
            </a:r>
            <a:r>
              <a:rPr lang="ru" sz="1200" dirty="0">
                <a:solidFill>
                  <a:srgbClr val="595959"/>
                </a:solidFill>
              </a:rPr>
              <a:t>помогаем государственным организациям в </a:t>
            </a:r>
            <a:r>
              <a:rPr lang="ru" sz="1200" dirty="0" smtClean="0">
                <a:solidFill>
                  <a:srgbClr val="595959"/>
                </a:solidFill>
              </a:rPr>
              <a:t>реализации </a:t>
            </a:r>
            <a:r>
              <a:rPr lang="ru" sz="1200" dirty="0">
                <a:solidFill>
                  <a:srgbClr val="595959"/>
                </a:solidFill>
              </a:rPr>
              <a:t>гуманитарной помощи и организации работ оперативных </a:t>
            </a:r>
            <a:r>
              <a:rPr lang="ru" sz="1200" dirty="0" smtClean="0">
                <a:solidFill>
                  <a:srgbClr val="595959"/>
                </a:solidFill>
              </a:rPr>
              <a:t>групп в </a:t>
            </a:r>
            <a:r>
              <a:rPr lang="ru" sz="1200" dirty="0">
                <a:solidFill>
                  <a:srgbClr val="595959"/>
                </a:solidFill>
              </a:rPr>
              <a:t>ситуациях повышенной </a:t>
            </a:r>
            <a:r>
              <a:rPr lang="ru" sz="1200" dirty="0" smtClean="0">
                <a:solidFill>
                  <a:srgbClr val="595959"/>
                </a:solidFill>
              </a:rPr>
              <a:t>опасности.</a:t>
            </a:r>
            <a:endParaRPr sz="1200" dirty="0">
              <a:solidFill>
                <a:srgbClr val="595959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 dirty="0">
                <a:solidFill>
                  <a:srgbClr val="595959"/>
                </a:solidFill>
              </a:rPr>
              <a:t>Решать проблему ограниченных ресурсов и времени</a:t>
            </a:r>
            <a:br>
              <a:rPr lang="ru" sz="1200" dirty="0">
                <a:solidFill>
                  <a:srgbClr val="595959"/>
                </a:solidFill>
              </a:rPr>
            </a:br>
            <a:r>
              <a:rPr lang="ru" sz="1200" dirty="0">
                <a:solidFill>
                  <a:srgbClr val="595959"/>
                </a:solidFill>
              </a:rPr>
              <a:t>с помощью технологии модульных конструкций и как результат получаем своевременное </a:t>
            </a:r>
            <a:r>
              <a:rPr lang="ru" sz="1200" dirty="0" smtClean="0">
                <a:solidFill>
                  <a:srgbClr val="595959"/>
                </a:solidFill>
              </a:rPr>
              <a:t>восстановление жилых пространств 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1200" dirty="0" smtClean="0">
                <a:solidFill>
                  <a:srgbClr val="595959"/>
                </a:solidFill>
              </a:rPr>
              <a:t>К</a:t>
            </a:r>
            <a:r>
              <a:rPr lang="ru" sz="1200" dirty="0" smtClean="0">
                <a:solidFill>
                  <a:srgbClr val="595959"/>
                </a:solidFill>
              </a:rPr>
              <a:t>онкретика </a:t>
            </a:r>
            <a:endParaRPr sz="1200" dirty="0">
              <a:solidFill>
                <a:srgbClr val="595959"/>
              </a:solidFill>
            </a:endParaRPr>
          </a:p>
        </p:txBody>
      </p:sp>
      <p:sp>
        <p:nvSpPr>
          <p:cNvPr id="185" name="Google Shape;185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6</a:t>
            </a:fld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2"/>
          <p:cNvSpPr txBox="1"/>
          <p:nvPr/>
        </p:nvSpPr>
        <p:spPr>
          <a:xfrm>
            <a:off x="488944" y="2345556"/>
            <a:ext cx="6936600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продажа 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технологии,* готовых 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сборных конструкций модульных 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жилых пространств 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благотворительным организациям, государственным структурам и частным социальным фондам, осуществляющим г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манитарную деятельность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троительство и военные 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5" name="Google Shape;205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7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32"/>
          <p:cNvSpPr txBox="1">
            <a:spLocks noGrp="1"/>
          </p:cNvSpPr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817" y="1378714"/>
            <a:ext cx="4655700" cy="600134"/>
          </a:xfrm>
        </p:spPr>
        <p:txBody>
          <a:bodyPr/>
          <a:lstStyle/>
          <a:p>
            <a:r>
              <a:rPr lang="ru-RU" b="1" dirty="0" smtClean="0"/>
              <a:t>Конкуренты и Рынок </a:t>
            </a:r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1990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9" name="Google Shape;219;p3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19789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На данный момент проект находится в стадии разработки и поиска благотворительных программ от фондов, заинтересованных в покупке нашего продукта. Также ведется поиск подрядчиков, способных изготовить модульные конструкции из оптимальных материалов</a:t>
            </a:r>
            <a:r>
              <a:rPr lang="ru" dirty="0" smtClean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Д</a:t>
            </a:r>
            <a:r>
              <a:rPr lang="ru" dirty="0" smtClean="0"/>
              <a:t>орожная карта развития (название)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Р</a:t>
            </a:r>
            <a:r>
              <a:rPr lang="ru" dirty="0" smtClean="0"/>
              <a:t>езультат с цифрами 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220" name="Google Shape;220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5"/>
          <p:cNvSpPr txBox="1">
            <a:spLocks noGrp="1"/>
          </p:cNvSpPr>
          <p:nvPr>
            <p:ph type="title"/>
          </p:nvPr>
        </p:nvSpPr>
        <p:spPr>
          <a:xfrm>
            <a:off x="1544617" y="115831"/>
            <a:ext cx="4655700" cy="979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 dirty="0">
                <a:solidFill>
                  <a:schemeClr val="dk1"/>
                </a:solidFill>
              </a:rPr>
              <a:t>ПЛАНЫ </a:t>
            </a:r>
            <a:r>
              <a:rPr lang="ru" sz="2800" dirty="0" smtClean="0">
                <a:solidFill>
                  <a:schemeClr val="dk1"/>
                </a:solidFill>
              </a:rPr>
              <a:t>РАЗВИТИЯ на год-два </a:t>
            </a: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243" name="Google Shape;243;p35"/>
          <p:cNvSpPr txBox="1">
            <a:spLocks noGrp="1"/>
          </p:cNvSpPr>
          <p:nvPr>
            <p:ph type="body" idx="1"/>
          </p:nvPr>
        </p:nvSpPr>
        <p:spPr>
          <a:xfrm>
            <a:off x="477925" y="895750"/>
            <a:ext cx="7973700" cy="20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Планы развития, основные укрупненные задачи</a:t>
            </a:r>
            <a:endParaRPr b="1"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Arial"/>
              <a:buAutoNum type="arabicParenR"/>
            </a:pPr>
            <a:r>
              <a:rPr lang="ru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изучить использование модульных конструкций в местах </a:t>
            </a:r>
            <a:r>
              <a:rPr lang="ru" dirty="0" smtClean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ЧП     прототип </a:t>
            </a:r>
            <a:endParaRPr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Arial"/>
              <a:buAutoNum type="arabicParenR"/>
            </a:pPr>
            <a:r>
              <a:rPr lang="ru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проанализировать современные методы и принципы в использовании </a:t>
            </a:r>
            <a:r>
              <a:rPr lang="ru" dirty="0" smtClean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жилых модулей</a:t>
            </a:r>
            <a:endParaRPr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Arial"/>
              <a:buAutoNum type="arabicParenR"/>
            </a:pPr>
            <a:r>
              <a:rPr lang="ru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определить основные материалы, используемые при проектировании малобюджетных, быстровозводимых архитектурных сооружений</a:t>
            </a:r>
            <a:endParaRPr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Arial"/>
              <a:buAutoNum type="arabicParenR"/>
            </a:pPr>
            <a:r>
              <a:rPr lang="ru" dirty="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сформулировать концепцию проекта благоустройства городской среды за счет универсальных модульных архитектурно-строительных сооружений</a:t>
            </a:r>
            <a:endParaRPr dirty="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10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456818" y="1158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7" name="Google Shape;247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189737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2" name="Google Shape;252;p35"/>
          <p:cNvGraphicFramePr/>
          <p:nvPr>
            <p:extLst>
              <p:ext uri="{D42A27DB-BD31-4B8C-83A1-F6EECF244321}">
                <p14:modId xmlns:p14="http://schemas.microsoft.com/office/powerpoint/2010/main" val="3336875657"/>
              </p:ext>
            </p:extLst>
          </p:nvPr>
        </p:nvGraphicFramePr>
        <p:xfrm>
          <a:off x="618561" y="2767645"/>
          <a:ext cx="7020750" cy="2109828"/>
        </p:xfrm>
        <a:graphic>
          <a:graphicData uri="http://schemas.openxmlformats.org/drawingml/2006/table">
            <a:tbl>
              <a:tblPr>
                <a:noFill/>
                <a:tableStyleId>{129D14C3-B552-4577-9448-CE0AF3E32907}</a:tableStyleId>
              </a:tblPr>
              <a:tblGrid>
                <a:gridCol w="3114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5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0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7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6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6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6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6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6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6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275">
                <a:tc>
                  <a:txBody>
                    <a:bodyPr/>
                    <a:lstStyle/>
                    <a:p>
                      <a:pPr marL="4572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rgbClr val="132C40"/>
                          </a:solidFill>
                        </a:rPr>
                        <a:t>изучить аналоги и применение </a:t>
                      </a:r>
                      <a:r>
                        <a:rPr lang="ru" sz="700" dirty="0" smtClean="0">
                          <a:solidFill>
                            <a:srgbClr val="132C40"/>
                          </a:solidFill>
                        </a:rPr>
                        <a:t>жилых</a:t>
                      </a:r>
                      <a:r>
                        <a:rPr lang="ru" sz="700" baseline="0" dirty="0" smtClean="0">
                          <a:solidFill>
                            <a:srgbClr val="132C40"/>
                          </a:solidFill>
                        </a:rPr>
                        <a:t> модулей</a:t>
                      </a:r>
                      <a:endParaRPr sz="900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6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  <a:endParaRPr sz="6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endParaRPr sz="6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450">
                <a:tc>
                  <a:txBody>
                    <a:bodyPr/>
                    <a:lstStyle/>
                    <a:p>
                      <a:pPr marL="4572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rgbClr val="132C40"/>
                          </a:solidFill>
                        </a:rPr>
                        <a:t>проанализировать современные методы и принципы в использовании модульных сооружений</a:t>
                      </a:r>
                      <a:endParaRPr sz="900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6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  <a:endParaRPr sz="6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endParaRPr sz="6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9475">
                <a:tc>
                  <a:txBody>
                    <a:bodyPr/>
                    <a:lstStyle/>
                    <a:p>
                      <a:pPr marL="4572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rgbClr val="132C40"/>
                          </a:solidFill>
                        </a:rPr>
                        <a:t>определить основные материалы, используемые при проектировании малобюджетных, быстровозводимых архитектурных сооружений</a:t>
                      </a:r>
                      <a:endParaRPr sz="900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6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6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endParaRPr sz="6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9475">
                <a:tc>
                  <a:txBody>
                    <a:bodyPr/>
                    <a:lstStyle/>
                    <a:p>
                      <a:pPr marL="4572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>
                          <a:solidFill>
                            <a:srgbClr val="132C40"/>
                          </a:solidFill>
                        </a:rPr>
                        <a:t>сформулировать концепцию проекта благоустройства городской среды за счет универсальных модульных архитектурно-строительных сооружений</a:t>
                      </a:r>
                      <a:endParaRPr sz="200">
                        <a:solidFill>
                          <a:srgbClr val="132C40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6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6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endParaRPr sz="6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500" dirty="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53" name="Google Shape;253;p35"/>
          <p:cNvSpPr txBox="1"/>
          <p:nvPr/>
        </p:nvSpPr>
        <p:spPr>
          <a:xfrm>
            <a:off x="456825" y="23264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 dirty="0">
                <a:solidFill>
                  <a:srgbClr val="132C40"/>
                </a:solidFill>
              </a:rPr>
              <a:t>План-график на ближайшие 2-4  недели</a:t>
            </a:r>
            <a:endParaRPr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4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29" name="Google Shape;229;p34"/>
          <p:cNvGraphicFramePr/>
          <p:nvPr>
            <p:extLst>
              <p:ext uri="{D42A27DB-BD31-4B8C-83A1-F6EECF244321}">
                <p14:modId xmlns:p14="http://schemas.microsoft.com/office/powerpoint/2010/main" val="1643542481"/>
              </p:ext>
            </p:extLst>
          </p:nvPr>
        </p:nvGraphicFramePr>
        <p:xfrm>
          <a:off x="456810" y="921624"/>
          <a:ext cx="7532025" cy="3010296"/>
        </p:xfrm>
        <a:graphic>
          <a:graphicData uri="http://schemas.openxmlformats.org/drawingml/2006/table">
            <a:tbl>
              <a:tblPr>
                <a:noFill/>
                <a:tableStyleId>{129D14C3-B552-4577-9448-CE0AF3E32907}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994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34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smtClean="0">
                          <a:solidFill>
                            <a:schemeClr val="dk2"/>
                          </a:solidFill>
                          <a:latin typeface="Arial"/>
                          <a:ea typeface="Raleway SemiBold"/>
                          <a:cs typeface="Arial"/>
                          <a:sym typeface="Arial"/>
                        </a:rPr>
                        <a:t>З</a:t>
                      </a:r>
                      <a:r>
                        <a:rPr lang="ru" sz="1000" dirty="0" smtClean="0">
                          <a:solidFill>
                            <a:schemeClr val="dk2"/>
                          </a:solidFill>
                          <a:latin typeface="Arial"/>
                          <a:ea typeface="Raleway SemiBold"/>
                          <a:cs typeface="Arial"/>
                          <a:sym typeface="Arial"/>
                        </a:rPr>
                        <a:t>отова</a:t>
                      </a:r>
                      <a:r>
                        <a:rPr lang="ru" sz="1000" baseline="0" dirty="0" smtClean="0">
                          <a:solidFill>
                            <a:schemeClr val="dk2"/>
                          </a:solidFill>
                          <a:latin typeface="Arial"/>
                          <a:ea typeface="Raleway SemiBold"/>
                          <a:cs typeface="Arial"/>
                          <a:sym typeface="Arial"/>
                        </a:rPr>
                        <a:t> Софья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aseline="0" dirty="0" smtClean="0">
                          <a:solidFill>
                            <a:schemeClr val="dk2"/>
                          </a:solidFill>
                          <a:latin typeface="Arial"/>
                          <a:ea typeface="Raleway SemiBold"/>
                          <a:cs typeface="Arial"/>
                          <a:sym typeface="Arial"/>
                        </a:rPr>
                        <a:t>Р</a:t>
                      </a:r>
                      <a:r>
                        <a:rPr lang="ru" sz="1000" baseline="0" dirty="0" smtClean="0">
                          <a:solidFill>
                            <a:schemeClr val="dk2"/>
                          </a:solidFill>
                          <a:latin typeface="Arial"/>
                          <a:ea typeface="Raleway SemiBold"/>
                          <a:cs typeface="Arial"/>
                          <a:sym typeface="Arial"/>
                        </a:rPr>
                        <a:t>егалии если есть 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34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34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" sz="1000" dirty="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0" name="Google Shape;230;p34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1" name="Google Shape;231;p34"/>
          <p:cNvSpPr txBox="1">
            <a:spLocks noGrp="1"/>
          </p:cNvSpPr>
          <p:nvPr>
            <p:ph type="body" idx="1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32" name="Google Shape;232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11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6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59" name="Google Shape;259;p36"/>
          <p:cNvSpPr txBox="1">
            <a:spLocks noGrp="1"/>
          </p:cNvSpPr>
          <p:nvPr>
            <p:ph type="body" idx="1"/>
          </p:nvPr>
        </p:nvSpPr>
        <p:spPr>
          <a:xfrm>
            <a:off x="335943" y="275063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2500" b="1" dirty="0" smtClean="0">
                <a:solidFill>
                  <a:srgbClr val="FF0000"/>
                </a:solidFill>
              </a:rPr>
              <a:t>Зотова Софья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" sz="2500" b="1" dirty="0" smtClean="0">
              <a:solidFill>
                <a:srgbClr val="FF000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2500" b="1" dirty="0" smtClean="0">
                <a:solidFill>
                  <a:srgbClr val="FF0000"/>
                </a:solidFill>
              </a:rPr>
              <a:t>Н</a:t>
            </a:r>
            <a:r>
              <a:rPr lang="ru" sz="2500" b="1" dirty="0" smtClean="0">
                <a:solidFill>
                  <a:srgbClr val="FF0000"/>
                </a:solidFill>
              </a:rPr>
              <a:t>азвание проекта и картинка 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2500" b="1" dirty="0" smtClean="0">
                <a:solidFill>
                  <a:srgbClr val="FF0000"/>
                </a:solidFill>
              </a:rPr>
              <a:t>С</a:t>
            </a:r>
            <a:r>
              <a:rPr lang="ru" sz="2500" b="1" dirty="0" smtClean="0">
                <a:solidFill>
                  <a:srgbClr val="FF0000"/>
                </a:solidFill>
              </a:rPr>
              <a:t>логан 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2500" b="1" dirty="0">
              <a:solidFill>
                <a:srgbClr val="FF0000"/>
              </a:solidFill>
            </a:endParaRPr>
          </a:p>
        </p:txBody>
      </p:sp>
      <p:sp>
        <p:nvSpPr>
          <p:cNvPr id="260" name="Google Shape;260;p36"/>
          <p:cNvSpPr txBox="1">
            <a:spLocks noGrp="1"/>
          </p:cNvSpPr>
          <p:nvPr>
            <p:ph type="body" idx="1"/>
          </p:nvPr>
        </p:nvSpPr>
        <p:spPr>
          <a:xfrm>
            <a:off x="4345997" y="275063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2500" dirty="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8 </a:t>
            </a:r>
            <a:r>
              <a:rPr lang="ru" sz="2500" dirty="0" smtClean="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917 506 89 33</a:t>
            </a:r>
            <a:endParaRPr sz="2500" dirty="0">
              <a:solidFill>
                <a:srgbClr val="132C40"/>
              </a:solidFill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434</Words>
  <Application>Microsoft Office PowerPoint</Application>
  <PresentationFormat>Экран (16:9)</PresentationFormat>
  <Paragraphs>82</Paragraphs>
  <Slides>12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Trebuchet MS</vt:lpstr>
      <vt:lpstr>Arial</vt:lpstr>
      <vt:lpstr>Calibri</vt:lpstr>
      <vt:lpstr>Century Gothic</vt:lpstr>
      <vt:lpstr>Raleway SemiBold</vt:lpstr>
      <vt:lpstr>Helvetica Neue</vt:lpstr>
      <vt:lpstr>Raleway</vt:lpstr>
      <vt:lpstr>Simple Light</vt:lpstr>
      <vt:lpstr>Simple Light</vt:lpstr>
      <vt:lpstr>Мобильный жилой модуль временного пребывания</vt:lpstr>
      <vt:lpstr>Презентация PowerPoint</vt:lpstr>
      <vt:lpstr>ПРОБЛЕМАТИКА</vt:lpstr>
      <vt:lpstr>РЕШЕНИЕ</vt:lpstr>
      <vt:lpstr>ЦЕЛЕВАЯ АУДИТОРИЯ</vt:lpstr>
      <vt:lpstr>ЦЕННОСТЬ, ЦЕННОСТНОЕ ПРЕДЛОЖЕНИЕ</vt:lpstr>
      <vt:lpstr>БИЗНЕС-МОДЕЛЬ*</vt:lpstr>
      <vt:lpstr>Конкуренты и Рынок </vt:lpstr>
      <vt:lpstr>ТЕКУЩИЕ РЕЗУЛЬТАТЫ</vt:lpstr>
      <vt:lpstr>ПЛАНЫ РАЗВИТИЯ на год-два </vt:lpstr>
      <vt:lpstr>КОМАНДА СТАРТАПА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Модульная инфраструктура городов</dc:title>
  <dc:creator>Софья</dc:creator>
  <cp:lastModifiedBy>тася</cp:lastModifiedBy>
  <cp:revision>16</cp:revision>
  <dcterms:modified xsi:type="dcterms:W3CDTF">2023-06-28T11:40:55Z</dcterms:modified>
</cp:coreProperties>
</file>