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Helvetica Neue"/>
      <p:regular r:id="rId30"/>
      <p:bold r:id="rId31"/>
      <p:italic r:id="rId32"/>
      <p:boldItalic r:id="rId33"/>
    </p:embeddedFont>
    <p:embeddedFont>
      <p:font typeface="Century Gothic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E3C2478-7860-4ACF-B452-A96C35D92971}">
  <a:tblStyle styleId="{8E3C2478-7860-4ACF-B452-A96C35D9297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bold.fntdata"/><Relationship Id="rId30" Type="http://schemas.openxmlformats.org/officeDocument/2006/relationships/font" Target="fonts/HelveticaNeue-regular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Italic.fntdata"/><Relationship Id="rId10" Type="http://schemas.openxmlformats.org/officeDocument/2006/relationships/slide" Target="slides/slide3.xml"/><Relationship Id="rId32" Type="http://schemas.openxmlformats.org/officeDocument/2006/relationships/font" Target="fonts/HelveticaNeue-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bold.fntdata"/><Relationship Id="rId12" Type="http://schemas.openxmlformats.org/officeDocument/2006/relationships/slide" Target="slides/slide5.xml"/><Relationship Id="rId34" Type="http://schemas.openxmlformats.org/officeDocument/2006/relationships/font" Target="fonts/CenturyGothic-regular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Italic.fntdata"/><Relationship Id="rId14" Type="http://schemas.openxmlformats.org/officeDocument/2006/relationships/slide" Target="slides/slide7.xml"/><Relationship Id="rId36" Type="http://schemas.openxmlformats.org/officeDocument/2006/relationships/font" Target="fonts/CenturyGothic-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1" name="Google Shape;151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9cce9e12f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9cce9e12f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7" name="Google Shape;187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3" name="Google Shape;223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5" name="Google Shape;275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9" name="Google Shape;289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11.jpg"/><Relationship Id="rId6" Type="http://schemas.openxmlformats.org/officeDocument/2006/relationships/image" Target="../media/image4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Relationship Id="rId4" Type="http://schemas.openxmlformats.org/officeDocument/2006/relationships/image" Target="../media/image21.png"/><Relationship Id="rId5" Type="http://schemas.openxmlformats.org/officeDocument/2006/relationships/image" Target="../media/image17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mailto:kvapish_nv@edu.surgu.ru" TargetMode="External"/><Relationship Id="rId4" Type="http://schemas.openxmlformats.org/officeDocument/2006/relationships/image" Target="../media/image15.png"/><Relationship Id="rId5" Type="http://schemas.openxmlformats.org/officeDocument/2006/relationships/image" Target="../media/image21.png"/><Relationship Id="rId6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Робот-пылесос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4000"/>
              <a:t>DUST ONE</a:t>
            </a:r>
            <a:endParaRPr sz="400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298925" y="1754703"/>
            <a:ext cx="4782600" cy="27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43"/>
              <a:buNone/>
            </a:pPr>
            <a:r>
              <a:rPr lang="ru" sz="1600">
                <a:latin typeface="Raleway"/>
                <a:ea typeface="Raleway"/>
                <a:cs typeface="Raleway"/>
                <a:sym typeface="Raleway"/>
              </a:rPr>
              <a:t>Знаете ли вы, что в пыли могут содержаться тяжелые металлы. Их состав в квартире напрямую зависит от производства</a:t>
            </a:r>
            <a:r>
              <a:rPr lang="ru" sz="1600">
                <a:latin typeface="Raleway"/>
                <a:ea typeface="Raleway"/>
                <a:cs typeface="Raleway"/>
                <a:sym typeface="Raleway"/>
              </a:rPr>
              <a:t>, расположенного недалеко от дома. Эти компоненты также могут вызвать тяжелые заболевания у человека и домашних животных.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643"/>
              <a:buNone/>
            </a:pPr>
            <a:r>
              <a:rPr lang="ru" sz="1600">
                <a:latin typeface="Raleway"/>
                <a:ea typeface="Raleway"/>
                <a:cs typeface="Raleway"/>
                <a:sym typeface="Raleway"/>
              </a:rPr>
              <a:t>Такие как силикоз, астма и другие. Это опасные болезни из группы пневмокониозов, а также различные виды инфекционных заболеваний.</a:t>
            </a:r>
            <a:r>
              <a:rPr lang="ru" sz="1250">
                <a:latin typeface="Raleway"/>
                <a:ea typeface="Raleway"/>
                <a:cs typeface="Raleway"/>
                <a:sym typeface="Raleway"/>
              </a:rPr>
              <a:t> </a:t>
            </a:r>
            <a:endParaRPr sz="125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4" name="Google Shape;124;p26"/>
          <p:cNvSpPr txBox="1"/>
          <p:nvPr/>
        </p:nvSpPr>
        <p:spPr>
          <a:xfrm>
            <a:off x="-142975" y="4000400"/>
            <a:ext cx="722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5" name="Google Shape;125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6" name="Google Shape;126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27" name="Google Shape;127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" name="Google Shape;128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" name="Google Shape;129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" name="Google Shape;130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2" name="Google Shape;13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50675" y="1903650"/>
            <a:ext cx="3893326" cy="232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" name="Google Shape;134;p2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/>
          <p:nvPr>
            <p:ph type="title"/>
          </p:nvPr>
        </p:nvSpPr>
        <p:spPr>
          <a:xfrm>
            <a:off x="456817" y="142661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0" name="Google Shape;140;p27"/>
          <p:cNvSpPr txBox="1"/>
          <p:nvPr>
            <p:ph idx="1" type="body"/>
          </p:nvPr>
        </p:nvSpPr>
        <p:spPr>
          <a:xfrm>
            <a:off x="202875" y="2088574"/>
            <a:ext cx="7993200" cy="23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132C40"/>
              </a:solidFill>
            </a:endParaRPr>
          </a:p>
          <a:p>
            <a:pPr indent="-29210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работающие люди 27-40 лет, с </a:t>
            </a:r>
            <a:r>
              <a:rPr lang="ru" sz="1600">
                <a:solidFill>
                  <a:srgbClr val="132C40"/>
                </a:solidFill>
              </a:rPr>
              <a:t>нехваткой личного времени или не имеющие возможность помыть полы.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следящие за трендами и любящие новые технологии (в том числе блогеры, обозреватели, люди с “силиконовой долины”)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rtl="0" algn="just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люди с ограниченными возможностями</a:t>
            </a:r>
            <a:endParaRPr sz="1600">
              <a:solidFill>
                <a:srgbClr val="132C4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141" name="Google Shape;141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8" name="Google Shape;14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4" name="Google Shape;154;p28"/>
          <p:cNvSpPr txBox="1"/>
          <p:nvPr>
            <p:ph idx="1" type="body"/>
          </p:nvPr>
        </p:nvSpPr>
        <p:spPr>
          <a:xfrm>
            <a:off x="341902" y="2328238"/>
            <a:ext cx="8027100" cy="14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9210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Недостаточность свободного времени для уборки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Сложность уборки для людей с ограниченными возможностями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Наличие аллергических заболеваний</a:t>
            </a:r>
            <a:endParaRPr sz="16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5" name="Google Shape;155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2" name="Google Shape;16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9"/>
          <p:cNvSpPr txBox="1"/>
          <p:nvPr>
            <p:ph type="title"/>
          </p:nvPr>
        </p:nvSpPr>
        <p:spPr>
          <a:xfrm>
            <a:off x="1206217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8" name="Google Shape;168;p29"/>
          <p:cNvSpPr txBox="1"/>
          <p:nvPr>
            <p:ph idx="1" type="body"/>
          </p:nvPr>
        </p:nvSpPr>
        <p:spPr>
          <a:xfrm>
            <a:off x="457200" y="1336450"/>
            <a:ext cx="7993200" cy="3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4925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ru" sz="1900">
                <a:solidFill>
                  <a:srgbClr val="132C40"/>
                </a:solidFill>
              </a:rPr>
              <a:t>Робот-пылесос</a:t>
            </a:r>
            <a:endParaRPr sz="1900">
              <a:solidFill>
                <a:srgbClr val="132C40"/>
              </a:solidFill>
            </a:endParaRPr>
          </a:p>
          <a:p>
            <a:pPr indent="-349250" lvl="0" marL="457200" rtl="0" algn="just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900"/>
              <a:buChar char="●"/>
            </a:pPr>
            <a:r>
              <a:rPr b="1" lang="ru" sz="1900">
                <a:solidFill>
                  <a:srgbClr val="132C40"/>
                </a:solidFill>
              </a:rPr>
              <a:t>Голосовое</a:t>
            </a:r>
            <a:r>
              <a:rPr lang="ru" sz="1900">
                <a:solidFill>
                  <a:srgbClr val="132C40"/>
                </a:solidFill>
              </a:rPr>
              <a:t> управление</a:t>
            </a:r>
            <a:endParaRPr sz="1900">
              <a:solidFill>
                <a:srgbClr val="132C40"/>
              </a:solidFill>
            </a:endParaRPr>
          </a:p>
          <a:p>
            <a:pPr indent="-349250" lvl="0" marL="457200" rtl="0" algn="just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900"/>
              <a:buChar char="●"/>
            </a:pPr>
            <a:r>
              <a:rPr lang="ru" sz="1900">
                <a:solidFill>
                  <a:srgbClr val="132C40"/>
                </a:solidFill>
              </a:rPr>
              <a:t>Возможность выбора </a:t>
            </a:r>
            <a:r>
              <a:rPr b="1" lang="ru" sz="1900">
                <a:solidFill>
                  <a:srgbClr val="132C40"/>
                </a:solidFill>
              </a:rPr>
              <a:t>“озвучки”</a:t>
            </a:r>
            <a:r>
              <a:rPr lang="ru" sz="1900">
                <a:solidFill>
                  <a:srgbClr val="132C40"/>
                </a:solidFill>
              </a:rPr>
              <a:t> голосового помощника</a:t>
            </a:r>
            <a:endParaRPr sz="1900">
              <a:solidFill>
                <a:srgbClr val="132C40"/>
              </a:solidFill>
            </a:endParaRPr>
          </a:p>
          <a:p>
            <a:pPr indent="-349250" lvl="0" marL="457200" rtl="0" algn="just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900"/>
              <a:buChar char="●"/>
            </a:pPr>
            <a:r>
              <a:rPr lang="ru" sz="1900">
                <a:solidFill>
                  <a:srgbClr val="132C40"/>
                </a:solidFill>
              </a:rPr>
              <a:t>Использование </a:t>
            </a:r>
            <a:r>
              <a:rPr b="1" lang="ru" sz="1900">
                <a:solidFill>
                  <a:srgbClr val="132C40"/>
                </a:solidFill>
              </a:rPr>
              <a:t>компьютерного зрения</a:t>
            </a:r>
            <a:r>
              <a:rPr lang="ru" sz="1900">
                <a:solidFill>
                  <a:srgbClr val="132C40"/>
                </a:solidFill>
              </a:rPr>
              <a:t> (для построения карты помещения)</a:t>
            </a:r>
            <a:endParaRPr sz="1900">
              <a:solidFill>
                <a:srgbClr val="132C40"/>
              </a:solidFill>
            </a:endParaRPr>
          </a:p>
          <a:p>
            <a:pPr indent="-349250" lvl="0" marL="457200" rtl="0" algn="just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900"/>
              <a:buChar char="●"/>
            </a:pPr>
            <a:r>
              <a:rPr b="1" lang="ru" sz="1900">
                <a:solidFill>
                  <a:srgbClr val="132C40"/>
                </a:solidFill>
              </a:rPr>
              <a:t>Расширенный</a:t>
            </a:r>
            <a:r>
              <a:rPr lang="ru" sz="1900">
                <a:solidFill>
                  <a:srgbClr val="132C40"/>
                </a:solidFill>
              </a:rPr>
              <a:t> функционал команд </a:t>
            </a:r>
            <a:endParaRPr sz="1900">
              <a:solidFill>
                <a:srgbClr val="132C40"/>
              </a:solidFill>
            </a:endParaRPr>
          </a:p>
          <a:p>
            <a:pPr indent="-349250" lvl="0" marL="457200" rtl="0" algn="just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900"/>
              <a:buChar char="●"/>
            </a:pPr>
            <a:r>
              <a:rPr b="1" lang="ru" sz="1900">
                <a:solidFill>
                  <a:srgbClr val="132C40"/>
                </a:solidFill>
              </a:rPr>
              <a:t>Манипулятор</a:t>
            </a:r>
            <a:r>
              <a:rPr lang="ru" sz="1900">
                <a:solidFill>
                  <a:srgbClr val="132C40"/>
                </a:solidFill>
              </a:rPr>
              <a:t> для идентификации и </a:t>
            </a:r>
            <a:r>
              <a:rPr b="1" lang="ru" sz="1900">
                <a:solidFill>
                  <a:srgbClr val="132C40"/>
                </a:solidFill>
              </a:rPr>
              <a:t>уборки</a:t>
            </a:r>
            <a:r>
              <a:rPr lang="ru" sz="1900">
                <a:solidFill>
                  <a:srgbClr val="132C40"/>
                </a:solidFill>
              </a:rPr>
              <a:t> предметов (носки, игрушки весом не более 1,5 кг)</a:t>
            </a:r>
            <a:endParaRPr sz="1900">
              <a:solidFill>
                <a:srgbClr val="132C40"/>
              </a:solidFill>
            </a:endParaRPr>
          </a:p>
          <a:p>
            <a:pPr indent="-349250" lvl="0" marL="457200" rtl="0" algn="just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900"/>
              <a:buChar char="●"/>
            </a:pPr>
            <a:r>
              <a:rPr lang="ru" sz="1900">
                <a:solidFill>
                  <a:srgbClr val="132C40"/>
                </a:solidFill>
              </a:rPr>
              <a:t>Сигнал при </a:t>
            </a:r>
            <a:r>
              <a:rPr b="1" lang="ru" sz="1900">
                <a:solidFill>
                  <a:srgbClr val="132C40"/>
                </a:solidFill>
              </a:rPr>
              <a:t>обнаружении животного</a:t>
            </a:r>
            <a:r>
              <a:rPr lang="ru" sz="1900">
                <a:solidFill>
                  <a:srgbClr val="132C40"/>
                </a:solidFill>
              </a:rPr>
              <a:t> на пути (тепловой датчик)</a:t>
            </a:r>
            <a:endParaRPr sz="19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69" name="Google Shape;169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6" name="Google Shape;17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/>
          <p:nvPr>
            <p:ph type="title"/>
          </p:nvPr>
        </p:nvSpPr>
        <p:spPr>
          <a:xfrm>
            <a:off x="2116242" y="2234856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MVP</a:t>
            </a:r>
            <a:endParaRPr/>
          </a:p>
        </p:txBody>
      </p:sp>
      <p:pic>
        <p:nvPicPr>
          <p:cNvPr id="182" name="Google Shape;18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0488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/>
          <p:cNvSpPr txBox="1"/>
          <p:nvPr>
            <p:ph type="title"/>
          </p:nvPr>
        </p:nvSpPr>
        <p:spPr>
          <a:xfrm>
            <a:off x="432332" y="445031"/>
            <a:ext cx="79761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ЦЕННОСТНОЕ ПРЕДЛОЖЕНИЕ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90" name="Google Shape;190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1"/>
          <p:cNvSpPr txBox="1"/>
          <p:nvPr/>
        </p:nvSpPr>
        <p:spPr>
          <a:xfrm>
            <a:off x="898800" y="1385225"/>
            <a:ext cx="7132500" cy="30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latin typeface="Raleway"/>
                <a:ea typeface="Raleway"/>
                <a:cs typeface="Raleway"/>
                <a:sym typeface="Raleway"/>
              </a:rPr>
              <a:t>Робот пылесос Dust 1, решает задачу легкой уборки и экономии времени с помощью голосового управления, а также компьютерного зрения, которое позволяет строить карту помещения и ориентироваться в ней.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latin typeface="Raleway"/>
                <a:ea typeface="Raleway"/>
                <a:cs typeface="Raleway"/>
                <a:sym typeface="Raleway"/>
              </a:rPr>
              <a:t>Вы никогда не заскучаете при уборке, так как робот имеет различные озвучки, а убирать вещи и животных с пола теперь не придется - ведь есть манипулятор и тепловой датчик!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2"/>
          <p:cNvPicPr preferRelativeResize="0"/>
          <p:nvPr/>
        </p:nvPicPr>
        <p:blipFill rotWithShape="1">
          <a:blip r:embed="rId3">
            <a:alphaModFix/>
          </a:blip>
          <a:srcRect b="0" l="11716" r="10739" t="0"/>
          <a:stretch/>
        </p:blipFill>
        <p:spPr>
          <a:xfrm>
            <a:off x="5942450" y="1005450"/>
            <a:ext cx="2845775" cy="3325751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2"/>
          <p:cNvSpPr/>
          <p:nvPr/>
        </p:nvSpPr>
        <p:spPr>
          <a:xfrm>
            <a:off x="229718" y="21419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2"/>
          <p:cNvSpPr txBox="1"/>
          <p:nvPr>
            <p:ph type="title"/>
          </p:nvPr>
        </p:nvSpPr>
        <p:spPr>
          <a:xfrm>
            <a:off x="229717" y="281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2" name="Google Shape;202;p32"/>
          <p:cNvSpPr txBox="1"/>
          <p:nvPr>
            <p:ph idx="1" type="body"/>
          </p:nvPr>
        </p:nvSpPr>
        <p:spPr>
          <a:xfrm>
            <a:off x="229725" y="1000725"/>
            <a:ext cx="5671500" cy="38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600">
                <a:highlight>
                  <a:srgbClr val="FFFFFF"/>
                </a:highlight>
              </a:rPr>
              <a:t>PAM - Все кто пользуется пылесосами - </a:t>
            </a:r>
            <a:r>
              <a:rPr lang="ru" sz="1600">
                <a:solidFill>
                  <a:schemeClr val="lt2"/>
                </a:solidFill>
                <a:highlight>
                  <a:srgbClr val="FFFFFF"/>
                </a:highlight>
              </a:rPr>
              <a:t>136000000 тыс. р.</a:t>
            </a:r>
            <a:endParaRPr sz="1600">
              <a:solidFill>
                <a:schemeClr val="lt2"/>
              </a:solidFill>
              <a:highlight>
                <a:srgbClr val="FFFFFF"/>
              </a:highlight>
            </a:endParaRPr>
          </a:p>
          <a:p>
            <a:pPr indent="-2794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>
                <a:highlight>
                  <a:srgbClr val="FFFFFF"/>
                </a:highlight>
              </a:rPr>
              <a:t>ТAM - все кто пользуется роботами пылесосами - 40800000 тыс. р.</a:t>
            </a:r>
            <a:endParaRPr sz="1600">
              <a:highlight>
                <a:srgbClr val="FFFFFF"/>
              </a:highlight>
            </a:endParaRPr>
          </a:p>
          <a:p>
            <a:pPr indent="-2794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>
                <a:highlight>
                  <a:srgbClr val="FFFFFF"/>
                </a:highlight>
              </a:rPr>
              <a:t>SAM - все кто использует голосовое управление в роботах пылесоса - 2040000 тыс. р.</a:t>
            </a:r>
            <a:endParaRPr sz="1600">
              <a:highlight>
                <a:srgbClr val="FFFFFF"/>
              </a:highlight>
            </a:endParaRPr>
          </a:p>
          <a:p>
            <a:pPr indent="-2794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>
                <a:highlight>
                  <a:srgbClr val="FFFFFF"/>
                </a:highlight>
              </a:rPr>
              <a:t>SOM (реально достижимый объем рынка)- 1% - </a:t>
            </a:r>
            <a:endParaRPr sz="1600">
              <a:highlight>
                <a:srgbClr val="FFFFFF"/>
              </a:highlight>
            </a:endParaRPr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highlight>
                  <a:srgbClr val="FFFFFF"/>
                </a:highlight>
              </a:rPr>
              <a:t>20 400 тыс. р.</a:t>
            </a:r>
            <a:endParaRPr sz="1600">
              <a:highlight>
                <a:srgbClr val="FFFFFF"/>
              </a:highlight>
            </a:endParaRPr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highlight>
                  <a:srgbClr val="FFFFFF"/>
                </a:highlight>
              </a:rPr>
              <a:t>Стоимость модели </a:t>
            </a:r>
            <a:r>
              <a:rPr b="1" lang="ru" sz="1600">
                <a:highlight>
                  <a:srgbClr val="FFFFFF"/>
                </a:highlight>
              </a:rPr>
              <a:t>55 999 р. - 150 000 руб.</a:t>
            </a:r>
            <a:endParaRPr b="1" sz="1600">
              <a:highlight>
                <a:srgbClr val="FFFFFF"/>
              </a:highlight>
            </a:endParaRPr>
          </a:p>
        </p:txBody>
      </p:sp>
      <p:sp>
        <p:nvSpPr>
          <p:cNvPr id="203" name="Google Shape;20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3"/>
          <p:cNvSpPr/>
          <p:nvPr/>
        </p:nvSpPr>
        <p:spPr>
          <a:xfrm>
            <a:off x="275151" y="25962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3"/>
          <p:cNvSpPr txBox="1"/>
          <p:nvPr>
            <p:ph type="title"/>
          </p:nvPr>
        </p:nvSpPr>
        <p:spPr>
          <a:xfrm>
            <a:off x="343275" y="22512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5" name="Google Shape;21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19" name="Google Shape;219;p33"/>
          <p:cNvGraphicFramePr/>
          <p:nvPr/>
        </p:nvGraphicFramePr>
        <p:xfrm>
          <a:off x="457200" y="102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{8E3C2478-7860-4ACF-B452-A96C35D92971}</a:tableStyleId>
              </a:tblPr>
              <a:tblGrid>
                <a:gridCol w="2693175"/>
                <a:gridCol w="2693175"/>
                <a:gridCol w="2693175"/>
              </a:tblGrid>
              <a:tr h="446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Название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Сильные стороны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Слабые стороны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 iRobot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К</a:t>
                      </a:r>
                      <a:r>
                        <a:rPr lang="ru"/>
                        <a:t>артографирования помещения, надежность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Сухая уборка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2 Xiaomi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Большой </a:t>
                      </a:r>
                      <a:r>
                        <a:rPr lang="ru"/>
                        <a:t>ассортимент</a:t>
                      </a:r>
                      <a:r>
                        <a:rPr lang="ru"/>
                        <a:t>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Емкость аккумулятора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3 Neato Robotics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Лазерная навигационная система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Цена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32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 KITFORT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Отечественный, цена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Маленький пылесборник, внешний вид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20" name="Google Shape;220;p33"/>
          <p:cNvSpPr txBox="1"/>
          <p:nvPr/>
        </p:nvSpPr>
        <p:spPr>
          <a:xfrm>
            <a:off x="457200" y="4015675"/>
            <a:ext cx="8079600" cy="6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DUST ONE предлагает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робота-пылесоса с многофункциональным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голосовым помощником, оснащенным функцией постройки карты. 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4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4"/>
          <p:cNvSpPr txBox="1"/>
          <p:nvPr>
            <p:ph type="title"/>
          </p:nvPr>
        </p:nvSpPr>
        <p:spPr>
          <a:xfrm>
            <a:off x="457192" y="124420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9" name="Google Shape;229;p34"/>
          <p:cNvSpPr txBox="1"/>
          <p:nvPr>
            <p:ph idx="1" type="body"/>
          </p:nvPr>
        </p:nvSpPr>
        <p:spPr>
          <a:xfrm>
            <a:off x="456825" y="2236797"/>
            <a:ext cx="79932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" sz="2000"/>
              <a:t>Продажа роботов-пылесосов</a:t>
            </a:r>
            <a:endParaRPr sz="2000"/>
          </a:p>
          <a:p>
            <a:pPr indent="-3048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ru" sz="2000"/>
              <a:t>Продажа “озвучек” для пылесосов</a:t>
            </a:r>
            <a:endParaRPr sz="2000"/>
          </a:p>
          <a:p>
            <a:pPr indent="-3048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ru" sz="2000"/>
              <a:t>Продажа комплектующих </a:t>
            </a:r>
            <a:endParaRPr sz="2000"/>
          </a:p>
          <a:p>
            <a:pPr indent="-3048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ru" sz="2000"/>
              <a:t>Продажа элементов для создания индивидуального функционала и дизайна</a:t>
            </a:r>
            <a:endParaRPr sz="2000"/>
          </a:p>
        </p:txBody>
      </p:sp>
      <p:sp>
        <p:nvSpPr>
          <p:cNvPr id="230" name="Google Shape;230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5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9" name="Google Shape;239;p35"/>
          <p:cNvSpPr txBox="1"/>
          <p:nvPr>
            <p:ph idx="1" type="body"/>
          </p:nvPr>
        </p:nvSpPr>
        <p:spPr>
          <a:xfrm>
            <a:off x="456825" y="2021075"/>
            <a:ext cx="39969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600"/>
              <a:t>Проведено 15 проблемных интервью у требуемой ЦА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600"/>
              <a:t>Подтверждена гипотеза о проблеме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600"/>
              <a:t>Определен </a:t>
            </a:r>
            <a:r>
              <a:rPr b="1" lang="ru" sz="1600"/>
              <a:t>уникальный</a:t>
            </a:r>
            <a:r>
              <a:rPr lang="ru" sz="1600"/>
              <a:t> функционал робота-пылесоса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b="1" lang="ru" sz="1800"/>
              <a:t>Сконструирован  прототип </a:t>
            </a:r>
            <a:endParaRPr b="1" sz="1800"/>
          </a:p>
        </p:txBody>
      </p:sp>
      <p:sp>
        <p:nvSpPr>
          <p:cNvPr id="240" name="Google Shape;24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" name="Google Shape;246;p35"/>
          <p:cNvPicPr preferRelativeResize="0"/>
          <p:nvPr/>
        </p:nvPicPr>
        <p:blipFill rotWithShape="1">
          <a:blip r:embed="rId3">
            <a:alphaModFix/>
          </a:blip>
          <a:srcRect b="14170" l="0" r="0" t="14041"/>
          <a:stretch/>
        </p:blipFill>
        <p:spPr>
          <a:xfrm>
            <a:off x="4692150" y="1024125"/>
            <a:ext cx="3857626" cy="3692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6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2" name="Google Shape;252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8" name="Google Shape;258;p36"/>
          <p:cNvPicPr preferRelativeResize="0"/>
          <p:nvPr/>
        </p:nvPicPr>
        <p:blipFill rotWithShape="1">
          <a:blip r:embed="rId3">
            <a:alphaModFix/>
          </a:blip>
          <a:srcRect b="65450" l="43821" r="18457" t="4317"/>
          <a:stretch/>
        </p:blipFill>
        <p:spPr>
          <a:xfrm>
            <a:off x="1958600" y="2088600"/>
            <a:ext cx="1271525" cy="1359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6"/>
          <p:cNvPicPr preferRelativeResize="0"/>
          <p:nvPr/>
        </p:nvPicPr>
        <p:blipFill rotWithShape="1">
          <a:blip r:embed="rId4">
            <a:alphaModFix/>
          </a:blip>
          <a:srcRect b="59718" l="37356" r="24924" t="10028"/>
          <a:stretch/>
        </p:blipFill>
        <p:spPr>
          <a:xfrm>
            <a:off x="3834963" y="1089550"/>
            <a:ext cx="1271526" cy="135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6"/>
          <p:cNvPicPr preferRelativeResize="0"/>
          <p:nvPr/>
        </p:nvPicPr>
        <p:blipFill rotWithShape="1">
          <a:blip r:embed="rId5">
            <a:alphaModFix/>
          </a:blip>
          <a:srcRect b="28155" l="28640" r="33434" t="28151"/>
          <a:stretch/>
        </p:blipFill>
        <p:spPr>
          <a:xfrm>
            <a:off x="7410075" y="1089563"/>
            <a:ext cx="1271525" cy="135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6"/>
          <p:cNvPicPr preferRelativeResize="0"/>
          <p:nvPr/>
        </p:nvPicPr>
        <p:blipFill rotWithShape="1">
          <a:blip r:embed="rId6">
            <a:alphaModFix/>
          </a:blip>
          <a:srcRect b="57597" l="40260" r="16424" t="7663"/>
          <a:stretch/>
        </p:blipFill>
        <p:spPr>
          <a:xfrm>
            <a:off x="357325" y="1375125"/>
            <a:ext cx="1271525" cy="135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6"/>
          <p:cNvPicPr preferRelativeResize="0"/>
          <p:nvPr/>
        </p:nvPicPr>
        <p:blipFill rotWithShape="1">
          <a:blip r:embed="rId7">
            <a:alphaModFix/>
          </a:blip>
          <a:srcRect b="53196" l="44950" r="44950" t="32404"/>
          <a:stretch/>
        </p:blipFill>
        <p:spPr>
          <a:xfrm>
            <a:off x="5759500" y="2178988"/>
            <a:ext cx="1271526" cy="1359674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6"/>
          <p:cNvSpPr/>
          <p:nvPr/>
        </p:nvSpPr>
        <p:spPr>
          <a:xfrm>
            <a:off x="225200" y="1302350"/>
            <a:ext cx="1466525" cy="1720550"/>
          </a:xfrm>
          <a:prstGeom prst="flowChartProcess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114300" endA="0" endPos="43000" fadeDir="5400012" kx="0" rotWithShape="0" algn="bl" stA="80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3737463" y="909138"/>
            <a:ext cx="1466525" cy="1720550"/>
          </a:xfrm>
          <a:prstGeom prst="flowChartProcess">
            <a:avLst/>
          </a:prstGeom>
          <a:noFill/>
          <a:ln cap="flat" cmpd="sng" w="28575">
            <a:solidFill>
              <a:srgbClr val="FCAF17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114300" endA="0" endPos="42000" fadeDir="5400012" kx="0" rotWithShape="0" algn="bl" stA="90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1861100" y="2037600"/>
            <a:ext cx="1466525" cy="1720550"/>
          </a:xfrm>
          <a:prstGeom prst="flowChartProcess">
            <a:avLst/>
          </a:prstGeom>
          <a:noFill/>
          <a:ln cap="flat" cmpd="sng" w="1905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114300" endA="0" endPos="51000" fadeDir="5400012" kx="0" rotWithShape="0" algn="bl" stA="88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5613850" y="1978675"/>
            <a:ext cx="1466525" cy="1720550"/>
          </a:xfrm>
          <a:prstGeom prst="flowChartProcess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114300" endA="0" endPos="47000" fadeDir="5400012" kx="0" rotWithShape="0" algn="bl" stA="88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7249750" y="983813"/>
            <a:ext cx="1466525" cy="1720550"/>
          </a:xfrm>
          <a:prstGeom prst="flowChartProcess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104775" endA="0" endPos="42000" fadeDir="5400012" kx="0" rotWithShape="0" algn="bl" stA="75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8" name="Google Shape;268;p36"/>
          <p:cNvSpPr txBox="1"/>
          <p:nvPr/>
        </p:nvSpPr>
        <p:spPr>
          <a:xfrm>
            <a:off x="3795225" y="2842725"/>
            <a:ext cx="13173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Никита Квапиш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Лидер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9" name="Google Shape;269;p36"/>
          <p:cNvSpPr txBox="1"/>
          <p:nvPr/>
        </p:nvSpPr>
        <p:spPr>
          <a:xfrm>
            <a:off x="299813" y="3248075"/>
            <a:ext cx="13173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Александр Краюшкин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Маркетолог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0" name="Google Shape;270;p36"/>
          <p:cNvSpPr txBox="1"/>
          <p:nvPr/>
        </p:nvSpPr>
        <p:spPr>
          <a:xfrm>
            <a:off x="1935700" y="4032825"/>
            <a:ext cx="13173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Дмитрий Масасин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Программист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1" name="Google Shape;271;p36"/>
          <p:cNvSpPr txBox="1"/>
          <p:nvPr/>
        </p:nvSpPr>
        <p:spPr>
          <a:xfrm>
            <a:off x="5688463" y="3840850"/>
            <a:ext cx="13173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Кирилл Потапов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Инженер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разработчик аппаратного обеспечения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2" name="Google Shape;272;p36"/>
          <p:cNvSpPr txBox="1"/>
          <p:nvPr/>
        </p:nvSpPr>
        <p:spPr>
          <a:xfrm>
            <a:off x="7324363" y="2901650"/>
            <a:ext cx="13173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Андрей Шамин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Инженер конструктор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7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78" name="Google Shape;278;p37"/>
          <p:cNvSpPr txBox="1"/>
          <p:nvPr>
            <p:ph idx="1" type="body"/>
          </p:nvPr>
        </p:nvSpPr>
        <p:spPr>
          <a:xfrm>
            <a:off x="456825" y="1836000"/>
            <a:ext cx="7973700" cy="24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arenR"/>
            </a:pPr>
            <a:r>
              <a:rPr lang="ru" sz="1600">
                <a:solidFill>
                  <a:srgbClr val="132C40"/>
                </a:solidFill>
              </a:rPr>
              <a:t>Закончить конструкторскую часть проекта - декабрь 2023 г.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arenR"/>
            </a:pPr>
            <a:r>
              <a:rPr lang="ru" sz="1600">
                <a:solidFill>
                  <a:srgbClr val="132C40"/>
                </a:solidFill>
              </a:rPr>
              <a:t>Тестирование систем - январь-март 2024 г.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arenR"/>
            </a:pPr>
            <a:r>
              <a:rPr lang="ru" sz="1600">
                <a:solidFill>
                  <a:srgbClr val="132C40"/>
                </a:solidFill>
              </a:rPr>
              <a:t>Отладка - апрель 2024 г.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arenR"/>
            </a:pPr>
            <a:r>
              <a:rPr lang="ru" sz="1600">
                <a:solidFill>
                  <a:srgbClr val="132C40"/>
                </a:solidFill>
              </a:rPr>
              <a:t>Собираем опытный образец - май-июль 2024 г.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arenR"/>
            </a:pPr>
            <a:r>
              <a:rPr lang="ru" sz="1600">
                <a:solidFill>
                  <a:srgbClr val="132C40"/>
                </a:solidFill>
              </a:rPr>
              <a:t>Поиск инвестора для производства партии - август-декабрь 2024 г.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arenR"/>
            </a:pPr>
            <a:r>
              <a:rPr lang="ru" sz="1600">
                <a:solidFill>
                  <a:srgbClr val="132C40"/>
                </a:solidFill>
              </a:rPr>
              <a:t>Старт производства - январь 2025 г.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arenR"/>
            </a:pPr>
            <a:r>
              <a:rPr lang="ru" sz="1600">
                <a:solidFill>
                  <a:srgbClr val="132C40"/>
                </a:solidFill>
              </a:rPr>
              <a:t>Старт продаж - февраль 2025 г.</a:t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" name="Google Shape;28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8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2" name="Google Shape;292;p38"/>
          <p:cNvSpPr txBox="1"/>
          <p:nvPr>
            <p:ph idx="1" type="body"/>
          </p:nvPr>
        </p:nvSpPr>
        <p:spPr>
          <a:xfrm>
            <a:off x="2399725" y="2826825"/>
            <a:ext cx="4167900" cy="9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>
                <a:solidFill>
                  <a:srgbClr val="132C40"/>
                </a:solidFill>
              </a:rPr>
              <a:t>Квапиш Никита</a:t>
            </a:r>
            <a:endParaRPr sz="16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>
                <a:solidFill>
                  <a:srgbClr val="132C40"/>
                </a:solidFill>
              </a:rPr>
              <a:t>E-mail: </a:t>
            </a:r>
            <a:r>
              <a:rPr lang="ru" sz="1600" u="sng">
                <a:solidFill>
                  <a:schemeClr val="hlink"/>
                </a:solidFill>
                <a:hlinkClick r:id="rId3"/>
              </a:rPr>
              <a:t>kvapish_nv@edu.surgu.ru</a:t>
            </a:r>
            <a:endParaRPr sz="16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>
                <a:solidFill>
                  <a:srgbClr val="132C40"/>
                </a:solidFill>
              </a:rPr>
              <a:t>Номер: </a:t>
            </a:r>
            <a:r>
              <a:rPr lang="ru" sz="13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+79227985561</a:t>
            </a:r>
            <a:endParaRPr sz="19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3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6" name="Google Shape;296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1" name="Google Shape;301;p38"/>
          <p:cNvPicPr preferRelativeResize="0"/>
          <p:nvPr/>
        </p:nvPicPr>
        <p:blipFill rotWithShape="1">
          <a:blip r:embed="rId5">
            <a:alphaModFix/>
          </a:blip>
          <a:srcRect b="59718" l="37356" r="24924" t="10028"/>
          <a:stretch/>
        </p:blipFill>
        <p:spPr>
          <a:xfrm>
            <a:off x="305729" y="2427888"/>
            <a:ext cx="1669674" cy="178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91952" y="2591163"/>
            <a:ext cx="1445575" cy="145895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8"/>
          <p:cNvSpPr txBox="1"/>
          <p:nvPr/>
        </p:nvSpPr>
        <p:spPr>
          <a:xfrm>
            <a:off x="7096875" y="4050125"/>
            <a:ext cx="12357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Вконтакте</a:t>
            </a:r>
            <a:endParaRPr sz="1600">
              <a:solidFill>
                <a:srgbClr val="00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