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6" r:id="rId4"/>
    <p:sldId id="267" r:id="rId5"/>
    <p:sldId id="262" r:id="rId6"/>
    <p:sldId id="261" r:id="rId7"/>
    <p:sldId id="275" r:id="rId8"/>
    <p:sldId id="268" r:id="rId9"/>
    <p:sldId id="269" r:id="rId10"/>
    <p:sldId id="270" r:id="rId11"/>
    <p:sldId id="271" r:id="rId12"/>
    <p:sldId id="272" r:id="rId13"/>
    <p:sldId id="273" r:id="rId14"/>
    <p:sldId id="264" r:id="rId15"/>
    <p:sldId id="274" r:id="rId16"/>
    <p:sldId id="263" r:id="rId17"/>
    <p:sldId id="258" r:id="rId18"/>
    <p:sldId id="276" r:id="rId19"/>
    <p:sldId id="259" r:id="rId20"/>
  </p:sldIdLst>
  <p:sldSz cx="12192000" cy="6858000"/>
  <p:notesSz cx="12192000" cy="6858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Forte" panose="03060902040502070203" pitchFamily="66" charset="0"/>
      <p:regular r:id="rId26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49E3"/>
    <a:srgbClr val="9E5ECE"/>
    <a:srgbClr val="8B5B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91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eksei\Desktop\&#1050;&#1086;&#1090;&#1077;&#108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solidFill>
                  <a:srgbClr val="9E5ECE"/>
                </a:solidFill>
              </a:rPr>
              <a:t>Рынок</a:t>
            </a:r>
            <a:r>
              <a:rPr lang="ru-RU" sz="1800" baseline="0" dirty="0">
                <a:solidFill>
                  <a:srgbClr val="9E5ECE"/>
                </a:solidFill>
              </a:rPr>
              <a:t> Российских производителей котельных установок</a:t>
            </a:r>
            <a:endParaRPr lang="ru-RU" sz="1800" dirty="0">
              <a:solidFill>
                <a:srgbClr val="9E5ECE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E6B-443E-9A92-EFC8F75671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E6B-443E-9A92-EFC8F75671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Лист1!$B$1:$C$1</c:f>
              <c:strCache>
                <c:ptCount val="2"/>
                <c:pt idx="0">
                  <c:v>Крупные предприятия производящие котлы</c:v>
                </c:pt>
                <c:pt idx="1">
                  <c:v>Все российские предприятия производящие котлы</c:v>
                </c:pt>
              </c:strCache>
            </c:str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20</c:v>
                </c:pt>
                <c:pt idx="1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6B-443E-9A92-EFC8F756711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 w="0">
                  <a:noFill/>
                </a:ln>
                <a:solidFill>
                  <a:srgbClr val="9E5ECE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8B5BA9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Возможно придётся поменять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54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Добавить про фишку биологических отходов, что такого еще нет, добавить что 2 области, одна техническая другая экономическая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0182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2891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7780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 err="1">
                <a:solidFill>
                  <a:schemeClr val="tx1"/>
                </a:solidFill>
                <a:latin typeface="Arial"/>
                <a:cs typeface="Arial"/>
              </a:rPr>
              <a:t>Заказкич</a:t>
            </a: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(производители котлов) предлагаем технологию, пользователи фермерские хозяйства предлагаем сам котел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4243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546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9607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295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2262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Инвестиции которые потребуются на то чтобы доработать проект. Суточные, на проезд, зарплата, лабораторные анализы примерная стоимость.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894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872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4675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000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5859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lnSpcReduction="1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dirty="0">
                <a:solidFill>
                  <a:srgbClr val="8F00FF"/>
                </a:solidFill>
                <a:latin typeface="Gilroy"/>
              </a:rPr>
              <a:t>Твердотопливный котел на биологических отходах</a:t>
            </a:r>
            <a:endParaRPr b="1" dirty="0">
              <a:latin typeface="Forte" panose="03060902040502070203" pitchFamily="66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dirty="0">
                <a:solidFill>
                  <a:srgbClr val="8F00FF"/>
                </a:solidFill>
              </a:rPr>
              <a:t>Малышев Дмитрий</a:t>
            </a: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  <a:endParaRPr dirty="0"/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-17824" y="505144"/>
            <a:ext cx="6992203" cy="5847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Мы </a:t>
            </a:r>
            <a:r>
              <a:rPr lang="ru-RU" sz="3600" b="1" dirty="0">
                <a:solidFill>
                  <a:srgbClr val="8F00FF"/>
                </a:solidFill>
              </a:rPr>
              <a:t>разрабатывает технологию для агрокомплексов и фермерских хозяйств, чтобы они могли утилизировать отходы производства и получать бесплатно пар на отопление и стерилизацию продукции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54664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Стрелка вправо с вырезом 11">
            <a:extLst>
              <a:ext uri="{FF2B5EF4-FFF2-40B4-BE49-F238E27FC236}">
                <a16:creationId xmlns:a16="http://schemas.microsoft.com/office/drawing/2014/main" id="{3AB0C252-7BA8-F019-E778-686340A5D8C2}"/>
              </a:ext>
            </a:extLst>
          </p:cNvPr>
          <p:cNvSpPr/>
          <p:nvPr/>
        </p:nvSpPr>
        <p:spPr bwMode="auto">
          <a:xfrm>
            <a:off x="4871864" y="3262344"/>
            <a:ext cx="1562706" cy="585712"/>
          </a:xfrm>
          <a:prstGeom prst="notched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углом 10">
            <a:extLst>
              <a:ext uri="{FF2B5EF4-FFF2-40B4-BE49-F238E27FC236}">
                <a16:creationId xmlns:a16="http://schemas.microsoft.com/office/drawing/2014/main" id="{5AD6091E-FE13-6B1F-C86D-92B0E4E69260}"/>
              </a:ext>
            </a:extLst>
          </p:cNvPr>
          <p:cNvSpPr/>
          <p:nvPr/>
        </p:nvSpPr>
        <p:spPr bwMode="auto">
          <a:xfrm>
            <a:off x="2894782" y="914447"/>
            <a:ext cx="3526260" cy="104696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6" name="Google Shape;116;p2"/>
          <p:cNvSpPr txBox="1"/>
          <p:nvPr/>
        </p:nvSpPr>
        <p:spPr bwMode="auto">
          <a:xfrm>
            <a:off x="28901" y="0"/>
            <a:ext cx="7939307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Пользователь и его проблема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8" name="Скругленный прямоугольник 3">
            <a:extLst>
              <a:ext uri="{FF2B5EF4-FFF2-40B4-BE49-F238E27FC236}">
                <a16:creationId xmlns:a16="http://schemas.microsoft.com/office/drawing/2014/main" id="{1BB2DD0D-EA5F-2F0E-24AA-E0F103E33581}"/>
              </a:ext>
            </a:extLst>
          </p:cNvPr>
          <p:cNvSpPr/>
          <p:nvPr/>
        </p:nvSpPr>
        <p:spPr bwMode="auto">
          <a:xfrm>
            <a:off x="6425437" y="804741"/>
            <a:ext cx="4698529" cy="74595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Загрязнение экологии</a:t>
            </a:r>
          </a:p>
        </p:txBody>
      </p:sp>
      <p:sp>
        <p:nvSpPr>
          <p:cNvPr id="9" name="Скругленный прямоугольник 6">
            <a:extLst>
              <a:ext uri="{FF2B5EF4-FFF2-40B4-BE49-F238E27FC236}">
                <a16:creationId xmlns:a16="http://schemas.microsoft.com/office/drawing/2014/main" id="{EF1BB815-36F0-1C21-1263-4E50966D2E7E}"/>
              </a:ext>
            </a:extLst>
          </p:cNvPr>
          <p:cNvSpPr/>
          <p:nvPr/>
        </p:nvSpPr>
        <p:spPr bwMode="auto">
          <a:xfrm>
            <a:off x="6434570" y="1765868"/>
            <a:ext cx="4698529" cy="10625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Сложность с утилизацией отходов</a:t>
            </a:r>
          </a:p>
        </p:txBody>
      </p:sp>
      <p:sp>
        <p:nvSpPr>
          <p:cNvPr id="10" name="Скругленный прямоугольник 7">
            <a:extLst>
              <a:ext uri="{FF2B5EF4-FFF2-40B4-BE49-F238E27FC236}">
                <a16:creationId xmlns:a16="http://schemas.microsoft.com/office/drawing/2014/main" id="{56F2D65E-60BB-F11C-43B4-DE71370B9D98}"/>
              </a:ext>
            </a:extLst>
          </p:cNvPr>
          <p:cNvSpPr/>
          <p:nvPr/>
        </p:nvSpPr>
        <p:spPr bwMode="auto">
          <a:xfrm>
            <a:off x="6463646" y="3015383"/>
            <a:ext cx="4698528" cy="10625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Высокая стоимость утилизации отходов</a:t>
            </a:r>
          </a:p>
        </p:txBody>
      </p:sp>
      <p:sp>
        <p:nvSpPr>
          <p:cNvPr id="11" name="Стрелка вправо с вырезом 5">
            <a:extLst>
              <a:ext uri="{FF2B5EF4-FFF2-40B4-BE49-F238E27FC236}">
                <a16:creationId xmlns:a16="http://schemas.microsoft.com/office/drawing/2014/main" id="{B5F4DE2E-8553-1DD9-072F-4C16D0BF2E23}"/>
              </a:ext>
            </a:extLst>
          </p:cNvPr>
          <p:cNvSpPr/>
          <p:nvPr/>
        </p:nvSpPr>
        <p:spPr bwMode="auto">
          <a:xfrm>
            <a:off x="3761822" y="4414733"/>
            <a:ext cx="2659220" cy="670450"/>
          </a:xfrm>
          <a:prstGeom prst="notched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с вырезом 11">
            <a:extLst>
              <a:ext uri="{FF2B5EF4-FFF2-40B4-BE49-F238E27FC236}">
                <a16:creationId xmlns:a16="http://schemas.microsoft.com/office/drawing/2014/main" id="{9DB32460-A48D-94E7-1D3D-74A2C8F2B161}"/>
              </a:ext>
            </a:extLst>
          </p:cNvPr>
          <p:cNvSpPr/>
          <p:nvPr/>
        </p:nvSpPr>
        <p:spPr bwMode="auto">
          <a:xfrm>
            <a:off x="4871864" y="2032726"/>
            <a:ext cx="1562706" cy="585712"/>
          </a:xfrm>
          <a:prstGeom prst="notched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углом 10">
            <a:extLst>
              <a:ext uri="{FF2B5EF4-FFF2-40B4-BE49-F238E27FC236}">
                <a16:creationId xmlns:a16="http://schemas.microsoft.com/office/drawing/2014/main" id="{BF142B2B-FE40-6032-87CC-D7164A6EE37A}"/>
              </a:ext>
            </a:extLst>
          </p:cNvPr>
          <p:cNvSpPr/>
          <p:nvPr/>
        </p:nvSpPr>
        <p:spPr bwMode="auto">
          <a:xfrm flipV="1">
            <a:off x="3088959" y="5056232"/>
            <a:ext cx="3332083" cy="1181080"/>
          </a:xfrm>
          <a:prstGeom prst="bentArrow">
            <a:avLst>
              <a:gd name="adj1" fmla="val 25000"/>
              <a:gd name="adj2" fmla="val 25667"/>
              <a:gd name="adj3" fmla="val 25000"/>
              <a:gd name="adj4" fmla="val 4375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4">
            <a:extLst>
              <a:ext uri="{FF2B5EF4-FFF2-40B4-BE49-F238E27FC236}">
                <a16:creationId xmlns:a16="http://schemas.microsoft.com/office/drawing/2014/main" id="{1B8FEAB7-25A2-D1D5-C004-BD91A18AECC1}"/>
              </a:ext>
            </a:extLst>
          </p:cNvPr>
          <p:cNvSpPr/>
          <p:nvPr/>
        </p:nvSpPr>
        <p:spPr bwMode="auto">
          <a:xfrm>
            <a:off x="6421042" y="5520904"/>
            <a:ext cx="4698529" cy="8215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Отсутствие индивидуального подхода к задачам заказчика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9BD1663-CAFE-3CDA-8858-A003397DE1BB}"/>
              </a:ext>
            </a:extLst>
          </p:cNvPr>
          <p:cNvSpPr/>
          <p:nvPr/>
        </p:nvSpPr>
        <p:spPr bwMode="auto">
          <a:xfrm>
            <a:off x="23800" y="1675506"/>
            <a:ext cx="5856176" cy="340967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rgbClr val="7030A0"/>
                  </a:solidFill>
                </a:ln>
                <a:solidFill>
                  <a:schemeClr val="tx1"/>
                </a:solidFill>
              </a:rPr>
              <a:t>Фермерские хозяйства, агрокомплексы и животноводческие фермы</a:t>
            </a:r>
          </a:p>
        </p:txBody>
      </p:sp>
      <p:sp>
        <p:nvSpPr>
          <p:cNvPr id="17" name="Скругленный прямоугольник 7">
            <a:extLst>
              <a:ext uri="{FF2B5EF4-FFF2-40B4-BE49-F238E27FC236}">
                <a16:creationId xmlns:a16="http://schemas.microsoft.com/office/drawing/2014/main" id="{F9BC5C3C-932E-9360-51B1-AA0067D2E503}"/>
              </a:ext>
            </a:extLst>
          </p:cNvPr>
          <p:cNvSpPr/>
          <p:nvPr/>
        </p:nvSpPr>
        <p:spPr bwMode="auto">
          <a:xfrm>
            <a:off x="6434570" y="4218673"/>
            <a:ext cx="4698528" cy="10625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Невозможно использовать землю выделенную для хранения отходов</a:t>
            </a:r>
          </a:p>
        </p:txBody>
      </p:sp>
    </p:spTree>
    <p:extLst>
      <p:ext uri="{BB962C8B-B14F-4D97-AF65-F5344CB8AC3E}">
        <p14:creationId xmlns:p14="http://schemas.microsoft.com/office/powerpoint/2010/main" val="873503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Стрелка вправо с вырезом 4">
            <a:extLst>
              <a:ext uri="{FF2B5EF4-FFF2-40B4-BE49-F238E27FC236}">
                <a16:creationId xmlns:a16="http://schemas.microsoft.com/office/drawing/2014/main" id="{4A2F0F8D-5CE8-1929-51A3-E8108241DA90}"/>
              </a:ext>
            </a:extLst>
          </p:cNvPr>
          <p:cNvSpPr/>
          <p:nvPr/>
        </p:nvSpPr>
        <p:spPr>
          <a:xfrm>
            <a:off x="4299251" y="2196316"/>
            <a:ext cx="834808" cy="740343"/>
          </a:xfrm>
          <a:prstGeom prst="notched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22" name="Стрелка вправо с вырезом 8">
            <a:extLst>
              <a:ext uri="{FF2B5EF4-FFF2-40B4-BE49-F238E27FC236}">
                <a16:creationId xmlns:a16="http://schemas.microsoft.com/office/drawing/2014/main" id="{CD5E7796-AE45-3A76-8DFA-8EFE94FCBFED}"/>
              </a:ext>
            </a:extLst>
          </p:cNvPr>
          <p:cNvSpPr/>
          <p:nvPr/>
        </p:nvSpPr>
        <p:spPr>
          <a:xfrm>
            <a:off x="4299251" y="3876077"/>
            <a:ext cx="834808" cy="740343"/>
          </a:xfrm>
          <a:prstGeom prst="notched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16" name="Google Shape;116;p2"/>
          <p:cNvSpPr txBox="1"/>
          <p:nvPr/>
        </p:nvSpPr>
        <p:spPr bwMode="auto">
          <a:xfrm>
            <a:off x="-467972" y="0"/>
            <a:ext cx="51920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Решение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8" name="Десятиугольник 17">
            <a:extLst>
              <a:ext uri="{FF2B5EF4-FFF2-40B4-BE49-F238E27FC236}">
                <a16:creationId xmlns:a16="http://schemas.microsoft.com/office/drawing/2014/main" id="{62B35C89-868A-E7AE-5609-50EB9AC4E413}"/>
              </a:ext>
            </a:extLst>
          </p:cNvPr>
          <p:cNvSpPr/>
          <p:nvPr/>
        </p:nvSpPr>
        <p:spPr>
          <a:xfrm>
            <a:off x="119336" y="1509126"/>
            <a:ext cx="4863667" cy="3839748"/>
          </a:xfrm>
          <a:prstGeom prst="dec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Создание автоматизирован</a:t>
            </a:r>
          </a:p>
          <a:p>
            <a:pPr algn="ctr"/>
            <a:r>
              <a:rPr lang="ru-RU" sz="3200" dirty="0" err="1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ного</a:t>
            </a:r>
            <a:r>
              <a:rPr lang="ru-RU" sz="32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котла для выработки пара на биологических отходах</a:t>
            </a:r>
          </a:p>
        </p:txBody>
      </p:sp>
      <p:sp>
        <p:nvSpPr>
          <p:cNvPr id="19" name="Скругленный прямоугольник 2">
            <a:extLst>
              <a:ext uri="{FF2B5EF4-FFF2-40B4-BE49-F238E27FC236}">
                <a16:creationId xmlns:a16="http://schemas.microsoft.com/office/drawing/2014/main" id="{47ACBD5E-976E-7AA3-B919-A3F5A96AFABF}"/>
              </a:ext>
            </a:extLst>
          </p:cNvPr>
          <p:cNvSpPr/>
          <p:nvPr/>
        </p:nvSpPr>
        <p:spPr>
          <a:xfrm>
            <a:off x="5137551" y="430866"/>
            <a:ext cx="3242703" cy="11438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Сжигание биологических отходов</a:t>
            </a:r>
          </a:p>
        </p:txBody>
      </p:sp>
      <p:sp>
        <p:nvSpPr>
          <p:cNvPr id="20" name="Блок-схема: альтернативный процесс 19">
            <a:extLst>
              <a:ext uri="{FF2B5EF4-FFF2-40B4-BE49-F238E27FC236}">
                <a16:creationId xmlns:a16="http://schemas.microsoft.com/office/drawing/2014/main" id="{60D5AAB3-F9D3-871E-CA4D-47D7DB375D0F}"/>
              </a:ext>
            </a:extLst>
          </p:cNvPr>
          <p:cNvSpPr/>
          <p:nvPr/>
        </p:nvSpPr>
        <p:spPr>
          <a:xfrm>
            <a:off x="8534804" y="430865"/>
            <a:ext cx="3484127" cy="6213529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Данный котел разрабатывается для того чтобы превратить отходы производства </a:t>
            </a:r>
            <a:r>
              <a:rPr lang="ru-RU" sz="2400" dirty="0" err="1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сельскохозяйствен</a:t>
            </a:r>
            <a:endParaRPr lang="ru-RU" sz="2400" dirty="0">
              <a:ln>
                <a:solidFill>
                  <a:srgbClr val="7030A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2400" dirty="0" err="1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ных</a:t>
            </a: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предприятий в энергию пара которую можно использовать, а также выгодного применения насыщенных зольных остатков</a:t>
            </a:r>
          </a:p>
        </p:txBody>
      </p:sp>
      <p:sp>
        <p:nvSpPr>
          <p:cNvPr id="23" name="Скругленный прямоугольник 5">
            <a:extLst>
              <a:ext uri="{FF2B5EF4-FFF2-40B4-BE49-F238E27FC236}">
                <a16:creationId xmlns:a16="http://schemas.microsoft.com/office/drawing/2014/main" id="{12959129-6007-32A4-997A-1D969C065C8D}"/>
              </a:ext>
            </a:extLst>
          </p:cNvPr>
          <p:cNvSpPr/>
          <p:nvPr/>
        </p:nvSpPr>
        <p:spPr>
          <a:xfrm>
            <a:off x="5134059" y="3516885"/>
            <a:ext cx="3242703" cy="14587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Создание котлов по индивидуальному заказу</a:t>
            </a:r>
          </a:p>
        </p:txBody>
      </p:sp>
      <p:sp>
        <p:nvSpPr>
          <p:cNvPr id="8" name="Скругленный прямоугольник 2">
            <a:extLst>
              <a:ext uri="{FF2B5EF4-FFF2-40B4-BE49-F238E27FC236}">
                <a16:creationId xmlns:a16="http://schemas.microsoft.com/office/drawing/2014/main" id="{14B77735-ED34-59ED-1429-18187E2D40DF}"/>
              </a:ext>
            </a:extLst>
          </p:cNvPr>
          <p:cNvSpPr/>
          <p:nvPr/>
        </p:nvSpPr>
        <p:spPr bwMode="auto">
          <a:xfrm>
            <a:off x="5180984" y="1999433"/>
            <a:ext cx="3242703" cy="11438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Получение золы и ее продажа</a:t>
            </a:r>
          </a:p>
        </p:txBody>
      </p:sp>
      <p:sp>
        <p:nvSpPr>
          <p:cNvPr id="9" name="Стрелка вправо с вырезом 4">
            <a:extLst>
              <a:ext uri="{FF2B5EF4-FFF2-40B4-BE49-F238E27FC236}">
                <a16:creationId xmlns:a16="http://schemas.microsoft.com/office/drawing/2014/main" id="{30105E2D-0649-BFC6-CE77-47A6C09B6F05}"/>
              </a:ext>
            </a:extLst>
          </p:cNvPr>
          <p:cNvSpPr/>
          <p:nvPr/>
        </p:nvSpPr>
        <p:spPr bwMode="auto">
          <a:xfrm>
            <a:off x="4306627" y="616093"/>
            <a:ext cx="834808" cy="740343"/>
          </a:xfrm>
          <a:prstGeom prst="notched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9FD1CE3D-0FEF-9E50-49BE-D8A0C2A74063}"/>
              </a:ext>
            </a:extLst>
          </p:cNvPr>
          <p:cNvSpPr/>
          <p:nvPr/>
        </p:nvSpPr>
        <p:spPr bwMode="auto">
          <a:xfrm>
            <a:off x="5134059" y="5185667"/>
            <a:ext cx="3242703" cy="14587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Получение паровой силы нужной мощности </a:t>
            </a:r>
          </a:p>
        </p:txBody>
      </p:sp>
      <p:sp>
        <p:nvSpPr>
          <p:cNvPr id="11" name="Стрелка вправо с вырезом 8">
            <a:extLst>
              <a:ext uri="{FF2B5EF4-FFF2-40B4-BE49-F238E27FC236}">
                <a16:creationId xmlns:a16="http://schemas.microsoft.com/office/drawing/2014/main" id="{67B2DE2B-D07A-F745-E09F-B3352B0AB4C1}"/>
              </a:ext>
            </a:extLst>
          </p:cNvPr>
          <p:cNvSpPr/>
          <p:nvPr/>
        </p:nvSpPr>
        <p:spPr bwMode="auto">
          <a:xfrm>
            <a:off x="4288422" y="5544859"/>
            <a:ext cx="834808" cy="740343"/>
          </a:xfrm>
          <a:prstGeom prst="notched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7030A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70509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962973-5B32-F22F-8E35-2471CC804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868" y="5476"/>
            <a:ext cx="4646370" cy="63758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7148FC-7FA0-9A7B-1F19-3BB51338A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14" y="2132856"/>
            <a:ext cx="6526386" cy="4588679"/>
          </a:xfrm>
          <a:prstGeom prst="rect">
            <a:avLst/>
          </a:prstGeom>
        </p:spPr>
      </p:pic>
      <p:sp>
        <p:nvSpPr>
          <p:cNvPr id="11" name="Google Shape;116;p2">
            <a:extLst>
              <a:ext uri="{FF2B5EF4-FFF2-40B4-BE49-F238E27FC236}">
                <a16:creationId xmlns:a16="http://schemas.microsoft.com/office/drawing/2014/main" id="{685CBD11-0E82-0B29-AA99-763514A7054E}"/>
              </a:ext>
            </a:extLst>
          </p:cNvPr>
          <p:cNvSpPr txBox="1"/>
          <p:nvPr/>
        </p:nvSpPr>
        <p:spPr bwMode="auto">
          <a:xfrm>
            <a:off x="-122002" y="844597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Технический ориентир 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8393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6A7666-A227-8127-1EFA-5D003B3DA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087" y="0"/>
            <a:ext cx="3708919" cy="68062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8F434E-03BA-745E-8DD9-27FD71146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112" y="1244758"/>
            <a:ext cx="4176464" cy="55686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7204BC7-C6B4-7E3F-3374-4E891ED051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592425" y="3224618"/>
            <a:ext cx="6169404" cy="1008112"/>
          </a:xfrm>
          <a:prstGeom prst="rect">
            <a:avLst/>
          </a:prstGeom>
        </p:spPr>
      </p:pic>
      <p:sp>
        <p:nvSpPr>
          <p:cNvPr id="11" name="Google Shape;116;p2">
            <a:extLst>
              <a:ext uri="{FF2B5EF4-FFF2-40B4-BE49-F238E27FC236}">
                <a16:creationId xmlns:a16="http://schemas.microsoft.com/office/drawing/2014/main" id="{261F0DDC-BF8B-1732-E8E3-9DDBE565E125}"/>
              </a:ext>
            </a:extLst>
          </p:cNvPr>
          <p:cNvSpPr txBox="1"/>
          <p:nvPr/>
        </p:nvSpPr>
        <p:spPr bwMode="auto">
          <a:xfrm>
            <a:off x="457266" y="2551858"/>
            <a:ext cx="4025592" cy="175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r>
              <a:rPr lang="ru-RU" sz="3600" dirty="0">
                <a:solidFill>
                  <a:srgbClr val="8F00FF"/>
                </a:solidFill>
              </a:rPr>
              <a:t>Чертеж и характеристики термодатчика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4531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8901" y="0"/>
            <a:ext cx="7795291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Заинтересованные стороны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1E63419-1BFF-1820-B7F4-9F82E398B5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438517"/>
              </p:ext>
            </p:extLst>
          </p:nvPr>
        </p:nvGraphicFramePr>
        <p:xfrm>
          <a:off x="1291285" y="861732"/>
          <a:ext cx="10098150" cy="54127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70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9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9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96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55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Проектная</a:t>
                      </a:r>
                      <a:r>
                        <a:rPr lang="ru-RU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роль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Кто исполняет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(</a:t>
                      </a:r>
                      <a:r>
                        <a:rPr lang="ru-RU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если известен</a:t>
                      </a:r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Чего хочет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(</a:t>
                      </a:r>
                      <a:r>
                        <a:rPr lang="ru-RU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цели, интересы, предпочтения</a:t>
                      </a:r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Что необходимо от него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Что предлагаем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2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Пользователь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Фермерские хозяйства, агрокомплексы и животноводческие фермы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Котел на </a:t>
                      </a:r>
                      <a:r>
                        <a:rPr lang="ru-RU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био</a:t>
                      </a:r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. отходах вырабатывающий пар.</a:t>
                      </a:r>
                      <a:endParaRPr lang="ru-RU" dirty="0"/>
                    </a:p>
                    <a:p>
                      <a:pPr algn="ctr"/>
                      <a:r>
                        <a:rPr lang="ru-RU" dirty="0"/>
                        <a:t>Уменьшение количества отходов и преобразование его в полезный ресурс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Данные о необходимых функциях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Котельную систему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5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Держатель ресурсов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БГТУ им. В.Г. Шухова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Возможность</a:t>
                      </a:r>
                      <a:r>
                        <a:rPr lang="ru-RU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коммерциализации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Средства на реализацию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Готовый продукт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5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Команда реализации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Команда </a:t>
                      </a:r>
                      <a:r>
                        <a:rPr lang="ru-RU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БиоСтарт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Создание котла и его</a:t>
                      </a:r>
                      <a:r>
                        <a:rPr lang="ru-RU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автоматики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Команда инженеров</a:t>
                      </a:r>
                      <a:r>
                        <a:rPr lang="ru-RU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физиков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Технологическое решение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55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Регулятор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Ростехнадзор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Безопасность и эффективность продукта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Разрешение на создание и продажу продукта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Полное соответствие ГОСТу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55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Держатель </a:t>
                      </a:r>
                      <a:r>
                        <a:rPr lang="ru-RU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обеспеч</a:t>
                      </a:r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.</a:t>
                      </a:r>
                      <a:r>
                        <a:rPr lang="ru-RU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системы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Microsoft, </a:t>
                      </a:r>
                      <a:r>
                        <a:rPr lang="ru-RU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Нанософт</a:t>
                      </a:r>
                      <a:r>
                        <a:rPr lang="ru-RU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,</a:t>
                      </a:r>
                    </a:p>
                    <a:p>
                      <a:pPr algn="ctr"/>
                      <a:r>
                        <a:rPr lang="en-US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Scilab</a:t>
                      </a:r>
                      <a:r>
                        <a:rPr lang="en-US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Enterprises</a:t>
                      </a:r>
                      <a:endParaRPr lang="ru-RU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Деньги за продукт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Программное обеспечение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Оплату продукта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41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-307682" y="0"/>
            <a:ext cx="51920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Анализ рынка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1" name="Google Shape;116;p2">
            <a:extLst>
              <a:ext uri="{FF2B5EF4-FFF2-40B4-BE49-F238E27FC236}">
                <a16:creationId xmlns:a16="http://schemas.microsoft.com/office/drawing/2014/main" id="{06295327-A3B8-E779-7381-F387B6692B82}"/>
              </a:ext>
            </a:extLst>
          </p:cNvPr>
          <p:cNvSpPr txBox="1"/>
          <p:nvPr/>
        </p:nvSpPr>
        <p:spPr bwMode="auto">
          <a:xfrm>
            <a:off x="119336" y="1225731"/>
            <a:ext cx="12192000" cy="5632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8F00FF"/>
                </a:solidFill>
              </a:rPr>
              <a:t>- На российском рынке котельного оборудования сформировалась </a:t>
            </a:r>
            <a:r>
              <a:rPr lang="ru-RU" sz="2400" b="1" dirty="0" err="1">
                <a:solidFill>
                  <a:srgbClr val="8F00FF"/>
                </a:solidFill>
              </a:rPr>
              <a:t>импортоориентированная</a:t>
            </a:r>
            <a:r>
              <a:rPr lang="ru-RU" sz="2400" b="1" dirty="0">
                <a:solidFill>
                  <a:srgbClr val="8F00FF"/>
                </a:solidFill>
              </a:rPr>
              <a:t> модель, большую часть рынка составляет продукция зарубежных производителей.</a:t>
            </a:r>
            <a:br>
              <a:rPr lang="ru-RU" sz="2400" b="1" dirty="0">
                <a:solidFill>
                  <a:srgbClr val="8F00FF"/>
                </a:solidFill>
              </a:rPr>
            </a:br>
            <a:r>
              <a:rPr lang="ru-RU" sz="2400" b="1" dirty="0">
                <a:solidFill>
                  <a:srgbClr val="8F00FF"/>
                </a:solidFill>
              </a:rPr>
              <a:t>- Сальдо торгового баланса было отрицательное и составляло 832,7 </a:t>
            </a:r>
            <a:r>
              <a:rPr lang="ru-RU" sz="2400" b="1" dirty="0" err="1">
                <a:solidFill>
                  <a:srgbClr val="8F00FF"/>
                </a:solidFill>
              </a:rPr>
              <a:t>тыс.шт</a:t>
            </a:r>
            <a:r>
              <a:rPr lang="ru-RU" sz="2400" b="1" dirty="0">
                <a:solidFill>
                  <a:srgbClr val="8F00FF"/>
                </a:solidFill>
              </a:rPr>
              <a:t>.</a:t>
            </a:r>
            <a:br>
              <a:rPr lang="ru-RU" sz="2400" b="1" dirty="0">
                <a:solidFill>
                  <a:srgbClr val="8F00FF"/>
                </a:solidFill>
              </a:rPr>
            </a:br>
            <a:r>
              <a:rPr lang="ru-RU" sz="2400" b="1" dirty="0">
                <a:solidFill>
                  <a:srgbClr val="8F00FF"/>
                </a:solidFill>
              </a:rPr>
              <a:t>- Главными игроками среди российских производителей являются АО `ЗИО`, ООО `КОВРОВСКИЕ КОТЛЫ `, АО `РГА`.</a:t>
            </a:r>
            <a:br>
              <a:rPr lang="ru-RU" sz="2400" b="1" dirty="0">
                <a:solidFill>
                  <a:srgbClr val="8F00FF"/>
                </a:solidFill>
              </a:rPr>
            </a:br>
            <a:r>
              <a:rPr lang="ru-RU" sz="2400" b="1" dirty="0">
                <a:solidFill>
                  <a:srgbClr val="8F00FF"/>
                </a:solidFill>
              </a:rPr>
              <a:t>- Лидером по импортным поставкам в 2022 г. является Италия (более 24%).</a:t>
            </a:r>
            <a:br>
              <a:rPr lang="ru-RU" sz="2400" b="1" dirty="0">
                <a:solidFill>
                  <a:srgbClr val="8F00FF"/>
                </a:solidFill>
              </a:rPr>
            </a:br>
            <a:r>
              <a:rPr lang="ru-RU" sz="2400" b="1" dirty="0">
                <a:solidFill>
                  <a:srgbClr val="8F00FF"/>
                </a:solidFill>
              </a:rPr>
              <a:t>- В импорте наибольшую долю занимает сегмент </a:t>
            </a:r>
            <a:r>
              <a:rPr lang="ru-RU" sz="2400" b="1" dirty="0" err="1">
                <a:solidFill>
                  <a:srgbClr val="8F00FF"/>
                </a:solidFill>
              </a:rPr>
              <a:t>low-priced</a:t>
            </a:r>
            <a:r>
              <a:rPr lang="ru-RU" sz="2400" b="1" dirty="0">
                <a:solidFill>
                  <a:srgbClr val="8F00FF"/>
                </a:solidFill>
              </a:rPr>
              <a:t> с долей 68%, основные поставки сегмента из стран: Италия, Китай, Южная Корея. Сегмент </a:t>
            </a:r>
            <a:r>
              <a:rPr lang="ru-RU" sz="2400" b="1" dirty="0" err="1">
                <a:solidFill>
                  <a:srgbClr val="8F00FF"/>
                </a:solidFill>
              </a:rPr>
              <a:t>high-priced</a:t>
            </a:r>
            <a:r>
              <a:rPr lang="ru-RU" sz="2400" b="1" dirty="0">
                <a:solidFill>
                  <a:srgbClr val="8F00FF"/>
                </a:solidFill>
              </a:rPr>
              <a:t> представлен долей в 19,4% преимущественно из стран: Германия, Италия, Нидерланды.</a:t>
            </a:r>
            <a:br>
              <a:rPr lang="ru-RU" sz="2400" b="1" dirty="0">
                <a:solidFill>
                  <a:srgbClr val="8F00FF"/>
                </a:solidFill>
              </a:rPr>
            </a:br>
            <a:r>
              <a:rPr lang="ru-RU" sz="2400" b="1" dirty="0">
                <a:solidFill>
                  <a:srgbClr val="8F00FF"/>
                </a:solidFill>
              </a:rPr>
              <a:t>- Большую часть продукции российских экспортеров покупает Казахстан (более 46%).</a:t>
            </a:r>
            <a:endParaRPr lang="en-US" sz="2400" b="1" dirty="0">
              <a:solidFill>
                <a:srgbClr val="8F00FF"/>
              </a:solidFill>
            </a:endParaRPr>
          </a:p>
          <a:p>
            <a:pPr>
              <a:defRPr/>
            </a:pPr>
            <a:endParaRPr lang="ru-RU" sz="2400" b="1" dirty="0">
              <a:solidFill>
                <a:srgbClr val="8F00FF"/>
              </a:solidFill>
            </a:endParaRPr>
          </a:p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715490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8901" y="0"/>
            <a:ext cx="51920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Конкуренты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0" name="Google Shape;116;p2">
            <a:extLst>
              <a:ext uri="{FF2B5EF4-FFF2-40B4-BE49-F238E27FC236}">
                <a16:creationId xmlns:a16="http://schemas.microsoft.com/office/drawing/2014/main" id="{8F6B8BDC-00DE-0A1A-21A3-407B7E5C9D6C}"/>
              </a:ext>
            </a:extLst>
          </p:cNvPr>
          <p:cNvSpPr txBox="1"/>
          <p:nvPr/>
        </p:nvSpPr>
        <p:spPr bwMode="auto">
          <a:xfrm>
            <a:off x="191344" y="1451297"/>
            <a:ext cx="5192003" cy="4524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В России находится более 150 предприятий производящих котельные установки различного типа, из которых – 20 крупных производителей</a:t>
            </a:r>
            <a:endParaRPr dirty="0"/>
          </a:p>
        </p:txBody>
      </p:sp>
      <p:sp>
        <p:nvSpPr>
          <p:cNvPr id="11" name="Google Shape;116;p2">
            <a:extLst>
              <a:ext uri="{FF2B5EF4-FFF2-40B4-BE49-F238E27FC236}">
                <a16:creationId xmlns:a16="http://schemas.microsoft.com/office/drawing/2014/main" id="{60F1E15E-D03B-4F87-F124-FCB363D535AF}"/>
              </a:ext>
            </a:extLst>
          </p:cNvPr>
          <p:cNvSpPr txBox="1"/>
          <p:nvPr/>
        </p:nvSpPr>
        <p:spPr bwMode="auto">
          <a:xfrm>
            <a:off x="4542328" y="4698838"/>
            <a:ext cx="7989476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Примеры: Сибэнергомаш, </a:t>
            </a:r>
            <a:r>
              <a:rPr lang="ru-RU" sz="3600" b="1" dirty="0" err="1">
                <a:solidFill>
                  <a:srgbClr val="8F00FF"/>
                </a:solidFill>
              </a:rPr>
              <a:t>Теплохим</a:t>
            </a:r>
            <a:r>
              <a:rPr lang="ru-RU" sz="3600" b="1" dirty="0">
                <a:solidFill>
                  <a:srgbClr val="8F00FF"/>
                </a:solidFill>
              </a:rPr>
              <a:t>, ЗКО, ККЗ и </a:t>
            </a:r>
            <a:r>
              <a:rPr lang="ru-RU" sz="3600" b="1" dirty="0" err="1">
                <a:solidFill>
                  <a:srgbClr val="8F00FF"/>
                </a:solidFill>
              </a:rPr>
              <a:t>т.д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C40ECA8-91A4-650C-C616-BCB9ECC55D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558557"/>
              </p:ext>
            </p:extLst>
          </p:nvPr>
        </p:nvGraphicFramePr>
        <p:xfrm>
          <a:off x="5383347" y="79697"/>
          <a:ext cx="6779752" cy="452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54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8901" y="0"/>
            <a:ext cx="51920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Целевая аудитория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F2B32A9-6B99-8344-8B90-80286E595142}"/>
              </a:ext>
            </a:extLst>
          </p:cNvPr>
          <p:cNvSpPr txBox="1"/>
          <p:nvPr/>
        </p:nvSpPr>
        <p:spPr>
          <a:xfrm>
            <a:off x="407368" y="954068"/>
            <a:ext cx="907300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8F00FF"/>
                </a:solidFill>
              </a:rPr>
              <a:t>Составили список наиболее заинтересованной аудитории:</a:t>
            </a:r>
            <a:endParaRPr lang="en-US" sz="3200" b="1" dirty="0">
              <a:solidFill>
                <a:srgbClr val="8F00FF"/>
              </a:solidFill>
            </a:endParaRPr>
          </a:p>
          <a:p>
            <a:pPr>
              <a:defRPr/>
            </a:pPr>
            <a:endParaRPr lang="ru-RU" sz="3200" b="1" dirty="0">
              <a:solidFill>
                <a:srgbClr val="8F00FF"/>
              </a:solidFill>
            </a:endParaRPr>
          </a:p>
          <a:p>
            <a:pPr>
              <a:defRPr/>
            </a:pPr>
            <a:r>
              <a:rPr lang="ru-RU" sz="3200" b="1" dirty="0">
                <a:solidFill>
                  <a:srgbClr val="8F00FF"/>
                </a:solidFill>
              </a:rPr>
              <a:t>- Малые фермерские хозяйства</a:t>
            </a:r>
          </a:p>
          <a:p>
            <a:pPr>
              <a:defRPr/>
            </a:pPr>
            <a:endParaRPr lang="ru-RU" sz="3200" b="1" dirty="0">
              <a:solidFill>
                <a:srgbClr val="8F00FF"/>
              </a:solidFill>
            </a:endParaRPr>
          </a:p>
          <a:p>
            <a:pPr>
              <a:defRPr/>
            </a:pPr>
            <a:r>
              <a:rPr lang="ru-RU" sz="3200" b="1" dirty="0">
                <a:solidFill>
                  <a:srgbClr val="8F00FF"/>
                </a:solidFill>
              </a:rPr>
              <a:t>- Коллективные хозяйства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77593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8901" y="0"/>
            <a:ext cx="51920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Бизнес-модель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15623E0D-F041-5667-338F-16CC5BA42E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044951"/>
              </p:ext>
            </p:extLst>
          </p:nvPr>
        </p:nvGraphicFramePr>
        <p:xfrm>
          <a:off x="21662" y="789579"/>
          <a:ext cx="12163098" cy="609430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32620">
                  <a:extLst>
                    <a:ext uri="{9D8B030D-6E8A-4147-A177-3AD203B41FA5}">
                      <a16:colId xmlns:a16="http://schemas.microsoft.com/office/drawing/2014/main" val="3580067211"/>
                    </a:ext>
                  </a:extLst>
                </a:gridCol>
                <a:gridCol w="2738075">
                  <a:extLst>
                    <a:ext uri="{9D8B030D-6E8A-4147-A177-3AD203B41FA5}">
                      <a16:colId xmlns:a16="http://schemas.microsoft.com/office/drawing/2014/main" val="3822063265"/>
                    </a:ext>
                  </a:extLst>
                </a:gridCol>
                <a:gridCol w="910854">
                  <a:extLst>
                    <a:ext uri="{9D8B030D-6E8A-4147-A177-3AD203B41FA5}">
                      <a16:colId xmlns:a16="http://schemas.microsoft.com/office/drawing/2014/main" val="1940691608"/>
                    </a:ext>
                  </a:extLst>
                </a:gridCol>
                <a:gridCol w="1392525">
                  <a:extLst>
                    <a:ext uri="{9D8B030D-6E8A-4147-A177-3AD203B41FA5}">
                      <a16:colId xmlns:a16="http://schemas.microsoft.com/office/drawing/2014/main" val="2555068339"/>
                    </a:ext>
                  </a:extLst>
                </a:gridCol>
                <a:gridCol w="2256404">
                  <a:extLst>
                    <a:ext uri="{9D8B030D-6E8A-4147-A177-3AD203B41FA5}">
                      <a16:colId xmlns:a16="http://schemas.microsoft.com/office/drawing/2014/main" val="3311378333"/>
                    </a:ext>
                  </a:extLst>
                </a:gridCol>
                <a:gridCol w="2432620">
                  <a:extLst>
                    <a:ext uri="{9D8B030D-6E8A-4147-A177-3AD203B41FA5}">
                      <a16:colId xmlns:a16="http://schemas.microsoft.com/office/drawing/2014/main" val="488408198"/>
                    </a:ext>
                  </a:extLst>
                </a:gridCol>
              </a:tblGrid>
              <a:tr h="2513807"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Ключевые партнеры: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-разработчики программного обеспечения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-подрядчики для конструирования установки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Вид деятельности: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-создание чертежей котла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-просчет физических процессов внутри котла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-просчет экономики проекта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Ценностное предложение:</a:t>
                      </a:r>
                    </a:p>
                    <a:p>
                      <a:endParaRPr lang="ru-RU" sz="16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-создание установки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-установка на место работы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-запуск котла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-гарантийная помощь при НС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Отношения с покупателем: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-периодические встречи для предоставления данных 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-полное информирование о пройденных фазах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Сегментация потребителей: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-малые фермерские хозяйства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-коллективные хозяйства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9102218"/>
                  </a:ext>
                </a:extLst>
              </a:tr>
              <a:tr h="200998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Ключевые ресурсы: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-знания в данной области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-программы моделирования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Каналы взаимодействия: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-личные встречи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-участие в форумах и конференциях</a:t>
                      </a:r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627626"/>
                  </a:ext>
                </a:extLst>
              </a:tr>
              <a:tr h="1544628">
                <a:tc gridSpan="3"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Издержки: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-затраты на проезд специалистов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-заработная плата специалистов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-затраты на услуги лабораторий</a:t>
                      </a: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-затраты на создание конструкции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6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Потоки поступления доходов:</a:t>
                      </a:r>
                    </a:p>
                    <a:p>
                      <a:endParaRPr lang="ru-RU" sz="16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6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-продажа каждого созданного котла по данной технологии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678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653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8901" y="0"/>
            <a:ext cx="736324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Бюджет и его формирование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8" name="Таблица 4">
            <a:extLst>
              <a:ext uri="{FF2B5EF4-FFF2-40B4-BE49-F238E27FC236}">
                <a16:creationId xmlns:a16="http://schemas.microsoft.com/office/drawing/2014/main" id="{6D9C237F-DC5C-3C30-320F-ED1FFFBE4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259776"/>
              </p:ext>
            </p:extLst>
          </p:nvPr>
        </p:nvGraphicFramePr>
        <p:xfrm>
          <a:off x="-8654" y="805312"/>
          <a:ext cx="12200656" cy="59559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0164">
                  <a:extLst>
                    <a:ext uri="{9D8B030D-6E8A-4147-A177-3AD203B41FA5}">
                      <a16:colId xmlns:a16="http://schemas.microsoft.com/office/drawing/2014/main" val="1247370997"/>
                    </a:ext>
                  </a:extLst>
                </a:gridCol>
                <a:gridCol w="3050164">
                  <a:extLst>
                    <a:ext uri="{9D8B030D-6E8A-4147-A177-3AD203B41FA5}">
                      <a16:colId xmlns:a16="http://schemas.microsoft.com/office/drawing/2014/main" val="544347837"/>
                    </a:ext>
                  </a:extLst>
                </a:gridCol>
                <a:gridCol w="3050164">
                  <a:extLst>
                    <a:ext uri="{9D8B030D-6E8A-4147-A177-3AD203B41FA5}">
                      <a16:colId xmlns:a16="http://schemas.microsoft.com/office/drawing/2014/main" val="3467509039"/>
                    </a:ext>
                  </a:extLst>
                </a:gridCol>
                <a:gridCol w="3050164">
                  <a:extLst>
                    <a:ext uri="{9D8B030D-6E8A-4147-A177-3AD203B41FA5}">
                      <a16:colId xmlns:a16="http://schemas.microsoft.com/office/drawing/2014/main" val="1331118172"/>
                    </a:ext>
                  </a:extLst>
                </a:gridCol>
              </a:tblGrid>
              <a:tr h="47350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Текущие расходы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Параметры котла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4900981"/>
                  </a:ext>
                </a:extLst>
              </a:tr>
              <a:tr h="72245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материал,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Кг*цену материала=5т*130руб=</a:t>
                      </a:r>
                    </a:p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650000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Тепловая мощность, кВт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1000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1725683"/>
                  </a:ext>
                </a:extLst>
              </a:tr>
              <a:tr h="4735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ПО,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100000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Объем бака с водой, 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3000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29023"/>
                  </a:ext>
                </a:extLst>
              </a:tr>
              <a:tr h="4735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автоматику,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50000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Размеры и масса, мм и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6058</a:t>
                      </a:r>
                      <a:r>
                        <a:rPr lang="en-US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/2438/2591,   5000</a:t>
                      </a:r>
                      <a:endParaRPr lang="ru-RU" sz="1600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rgbClr val="8B5BA9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919057"/>
                  </a:ext>
                </a:extLst>
              </a:tr>
              <a:tr h="65149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регулирующие устройства,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20000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Срок службы установки, лет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40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0137370"/>
                  </a:ext>
                </a:extLst>
              </a:tr>
              <a:tr h="72245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систему подачи,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Двигателей </a:t>
                      </a:r>
                      <a:r>
                        <a:rPr lang="ru-RU" sz="1600" dirty="0" err="1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шт</a:t>
                      </a:r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*цену=2*162250=324500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Время работы без очистки (при реальных условиях), часы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30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5779703"/>
                  </a:ext>
                </a:extLst>
              </a:tr>
              <a:tr h="107974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заработную плату,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Количество человек*зарплату=60000*1+50000*2+45000*1=</a:t>
                      </a:r>
                    </a:p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205000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Количество пара на 1кг биомассы, м</a:t>
                      </a:r>
                      <a:r>
                        <a:rPr lang="en-US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^3/</a:t>
                      </a:r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0.02</a:t>
                      </a:r>
                      <a:endParaRPr lang="ru-RU" sz="1600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rgbClr val="8B5BA9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840419"/>
                  </a:ext>
                </a:extLst>
              </a:tr>
              <a:tr h="50839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установку продукта,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40000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Количество золы с 1кг биомассы, </a:t>
                      </a:r>
                      <a:r>
                        <a:rPr lang="ru-RU" sz="1600" dirty="0" err="1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гр</a:t>
                      </a:r>
                      <a:r>
                        <a:rPr lang="en-US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/</a:t>
                      </a:r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0818701"/>
                  </a:ext>
                </a:extLst>
              </a:tr>
              <a:tr h="50839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перевозку продукта,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18000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Расходы на лабораторный анализ,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8B5BA9"/>
                          </a:solidFill>
                        </a:rPr>
                        <a:t>25000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660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450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8901" y="0"/>
            <a:ext cx="70032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Экономические показатели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89B117B-BE65-088F-9E44-1B73D844E3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408926"/>
              </p:ext>
            </p:extLst>
          </p:nvPr>
        </p:nvGraphicFramePr>
        <p:xfrm>
          <a:off x="1184291" y="1700808"/>
          <a:ext cx="9823418" cy="4091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1709">
                  <a:extLst>
                    <a:ext uri="{9D8B030D-6E8A-4147-A177-3AD203B41FA5}">
                      <a16:colId xmlns:a16="http://schemas.microsoft.com/office/drawing/2014/main" val="3494199311"/>
                    </a:ext>
                  </a:extLst>
                </a:gridCol>
                <a:gridCol w="4911709">
                  <a:extLst>
                    <a:ext uri="{9D8B030D-6E8A-4147-A177-3AD203B41FA5}">
                      <a16:colId xmlns:a16="http://schemas.microsoft.com/office/drawing/2014/main" val="1533356085"/>
                    </a:ext>
                  </a:extLst>
                </a:gridCol>
              </a:tblGrid>
              <a:tr h="5238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Затраты на производство одного продукта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1 044 500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9177536"/>
                  </a:ext>
                </a:extLst>
              </a:tr>
              <a:tr h="5238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Цена котла на продажу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1 300 000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62808"/>
                  </a:ext>
                </a:extLst>
              </a:tr>
              <a:tr h="64960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Инвестиции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1 432 500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524826"/>
                  </a:ext>
                </a:extLst>
              </a:tr>
              <a:tr h="5238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Окупаемость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6 установок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364664"/>
                  </a:ext>
                </a:extLst>
              </a:tr>
              <a:tr h="5238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Чистая прибыль предприятия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255 500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614415"/>
                  </a:ext>
                </a:extLst>
              </a:tr>
              <a:tr h="5238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Потенциальные покупатели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38 000 хозяйств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7633144"/>
                  </a:ext>
                </a:extLst>
              </a:tr>
              <a:tr h="5238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Максимальная прибыль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9E5ECE"/>
                          </a:solidFill>
                        </a:rPr>
                        <a:t>9.709 млрд.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68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650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-240704" y="22109"/>
            <a:ext cx="69922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rgbClr val="8F00FF"/>
                </a:solidFill>
              </a:rPr>
              <a:t>Дорожная карта проекта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346791" y="1244342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3465C33-DD2E-AF68-4769-A5019EF74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660077"/>
              </p:ext>
            </p:extLst>
          </p:nvPr>
        </p:nvGraphicFramePr>
        <p:xfrm>
          <a:off x="839416" y="1124744"/>
          <a:ext cx="10297142" cy="513837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39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8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8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00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1. Моделирование</a:t>
                      </a:r>
                      <a:r>
                        <a:rPr lang="ru-RU" sz="2400" b="0" baseline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установки и построение схемы управления</a:t>
                      </a:r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2. Сбор</a:t>
                      </a:r>
                      <a:r>
                        <a:rPr lang="ru-RU" sz="2400" b="0" baseline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информации от заказчика</a:t>
                      </a:r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3.</a:t>
                      </a:r>
                      <a:r>
                        <a:rPr lang="ru-RU" sz="2400" b="0" baseline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Покупка нужных материалов</a:t>
                      </a:r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6188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4. Наем</a:t>
                      </a:r>
                      <a:r>
                        <a:rPr lang="ru-RU" sz="2400" b="0" baseline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подрядчика для выплавки и сборки котла</a:t>
                      </a:r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5. Проверка работы котла в ручном режиме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6.</a:t>
                      </a:r>
                      <a:r>
                        <a:rPr lang="ru-RU" sz="2400" b="0" baseline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Создание и выстраивание автоматики</a:t>
                      </a:r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6188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7. Проверка</a:t>
                      </a:r>
                      <a:r>
                        <a:rPr lang="ru-RU" sz="2400" b="0" baseline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готового продукта</a:t>
                      </a:r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8. Продажа устройства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9. Затраты</a:t>
                      </a:r>
                      <a:r>
                        <a:rPr lang="ru-RU" sz="2400" b="0" baseline="0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на заработную плату и издержки</a:t>
                      </a:r>
                      <a:endParaRPr lang="ru-RU" sz="2400" b="0" dirty="0">
                        <a:ln>
                          <a:solidFill>
                            <a:srgbClr val="7030A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54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28901" y="0"/>
            <a:ext cx="51920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Возможные риски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8" name="Google Shape;116;p2">
            <a:extLst>
              <a:ext uri="{FF2B5EF4-FFF2-40B4-BE49-F238E27FC236}">
                <a16:creationId xmlns:a16="http://schemas.microsoft.com/office/drawing/2014/main" id="{5FD135AA-CBB7-93C8-5AAB-7819DB5470AE}"/>
              </a:ext>
            </a:extLst>
          </p:cNvPr>
          <p:cNvSpPr txBox="1"/>
          <p:nvPr/>
        </p:nvSpPr>
        <p:spPr bwMode="auto">
          <a:xfrm>
            <a:off x="330937" y="2132856"/>
            <a:ext cx="11530126" cy="286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Конечный продукт не будет доработан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Сложности в практическом сжигании материала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Выстраивание системы автоматики будет затруднено, при отсутствии материальной базы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Высокая конкуренция</a:t>
            </a:r>
          </a:p>
        </p:txBody>
      </p:sp>
    </p:spTree>
    <p:extLst>
      <p:ext uri="{BB962C8B-B14F-4D97-AF65-F5344CB8AC3E}">
        <p14:creationId xmlns:p14="http://schemas.microsoft.com/office/powerpoint/2010/main" val="1180376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1" name="Google Shape;116;p2">
            <a:extLst>
              <a:ext uri="{FF2B5EF4-FFF2-40B4-BE49-F238E27FC236}">
                <a16:creationId xmlns:a16="http://schemas.microsoft.com/office/drawing/2014/main" id="{261F0DDC-BF8B-1732-E8E3-9DDBE565E125}"/>
              </a:ext>
            </a:extLst>
          </p:cNvPr>
          <p:cNvSpPr txBox="1"/>
          <p:nvPr/>
        </p:nvSpPr>
        <p:spPr bwMode="auto">
          <a:xfrm>
            <a:off x="191344" y="46213"/>
            <a:ext cx="4025592" cy="64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r>
              <a:rPr lang="ru-RU" sz="3600" dirty="0">
                <a:solidFill>
                  <a:srgbClr val="8F00FF"/>
                </a:solidFill>
              </a:rPr>
              <a:t>Плюсы проекта</a:t>
            </a:r>
            <a:endParaRPr dirty="0"/>
          </a:p>
        </p:txBody>
      </p:sp>
      <p:sp>
        <p:nvSpPr>
          <p:cNvPr id="12" name="Google Shape;116;p2">
            <a:extLst>
              <a:ext uri="{FF2B5EF4-FFF2-40B4-BE49-F238E27FC236}">
                <a16:creationId xmlns:a16="http://schemas.microsoft.com/office/drawing/2014/main" id="{2DDF2799-FE5B-A783-AE43-3BE028B1B08E}"/>
              </a:ext>
            </a:extLst>
          </p:cNvPr>
          <p:cNvSpPr txBox="1"/>
          <p:nvPr/>
        </p:nvSpPr>
        <p:spPr bwMode="auto">
          <a:xfrm>
            <a:off x="330937" y="1556792"/>
            <a:ext cx="11530126" cy="4524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Полная утилизация отходов, что положительно влияет на экологию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С помощью пара можно отапливать помещения и использовать его в работе предприятия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Не требуется дополнительных установок для стерилизации продукции()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Экономия на фонде оплаты труда за счет автоматизации процессов.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0248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1541394" y="4508500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Малышев Дмитрий Алексеевич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Лидер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021543" y="4523060"/>
            <a:ext cx="21607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Николаенко Марина Сергеевна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Инженер по автоматизации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8638173" y="4523060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Алексеев Владислав Константинович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Инженер конструктор</a:t>
            </a:r>
            <a:endParaRPr dirty="0">
              <a:solidFill>
                <a:srgbClr val="8F00FF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D27726A-1475-CCED-B4C0-B6BB16F5C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264" y="2348497"/>
            <a:ext cx="2160003" cy="216000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BB3567-4433-109B-5FCE-415FB8AD0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999" y="2363058"/>
            <a:ext cx="2160002" cy="216000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24372C1-1689-00F5-51C4-6BB3E0289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877" y="2363057"/>
            <a:ext cx="2160003" cy="2160003"/>
          </a:xfrm>
          <a:prstGeom prst="rect">
            <a:avLst/>
          </a:prstGeom>
        </p:spPr>
      </p:pic>
      <p:sp>
        <p:nvSpPr>
          <p:cNvPr id="3" name="Google Shape;116;p2">
            <a:extLst>
              <a:ext uri="{FF2B5EF4-FFF2-40B4-BE49-F238E27FC236}">
                <a16:creationId xmlns:a16="http://schemas.microsoft.com/office/drawing/2014/main" id="{C60527A3-5921-5EBB-4555-D68752F71B55}"/>
              </a:ext>
            </a:extLst>
          </p:cNvPr>
          <p:cNvSpPr txBox="1"/>
          <p:nvPr/>
        </p:nvSpPr>
        <p:spPr bwMode="auto">
          <a:xfrm>
            <a:off x="191344" y="46213"/>
            <a:ext cx="4025592" cy="64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r>
              <a:rPr lang="ru-RU" sz="3600" dirty="0">
                <a:solidFill>
                  <a:srgbClr val="8F00FF"/>
                </a:solidFill>
              </a:rPr>
              <a:t>Команда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16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0BCABEE-D6C4-67C8-56E1-CCA5465F19D8}"/>
              </a:ext>
            </a:extLst>
          </p:cNvPr>
          <p:cNvSpPr txBox="1"/>
          <p:nvPr/>
        </p:nvSpPr>
        <p:spPr>
          <a:xfrm>
            <a:off x="486684" y="94708"/>
            <a:ext cx="6106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r>
              <a:rPr lang="ru-RU" sz="3600" dirty="0">
                <a:solidFill>
                  <a:srgbClr val="8F00FF"/>
                </a:solidFill>
              </a:rPr>
              <a:t>Запрос на акселерацию</a:t>
            </a:r>
            <a:endParaRPr lang="ru-RU" sz="3600" dirty="0"/>
          </a:p>
        </p:txBody>
      </p:sp>
      <p:sp>
        <p:nvSpPr>
          <p:cNvPr id="5" name="Google Shape;116;p2">
            <a:extLst>
              <a:ext uri="{FF2B5EF4-FFF2-40B4-BE49-F238E27FC236}">
                <a16:creationId xmlns:a16="http://schemas.microsoft.com/office/drawing/2014/main" id="{6206BB8B-0CC1-6F30-5988-53C423AFCCC3}"/>
              </a:ext>
            </a:extLst>
          </p:cNvPr>
          <p:cNvSpPr txBox="1"/>
          <p:nvPr/>
        </p:nvSpPr>
        <p:spPr bwMode="auto">
          <a:xfrm>
            <a:off x="407368" y="1700808"/>
            <a:ext cx="7559617" cy="252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Заполнить вакансию инженера теплоэнергетика</a:t>
            </a:r>
          </a:p>
          <a:p>
            <a:pPr marL="342900" marR="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+mj-lt"/>
              <a:buAutoNum type="arabicPeriod"/>
              <a:defRPr/>
            </a:pPr>
            <a:r>
              <a:rPr lang="ru-RU" sz="3600" dirty="0">
                <a:solidFill>
                  <a:srgbClr val="8F00FF"/>
                </a:solidFill>
              </a:rPr>
              <a:t> Количество средств в размере  1 432 500 руб.</a:t>
            </a:r>
          </a:p>
          <a:p>
            <a: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5371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1545" y="3462487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69602" y="3462485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818072" y="3667385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TT Supermolot Neue DemiBold"/>
              </a:rPr>
              <a:t>malishevdimas29@gmail.com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984070" y="3667383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(</a:t>
            </a:r>
            <a:r>
              <a:rPr lang="en-US" dirty="0">
                <a:latin typeface="TT Supermolot Neue DemiBold"/>
              </a:rPr>
              <a:t>960</a:t>
            </a:r>
            <a:r>
              <a:rPr lang="ru-RU" dirty="0">
                <a:latin typeface="TT Supermolot Neue DemiBold"/>
              </a:rPr>
              <a:t>) </a:t>
            </a:r>
            <a:r>
              <a:rPr lang="en-US" dirty="0">
                <a:latin typeface="TT Supermolot Neue DemiBold"/>
              </a:rPr>
              <a:t>745</a:t>
            </a:r>
            <a:r>
              <a:rPr lang="ru-RU" dirty="0">
                <a:latin typeface="TT Supermolot Neue DemiBold"/>
              </a:rPr>
              <a:t>-</a:t>
            </a:r>
            <a:r>
              <a:rPr lang="en-US" dirty="0">
                <a:latin typeface="TT Supermolot Neue DemiBold"/>
              </a:rPr>
              <a:t>60-02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358647" y="4334990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1936212" y="448536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ru-RU" dirty="0">
                <a:solidFill>
                  <a:srgbClr val="122D52"/>
                </a:solidFill>
                <a:latin typeface="TT Supermolot Neue DemiBold"/>
              </a:rPr>
              <a:t>Команда </a:t>
            </a:r>
            <a:r>
              <a:rPr lang="ru-RU" dirty="0" err="1">
                <a:solidFill>
                  <a:srgbClr val="122D52"/>
                </a:solidFill>
                <a:latin typeface="TT Supermolot Neue DemiBold"/>
              </a:rPr>
              <a:t>БиоСтарт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5793</TotalTime>
  <Words>1142</Words>
  <Application>Microsoft Office PowerPoint</Application>
  <DocSecurity>0</DocSecurity>
  <PresentationFormat>Широкоэкранный</PresentationFormat>
  <Paragraphs>224</Paragraphs>
  <Slides>19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Forte</vt:lpstr>
      <vt:lpstr>Helvetica Neue</vt:lpstr>
      <vt:lpstr>Gilroy</vt:lpstr>
      <vt:lpstr>TT Supermolot Neue DemiBold</vt:lpstr>
      <vt:lpstr>Calibri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malishevdimas29@gmail.com</cp:lastModifiedBy>
  <cp:revision>28</cp:revision>
  <dcterms:modified xsi:type="dcterms:W3CDTF">2023-12-08T07:50:02Z</dcterms:modified>
  <cp:category/>
  <dc:identifier/>
  <cp:contentStatus/>
  <dc:language/>
  <cp:version/>
</cp:coreProperties>
</file>