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5119350" cy="10691813"/>
  <p:notesSz cx="9928225" cy="1435735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286" y="5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0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Интеллектуальный коммерческий осмотр вагонов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https://pt.2035.university/project/intellektualnyj-kommerceskij-osmotr-vagonov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Технологии </a:t>
            </a:r>
            <a:r>
              <a:rPr lang="ru-RU" sz="2400" dirty="0" err="1">
                <a:solidFill>
                  <a:schemeClr val="dk1"/>
                </a:solidFill>
              </a:rPr>
              <a:t>нейросетей</a:t>
            </a:r>
            <a:r>
              <a:rPr lang="ru-RU" sz="2400" dirty="0">
                <a:solidFill>
                  <a:schemeClr val="dk1"/>
                </a:solidFill>
              </a:rPr>
              <a:t> на транспорте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306481" y="1594566"/>
            <a:ext cx="13920419" cy="3225137"/>
          </a:xfrm>
          <a:prstGeom prst="roundRect">
            <a:avLst>
              <a:gd name="adj" fmla="val 10613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442161" y="1798890"/>
            <a:ext cx="13784739" cy="278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- </a:t>
            </a:r>
            <a:r>
              <a:rPr lang="ru-RU" sz="3200" b="1" dirty="0">
                <a:solidFill>
                  <a:schemeClr val="lt1"/>
                </a:solidFill>
              </a:rPr>
              <a:t>Высокие издержки перевозчиков при приеме груза к перевозке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</a:rPr>
              <a:t>- Влияние человеческого фактора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</a:rPr>
              <a:t>- Низкая скорость оборачивания подвижного состава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</a:rPr>
              <a:t>- Высокая стоимость перевозочных услуг</a:t>
            </a:r>
            <a:endParaRPr sz="32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https://phototass2.cdnvideo.ru/width/1020_b9261fa1/tass/m2/uploads/i/20161005/43466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150" y="5505193"/>
            <a:ext cx="6790297" cy="4362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646161" y="1406690"/>
            <a:ext cx="14031023" cy="4631007"/>
          </a:xfrm>
          <a:prstGeom prst="roundRect">
            <a:avLst>
              <a:gd name="adj" fmla="val 13359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lt1"/>
                </a:solidFill>
              </a:rPr>
              <a:t>Внедрение интеллектуальной системы коммерческого осмотра вагонов, работа которой основана на применении нейронных сетей и машинного обучения, на логистических терминалах, местах стыкования видов транспорта, что позволит: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lt1"/>
                </a:solidFill>
              </a:rPr>
              <a:t>- Снизить издержки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lt1"/>
                </a:solidFill>
              </a:rPr>
              <a:t>- Свести влияние человеческого фактора к минимуму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</a:rPr>
              <a:t>- Увеличить скорость оборачивания подвижного состава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</a:rPr>
              <a:t>- Снизить стоимость перевозочных услуг до 20%</a:t>
            </a:r>
          </a:p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</a:rPr>
              <a:t>- Создать единую базу данных изображений грузов и вагонов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bg1"/>
                </a:solidFill>
              </a:rPr>
              <a:t>- Автоматически создавать и заполнять необходимые документы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9" y="2096001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Группа 2"/>
          <p:cNvGrpSpPr/>
          <p:nvPr/>
        </p:nvGrpSpPr>
        <p:grpSpPr>
          <a:xfrm>
            <a:off x="1522291" y="5526487"/>
            <a:ext cx="12435268" cy="4228247"/>
            <a:chOff x="1656313" y="5053987"/>
            <a:chExt cx="12435268" cy="4228247"/>
          </a:xfrm>
        </p:grpSpPr>
        <p:pic>
          <p:nvPicPr>
            <p:cNvPr id="10" name="Picture 2" descr="https://appzventure.com/wp-content/uploads/2017/09/dedicated_server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6845" y="6098857"/>
              <a:ext cx="2556717" cy="2045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s://e7.pngegg.com/pngimages/1001/55/png-clipart-computer-icons-smartphone-wi-fi-hotspot-mobile-phones-smart-phone-electronics-telephone-call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9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313" y="5053987"/>
              <a:ext cx="1149473" cy="125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s://e7.pngegg.com/pngimages/1001/55/png-clipart-computer-icons-smartphone-wi-fi-hotspot-mobile-phones-smart-phone-electronics-telephone-call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9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4620" y="5053987"/>
              <a:ext cx="1149473" cy="125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https://e7.pngegg.com/pngimages/1001/55/png-clipart-computer-icons-smartphone-wi-fi-hotspot-mobile-phones-smart-phone-electronics-telephone-call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9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4620" y="8030586"/>
              <a:ext cx="1149473" cy="125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s://e7.pngegg.com/pngimages/1001/55/png-clipart-computer-icons-smartphone-wi-fi-hotspot-mobile-phones-smart-phone-electronics-telephone-call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9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313" y="8030586"/>
              <a:ext cx="1149473" cy="125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 стрелкой 14"/>
            <p:cNvCxnSpPr/>
            <p:nvPr/>
          </p:nvCxnSpPr>
          <p:spPr>
            <a:xfrm>
              <a:off x="2361645" y="5859433"/>
              <a:ext cx="2299923" cy="854157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Прямая со стрелкой 15"/>
            <p:cNvCxnSpPr/>
            <p:nvPr/>
          </p:nvCxnSpPr>
          <p:spPr>
            <a:xfrm flipV="1">
              <a:off x="2361645" y="7709531"/>
              <a:ext cx="2299923" cy="1136965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Прямая со стрелкой 16"/>
            <p:cNvCxnSpPr>
              <a:endCxn id="13" idx="1"/>
            </p:cNvCxnSpPr>
            <p:nvPr/>
          </p:nvCxnSpPr>
          <p:spPr>
            <a:xfrm>
              <a:off x="6976785" y="7709531"/>
              <a:ext cx="2027835" cy="946878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Прямая со стрелкой 17"/>
            <p:cNvCxnSpPr>
              <a:stCxn id="12" idx="1"/>
            </p:cNvCxnSpPr>
            <p:nvPr/>
          </p:nvCxnSpPr>
          <p:spPr>
            <a:xfrm flipH="1">
              <a:off x="6998551" y="5679811"/>
              <a:ext cx="2006069" cy="1033779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9" name="TextBox 18"/>
            <p:cNvSpPr txBox="1"/>
            <p:nvPr/>
          </p:nvSpPr>
          <p:spPr>
            <a:xfrm>
              <a:off x="3278805" y="8186622"/>
              <a:ext cx="5412698" cy="954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b="1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Единая база данных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normalizeH="0" baseline="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Calibri"/>
                </a:rPr>
                <a:t>Единый вычислительный центр</a:t>
              </a:r>
            </a:p>
          </p:txBody>
        </p:sp>
        <p:pic>
          <p:nvPicPr>
            <p:cNvPr id="20" name="Picture 6" descr="https://www.pronline.ru/ri/4948/Kakim-budiet-ETRAN-v-2017-ghodu_1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9952" y="6497269"/>
              <a:ext cx="3601629" cy="1248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Прямая со стрелкой 20"/>
            <p:cNvCxnSpPr>
              <a:stCxn id="20" idx="1"/>
              <a:endCxn id="10" idx="3"/>
            </p:cNvCxnSpPr>
            <p:nvPr/>
          </p:nvCxnSpPr>
          <p:spPr>
            <a:xfrm flipH="1">
              <a:off x="7183562" y="7121544"/>
              <a:ext cx="3306390" cy="0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2" name="TextBox 21"/>
            <p:cNvSpPr txBox="1"/>
            <p:nvPr/>
          </p:nvSpPr>
          <p:spPr>
            <a:xfrm>
              <a:off x="11134521" y="8186622"/>
              <a:ext cx="2312491" cy="954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800" b="1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Интеграция с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normalizeH="0" baseline="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Calibri"/>
                </a:rPr>
                <a:t>АС</a:t>
              </a:r>
              <a:r>
                <a:rPr kumimoji="0" lang="ru-RU" sz="2800" b="1" i="0" u="none" strike="noStrike" normalizeH="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Calibri"/>
                </a:rPr>
                <a:t> «</a:t>
              </a:r>
              <a:r>
                <a:rPr kumimoji="0" lang="ru-RU" sz="2800" b="1" i="0" u="none" strike="noStrike" normalizeH="0" dirty="0" err="1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Calibri"/>
                </a:rPr>
                <a:t>Этран</a:t>
              </a:r>
              <a:r>
                <a:rPr kumimoji="0" lang="ru-RU" sz="2800" b="1" i="0" u="none" strike="noStrike" normalizeH="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Calibri"/>
                </a:rPr>
                <a:t>»</a:t>
              </a:r>
              <a:endParaRPr kumimoji="0" lang="ru-RU" sz="2800" b="1" i="0" u="none" strike="noStrike" normalizeH="0" baseline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806779" y="1763686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46;p15"/>
          <p:cNvSpPr txBox="1"/>
          <p:nvPr/>
        </p:nvSpPr>
        <p:spPr>
          <a:xfrm>
            <a:off x="1071563" y="1763687"/>
            <a:ext cx="13241008" cy="249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bg1"/>
                </a:solidFill>
              </a:rPr>
              <a:t>УСЛУГА ПО МОНИТОРИНГУ И КОНТРОЛЮ СОСТОЯНИЯ ПОДВИЖНОГО СОСТАВА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bg1"/>
                </a:solidFill>
              </a:rPr>
              <a:t>Формат: мобильное приложение, веб-версия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bg1"/>
                </a:solidFill>
              </a:rPr>
              <a:t>Целева</a:t>
            </a:r>
            <a:r>
              <a:rPr lang="ru-RU" sz="2800" b="1" dirty="0">
                <a:solidFill>
                  <a:schemeClr val="bg1"/>
                </a:solidFill>
              </a:rPr>
              <a:t>я аудитория: Компании-перевозчики, Логистические терминалы</a:t>
            </a:r>
            <a:endParaRPr sz="2800" b="1" i="0" u="none" strike="noStrike" cap="none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4312" r="34215"/>
          <a:stretch/>
        </p:blipFill>
        <p:spPr>
          <a:xfrm>
            <a:off x="5886450" y="4479586"/>
            <a:ext cx="3629025" cy="61855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34150" r="34038"/>
          <a:stretch/>
        </p:blipFill>
        <p:spPr>
          <a:xfrm>
            <a:off x="1071563" y="4479586"/>
            <a:ext cx="3671887" cy="6192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282140" y="1513412"/>
            <a:ext cx="14668299" cy="336703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lt1"/>
                </a:solidFill>
              </a:rPr>
              <a:t>ISS (Россия) – сфера: контейнеры, автотранспорт</a:t>
            </a:r>
          </a:p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lt1"/>
                </a:solidFill>
              </a:rPr>
              <a:t>- </a:t>
            </a:r>
            <a:r>
              <a:rPr lang="ru-RU" sz="2800" b="1" dirty="0" err="1">
                <a:solidFill>
                  <a:schemeClr val="lt1"/>
                </a:solidFill>
              </a:rPr>
              <a:t>Camco</a:t>
            </a:r>
            <a:r>
              <a:rPr lang="ru-RU" sz="2800" b="1" dirty="0">
                <a:solidFill>
                  <a:schemeClr val="lt1"/>
                </a:solidFill>
              </a:rPr>
              <a:t> Technologies (Бельгия) – сфера: контейнеры, </a:t>
            </a:r>
            <a:r>
              <a:rPr lang="ru-RU" sz="2800" b="1" dirty="0" err="1">
                <a:solidFill>
                  <a:schemeClr val="lt1"/>
                </a:solidFill>
              </a:rPr>
              <a:t>автотраспорт</a:t>
            </a:r>
            <a:r>
              <a:rPr lang="ru-RU" sz="2800" b="1" dirty="0">
                <a:solidFill>
                  <a:schemeClr val="lt1"/>
                </a:solidFill>
              </a:rPr>
              <a:t>, </a:t>
            </a:r>
            <a:r>
              <a:rPr lang="ru-RU" sz="2800" b="1" dirty="0" err="1">
                <a:solidFill>
                  <a:schemeClr val="lt1"/>
                </a:solidFill>
              </a:rPr>
              <a:t>жд</a:t>
            </a:r>
            <a:r>
              <a:rPr lang="ru-RU" sz="2800" b="1" dirty="0">
                <a:solidFill>
                  <a:schemeClr val="lt1"/>
                </a:solidFill>
              </a:rPr>
              <a:t> транспорт</a:t>
            </a:r>
          </a:p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lt1"/>
                </a:solidFill>
              </a:rPr>
              <a:t>- НПК Автоматизация (Россия) – сфера: железнодорожные перевозки</a:t>
            </a:r>
          </a:p>
          <a:p>
            <a:pPr lvl="0">
              <a:lnSpc>
                <a:spcPct val="115000"/>
              </a:lnSpc>
            </a:pPr>
            <a:r>
              <a:rPr lang="ru-RU" sz="2800" b="1" dirty="0">
                <a:solidFill>
                  <a:schemeClr val="lt1"/>
                </a:solidFill>
              </a:rPr>
              <a:t>Недостатки конкурентов: портальная система контроля, стоимость комплекса достигает 50 млн рублей; не оборудована нейронной сетью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778489" y="2520628"/>
            <a:ext cx="13730536" cy="47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</a:rPr>
              <a:t>-</a:t>
            </a:r>
            <a:endParaRPr sz="24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2734" t="23362" r="23923" b="10413"/>
          <a:stretch/>
        </p:blipFill>
        <p:spPr>
          <a:xfrm>
            <a:off x="8974275" y="5193386"/>
            <a:ext cx="5715000" cy="3806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https://www.camco.be/wp-content/uploads/2019/08/Rail-Portaal_002-sm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8" y="4880450"/>
            <a:ext cx="3328908" cy="5121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kz.all.biz/img/kz/catalog/240736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838" y="6914759"/>
            <a:ext cx="4781961" cy="3492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228600" y="1884349"/>
            <a:ext cx="14653257" cy="692311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0;p17"/>
          <p:cNvSpPr txBox="1"/>
          <p:nvPr/>
        </p:nvSpPr>
        <p:spPr>
          <a:xfrm>
            <a:off x="790799" y="3014633"/>
            <a:ext cx="13914680" cy="347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1"/>
                </a:solidFill>
              </a:rPr>
              <a:t>Объем рынка железнодорожных перевозок в 2021 году – 3,1 трлн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bg1"/>
                </a:solidFill>
              </a:rPr>
              <a:t>Рынок Санкт-Петербурга и Ленинградской области – 3200 транспортных компаний.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1"/>
                </a:solidFill>
              </a:rPr>
              <a:t>Использование продукта позволит одной компании экономить от 5 миллионов рублей в год на фонде оплаты труда</a:t>
            </a:r>
            <a:endParaRPr sz="32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11" name="Google Shape;170;p17"/>
          <p:cNvSpPr txBox="1"/>
          <p:nvPr/>
        </p:nvSpPr>
        <p:spPr>
          <a:xfrm>
            <a:off x="1147879" y="6485188"/>
            <a:ext cx="12225221" cy="886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игроков в данном сегменте рынка достигает 75 000.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Выручка крупнейшего игрока – 49 млрд руб.</a:t>
            </a:r>
            <a:endParaRPr sz="2300" b="1" i="0" u="none" strike="noStrike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511810" y="2316949"/>
            <a:ext cx="13898700" cy="672729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624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lt1"/>
                </a:solidFill>
              </a:rPr>
              <a:t>Потребители: компании-перевозчики, логистические терминалы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Бизнес-модель: «Подписка»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lt1"/>
                </a:solidFill>
              </a:rPr>
              <a:t>Клиент оформляет годовую подписку по одному их двух тарифов: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- 60 000 рублей, при численности компании до 20 человек;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lt1"/>
                </a:solidFill>
              </a:rPr>
              <a:t>- 90 000 рублей, при численности компании от 20 человек.</a:t>
            </a:r>
            <a:endParaRPr sz="36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458365" y="2193317"/>
            <a:ext cx="14247114" cy="742001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4;p19"/>
          <p:cNvSpPr txBox="1"/>
          <p:nvPr/>
        </p:nvSpPr>
        <p:spPr>
          <a:xfrm>
            <a:off x="1120140" y="2880360"/>
            <a:ext cx="12938760" cy="5806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bg1"/>
                </a:solidFill>
              </a:rPr>
              <a:t>1. Разработан прототип программного обеспечения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bg1"/>
                </a:solidFill>
              </a:rPr>
              <a:t>2. Создана библиотека файлов для проведения тестирования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3. Проведены испытания прототипа в реальных условиях на станции Пруды на севере Ленинградской области 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solidFill>
                  <a:schemeClr val="bg1"/>
                </a:solidFill>
              </a:rPr>
              <a:t>4.</a:t>
            </a:r>
            <a:r>
              <a:rPr lang="ru-RU" sz="3600" b="1" i="0" u="none" strike="noStrike" cap="none" dirty="0">
                <a:solidFill>
                  <a:schemeClr val="bg1"/>
                </a:solidFill>
              </a:rPr>
              <a:t> Найден потенциальный заказчик – АО «ФГК»</a:t>
            </a:r>
            <a:endParaRPr lang="ru-RU" sz="3600" b="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5</a:t>
            </a:r>
            <a:r>
              <a:rPr lang="ru-RU" sz="3600" b="1" i="0" u="none" strike="noStrike" cap="none" dirty="0">
                <a:solidFill>
                  <a:schemeClr val="bg1"/>
                </a:solidFill>
              </a:rPr>
              <a:t>. Начата процедура оформление </a:t>
            </a:r>
            <a:r>
              <a:rPr lang="ru-RU" sz="3600" b="1" dirty="0">
                <a:solidFill>
                  <a:schemeClr val="bg1"/>
                </a:solidFill>
              </a:rPr>
              <a:t>ноу-хау </a:t>
            </a:r>
            <a:r>
              <a:rPr lang="ru-RU" sz="3600" b="1" i="0" u="none" strike="noStrike" cap="none" dirty="0">
                <a:solidFill>
                  <a:schemeClr val="bg1"/>
                </a:solidFill>
              </a:rPr>
              <a:t>на метод распознавания объектов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442161" y="2104285"/>
            <a:ext cx="14235028" cy="518702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06;p20"/>
          <p:cNvSpPr txBox="1"/>
          <p:nvPr/>
        </p:nvSpPr>
        <p:spPr>
          <a:xfrm>
            <a:off x="943805" y="2306523"/>
            <a:ext cx="13234200" cy="453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1. Оформление результатов пилотного проекта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bg1"/>
                </a:solidFill>
              </a:rPr>
              <a:t>2. Рассылка коммерческого предложения потенциальным клиентам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3. Получение документального свидетельства о завершении испытаний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bg1"/>
                </a:solidFill>
              </a:rPr>
              <a:t>4. Доработка продукта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5. Начало продаж</a:t>
            </a:r>
            <a:endParaRPr sz="3600" b="1" i="0" u="none" strike="noStrike" cap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78412" y="2193317"/>
            <a:ext cx="13234200" cy="2992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1. </a:t>
            </a:r>
            <a:r>
              <a:rPr lang="ru-RU" sz="2800" b="1" dirty="0" smtClean="0">
                <a:solidFill>
                  <a:schemeClr val="lt1"/>
                </a:solidFill>
              </a:rPr>
              <a:t>2 свидетельства </a:t>
            </a:r>
            <a:r>
              <a:rPr lang="ru-RU" sz="2800" b="1" dirty="0">
                <a:solidFill>
                  <a:schemeClr val="lt1"/>
                </a:solidFill>
              </a:rPr>
              <a:t>о государственной регистрации программы для ЭВМ – «Программа для определения типа вагонов и опасных грузов</a:t>
            </a:r>
            <a:r>
              <a:rPr lang="ru-RU" sz="2800" b="1" dirty="0" smtClean="0">
                <a:solidFill>
                  <a:schemeClr val="lt1"/>
                </a:solidFill>
              </a:rPr>
              <a:t>» и «Программа для определения правильности погрузки щебня в полувагон» </a:t>
            </a:r>
            <a:endParaRPr lang="ru-RU" sz="28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</a:rPr>
              <a:t>2. Патент – в процессе оформления: стади</a:t>
            </a:r>
            <a:r>
              <a:rPr lang="ru-RU" sz="2800" b="1" dirty="0">
                <a:solidFill>
                  <a:schemeClr val="lt1"/>
                </a:solidFill>
              </a:rPr>
              <a:t>я патентного поиска</a:t>
            </a:r>
            <a:endParaRPr sz="28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933" y="4782070"/>
            <a:ext cx="4171088" cy="5909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33741" t="10510" r="33212" b="73"/>
          <a:stretch/>
        </p:blipFill>
        <p:spPr>
          <a:xfrm>
            <a:off x="8012186" y="4782070"/>
            <a:ext cx="4059004" cy="5891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478581" y="1763687"/>
            <a:ext cx="14247114" cy="747175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82980" y="2426777"/>
            <a:ext cx="13243920" cy="630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lt1"/>
                </a:solidFill>
              </a:rPr>
              <a:t>Стоимость создания ПО: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</a:rPr>
              <a:t>3 * 100 000 * 12 + 3 * 100 000 + 35 000 = 3 935 000 рублей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lt1"/>
                </a:solidFill>
              </a:rPr>
              <a:t>3 сотрудника, обучающих </a:t>
            </a:r>
            <a:r>
              <a:rPr lang="ru-RU" sz="3200" b="1" dirty="0" err="1">
                <a:solidFill>
                  <a:schemeClr val="lt1"/>
                </a:solidFill>
              </a:rPr>
              <a:t>нейросеть</a:t>
            </a:r>
            <a:endParaRPr lang="ru-RU" sz="32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lt1"/>
                </a:solidFill>
              </a:rPr>
              <a:t>10</a:t>
            </a:r>
            <a:r>
              <a:rPr lang="ru-RU" sz="3200" b="1" i="0" u="none" strike="noStrike" cap="none" dirty="0">
                <a:solidFill>
                  <a:schemeClr val="lt1"/>
                </a:solidFill>
              </a:rPr>
              <a:t>0 000 – </a:t>
            </a:r>
            <a:r>
              <a:rPr lang="ru-RU" sz="3200" b="1" dirty="0">
                <a:solidFill>
                  <a:schemeClr val="lt1"/>
                </a:solidFill>
              </a:rPr>
              <a:t>месячные расходы фонда оплаты труда на 1 сотрудника</a:t>
            </a:r>
            <a:endParaRPr lang="ru-RU" sz="32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lt1"/>
                </a:solidFill>
              </a:rPr>
              <a:t>12 – количество месяцев, необходимых для обучения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bg1"/>
                </a:solidFill>
              </a:rPr>
              <a:t>3 – количество высокопроизводительных ноутбуков для обучения </a:t>
            </a:r>
            <a:r>
              <a:rPr lang="ru-RU" sz="3200" b="1" i="0" u="none" strike="noStrike" cap="none" dirty="0" err="1">
                <a:solidFill>
                  <a:schemeClr val="bg1"/>
                </a:solidFill>
              </a:rPr>
              <a:t>нейросети</a:t>
            </a:r>
            <a:endParaRPr lang="ru-RU" sz="3200" b="1" i="0" u="none" strike="noStrike" cap="none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1"/>
                </a:solidFill>
              </a:rPr>
              <a:t>100 000 – стоимость одного ноутбука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bg1"/>
                </a:solidFill>
              </a:rPr>
              <a:t>35 000 – жесткий </a:t>
            </a:r>
            <a:r>
              <a:rPr lang="ru-RU" sz="3200" b="1" dirty="0">
                <a:solidFill>
                  <a:schemeClr val="bg1"/>
                </a:solidFill>
              </a:rPr>
              <a:t>диск на 10 ТБ</a:t>
            </a:r>
            <a:endParaRPr sz="3200" b="1" i="0" u="none" strike="noStrike" cap="none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6"/>
            <a:ext cx="13898700" cy="428458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43;p23"/>
          <p:cNvSpPr txBox="1"/>
          <p:nvPr/>
        </p:nvSpPr>
        <p:spPr>
          <a:xfrm>
            <a:off x="951548" y="2991458"/>
            <a:ext cx="13234200" cy="306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На реализацию второго этапа работ ищем инвестора на 4 000 000 руб.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</a:rPr>
              <a:t>Стоимость второго этапа – 3 935 000 рублей.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bg1"/>
                </a:solidFill>
              </a:rPr>
              <a:t>Предлагаемая доля взамен – 5% </a:t>
            </a:r>
            <a:r>
              <a:rPr lang="ru-RU" sz="3600" b="1" dirty="0">
                <a:solidFill>
                  <a:schemeClr val="bg1"/>
                </a:solidFill>
              </a:rPr>
              <a:t>доли в предприятии</a:t>
            </a:r>
            <a:endParaRPr sz="3600" b="1" i="0" u="none" strike="noStrike" cap="none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610325" y="2052269"/>
            <a:ext cx="13898700" cy="523904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56;p24"/>
          <p:cNvSpPr txBox="1"/>
          <p:nvPr/>
        </p:nvSpPr>
        <p:spPr>
          <a:xfrm>
            <a:off x="982980" y="3009960"/>
            <a:ext cx="13350241" cy="3700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bg1"/>
                </a:solidFill>
              </a:rPr>
              <a:t>Предоставление полигона для тестирования продукта с дальнейшим внедрением системы в технологическую цепочку и предоставление её для использования за скидку на подписку либо бесплатное пользование программой.</a:t>
            </a:r>
            <a:endParaRPr sz="3600" b="1" i="0" u="none" strike="noStrike" cap="none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1562905" y="324087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1251660" y="7782555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/>
              <a:t>Руководитель </a:t>
            </a:r>
            <a:r>
              <a:rPr lang="ru-RU" sz="2000" dirty="0" smtClean="0"/>
              <a:t>проекта, Дежурный по железнодорожной станции – ОАО </a:t>
            </a:r>
            <a:r>
              <a:rPr lang="ru-RU" sz="2000" dirty="0" smtClean="0"/>
              <a:t>«РЖД</a:t>
            </a:r>
            <a:r>
              <a:rPr lang="ru-RU" sz="2000" dirty="0" smtClean="0"/>
              <a:t>», </a:t>
            </a:r>
            <a:endParaRPr lang="ru-RU" sz="2000" dirty="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smtClean="0"/>
              <a:t>аспирант ПГУПС Императора Александра </a:t>
            </a:r>
            <a:r>
              <a:rPr lang="en-US" sz="2000" dirty="0" smtClean="0"/>
              <a:t>I</a:t>
            </a:r>
            <a:endParaRPr sz="2000"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t="-185" r="-476" b="33483"/>
          <a:stretch/>
        </p:blipFill>
        <p:spPr>
          <a:xfrm>
            <a:off x="1251660" y="3816848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1251660" y="7177766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Смирнов Федор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5909615" y="7782555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/>
              <a:t>Разработчик </a:t>
            </a:r>
            <a:r>
              <a:rPr lang="ru-RU" sz="2000" dirty="0" smtClean="0"/>
              <a:t>ПО, 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smtClean="0"/>
              <a:t>доцент ИТМО, к.т.н.</a:t>
            </a:r>
            <a:endParaRPr sz="20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5966257" y="720704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Логинов Иван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10440747" y="7697713"/>
            <a:ext cx="3445936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 dirty="0"/>
              <a:t>Эксперт по управлению перевозочным </a:t>
            </a:r>
            <a:r>
              <a:rPr lang="ru-RU" sz="1800" dirty="0" smtClean="0"/>
              <a:t>процессом, первый заместитель руководителя структурного </a:t>
            </a:r>
            <a:r>
              <a:rPr lang="ru-RU" sz="1800" dirty="0" smtClean="0"/>
              <a:t>подразделения ОАО «РЖД», </a:t>
            </a:r>
            <a:r>
              <a:rPr lang="ru-RU" sz="1800" dirty="0" smtClean="0"/>
              <a:t>опыт работы на транспорте – 10 лет</a:t>
            </a:r>
            <a:endParaRPr sz="18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t="29522" r="-476" b="23734"/>
          <a:stretch/>
        </p:blipFill>
        <p:spPr>
          <a:xfrm>
            <a:off x="10664322" y="3781921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10608965" y="7177766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Щапов Александр</a:t>
            </a:r>
            <a:endParaRPr sz="2400" b="1" dirty="0"/>
          </a:p>
        </p:txBody>
      </p:sp>
      <p:pic>
        <p:nvPicPr>
          <p:cNvPr id="1026" name="Picture 2" descr="https://pps.whatsapp.net/v/t61.24694-24/71527818_702826406794606_5274589206675456000_n.jpg?ccb=11-4&amp;oh=01_AdTVU98S8PBRK4t02BOaODRgJgltIgpzHwNaovgab0AYbA&amp;oe=64EB7CA8&amp;_nc_cat=10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641" y="3950788"/>
            <a:ext cx="2965447" cy="296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022397439"/>
              </p:ext>
            </p:extLst>
          </p:nvPr>
        </p:nvGraphicFramePr>
        <p:xfrm>
          <a:off x="790575" y="6886900"/>
          <a:ext cx="5863725" cy="220818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(981) 150-93-53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fsmirnov96@gmail.com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657</Words>
  <Application>Microsoft Office PowerPoint</Application>
  <PresentationFormat>Произвольный</PresentationFormat>
  <Paragraphs>106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Times New Roman</vt:lpstr>
      <vt:lpstr>Calibri</vt:lpstr>
      <vt:lpstr>Arial Black</vt:lpstr>
      <vt:lpstr>Arial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Ирина</dc:creator>
  <cp:lastModifiedBy>Пользователь Windows</cp:lastModifiedBy>
  <cp:revision>27</cp:revision>
  <dcterms:modified xsi:type="dcterms:W3CDTF">2023-08-17T20:00:02Z</dcterms:modified>
</cp:coreProperties>
</file>