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304" r:id="rId4"/>
    <p:sldId id="297" r:id="rId5"/>
    <p:sldId id="298" r:id="rId6"/>
    <p:sldId id="299" r:id="rId7"/>
    <p:sldId id="300" r:id="rId8"/>
    <p:sldId id="301" r:id="rId9"/>
    <p:sldId id="302" r:id="rId10"/>
    <p:sldId id="260" r:id="rId11"/>
    <p:sldId id="26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08" autoAdjust="0"/>
    <p:restoredTop sz="94660"/>
  </p:normalViewPr>
  <p:slideViewPr>
    <p:cSldViewPr snapToGrid="0">
      <p:cViewPr>
        <p:scale>
          <a:sx n="124" d="100"/>
          <a:sy n="124" d="100"/>
        </p:scale>
        <p:origin x="2454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266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193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331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288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755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61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207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842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594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693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918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1773973" y="2604059"/>
            <a:ext cx="6351441" cy="5942108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437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7" y="1099286"/>
            <a:ext cx="5332556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5102" y="1099286"/>
            <a:ext cx="5362015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2601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1047810"/>
            <a:ext cx="5907497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3510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298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5245873" y="-1487251"/>
            <a:ext cx="8920128" cy="8345251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8264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392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43495" y="136749"/>
            <a:ext cx="991888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517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2979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17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848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23310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22848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3179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303641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03179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3511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183972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83511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64374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11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884218" y="2230582"/>
            <a:ext cx="888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nter"/>
              </a:rPr>
              <a:t>НАИМЕНОВАНИЕ ТЕМЫ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836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0" y="2394440"/>
            <a:ext cx="9423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Inter"/>
              </a:rPr>
              <a:t>ТЕМА ЛЕКЦИИ</a:t>
            </a:r>
            <a:endParaRPr lang="ru-RU" sz="3600" dirty="0">
              <a:solidFill>
                <a:schemeClr val="bg1"/>
              </a:solidFill>
              <a:latin typeface="Inter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3999" y="2511345"/>
            <a:ext cx="9423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Телеграмм бот «</a:t>
            </a:r>
            <a:r>
              <a:rPr lang="ru-RU" sz="3600" dirty="0" err="1">
                <a:solidFill>
                  <a:schemeClr val="bg1"/>
                </a:solidFill>
              </a:rPr>
              <a:t>Турбот</a:t>
            </a:r>
            <a:r>
              <a:rPr lang="ru-RU" sz="3600" dirty="0">
                <a:solidFill>
                  <a:schemeClr val="bg1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44874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31" y="398453"/>
            <a:ext cx="5907497" cy="5521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1241" y="1975732"/>
            <a:ext cx="11149518" cy="2427168"/>
          </a:xfrm>
        </p:spPr>
        <p:txBody>
          <a:bodyPr>
            <a:normAutofit fontScale="92500"/>
          </a:bodyPr>
          <a:lstStyle/>
          <a:p>
            <a:r>
              <a:rPr lang="ru-RU" dirty="0"/>
              <a:t> </a:t>
            </a:r>
            <a:r>
              <a:rPr lang="ru-RU" sz="2400" dirty="0"/>
              <a:t>Отсутствие на рыке платформы, которая бы совмещала и структурировала все сферы досуга. </a:t>
            </a:r>
          </a:p>
          <a:p>
            <a:r>
              <a:rPr lang="ru-RU" sz="2400" dirty="0"/>
              <a:t>Современные люди все больше стремятся проводить время в путешествиях, отдыхе и культурных мероприятиях. Такой бот позволит им получать актуальную информацию о путешествиях, развлечениях, мероприятиях и достопримечательностях в выбранном городе или стране. Это удобный инструмент для поиска, планирования и бронирования мероприятий, билетов и услуг, что делает его актуальным и востребованным среди любителей путешествий и отдыха.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>
            <a:extLst>
              <a:ext uri="{FF2B5EF4-FFF2-40B4-BE49-F238E27FC236}">
                <a16:creationId xmlns:a16="http://schemas.microsoft.com/office/drawing/2014/main" id="{CDED0395-6A37-D187-43E4-0228F15A2C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31" y="415301"/>
            <a:ext cx="5907497" cy="5521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1003" y="1382777"/>
            <a:ext cx="5332556" cy="4578735"/>
          </a:xfrm>
        </p:spPr>
        <p:txBody>
          <a:bodyPr>
            <a:normAutofit/>
          </a:bodyPr>
          <a:lstStyle/>
          <a:p>
            <a:r>
              <a:rPr lang="ru-RU" sz="1800" dirty="0"/>
              <a:t>У людей есть потребность в развлечении и узнавании нового, но не всегда легко найти классное место и мероприятие с положительными отзывами </a:t>
            </a:r>
          </a:p>
          <a:p>
            <a:r>
              <a:rPr lang="ru-RU" sz="1800" dirty="0"/>
              <a:t>Как ее решают: сайты мероприятий, сайты с достопримечательностями и интересными местами города 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382777"/>
            <a:ext cx="5332556" cy="4578735"/>
          </a:xfrm>
        </p:spPr>
        <p:txBody>
          <a:bodyPr>
            <a:normAutofit/>
          </a:bodyPr>
          <a:lstStyle/>
          <a:p>
            <a:r>
              <a:rPr lang="ru-RU" sz="2000" dirty="0"/>
              <a:t>Из существующих источников клиент не может получить полноценную, информацию куда будет входить календарь мероприятия место и полноценная информация, состав участников.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195E5BB7-38D1-501C-B9CA-41CA1B4F05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66" y="412594"/>
            <a:ext cx="5907497" cy="552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245" y="1377363"/>
            <a:ext cx="11173510" cy="4578735"/>
          </a:xfrm>
        </p:spPr>
        <p:txBody>
          <a:bodyPr>
            <a:normAutofit/>
          </a:bodyPr>
          <a:lstStyle/>
          <a:p>
            <a:r>
              <a:rPr lang="ru-RU" sz="2400" dirty="0"/>
              <a:t>Как ее решаем мы: </a:t>
            </a:r>
          </a:p>
          <a:p>
            <a:r>
              <a:rPr lang="ru-RU" sz="2400" dirty="0"/>
              <a:t>Создание бота по путешествиям позволит людям легко находить интересные места, мероприятия , в несколько нажатий , а так же подобрать для себя места в зависимости от вида отдыха. Этот бот также подойдёт не только для отдыхающих но и для жителей города, побывать в новых интересных лактациях.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>
            <a:extLst>
              <a:ext uri="{FF2B5EF4-FFF2-40B4-BE49-F238E27FC236}">
                <a16:creationId xmlns:a16="http://schemas.microsoft.com/office/drawing/2014/main" id="{247B62A8-D86C-E18F-9327-68E5A58EF4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98" y="410502"/>
            <a:ext cx="5907497" cy="5521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Рынок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6D01BB-7539-57D1-1A40-E17CDD04DCC5}"/>
              </a:ext>
            </a:extLst>
          </p:cNvPr>
          <p:cNvSpPr txBox="1"/>
          <p:nvPr/>
        </p:nvSpPr>
        <p:spPr>
          <a:xfrm>
            <a:off x="176733" y="1198709"/>
            <a:ext cx="814507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TAM: средний доход в месяц =1200000р</a:t>
            </a:r>
          </a:p>
          <a:p>
            <a:r>
              <a:rPr lang="ru-RU" dirty="0"/>
              <a:t>В год: 14 400 000р</a:t>
            </a:r>
          </a:p>
          <a:p>
            <a:r>
              <a:rPr lang="ru-RU" dirty="0"/>
              <a:t>Их кол-во около =10000</a:t>
            </a:r>
          </a:p>
          <a:p>
            <a:r>
              <a:rPr lang="ru-RU" dirty="0"/>
              <a:t>В месяц в сумме =12 000 000 000р</a:t>
            </a:r>
          </a:p>
          <a:p>
            <a:r>
              <a:rPr lang="ru-RU" dirty="0"/>
              <a:t>В год = 144 000 000 000р</a:t>
            </a:r>
          </a:p>
          <a:p>
            <a:r>
              <a:rPr lang="ru-RU" dirty="0"/>
              <a:t>SAM: бот получает 10% комиссии от стоимости каждой проданной поездки.</a:t>
            </a:r>
          </a:p>
          <a:p>
            <a:r>
              <a:rPr lang="ru-RU" dirty="0"/>
              <a:t>Кол-во продаж поездок в месяц=50</a:t>
            </a:r>
          </a:p>
          <a:p>
            <a:r>
              <a:rPr lang="ru-RU" dirty="0"/>
              <a:t>Прибыль от продажи одной поездки = 5000р</a:t>
            </a:r>
          </a:p>
          <a:p>
            <a:r>
              <a:rPr lang="ru-RU" dirty="0"/>
              <a:t>Средняя месячная прибыль =250000р</a:t>
            </a:r>
          </a:p>
          <a:p>
            <a:r>
              <a:rPr lang="ru-RU" dirty="0"/>
              <a:t>Средняя в год=3000000р</a:t>
            </a:r>
          </a:p>
          <a:p>
            <a:r>
              <a:rPr lang="ru-RU" dirty="0" err="1"/>
              <a:t>Тг</a:t>
            </a:r>
            <a:r>
              <a:rPr lang="ru-RU" dirty="0"/>
              <a:t> ботов по путешествию =1651</a:t>
            </a:r>
          </a:p>
          <a:p>
            <a:r>
              <a:rPr lang="ru-RU" dirty="0"/>
              <a:t>В месяц в сумме =412 750 000р</a:t>
            </a:r>
          </a:p>
          <a:p>
            <a:r>
              <a:rPr lang="ru-RU" dirty="0"/>
              <a:t>В год= 4 953 000 000р</a:t>
            </a:r>
          </a:p>
          <a:p>
            <a:r>
              <a:rPr lang="ru-RU" dirty="0"/>
              <a:t>SOM: предположим наш </a:t>
            </a:r>
            <a:r>
              <a:rPr lang="ru-RU" dirty="0" err="1"/>
              <a:t>тг</a:t>
            </a:r>
            <a:r>
              <a:rPr lang="ru-RU" dirty="0"/>
              <a:t> бот может получать 3% от средней прибыли существующих ботов.</a:t>
            </a:r>
          </a:p>
          <a:p>
            <a:r>
              <a:rPr lang="ru-RU" dirty="0"/>
              <a:t>В месяц =7 500р</a:t>
            </a:r>
          </a:p>
          <a:p>
            <a:r>
              <a:rPr lang="ru-RU" dirty="0"/>
              <a:t>В год= 90 000р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EE12FC-5DD5-6B44-AEEF-67621616A311}"/>
              </a:ext>
            </a:extLst>
          </p:cNvPr>
          <p:cNvSpPr txBox="1"/>
          <p:nvPr/>
        </p:nvSpPr>
        <p:spPr>
          <a:xfrm>
            <a:off x="8018687" y="1198709"/>
            <a:ext cx="351528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Конкуренты</a:t>
            </a:r>
            <a:r>
              <a:rPr lang="en-US" dirty="0"/>
              <a:t>:</a:t>
            </a:r>
          </a:p>
          <a:p>
            <a:r>
              <a:rPr lang="ru-RU" dirty="0"/>
              <a:t>1. </a:t>
            </a:r>
            <a:r>
              <a:rPr lang="ru-RU" dirty="0" err="1"/>
              <a:t>Tripadvisor</a:t>
            </a:r>
            <a:r>
              <a:rPr lang="ru-RU" dirty="0"/>
              <a:t> - сервис для поиска отзывов о путешествиях и бронирования гостиниц</a:t>
            </a:r>
          </a:p>
          <a:p>
            <a:r>
              <a:rPr lang="ru-RU" dirty="0"/>
              <a:t>2. </a:t>
            </a:r>
            <a:r>
              <a:rPr lang="ru-RU" dirty="0" err="1"/>
              <a:t>Airbnb</a:t>
            </a:r>
            <a:r>
              <a:rPr lang="ru-RU" dirty="0"/>
              <a:t> - платформа для бронирования жилья у местных жителей в разных городах</a:t>
            </a:r>
          </a:p>
          <a:p>
            <a:r>
              <a:rPr lang="ru-RU" dirty="0"/>
              <a:t>3. Google Maps - приложение для поиска и навигации до интересных мест и локаций</a:t>
            </a:r>
          </a:p>
          <a:p>
            <a:r>
              <a:rPr lang="ru-RU" dirty="0"/>
              <a:t>4. Lonely Planet - издательство гидов и путеводителей по различным странам и городам</a:t>
            </a:r>
          </a:p>
          <a:p>
            <a:r>
              <a:rPr lang="ru-RU" dirty="0"/>
              <a:t>5. </a:t>
            </a:r>
            <a:r>
              <a:rPr lang="ru-RU" dirty="0" err="1"/>
              <a:t>Foursquare</a:t>
            </a:r>
            <a:r>
              <a:rPr lang="ru-RU" dirty="0"/>
              <a:t> - сервис для поиска ресторанов, баров и других интересных мест в разных городах.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6099F7A9-A002-90EE-B14D-E6BD2D987E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164" y="415773"/>
            <a:ext cx="5907497" cy="552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id="{F8695C98-ECD8-6911-5296-7E9F4D864F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8843" y="1197813"/>
            <a:ext cx="11497089" cy="524441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1. Потребительские сегменты </a:t>
            </a:r>
          </a:p>
          <a:p>
            <a:r>
              <a:rPr lang="ru-RU" dirty="0"/>
              <a:t>Аудитория 18-45 лет, с доходом выше среднего; интересы - путешествия, отдых</a:t>
            </a:r>
          </a:p>
          <a:p>
            <a:r>
              <a:rPr lang="ru-RU" b="1" dirty="0"/>
              <a:t>2. Ценностные предложения</a:t>
            </a:r>
          </a:p>
          <a:p>
            <a:r>
              <a:rPr lang="ru-RU" dirty="0"/>
              <a:t>Собранная в одном месте и подробно структурированная информация о туристических достопримечательностях, отелях, ресторанах, мероприятиях и др.</a:t>
            </a:r>
          </a:p>
          <a:p>
            <a:r>
              <a:rPr lang="ru-RU" b="1" dirty="0"/>
              <a:t>3. Каналы сбыта </a:t>
            </a:r>
          </a:p>
          <a:p>
            <a:r>
              <a:rPr lang="ru-RU" dirty="0"/>
              <a:t>Телеграм бот с ИИ; </a:t>
            </a:r>
            <a:r>
              <a:rPr lang="ru-RU" dirty="0" err="1"/>
              <a:t>телеграм</a:t>
            </a:r>
            <a:r>
              <a:rPr lang="ru-RU" dirty="0"/>
              <a:t> канал; веб-сайт</a:t>
            </a:r>
          </a:p>
          <a:p>
            <a:r>
              <a:rPr lang="ru-RU" b="1" dirty="0"/>
              <a:t>4. Взаимоотношения с клиентами</a:t>
            </a:r>
          </a:p>
          <a:p>
            <a:r>
              <a:rPr lang="ru-RU" dirty="0"/>
              <a:t>Создание комьюнити-путешественников (туристов)</a:t>
            </a:r>
          </a:p>
          <a:p>
            <a:r>
              <a:rPr lang="ru-RU" b="1" dirty="0"/>
              <a:t>5. Доходы</a:t>
            </a:r>
          </a:p>
          <a:p>
            <a:r>
              <a:rPr lang="ru-RU" dirty="0"/>
              <a:t>1. Доход от подписки</a:t>
            </a:r>
          </a:p>
          <a:p>
            <a:r>
              <a:rPr lang="ru-RU" dirty="0"/>
              <a:t>2. Доход от нативной рекламы</a:t>
            </a:r>
          </a:p>
          <a:p>
            <a:r>
              <a:rPr lang="ru-RU" dirty="0"/>
              <a:t>3. Доход от партнерских ссылок</a:t>
            </a:r>
          </a:p>
          <a:p>
            <a:r>
              <a:rPr lang="ru-RU" b="1" dirty="0"/>
              <a:t>6. Ключевые виды деятельности </a:t>
            </a:r>
          </a:p>
          <a:p>
            <a:r>
              <a:rPr lang="ru-RU" dirty="0"/>
              <a:t>Предоставление информации.</a:t>
            </a:r>
          </a:p>
          <a:p>
            <a:r>
              <a:rPr lang="ru-RU" b="1" dirty="0"/>
              <a:t>7. Ключевые ресурсы</a:t>
            </a:r>
          </a:p>
          <a:p>
            <a:r>
              <a:rPr lang="ru-RU" dirty="0"/>
              <a:t>Каналы взаимодействия с локальными туристическими компаниями; </a:t>
            </a:r>
            <a:r>
              <a:rPr lang="ru-RU" dirty="0" err="1"/>
              <a:t>телеграм</a:t>
            </a:r>
            <a:r>
              <a:rPr lang="ru-RU" dirty="0"/>
              <a:t> бот; </a:t>
            </a:r>
            <a:r>
              <a:rPr lang="ru-RU" dirty="0" err="1"/>
              <a:t>телеграм</a:t>
            </a:r>
            <a:r>
              <a:rPr lang="ru-RU" dirty="0"/>
              <a:t> канал; веб-сайт; первоначальные инвестиции на развитие</a:t>
            </a:r>
          </a:p>
          <a:p>
            <a:r>
              <a:rPr lang="ru-RU" b="1" dirty="0"/>
              <a:t>8. Ключевые партнёры</a:t>
            </a:r>
          </a:p>
          <a:p>
            <a:r>
              <a:rPr lang="ru-RU" dirty="0"/>
              <a:t>Локальные туристические компании, рестораны, отели; администраторы крупных </a:t>
            </a:r>
            <a:r>
              <a:rPr lang="ru-RU" dirty="0" err="1"/>
              <a:t>телеграм</a:t>
            </a:r>
            <a:r>
              <a:rPr lang="ru-RU" dirty="0"/>
              <a:t> каналов в тематике путешествия</a:t>
            </a:r>
          </a:p>
          <a:p>
            <a:r>
              <a:rPr lang="ru-RU" b="1" dirty="0"/>
              <a:t>9. Структура издержек</a:t>
            </a:r>
          </a:p>
          <a:p>
            <a:r>
              <a:rPr lang="ru-RU" dirty="0"/>
              <a:t>1. Зарплата разработчика-фрилансера</a:t>
            </a:r>
          </a:p>
          <a:p>
            <a:r>
              <a:rPr lang="ru-RU" dirty="0"/>
              <a:t>2. Расходы на техническую поддержку</a:t>
            </a:r>
          </a:p>
          <a:p>
            <a:r>
              <a:rPr lang="ru-RU" dirty="0"/>
              <a:t>3. Расходы на рекламу в целях роста аудитории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139EA6E0-B614-8274-3FE5-B16FAF95D0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660" y="430506"/>
            <a:ext cx="5907497" cy="5521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CA1E34-8785-4EBA-FE02-D6726478C17A}"/>
              </a:ext>
            </a:extLst>
          </p:cNvPr>
          <p:cNvSpPr txBox="1"/>
          <p:nvPr/>
        </p:nvSpPr>
        <p:spPr>
          <a:xfrm>
            <a:off x="576331" y="1413187"/>
            <a:ext cx="7056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Проведено маркетинговое исследование </a:t>
            </a:r>
          </a:p>
          <a:p>
            <a:r>
              <a:rPr lang="ru-RU" sz="2400" dirty="0"/>
              <a:t>Проведен опрос целевой аудитории </a:t>
            </a:r>
          </a:p>
          <a:p>
            <a:r>
              <a:rPr lang="ru-RU" sz="2400" dirty="0"/>
              <a:t>Составлен план конкурентов (анализ конкурентов)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>
            <a:extLst>
              <a:ext uri="{FF2B5EF4-FFF2-40B4-BE49-F238E27FC236}">
                <a16:creationId xmlns:a16="http://schemas.microsoft.com/office/drawing/2014/main" id="{7D1C242E-51EC-399B-1C60-EF96A9B11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492" y="436267"/>
            <a:ext cx="5907497" cy="552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5728" y="3615586"/>
            <a:ext cx="2023950" cy="2282164"/>
          </a:xfrm>
        </p:spPr>
        <p:txBody>
          <a:bodyPr/>
          <a:lstStyle/>
          <a:p>
            <a:r>
              <a:rPr lang="ru-RU" dirty="0"/>
              <a:t>Студент СГУ, специальность: Государственное муниципальное управление </a:t>
            </a:r>
          </a:p>
          <a:p>
            <a:r>
              <a:rPr lang="ru-RU" dirty="0"/>
              <a:t>Опыт работы с клиентами и запросами людей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DE474F-85E8-0212-9B96-5740EF7BCC7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19" b="16719"/>
          <a:stretch>
            <a:fillRect/>
          </a:stretch>
        </p:blipFill>
        <p:spPr>
          <a:xfrm>
            <a:off x="692744" y="1288127"/>
            <a:ext cx="1368425" cy="13684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4235" y="3003065"/>
            <a:ext cx="1805442" cy="266007"/>
          </a:xfrm>
        </p:spPr>
        <p:txBody>
          <a:bodyPr/>
          <a:lstStyle/>
          <a:p>
            <a:r>
              <a:rPr lang="ru-RU" dirty="0"/>
              <a:t>Дарья Лоскутова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94694" y="3617615"/>
            <a:ext cx="2023950" cy="2037833"/>
          </a:xfrm>
        </p:spPr>
        <p:txBody>
          <a:bodyPr/>
          <a:lstStyle/>
          <a:p>
            <a:r>
              <a:rPr lang="ru-RU" dirty="0"/>
              <a:t>Студент СГУ, специальность: Государственное муниципальное управление </a:t>
            </a:r>
          </a:p>
          <a:p>
            <a:r>
              <a:rPr lang="ru-RU" dirty="0"/>
              <a:t>Опыт работы с клиентами и запросами людей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367636-155D-0ADA-5542-F3D2141E6CCD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" r="61"/>
          <a:stretch>
            <a:fillRect/>
          </a:stretch>
        </p:blipFill>
        <p:spPr>
          <a:xfrm>
            <a:off x="3016331" y="1288127"/>
            <a:ext cx="1296987" cy="12985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704735" y="3003065"/>
            <a:ext cx="1805442" cy="266007"/>
          </a:xfrm>
        </p:spPr>
        <p:txBody>
          <a:bodyPr/>
          <a:lstStyle/>
          <a:p>
            <a:r>
              <a:rPr lang="ru-RU" dirty="0"/>
              <a:t>Ярослав Агафонов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33661" y="3624517"/>
            <a:ext cx="2167694" cy="1900715"/>
          </a:xfrm>
        </p:spPr>
        <p:txBody>
          <a:bodyPr/>
          <a:lstStyle/>
          <a:p>
            <a:r>
              <a:rPr lang="ru-RU" dirty="0"/>
              <a:t>Студент СГУ, специальность:</a:t>
            </a:r>
          </a:p>
          <a:p>
            <a:r>
              <a:rPr lang="ru-RU" dirty="0"/>
              <a:t>Государственное и муниципальное управление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225838-3CFB-A207-112E-128388B94430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" r="61"/>
          <a:stretch>
            <a:fillRect/>
          </a:stretch>
        </p:blipFill>
        <p:spPr>
          <a:xfrm>
            <a:off x="5281867" y="1288127"/>
            <a:ext cx="1296987" cy="12985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513549" y="3000205"/>
            <a:ext cx="1754023" cy="266007"/>
          </a:xfrm>
        </p:spPr>
        <p:txBody>
          <a:bodyPr/>
          <a:lstStyle/>
          <a:p>
            <a:r>
              <a:rPr lang="ru-RU" dirty="0"/>
              <a:t>Святослав Гребнев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13549" y="3589442"/>
            <a:ext cx="2128174" cy="2282165"/>
          </a:xfrm>
        </p:spPr>
        <p:txBody>
          <a:bodyPr/>
          <a:lstStyle/>
          <a:p>
            <a:r>
              <a:rPr lang="ru-RU" dirty="0"/>
              <a:t>Студент СГУ, специальность: Государственное муниципальное управление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71D61B7-6780-37EE-FCC6-3CBCE9BCC9BB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4" b="12454"/>
          <a:stretch/>
        </p:blipFill>
        <p:spPr>
          <a:xfrm>
            <a:off x="7742067" y="1288126"/>
            <a:ext cx="1296988" cy="12985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900559" y="3001211"/>
            <a:ext cx="1900405" cy="266007"/>
          </a:xfrm>
        </p:spPr>
        <p:txBody>
          <a:bodyPr/>
          <a:lstStyle/>
          <a:p>
            <a:r>
              <a:rPr lang="ru-RU" dirty="0"/>
              <a:t>Никита Евтушенко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E0B1BB82-CDD6-6A90-5CE3-17B4176B31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4" b="12454"/>
          <a:stretch/>
        </p:blipFill>
        <p:spPr>
          <a:xfrm>
            <a:off x="10202268" y="1213964"/>
            <a:ext cx="1296988" cy="12985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D818BF9-548C-8A9A-0B2F-18A6980EE20B}"/>
              </a:ext>
            </a:extLst>
          </p:cNvPr>
          <p:cNvSpPr txBox="1"/>
          <p:nvPr/>
        </p:nvSpPr>
        <p:spPr>
          <a:xfrm>
            <a:off x="4888544" y="2956238"/>
            <a:ext cx="216769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/>
              <a:t>Анастасия Кобызева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79F367F-9142-AE48-F832-46DF35C85E26}"/>
              </a:ext>
            </a:extLst>
          </p:cNvPr>
          <p:cNvSpPr txBox="1"/>
          <p:nvPr/>
        </p:nvSpPr>
        <p:spPr>
          <a:xfrm>
            <a:off x="9641723" y="3429000"/>
            <a:ext cx="2294549" cy="1204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10" dirty="0"/>
              <a:t>Студент СГУ, специальность: Государственное муниципальное управление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0ADE5610-971F-82E0-E0E4-6A5BD597E8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66" y="432865"/>
            <a:ext cx="5907497" cy="552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2A7963D4-BF4F-6C66-F9D3-B55779E5DF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8373" y="1263156"/>
            <a:ext cx="5332413" cy="4578350"/>
          </a:xfrm>
        </p:spPr>
        <p:txBody>
          <a:bodyPr>
            <a:normAutofit/>
          </a:bodyPr>
          <a:lstStyle/>
          <a:p>
            <a:r>
              <a:rPr lang="ru-RU" sz="2400" dirty="0"/>
              <a:t>Провести пилотирование проекта </a:t>
            </a:r>
          </a:p>
          <a:p>
            <a:r>
              <a:rPr lang="ru-RU" sz="2400" dirty="0"/>
              <a:t>Обработка отзывав</a:t>
            </a:r>
          </a:p>
          <a:p>
            <a:r>
              <a:rPr lang="ru-RU" sz="2400" dirty="0"/>
              <a:t>Корректировка проекта </a:t>
            </a:r>
          </a:p>
          <a:p>
            <a:r>
              <a:rPr lang="ru-RU" sz="2400" dirty="0"/>
              <a:t>Масштабирование проекта </a:t>
            </a:r>
          </a:p>
          <a:p>
            <a:r>
              <a:rPr lang="ru-RU" sz="2400" dirty="0"/>
              <a:t>Мониторинг конкурентов каждый квартал </a:t>
            </a:r>
          </a:p>
          <a:p>
            <a:r>
              <a:rPr lang="ru-RU" sz="2400" dirty="0"/>
              <a:t>Создание сайта и платформы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96"/>
            <a:ext cx="12192000" cy="6781799"/>
          </a:xfr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1D994142-B268-520A-A6F2-62EBB36B9615}"/>
              </a:ext>
            </a:extLst>
          </p:cNvPr>
          <p:cNvSpPr txBox="1">
            <a:spLocks/>
          </p:cNvSpPr>
          <p:nvPr/>
        </p:nvSpPr>
        <p:spPr>
          <a:xfrm>
            <a:off x="828523" y="1773189"/>
            <a:ext cx="5899290" cy="165581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43"/>
              </a:lnSpc>
              <a:buFont typeface="Arial" panose="020B0604020202020204" pitchFamily="34" charset="0"/>
              <a:buNone/>
            </a:pPr>
            <a:r>
              <a:rPr lang="ru-RU" sz="2000" dirty="0"/>
              <a:t>Телефон</a:t>
            </a:r>
          </a:p>
          <a:p>
            <a:pPr>
              <a:lnSpc>
                <a:spcPts val="2643"/>
              </a:lnSpc>
              <a:buFont typeface="Arial" panose="020B0604020202020204" pitchFamily="34" charset="0"/>
              <a:buNone/>
            </a:pPr>
            <a:r>
              <a:rPr lang="en-US" sz="2000" dirty="0"/>
              <a:t>email</a:t>
            </a:r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615DA92-257C-B384-221C-BF627F7BF5D1}"/>
              </a:ext>
            </a:extLst>
          </p:cNvPr>
          <p:cNvSpPr txBox="1">
            <a:spLocks/>
          </p:cNvSpPr>
          <p:nvPr/>
        </p:nvSpPr>
        <p:spPr>
          <a:xfrm>
            <a:off x="828523" y="464500"/>
            <a:ext cx="5899290" cy="473663"/>
          </a:xfrm>
          <a:prstGeom prst="rect">
            <a:avLst/>
          </a:prstGeom>
        </p:spPr>
        <p:txBody>
          <a:bodyPr vert="horz" lIns="0" tIns="0" rIns="0" bIns="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/>
              <a:t>Контакты</a:t>
            </a:r>
            <a:endParaRPr lang="ru-RU"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8C7A9F12-DDD2-25A4-18E5-8E1D0BB8B4BC}"/>
              </a:ext>
            </a:extLst>
          </p:cNvPr>
          <p:cNvSpPr txBox="1">
            <a:spLocks/>
          </p:cNvSpPr>
          <p:nvPr/>
        </p:nvSpPr>
        <p:spPr>
          <a:xfrm>
            <a:off x="2565177" y="1790395"/>
            <a:ext cx="5899290" cy="165581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43"/>
              </a:lnSpc>
            </a:pPr>
            <a:r>
              <a:rPr lang="en-US" sz="2000" dirty="0"/>
              <a:t>+7 (963</a:t>
            </a:r>
            <a:r>
              <a:rPr lang="ru-RU" sz="2000" dirty="0"/>
              <a:t>) </a:t>
            </a:r>
            <a:r>
              <a:rPr lang="en-US" sz="2000" dirty="0"/>
              <a:t>504</a:t>
            </a:r>
            <a:r>
              <a:rPr lang="ru-RU" sz="2000" dirty="0"/>
              <a:t>-</a:t>
            </a:r>
            <a:r>
              <a:rPr lang="en-US" sz="2000" dirty="0"/>
              <a:t>55</a:t>
            </a:r>
            <a:r>
              <a:rPr lang="ru-RU" sz="2000" dirty="0"/>
              <a:t>-</a:t>
            </a:r>
            <a:r>
              <a:rPr lang="en-US" sz="2000" dirty="0"/>
              <a:t>15</a:t>
            </a:r>
            <a:endParaRPr lang="ru-RU" sz="2000" dirty="0"/>
          </a:p>
          <a:p>
            <a:pPr>
              <a:lnSpc>
                <a:spcPts val="2643"/>
              </a:lnSpc>
            </a:pPr>
            <a:r>
              <a:rPr lang="en-US" sz="1800" dirty="0">
                <a:effectLst/>
                <a:ea typeface="Times New Roman" panose="02020603050405020304" pitchFamily="18" charset="0"/>
              </a:rPr>
              <a:t>dar.loskutova@gmail.com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38276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631528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681</Words>
  <Application>Microsoft Office PowerPoint</Application>
  <PresentationFormat>Широкоэкранный</PresentationFormat>
  <Paragraphs>89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Inter</vt:lpstr>
      <vt:lpstr>Тема Office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Джамгаев Кирилл</dc:creator>
  <cp:lastModifiedBy>Ярослав Агафонов</cp:lastModifiedBy>
  <cp:revision>11</cp:revision>
  <dcterms:created xsi:type="dcterms:W3CDTF">2023-09-27T09:13:41Z</dcterms:created>
  <dcterms:modified xsi:type="dcterms:W3CDTF">2023-11-19T13:22:39Z</dcterms:modified>
</cp:coreProperties>
</file>