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embeddedFontLst>
    <p:embeddedFont>
      <p:font typeface="Arial Black" panose="020B0A04020102020204" pitchFamily="34" charset="0"/>
      <p:regular r:id="rId12"/>
      <p:bold r:id="rId13"/>
    </p:embeddedFont>
    <p:embeddedFont>
      <p:font typeface="Georgia" panose="02040502050405020303" pitchFamily="18" charset="0"/>
      <p:regular r:id="rId14"/>
      <p:bold r:id="rId15"/>
      <p:italic r:id="rId16"/>
      <p:boldItalic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htPMmr2AcWJQnaUXMjrss6cTea4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7" y="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>
          <a:extLst>
            <a:ext uri="{FF2B5EF4-FFF2-40B4-BE49-F238E27FC236}">
              <a16:creationId xmlns:a16="http://schemas.microsoft.com/office/drawing/2014/main" id="{21F88BB8-AC8C-E635-42A1-5DC342D6D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>
            <a:extLst>
              <a:ext uri="{FF2B5EF4-FFF2-40B4-BE49-F238E27FC236}">
                <a16:creationId xmlns:a16="http://schemas.microsoft.com/office/drawing/2014/main" id="{230FE27D-B4BA-9C63-6C62-D7C3792C53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7:notes">
            <a:extLst>
              <a:ext uri="{FF2B5EF4-FFF2-40B4-BE49-F238E27FC236}">
                <a16:creationId xmlns:a16="http://schemas.microsoft.com/office/drawing/2014/main" id="{6BF6A97B-F004-AE09-A0E7-FBC3230ABF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36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fasie.ru/m/contest-query/pages/263958/mai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online.fasie.ru/m/contest-query/pages/263958/main" TargetMode="Externa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3906152"/>
            <a:ext cx="5731538" cy="295184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457200" marR="0" lvl="0" indent="-39528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ru-RU" sz="2200" b="1" dirty="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СтС-520106</a:t>
            </a:r>
            <a:endParaRPr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9528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ru-RU" sz="2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 живых картин — экологичные интерьерные украшения с растениями на стыке искусства и биологии</a:t>
            </a:r>
            <a:endParaRPr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9528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ru-RU" sz="2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Смородин Виталий Владимирович</a:t>
            </a:r>
            <a:endParaRPr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5731539" y="5927334"/>
            <a:ext cx="3412461" cy="9306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5731539" y="3910830"/>
            <a:ext cx="789471" cy="2016181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76256" y="4060235"/>
            <a:ext cx="1857486" cy="1724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noFill/>
          <a:ln w="101600" cap="rnd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ctrTitle"/>
          </p:nvPr>
        </p:nvSpPr>
        <p:spPr>
          <a:xfrm>
            <a:off x="1225590" y="1759135"/>
            <a:ext cx="4203124" cy="1725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400"/>
              <a:buFont typeface="Arial"/>
              <a:buNone/>
            </a:pPr>
            <a:r>
              <a:rPr lang="ru-RU" b="1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Студенческий</a:t>
            </a:r>
            <a:r>
              <a:rPr lang="ru-RU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ru-RU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b="1">
                <a:solidFill>
                  <a:srgbClr val="ED3833"/>
                </a:solidFill>
                <a:latin typeface="Arial Black"/>
                <a:ea typeface="Arial Black"/>
                <a:cs typeface="Arial Black"/>
                <a:sym typeface="Arial Black"/>
              </a:rPr>
              <a:t>Стартап</a:t>
            </a:r>
            <a:endParaRPr b="1">
              <a:solidFill>
                <a:srgbClr val="ED383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067944" y="3076211"/>
            <a:ext cx="1706284" cy="525971"/>
          </a:xfrm>
          <a:prstGeom prst="roundRect">
            <a:avLst>
              <a:gd name="adj" fmla="val 16667"/>
            </a:avLst>
          </a:prstGeom>
          <a:solidFill>
            <a:srgbClr val="FFA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 очередь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" name="Google Shape;100;p2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01" name="Google Shape;101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6" name="Google Shape;10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"/>
          <p:cNvSpPr/>
          <p:nvPr/>
        </p:nvSpPr>
        <p:spPr>
          <a:xfrm>
            <a:off x="65169" y="57735"/>
            <a:ext cx="23042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 продукте</a:t>
            </a:r>
            <a:endParaRPr sz="2400" b="1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0" y="705425"/>
            <a:ext cx="5955600" cy="48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Безжизненный интерьерный декор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Сложность ухода за растениями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Отсутствие экологичных творческих решений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Конечный продукт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Готовые наборы для создания живых картин: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Основа с грунтом и дренажем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Семена/растительные заготовки (мох, суккуленты)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Трафареты, декор, инструкция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Область применения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Домашний и офисный интерьер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Образование и арт-терапия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100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Событийный маркетинг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0" name="Google Shape;110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0000" y="962275"/>
            <a:ext cx="4343401" cy="434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 txBox="1"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" name="Google Shape;116;p3"/>
          <p:cNvGrpSpPr/>
          <p:nvPr/>
        </p:nvGrpSpPr>
        <p:grpSpPr>
          <a:xfrm>
            <a:off x="-2918" y="540421"/>
            <a:ext cx="5943070" cy="121100"/>
            <a:chOff x="0" y="692501"/>
            <a:chExt cx="2624903" cy="97077"/>
          </a:xfrm>
        </p:grpSpPr>
        <p:sp>
          <p:nvSpPr>
            <p:cNvPr id="117" name="Google Shape;117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2" name="Google Shape;12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3"/>
          <p:cNvSpPr/>
          <p:nvPr/>
        </p:nvSpPr>
        <p:spPr>
          <a:xfrm>
            <a:off x="-324544" y="32075"/>
            <a:ext cx="678419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Технологичность стартап-проекта</a:t>
            </a:r>
            <a:endParaRPr/>
          </a:p>
        </p:txBody>
      </p:sp>
      <p:pic>
        <p:nvPicPr>
          <p:cNvPr id="125" name="Google Shape;125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6752" y="1119326"/>
            <a:ext cx="3942950" cy="3942976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3"/>
          <p:cNvSpPr txBox="1"/>
          <p:nvPr/>
        </p:nvSpPr>
        <p:spPr>
          <a:xfrm>
            <a:off x="138000" y="1008538"/>
            <a:ext cx="4224000" cy="42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Техническое решение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Модульная рамная система (влагостойкие материалы)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Умный субстрат с гидрогелем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Биоразлагаемые декоративные элементы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Преимущества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Простота сборки и ухода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Долговечность (3-5 лет)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Экологичность (95% биоразлагаемых компонентов)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Научно-технический задел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Разработаны чертежи конструкции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100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Имеется доступ к оборудованию 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 txBox="1"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4"/>
          <p:cNvGrpSpPr/>
          <p:nvPr/>
        </p:nvGrpSpPr>
        <p:grpSpPr>
          <a:xfrm>
            <a:off x="-2918" y="540421"/>
            <a:ext cx="4214878" cy="170944"/>
            <a:chOff x="0" y="692501"/>
            <a:chExt cx="2624903" cy="97077"/>
          </a:xfrm>
        </p:grpSpPr>
        <p:sp>
          <p:nvSpPr>
            <p:cNvPr id="133" name="Google Shape;133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8" name="Google Shape;13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4"/>
          <p:cNvSpPr/>
          <p:nvPr/>
        </p:nvSpPr>
        <p:spPr>
          <a:xfrm>
            <a:off x="107504" y="44016"/>
            <a:ext cx="397588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Аналоги и конкуренты</a:t>
            </a:r>
            <a:endParaRPr sz="2400" b="1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1" name="Google Shape;141;p4"/>
          <p:cNvSpPr txBox="1"/>
          <p:nvPr/>
        </p:nvSpPr>
        <p:spPr>
          <a:xfrm>
            <a:off x="256275" y="1104250"/>
            <a:ext cx="3000000" cy="39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Существующие аналоги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Готовые фитокартины (3 000–15 000 руб.) — статичны, сложный уход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Наборы для террариумов (1 500–5 000 руб.) — требуют навыков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Интерактивность и простота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Сочетание искусства и биологии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Доступная цена (1 500–3 000 руб.)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Востребованность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Рост спроса на эко-дизайн (+20% в год)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2" name="Google Shape;142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83367" y="872688"/>
            <a:ext cx="4339208" cy="4339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"/>
          <p:cNvSpPr txBox="1"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8" name="Google Shape;148;p5"/>
          <p:cNvGrpSpPr/>
          <p:nvPr/>
        </p:nvGrpSpPr>
        <p:grpSpPr>
          <a:xfrm>
            <a:off x="-2918" y="540420"/>
            <a:ext cx="3854838" cy="153107"/>
            <a:chOff x="0" y="692501"/>
            <a:chExt cx="2624903" cy="97077"/>
          </a:xfrm>
        </p:grpSpPr>
        <p:sp>
          <p:nvSpPr>
            <p:cNvPr id="149" name="Google Shape;149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4" name="Google Shape;15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5"/>
          <p:cNvSpPr/>
          <p:nvPr/>
        </p:nvSpPr>
        <p:spPr>
          <a:xfrm>
            <a:off x="6963" y="64081"/>
            <a:ext cx="395568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Рынок и потребитель</a:t>
            </a:r>
            <a:endParaRPr sz="2400" b="1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57" name="Google Shape;157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2275" y="799125"/>
            <a:ext cx="3980449" cy="3980449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5"/>
          <p:cNvSpPr txBox="1"/>
          <p:nvPr/>
        </p:nvSpPr>
        <p:spPr>
          <a:xfrm>
            <a:off x="323850" y="1557125"/>
            <a:ext cx="3000000" cy="29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Потребители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B2C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Горожане 25-45 лет (5-7 млн человек в РФ)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B2B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Офисы, кафе, дизайн-студии (50-70 тыс. компаний)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Объем рынка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0,7–1,1 млрд руб./год в РФ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География сбыта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Москва, СПб, города-миллионники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 txBox="1"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p6"/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165" name="Google Shape;165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70" name="Google Shape;17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6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План реализации проекта</a:t>
            </a:r>
            <a:endParaRPr/>
          </a:p>
        </p:txBody>
      </p:sp>
      <p:sp>
        <p:nvSpPr>
          <p:cNvPr id="173" name="Google Shape;173;p6"/>
          <p:cNvSpPr txBox="1"/>
          <p:nvPr/>
        </p:nvSpPr>
        <p:spPr>
          <a:xfrm>
            <a:off x="-19000" y="894725"/>
            <a:ext cx="9105900" cy="49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Ключевая техническая задача:</a:t>
            </a:r>
            <a:endParaRPr b="1">
              <a:solidFill>
                <a:srgbClr val="40404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Создание автономных вертикальных экосистем (живых картин) с долговечностью 5+ лет, сочетающих стабилизированные растения, систему автополива и модульный дизайн.</a:t>
            </a:r>
            <a:endParaRPr>
              <a:solidFill>
                <a:srgbClr val="40404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Ресурсы проекта:</a:t>
            </a:r>
            <a:endParaRPr b="1">
              <a:solidFill>
                <a:srgbClr val="40404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Имеющиеся: дизайн-концепции, пробные образцы, оборудование, специалисты</a:t>
            </a:r>
            <a:endParaRPr>
              <a:solidFill>
                <a:srgbClr val="40404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Затраты на реализацию:</a:t>
            </a:r>
            <a:endParaRPr b="1">
              <a:solidFill>
                <a:srgbClr val="40404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Стартовые:1 млн руб. (зп, материалы).</a:t>
            </a:r>
            <a:endParaRPr>
              <a:solidFill>
                <a:srgbClr val="40404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Формирование команды:</a:t>
            </a:r>
            <a:endParaRPr b="1">
              <a:solidFill>
                <a:srgbClr val="40404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Ядро (первые 3 месяца): флорист + дизайнер + менеджер продаж.</a:t>
            </a:r>
            <a:endParaRPr>
              <a:solidFill>
                <a:srgbClr val="40404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Расширение (6–12 месяцев): технолог, сборщики, маркетолог, логист.</a:t>
            </a:r>
            <a:endParaRPr>
              <a:solidFill>
                <a:srgbClr val="40404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Аутсорс: бухгалтерия, IT-поддержка.</a:t>
            </a:r>
            <a:endParaRPr>
              <a:solidFill>
                <a:srgbClr val="40404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Планируемый доход:</a:t>
            </a:r>
            <a:endParaRPr b="1">
              <a:solidFill>
                <a:srgbClr val="40404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Прямые продажи (онлайн) – 70% выручки.</a:t>
            </a:r>
            <a:endParaRPr>
              <a:solidFill>
                <a:srgbClr val="40404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B2B-поставки (отели, офисы) – 20%.</a:t>
            </a:r>
            <a:endParaRPr>
              <a:solidFill>
                <a:srgbClr val="40404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Допуслуги (мастер-классы, подписка на уход) – 10%.</a:t>
            </a:r>
            <a:br>
              <a:rPr lang="ru-RU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Окупаемость: 12–18 месяцев.</a:t>
            </a:r>
            <a:endParaRPr>
              <a:solidFill>
                <a:srgbClr val="40404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"/>
          <p:cNvSpPr txBox="1"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9" name="Google Shape;179;p7"/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180" name="Google Shape;180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5" name="Google Shape;18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7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Квалификация заявителя</a:t>
            </a:r>
            <a:endParaRPr sz="2400" b="1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8" name="Google Shape;188;p7"/>
          <p:cNvSpPr txBox="1"/>
          <p:nvPr/>
        </p:nvSpPr>
        <p:spPr>
          <a:xfrm>
            <a:off x="171450" y="1082625"/>
            <a:ext cx="3000000" cy="4167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Специальность: </a:t>
            </a: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Дизайн</a:t>
            </a:r>
            <a:b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Учебные проекты: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Разрабатывал концепции экопродуктов (</a:t>
            </a:r>
            <a:r>
              <a:rPr lang="ru-RU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биоразлагаемая</a:t>
            </a: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упаковка).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Участвовал в создании макетов и прототипов с учетом эргономики и визуальной эстетики.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Изучал основы материаловедения, что помогает в подборе экологичных компонентов для "живых картин".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None/>
            </a:pPr>
            <a:endParaRPr sz="1200" dirty="0">
              <a:solidFill>
                <a:srgbClr val="40404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endParaRPr sz="1200" dirty="0">
              <a:solidFill>
                <a:srgbClr val="40404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7"/>
          <p:cNvSpPr txBox="1"/>
          <p:nvPr/>
        </p:nvSpPr>
        <p:spPr>
          <a:xfrm>
            <a:off x="4295300" y="1082625"/>
            <a:ext cx="4448700" cy="3801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Опыт в инновационных проектах:</a:t>
            </a:r>
            <a:endParaRPr b="1" dirty="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Студенческие инициативы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Участие в </a:t>
            </a:r>
            <a:r>
              <a:rPr lang="ru-RU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хакатонах</a:t>
            </a: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по устойчивому развитию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Навыки, полезные для текущего проекта:</a:t>
            </a: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Понимание жизненного цикла продукта — от идеи до производства.</a:t>
            </a:r>
          </a:p>
          <a:p>
            <a:pPr marL="0" lvl="0" indent="0" algn="l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Опыт работы с CAD-программами (Fusion 360, </a:t>
            </a:r>
            <a:r>
              <a:rPr lang="ru-RU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SketchUp</a:t>
            </a: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) для проектирования рамок и креплений.</a:t>
            </a:r>
            <a:endParaRPr dirty="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900"/>
              </a:spcBef>
              <a:spcAft>
                <a:spcPts val="1000"/>
              </a:spcAft>
              <a:buNone/>
            </a:pP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Основы флористики и работы с природными материалами.</a:t>
            </a: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>
          <a:extLst>
            <a:ext uri="{FF2B5EF4-FFF2-40B4-BE49-F238E27FC236}">
              <a16:creationId xmlns:a16="http://schemas.microsoft.com/office/drawing/2014/main" id="{AFCE7C93-7560-0F5A-3709-5EB910424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">
            <a:extLst>
              <a:ext uri="{FF2B5EF4-FFF2-40B4-BE49-F238E27FC236}">
                <a16:creationId xmlns:a16="http://schemas.microsoft.com/office/drawing/2014/main" id="{134A9C52-C0C8-8F23-B693-7042843BEC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9" name="Google Shape;179;p7">
            <a:extLst>
              <a:ext uri="{FF2B5EF4-FFF2-40B4-BE49-F238E27FC236}">
                <a16:creationId xmlns:a16="http://schemas.microsoft.com/office/drawing/2014/main" id="{0F1DAABE-C5F7-409F-21C3-D2D2C644360A}"/>
              </a:ext>
            </a:extLst>
          </p:cNvPr>
          <p:cNvGrpSpPr/>
          <p:nvPr/>
        </p:nvGrpSpPr>
        <p:grpSpPr>
          <a:xfrm>
            <a:off x="0" y="1054927"/>
            <a:ext cx="4590999" cy="174648"/>
            <a:chOff x="0" y="692501"/>
            <a:chExt cx="2624903" cy="97077"/>
          </a:xfrm>
        </p:grpSpPr>
        <p:sp>
          <p:nvSpPr>
            <p:cNvPr id="180" name="Google Shape;180;p7">
              <a:extLst>
                <a:ext uri="{FF2B5EF4-FFF2-40B4-BE49-F238E27FC236}">
                  <a16:creationId xmlns:a16="http://schemas.microsoft.com/office/drawing/2014/main" id="{BF5508F3-7D67-F3CD-A2CB-6509F7FCF6A8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7">
              <a:extLst>
                <a:ext uri="{FF2B5EF4-FFF2-40B4-BE49-F238E27FC236}">
                  <a16:creationId xmlns:a16="http://schemas.microsoft.com/office/drawing/2014/main" id="{AAC63C9D-147A-C285-DD65-88269E0052F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7">
              <a:extLst>
                <a:ext uri="{FF2B5EF4-FFF2-40B4-BE49-F238E27FC236}">
                  <a16:creationId xmlns:a16="http://schemas.microsoft.com/office/drawing/2014/main" id="{49A2E8D9-39F6-38A4-F192-6FC80E9C22CD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7">
              <a:extLst>
                <a:ext uri="{FF2B5EF4-FFF2-40B4-BE49-F238E27FC236}">
                  <a16:creationId xmlns:a16="http://schemas.microsoft.com/office/drawing/2014/main" id="{FA1FED53-1B9E-DFAE-1100-690DFCE7AE3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7">
              <a:extLst>
                <a:ext uri="{FF2B5EF4-FFF2-40B4-BE49-F238E27FC236}">
                  <a16:creationId xmlns:a16="http://schemas.microsoft.com/office/drawing/2014/main" id="{177C1F55-088D-6C41-3EF9-55AB816A6CF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5" name="Google Shape;185;p7">
            <a:extLst>
              <a:ext uri="{FF2B5EF4-FFF2-40B4-BE49-F238E27FC236}">
                <a16:creationId xmlns:a16="http://schemas.microsoft.com/office/drawing/2014/main" id="{63429241-3A7F-B4A2-73D0-EF933F52479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3729" y="3633871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7">
            <a:extLst>
              <a:ext uri="{FF2B5EF4-FFF2-40B4-BE49-F238E27FC236}">
                <a16:creationId xmlns:a16="http://schemas.microsoft.com/office/drawing/2014/main" id="{18C06C35-F81E-9548-1AB6-F0E71394327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3729" y="1949657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7">
            <a:extLst>
              <a:ext uri="{FF2B5EF4-FFF2-40B4-BE49-F238E27FC236}">
                <a16:creationId xmlns:a16="http://schemas.microsoft.com/office/drawing/2014/main" id="{3FC1909D-DF7F-0570-43CB-404250A7C7AB}"/>
              </a:ext>
            </a:extLst>
          </p:cNvPr>
          <p:cNvSpPr/>
          <p:nvPr/>
        </p:nvSpPr>
        <p:spPr>
          <a:xfrm>
            <a:off x="121873" y="143873"/>
            <a:ext cx="323279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Письмо поддержки</a:t>
            </a:r>
            <a:endParaRPr sz="2400" b="1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C7D7A3-21FA-E81F-4335-A58DB4B8D1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0008" y="0"/>
            <a:ext cx="6073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623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8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"/>
          <p:cNvSpPr txBox="1"/>
          <p:nvPr/>
        </p:nvSpPr>
        <p:spPr>
          <a:xfrm>
            <a:off x="5508104" y="1988840"/>
            <a:ext cx="36723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Почта vitaknovsu@mail.ru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Телефон 89995214271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Спасибо </a:t>
            </a:r>
            <a:endParaRPr sz="2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ctr" rtl="0">
              <a:spcBef>
                <a:spcPts val="56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 внимание!</a:t>
            </a:r>
            <a:endParaRPr/>
          </a:p>
        </p:txBody>
      </p:sp>
      <p:pic>
        <p:nvPicPr>
          <p:cNvPr id="201" name="Google Shape;20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6922" y="4794411"/>
            <a:ext cx="1857486" cy="1724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8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8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117300" y="1895600"/>
            <a:ext cx="49632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СтС-520106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Смородин Виталий Владимирович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611559" y="2711450"/>
            <a:ext cx="3384375" cy="3021806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1046677" y="3866222"/>
            <a:ext cx="123056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Фото проекта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5962" y="2734590"/>
            <a:ext cx="2975555" cy="2975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494</Words>
  <Application>Microsoft Office PowerPoint</Application>
  <PresentationFormat>Экран (4:3)</PresentationFormat>
  <Paragraphs>92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Times New Roman</vt:lpstr>
      <vt:lpstr>Roboto</vt:lpstr>
      <vt:lpstr>Arial Black</vt:lpstr>
      <vt:lpstr>Arial</vt:lpstr>
      <vt:lpstr>Calibri</vt:lpstr>
      <vt:lpstr>Georgia</vt:lpstr>
      <vt:lpstr>Тема Office</vt:lpstr>
      <vt:lpstr>Студенческий  Стартап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Позднякова Елена Николаевна</dc:creator>
  <cp:lastModifiedBy>Дарья Михеева</cp:lastModifiedBy>
  <cp:revision>1</cp:revision>
  <dcterms:created xsi:type="dcterms:W3CDTF">2023-02-08T09:03:57Z</dcterms:created>
  <dcterms:modified xsi:type="dcterms:W3CDTF">2025-07-11T08:29:54Z</dcterms:modified>
</cp:coreProperties>
</file>