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8" r:id="rId12"/>
    <p:sldId id="269" r:id="rId13"/>
    <p:sldId id="270" r:id="rId14"/>
    <p:sldId id="271" r:id="rId15"/>
    <p:sldId id="267" r:id="rId16"/>
    <p:sldId id="265" r:id="rId17"/>
  </p:sldIdLst>
  <p:sldSz cx="12192000" cy="6858000"/>
  <p:notesSz cx="6858000" cy="9144000"/>
  <p:embeddedFontLst>
    <p:embeddedFont>
      <p:font typeface="Helvetica Neue" panose="02000806000000020004" pitchFamily="2" charset="-52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gzSnKnlWKpmHjGFNnafXmIr2WG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5FE925-9D10-4906-8D29-99FE6870841C}">
  <a:tblStyle styleId="{415FE925-9D10-4906-8D29-99FE6870841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14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28155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5633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b5a42706e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8b5a4270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2213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b5a42706e_0_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8b5a42706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415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8b5a42706e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8b5a42706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9218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b5a42706e_0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8b5a42706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6264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4087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090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b770874cd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8b770874c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9017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8726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51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0402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3165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8391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4481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5" name="Google Shape;6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16" name="Google Shape;61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8019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9431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FIT AI</a:t>
            </a:r>
            <a:endParaRPr sz="4000" dirty="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ОХОТНИКОВА АРИНА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ТИМЛИД ДИЗАЙНЕР</a:t>
            </a:r>
            <a:endParaRPr dirty="0"/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9CDD932-CD12-4848-916E-DF8554D83D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523" r="21123"/>
          <a:stretch/>
        </p:blipFill>
        <p:spPr>
          <a:xfrm flipH="1">
            <a:off x="8816504" y="2348092"/>
            <a:ext cx="3406132" cy="45099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28b5a42706e_0_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17" name="Google Shape;117;g28b5a42706e_0_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g28b5a42706e_0_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19" name="Google Shape;119;g28b5a42706e_0_0"/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ПРОБЛЕМА</a:t>
            </a:r>
            <a:endParaRPr sz="21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</a:endParaRPr>
          </a:p>
        </p:txBody>
      </p:sp>
      <p:grpSp>
        <p:nvGrpSpPr>
          <p:cNvPr id="120" name="Google Shape;120;g28b5a42706e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21" name="Google Shape;121;g28b5a42706e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g28b5a42706e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g28b5a42706e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g28b5a42706e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g28b5a42706e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g28b5a42706e_0_0"/>
          <p:cNvSpPr txBox="1"/>
          <p:nvPr/>
        </p:nvSpPr>
        <p:spPr>
          <a:xfrm>
            <a:off x="436525" y="1076725"/>
            <a:ext cx="11075700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рынке нет приложения, которое подстраивалось бы под физиологические особенности человека, в то время как почти у каждого есть какие-то противопоказания. Незнание человека о противопоказаниях может навредить ему и ухудшить состояние здоровья.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Кроме того существуют такие проблемы как: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Большинство хороших фитнес залов имеют высокую стоимость абонемента, особенно при занятиях с личным тренером.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Не у всех людей есть время на то, чтобы ездить на занятия в зал, когда дорога в одну сторону может занимать более часа.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28b5a42706e_0_2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32" name="Google Shape;132;g28b5a42706e_0_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g28b5a42706e_0_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3</a:t>
              </a:r>
              <a:endParaRPr/>
            </a:p>
          </p:txBody>
        </p:sp>
      </p:grpSp>
      <p:sp>
        <p:nvSpPr>
          <p:cNvPr id="134" name="Google Shape;134;g28b5a42706e_0_27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РЕШЕНИЕ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135" name="Google Shape;135;g28b5a42706e_0_2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6" name="Google Shape;136;g28b5a42706e_0_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g28b5a42706e_0_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g28b5a42706e_0_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g28b5a42706e_0_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g28b5a42706e_0_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g28b5a42706e_0_27"/>
          <p:cNvSpPr txBox="1"/>
          <p:nvPr/>
        </p:nvSpPr>
        <p:spPr>
          <a:xfrm>
            <a:off x="252200" y="1435625"/>
            <a:ext cx="11580300" cy="4969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Приложение исходя из состояния здоровья, проблем и пожеланий пользователя формирует комплекс упражнений и программу питания именно под него с помощью искусственного интеллекта/ алгоритма-опросника, что повышает качество получаемой физической активности и не вредит здоровью.</a:t>
            </a:r>
            <a:b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Решается и проблема ценовой составляющей, так как заниматься онлайн через приложение гораздо дешевле.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Человеку больше не нужно тратить время на дорогу до зала, он может заниматься в удобное для него время и в любом месте. </a:t>
            </a:r>
            <a:b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g28b5a42706e_0_14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47" name="Google Shape;147;g28b5a42706e_0_1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g28b5a42706e_0_1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4</a:t>
              </a:r>
              <a:endParaRPr/>
            </a:p>
          </p:txBody>
        </p:sp>
      </p:grpSp>
      <p:sp>
        <p:nvSpPr>
          <p:cNvPr id="149" name="Google Shape;149;g28b5a42706e_0_14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РЫНОК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150" name="Google Shape;150;g28b5a42706e_0_14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1" name="Google Shape;151;g28b5a42706e_0_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g28b5a42706e_0_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g28b5a42706e_0_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g28b5a42706e_0_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g28b5a42706e_0_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6" name="Google Shape;156;g28b5a42706e_0_14"/>
          <p:cNvSpPr txBox="1"/>
          <p:nvPr/>
        </p:nvSpPr>
        <p:spPr>
          <a:xfrm>
            <a:off x="413845" y="1236299"/>
            <a:ext cx="114639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3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данным МНИАП п</a:t>
            </a:r>
            <a:r>
              <a:rPr lang="ru-RU" sz="23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рогноз динамики мирового рынка онлайн – фитнесса (млрд </a:t>
            </a:r>
            <a:r>
              <a:rPr lang="en-US" sz="23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$)</a:t>
            </a:r>
            <a:r>
              <a:rPr lang="ru-RU" sz="23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</a:t>
            </a:r>
            <a:r>
              <a:rPr lang="ru-RU" sz="23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33% ежегодно.</a:t>
            </a:r>
            <a:endParaRPr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4AB68AC5-1C5E-4E0D-8033-B086B0D45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" t="3811" r="1903" b="1862"/>
          <a:stretch/>
        </p:blipFill>
        <p:spPr bwMode="auto">
          <a:xfrm>
            <a:off x="413845" y="2257859"/>
            <a:ext cx="11328500" cy="386957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98254D7-581B-485D-A056-E1EBEB465629}"/>
              </a:ext>
            </a:extLst>
          </p:cNvPr>
          <p:cNvSpPr txBox="1"/>
          <p:nvPr/>
        </p:nvSpPr>
        <p:spPr>
          <a:xfrm>
            <a:off x="560933" y="6512393"/>
            <a:ext cx="610339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https://xn--80aplem.xn--p1ai/analytics/Mirovoj-rynok-onlajn-fitnesa/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g28b5a42706e_0_46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2" name="Google Shape;162;g28b5a42706e_0_4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g28b5a42706e_0_4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5</a:t>
              </a:r>
              <a:endParaRPr/>
            </a:p>
          </p:txBody>
        </p:sp>
      </p:grpSp>
      <p:sp>
        <p:nvSpPr>
          <p:cNvPr id="164" name="Google Shape;164;g28b5a42706e_0_46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КОНКУРЕНТНЫЙ АНАЛИЗ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65" name="Google Shape;165;g28b5a42706e_0_46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66" name="Google Shape;166;g28b5a42706e_0_4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g28b5a42706e_0_4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g28b5a42706e_0_4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g28b5a42706e_0_4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g28b5a42706e_0_4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DA942543-9BBC-486B-A360-41644B55A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550115"/>
              </p:ext>
            </p:extLst>
          </p:nvPr>
        </p:nvGraphicFramePr>
        <p:xfrm>
          <a:off x="336582" y="920029"/>
          <a:ext cx="11133366" cy="543849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55561">
                  <a:extLst>
                    <a:ext uri="{9D8B030D-6E8A-4147-A177-3AD203B41FA5}">
                      <a16:colId xmlns="" xmlns:a16="http://schemas.microsoft.com/office/drawing/2014/main" val="855303829"/>
                    </a:ext>
                  </a:extLst>
                </a:gridCol>
                <a:gridCol w="1855561">
                  <a:extLst>
                    <a:ext uri="{9D8B030D-6E8A-4147-A177-3AD203B41FA5}">
                      <a16:colId xmlns="" xmlns:a16="http://schemas.microsoft.com/office/drawing/2014/main" val="3533881209"/>
                    </a:ext>
                  </a:extLst>
                </a:gridCol>
                <a:gridCol w="1855561">
                  <a:extLst>
                    <a:ext uri="{9D8B030D-6E8A-4147-A177-3AD203B41FA5}">
                      <a16:colId xmlns="" xmlns:a16="http://schemas.microsoft.com/office/drawing/2014/main" val="124093942"/>
                    </a:ext>
                  </a:extLst>
                </a:gridCol>
                <a:gridCol w="1855561">
                  <a:extLst>
                    <a:ext uri="{9D8B030D-6E8A-4147-A177-3AD203B41FA5}">
                      <a16:colId xmlns="" xmlns:a16="http://schemas.microsoft.com/office/drawing/2014/main" val="266910973"/>
                    </a:ext>
                  </a:extLst>
                </a:gridCol>
                <a:gridCol w="1855561">
                  <a:extLst>
                    <a:ext uri="{9D8B030D-6E8A-4147-A177-3AD203B41FA5}">
                      <a16:colId xmlns="" xmlns:a16="http://schemas.microsoft.com/office/drawing/2014/main" val="1428366777"/>
                    </a:ext>
                  </a:extLst>
                </a:gridCol>
                <a:gridCol w="1855561">
                  <a:extLst>
                    <a:ext uri="{9D8B030D-6E8A-4147-A177-3AD203B41FA5}">
                      <a16:colId xmlns="" xmlns:a16="http://schemas.microsoft.com/office/drawing/2014/main" val="3444654822"/>
                    </a:ext>
                  </a:extLst>
                </a:gridCol>
              </a:tblGrid>
              <a:tr h="68300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Индивидуальный подход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личного онлайн-тренера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плана питания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Наличии автоматизированного алгоритма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378343481"/>
                  </a:ext>
                </a:extLst>
              </a:tr>
              <a:tr h="8536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Fitstars</a:t>
                      </a:r>
                      <a:endParaRPr lang="en-US" sz="1200" b="1" i="0" u="none" strike="noStrike" cap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Безлимитный доступ по подписке — 11 650 р. навсегда, 6650 р. за год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</a:t>
                      </a:r>
                      <a:r>
                        <a:rPr lang="ru-RU" sz="12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фуд</a:t>
                      </a: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-блог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599783548"/>
                  </a:ext>
                </a:extLst>
              </a:tr>
              <a:tr h="8536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#Sekta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Пробная бесплатная тренировка — по запросу, абонемент в зависимости от программы — 2200–4500 р. за неделю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858082889"/>
                  </a:ext>
                </a:extLst>
              </a:tr>
              <a:tr h="8536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Wowfit</a:t>
                      </a:r>
                      <a:endParaRPr lang="en-US" sz="1200" b="1" i="0" u="none" strike="noStrike" cap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Первая тренировка — бесплатно, пакет из 8 тренировок по 30 мин. — 5960 р.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044101300"/>
                  </a:ext>
                </a:extLst>
              </a:tr>
              <a:tr h="8536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Smstretching</a:t>
                      </a:r>
                      <a:endParaRPr lang="en-US" sz="1200" b="1" i="0" u="none" strike="noStrike" cap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Первые 5 дней бесплатно, потом 1990 р. за месяц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299641780"/>
                  </a:ext>
                </a:extLst>
              </a:tr>
              <a:tr h="8536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Fitness Online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Для самостоятельных занятий — бесплатно, с тренером — по тарифам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3524276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28b770874cd_0_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77" name="Google Shape;177;g28b770874cd_0_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g28b770874cd_0_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  <p:sp>
        <p:nvSpPr>
          <p:cNvPr id="179" name="Google Shape;179;g28b770874cd_0_3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БИЗНЕС-МОДЕЛЬ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6" name="Google Shape;186;g28b770874cd_0_3"/>
          <p:cNvSpPr txBox="1"/>
          <p:nvPr/>
        </p:nvSpPr>
        <p:spPr>
          <a:xfrm>
            <a:off x="388000" y="1290125"/>
            <a:ext cx="11463900" cy="14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Подписка на использование </a:t>
            </a:r>
            <a:r>
              <a:rPr lang="en-US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-функций ИИ</a:t>
            </a:r>
          </a:p>
          <a:p>
            <a:pPr marL="22860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Подписка для занятий с личным онлайн-тренером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Реклама спортивных брендов и спорт питания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28b770874cd_0_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77" name="Google Shape;177;g28b770874cd_0_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g28b770874cd_0_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  <p:sp>
        <p:nvSpPr>
          <p:cNvPr id="179" name="Google Shape;179;g28b770874cd_0_3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БИЗНЕС-МОДЕЛЬ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6" name="Google Shape;186;g28b770874cd_0_3"/>
          <p:cNvSpPr txBox="1"/>
          <p:nvPr/>
        </p:nvSpPr>
        <p:spPr>
          <a:xfrm>
            <a:off x="388000" y="1290125"/>
            <a:ext cx="11463900" cy="14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Подписка на использование </a:t>
            </a:r>
            <a:r>
              <a:rPr lang="en-US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-функций ИИ</a:t>
            </a:r>
          </a:p>
          <a:p>
            <a:pPr marL="22860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Подписка для занятий с личным онлайн-тренером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Реклама спортивных брендов и спорт питания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9271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28b770874cd_0_19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92" name="Google Shape;192;g28b770874cd_0_1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g28b770874cd_0_1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7</a:t>
              </a:r>
              <a:endParaRPr/>
            </a:p>
          </p:txBody>
        </p:sp>
      </p:grpSp>
      <p:sp>
        <p:nvSpPr>
          <p:cNvPr id="194" name="Google Shape;194;g28b770874cd_0_19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ПОТРЕБНОСТЬ В ИНВЕСТИЦИЯХ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95" name="Google Shape;195;g28b770874cd_0_19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96" name="Google Shape;196;g28b770874cd_0_1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g28b770874cd_0_1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g28b770874cd_0_1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g28b770874cd_0_1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g28b770874cd_0_1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1" name="Google Shape;201;g28b770874cd_0_19"/>
          <p:cNvSpPr txBox="1"/>
          <p:nvPr/>
        </p:nvSpPr>
        <p:spPr>
          <a:xfrm>
            <a:off x="388000" y="2416504"/>
            <a:ext cx="11463900" cy="231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Разработка</a:t>
            </a:r>
            <a:r>
              <a:rPr lang="en-US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алгоритма</a:t>
            </a:r>
            <a:r>
              <a:rPr lang="en-US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/</a:t>
            </a: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обучение ИИ</a:t>
            </a:r>
            <a:r>
              <a:rPr lang="en-US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						</a:t>
            </a: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500.000 </a:t>
            </a:r>
            <a:r>
              <a:rPr lang="ru-RU" sz="230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₽</a:t>
            </a:r>
            <a:endParaRPr sz="23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spcBef>
                <a:spcPts val="800"/>
              </a:spcBef>
            </a:pPr>
            <a:r>
              <a:rPr lang="en-US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</a:t>
            </a: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Разработка дизайна и верстка приложения					400.000 </a:t>
            </a:r>
            <a:r>
              <a:rPr lang="ru-RU" sz="230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₽</a:t>
            </a:r>
            <a:endParaRPr lang="ru-RU" sz="23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spcBef>
                <a:spcPts val="800"/>
              </a:spcBef>
            </a:pP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Создание базы данных с упражнениями и планами питания			200.000 </a:t>
            </a:r>
            <a:r>
              <a:rPr lang="ru-RU" sz="230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₽</a:t>
            </a:r>
            <a:br>
              <a:rPr lang="ru-RU" sz="230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Итого 									          1.100.000 </a:t>
            </a:r>
            <a:r>
              <a:rPr lang="ru-RU" sz="230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₽</a:t>
            </a:r>
            <a:endParaRPr sz="23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КОМАНДА ПРОЕКТА</a:t>
            </a:r>
            <a:endParaRPr sz="2100" b="1" i="0" u="none" strike="noStrike" cap="none">
              <a:solidFill>
                <a:schemeClr val="dk1"/>
              </a:solidFill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FEE1A41-18DE-498E-9B3A-951069C13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50" y="2027434"/>
            <a:ext cx="1642369" cy="1642369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28A8EF0-527A-48B2-8AF6-CE0F354F4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815" y="2027434"/>
            <a:ext cx="1642369" cy="1642369"/>
          </a:xfrm>
          <a:prstGeom prst="ellipse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CD64A7C-D4B4-4806-AA35-A8ED75945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3297" y="2027434"/>
            <a:ext cx="1642369" cy="1642369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A4F1B4C-E59C-4F50-9C9F-471CE090B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1780" y="2027433"/>
            <a:ext cx="1642370" cy="1642370"/>
          </a:xfrm>
          <a:prstGeom prst="ellipse">
            <a:avLst/>
          </a:prstGeom>
        </p:spPr>
      </p:pic>
      <p:sp>
        <p:nvSpPr>
          <p:cNvPr id="21" name="Google Shape;216;p3">
            <a:extLst>
              <a:ext uri="{FF2B5EF4-FFF2-40B4-BE49-F238E27FC236}">
                <a16:creationId xmlns="" xmlns:a16="http://schemas.microsoft.com/office/drawing/2014/main" id="{EFE0FC80-E768-431F-AADB-F6C37851AC9A}"/>
              </a:ext>
            </a:extLst>
          </p:cNvPr>
          <p:cNvSpPr txBox="1"/>
          <p:nvPr/>
        </p:nvSpPr>
        <p:spPr>
          <a:xfrm>
            <a:off x="225235" y="3669803"/>
            <a:ext cx="1568054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Охотникова Арина Александровна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22" name="Google Shape;216;p3">
            <a:extLst>
              <a:ext uri="{FF2B5EF4-FFF2-40B4-BE49-F238E27FC236}">
                <a16:creationId xmlns="" xmlns:a16="http://schemas.microsoft.com/office/drawing/2014/main" id="{E62ACF62-8A75-4BFB-9591-BF66EB928AC4}"/>
              </a:ext>
            </a:extLst>
          </p:cNvPr>
          <p:cNvSpPr txBox="1"/>
          <p:nvPr/>
        </p:nvSpPr>
        <p:spPr>
          <a:xfrm>
            <a:off x="5311972" y="3669803"/>
            <a:ext cx="1568054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Шакирова</a:t>
            </a:r>
            <a:b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Регина </a:t>
            </a:r>
            <a:r>
              <a:rPr lang="ru-RU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Айнуровна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23" name="Google Shape;216;p3">
            <a:extLst>
              <a:ext uri="{FF2B5EF4-FFF2-40B4-BE49-F238E27FC236}">
                <a16:creationId xmlns="" xmlns:a16="http://schemas.microsoft.com/office/drawing/2014/main" id="{D7CD8D49-8B6C-4E73-BF86-9E685068B4E0}"/>
              </a:ext>
            </a:extLst>
          </p:cNvPr>
          <p:cNvSpPr txBox="1"/>
          <p:nvPr/>
        </p:nvSpPr>
        <p:spPr>
          <a:xfrm>
            <a:off x="7740455" y="3671637"/>
            <a:ext cx="1568054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Афлятунова</a:t>
            </a: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Снежана</a:t>
            </a:r>
            <a:b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Рамилевна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24" name="Google Shape;216;p3">
            <a:extLst>
              <a:ext uri="{FF2B5EF4-FFF2-40B4-BE49-F238E27FC236}">
                <a16:creationId xmlns="" xmlns:a16="http://schemas.microsoft.com/office/drawing/2014/main" id="{90E6D060-6848-4D44-A4C0-BE13A88FCB26}"/>
              </a:ext>
            </a:extLst>
          </p:cNvPr>
          <p:cNvSpPr txBox="1"/>
          <p:nvPr/>
        </p:nvSpPr>
        <p:spPr>
          <a:xfrm>
            <a:off x="10168937" y="3669803"/>
            <a:ext cx="1568054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Леванова</a:t>
            </a: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/>
            </a:r>
            <a:b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Влада </a:t>
            </a:r>
            <a:b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Алексеевна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25" name="Google Shape;216;p3">
            <a:extLst>
              <a:ext uri="{FF2B5EF4-FFF2-40B4-BE49-F238E27FC236}">
                <a16:creationId xmlns="" xmlns:a16="http://schemas.microsoft.com/office/drawing/2014/main" id="{E356AB23-401E-47CF-81AD-B160BAB214F9}"/>
              </a:ext>
            </a:extLst>
          </p:cNvPr>
          <p:cNvSpPr txBox="1"/>
          <p:nvPr/>
        </p:nvSpPr>
        <p:spPr>
          <a:xfrm>
            <a:off x="2750025" y="3669803"/>
            <a:ext cx="1568054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Мартынюк Юлия Андреевна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8FFCD22-876D-4461-B9CB-6B6DB8CB93F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034" t="50076" r="34757" b="25975"/>
          <a:stretch/>
        </p:blipFill>
        <p:spPr>
          <a:xfrm>
            <a:off x="2787182" y="2027433"/>
            <a:ext cx="1605211" cy="1642370"/>
          </a:xfrm>
          <a:prstGeom prst="ellipse">
            <a:avLst/>
          </a:prstGeom>
        </p:spPr>
      </p:pic>
      <p:sp>
        <p:nvSpPr>
          <p:cNvPr id="28" name="Google Shape;216;p3">
            <a:extLst>
              <a:ext uri="{FF2B5EF4-FFF2-40B4-BE49-F238E27FC236}">
                <a16:creationId xmlns="" xmlns:a16="http://schemas.microsoft.com/office/drawing/2014/main" id="{793EEA9C-D606-41F2-A008-A39B8CFAA28C}"/>
              </a:ext>
            </a:extLst>
          </p:cNvPr>
          <p:cNvSpPr txBox="1"/>
          <p:nvPr/>
        </p:nvSpPr>
        <p:spPr>
          <a:xfrm>
            <a:off x="10131778" y="4585683"/>
            <a:ext cx="1568054" cy="78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САО</a:t>
            </a:r>
            <a:b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Web-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дизайнер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29" name="Google Shape;216;p3">
            <a:extLst>
              <a:ext uri="{FF2B5EF4-FFF2-40B4-BE49-F238E27FC236}">
                <a16:creationId xmlns="" xmlns:a16="http://schemas.microsoft.com/office/drawing/2014/main" id="{0AF81173-0932-410D-829F-EA798ACFD25B}"/>
              </a:ext>
            </a:extLst>
          </p:cNvPr>
          <p:cNvSpPr txBox="1"/>
          <p:nvPr/>
        </p:nvSpPr>
        <p:spPr>
          <a:xfrm>
            <a:off x="7761118" y="4585683"/>
            <a:ext cx="1568054" cy="78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I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</a:t>
            </a:r>
            <a:b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UX/UI 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дизайнер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30" name="Google Shape;216;p3">
            <a:extLst>
              <a:ext uri="{FF2B5EF4-FFF2-40B4-BE49-F238E27FC236}">
                <a16:creationId xmlns="" xmlns:a16="http://schemas.microsoft.com/office/drawing/2014/main" id="{DB3D1240-553A-4C76-A5E0-FE7BBCCDC8F0}"/>
              </a:ext>
            </a:extLst>
          </p:cNvPr>
          <p:cNvSpPr txBox="1"/>
          <p:nvPr/>
        </p:nvSpPr>
        <p:spPr>
          <a:xfrm>
            <a:off x="5330551" y="4585683"/>
            <a:ext cx="1568054" cy="78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</a:t>
            </a:r>
            <a:b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Web-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дизайнер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31" name="Google Shape;216;p3">
            <a:extLst>
              <a:ext uri="{FF2B5EF4-FFF2-40B4-BE49-F238E27FC236}">
                <a16:creationId xmlns="" xmlns:a16="http://schemas.microsoft.com/office/drawing/2014/main" id="{A40A005A-B851-4C8B-B493-67E42D9B0A26}"/>
              </a:ext>
            </a:extLst>
          </p:cNvPr>
          <p:cNvSpPr txBox="1"/>
          <p:nvPr/>
        </p:nvSpPr>
        <p:spPr>
          <a:xfrm>
            <a:off x="2740228" y="4585683"/>
            <a:ext cx="1568054" cy="78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V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</a:t>
            </a: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/CTO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/>
            </a:r>
            <a:b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UX/UI 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дизайнер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32" name="Google Shape;216;p3">
            <a:extLst>
              <a:ext uri="{FF2B5EF4-FFF2-40B4-BE49-F238E27FC236}">
                <a16:creationId xmlns="" xmlns:a16="http://schemas.microsoft.com/office/drawing/2014/main" id="{347662DC-0F32-43B5-A11A-FE0471DEFD3D}"/>
              </a:ext>
            </a:extLst>
          </p:cNvPr>
          <p:cNvSpPr txBox="1"/>
          <p:nvPr/>
        </p:nvSpPr>
        <p:spPr>
          <a:xfrm>
            <a:off x="209830" y="4585683"/>
            <a:ext cx="1568054" cy="78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СЕО</a:t>
            </a:r>
            <a:b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UX/UI 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дизайнер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ДОРОЖНАЯ КАРТА ПРОЕКТА</a:t>
            </a:r>
            <a:endParaRPr sz="21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1" name="Google Shape;231;g28b770874cd_0_37"/>
          <p:cNvSpPr txBox="1"/>
          <p:nvPr/>
        </p:nvSpPr>
        <p:spPr>
          <a:xfrm>
            <a:off x="268550" y="1785000"/>
            <a:ext cx="11505600" cy="2732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Идея </a:t>
            </a:r>
            <a:r>
              <a:rPr lang="en-US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на данном этапе)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Прототип приложения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Разработка алгоритма ИИ, состояние планов питания и видео базы упражнения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Верстка дизайна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Внедрение ИИ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100" b="1" dirty="0" smtClean="0">
                <a:solidFill>
                  <a:schemeClr val="dk1"/>
                </a:solidFill>
              </a:rPr>
              <a:t>РЕЗУЛЬТАТЫ ОПРОСА</a:t>
            </a:r>
            <a:endParaRPr lang="ru-RU" sz="21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047" y="2713870"/>
            <a:ext cx="2987333" cy="2098341"/>
          </a:xfrm>
          <a:prstGeom prst="rect">
            <a:avLst/>
          </a:prstGeom>
        </p:spPr>
      </p:pic>
      <p:sp>
        <p:nvSpPr>
          <p:cNvPr id="30" name="Google Shape;231;g28b770874cd_0_37"/>
          <p:cNvSpPr txBox="1"/>
          <p:nvPr/>
        </p:nvSpPr>
        <p:spPr>
          <a:xfrm>
            <a:off x="2581274" y="1965512"/>
            <a:ext cx="1012318" cy="57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Возраст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42" y="2713870"/>
            <a:ext cx="2643173" cy="2172578"/>
          </a:xfrm>
          <a:prstGeom prst="rect">
            <a:avLst/>
          </a:prstGeom>
        </p:spPr>
      </p:pic>
      <p:sp>
        <p:nvSpPr>
          <p:cNvPr id="31" name="Google Shape;231;g28b770874cd_0_37"/>
          <p:cNvSpPr txBox="1"/>
          <p:nvPr/>
        </p:nvSpPr>
        <p:spPr>
          <a:xfrm>
            <a:off x="5254795" y="1965512"/>
            <a:ext cx="2674719" cy="85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Занимаетесь ли вы спортом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Google Shape;231;g28b770874cd_0_37"/>
          <p:cNvSpPr txBox="1"/>
          <p:nvPr/>
        </p:nvSpPr>
        <p:spPr>
          <a:xfrm>
            <a:off x="336582" y="1965512"/>
            <a:ext cx="2288358" cy="57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ВОПРОСЫ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Google Shape;231;g28b770874cd_0_37"/>
          <p:cNvSpPr txBox="1"/>
          <p:nvPr/>
        </p:nvSpPr>
        <p:spPr>
          <a:xfrm>
            <a:off x="1763046" y="5155368"/>
            <a:ext cx="2987333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Приложениям хотят пользоваться люди в основном в возрасте </a:t>
            </a:r>
            <a:b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18 до 25 лет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Google Shape;231;g28b770874cd_0_37"/>
          <p:cNvSpPr txBox="1"/>
          <p:nvPr/>
        </p:nvSpPr>
        <p:spPr>
          <a:xfrm>
            <a:off x="336582" y="5158747"/>
            <a:ext cx="1294501" cy="57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ВЫВОДЫ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" name="Google Shape;231;g28b770874cd_0_37"/>
          <p:cNvSpPr txBox="1"/>
          <p:nvPr/>
        </p:nvSpPr>
        <p:spPr>
          <a:xfrm>
            <a:off x="5254793" y="5155368"/>
            <a:ext cx="2674720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Чуть больше половины опрошенных людей занимаются спортом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" name="Google Shape;231;g28b770874cd_0_37"/>
          <p:cNvSpPr txBox="1"/>
          <p:nvPr/>
        </p:nvSpPr>
        <p:spPr>
          <a:xfrm>
            <a:off x="8433929" y="1965511"/>
            <a:ext cx="2674719" cy="85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Предпочтения </a:t>
            </a:r>
            <a:b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выборе спорта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941" y="2768819"/>
            <a:ext cx="3276915" cy="2117629"/>
          </a:xfrm>
          <a:prstGeom prst="rect">
            <a:avLst/>
          </a:prstGeom>
        </p:spPr>
      </p:pic>
      <p:sp>
        <p:nvSpPr>
          <p:cNvPr id="40" name="Google Shape;231;g28b770874cd_0_37"/>
          <p:cNvSpPr txBox="1"/>
          <p:nvPr/>
        </p:nvSpPr>
        <p:spPr>
          <a:xfrm>
            <a:off x="8433927" y="5155368"/>
            <a:ext cx="2674720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Большинство предпочитает проводить занятия самостоятельно дома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Google Shape;231;g28b770874cd_0_37"/>
          <p:cNvSpPr txBox="1"/>
          <p:nvPr/>
        </p:nvSpPr>
        <p:spPr>
          <a:xfrm>
            <a:off x="268555" y="1056813"/>
            <a:ext cx="6622970" cy="605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провели опрос, в котором приняло участие 81 человек. 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9613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100" b="1" dirty="0" smtClean="0">
                <a:solidFill>
                  <a:schemeClr val="dk1"/>
                </a:solidFill>
              </a:rPr>
              <a:t>РЕЗУЛЬТАТЫ ОПРОСА</a:t>
            </a:r>
            <a:endParaRPr lang="ru-RU" sz="21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0" name="Google Shape;231;g28b770874cd_0_37"/>
          <p:cNvSpPr txBox="1"/>
          <p:nvPr/>
        </p:nvSpPr>
        <p:spPr>
          <a:xfrm>
            <a:off x="1763045" y="1332345"/>
            <a:ext cx="2987333" cy="85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Пытались ли вы заниматься дома?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Google Shape;231;g28b770874cd_0_37"/>
          <p:cNvSpPr txBox="1"/>
          <p:nvPr/>
        </p:nvSpPr>
        <p:spPr>
          <a:xfrm>
            <a:off x="5254795" y="1332345"/>
            <a:ext cx="2674719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Причины, почему перестали заниматься дома 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Google Shape;231;g28b770874cd_0_37"/>
          <p:cNvSpPr txBox="1"/>
          <p:nvPr/>
        </p:nvSpPr>
        <p:spPr>
          <a:xfrm>
            <a:off x="336582" y="1332345"/>
            <a:ext cx="2288358" cy="57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ВОПРОСЫ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Google Shape;231;g28b770874cd_0_37"/>
          <p:cNvSpPr txBox="1"/>
          <p:nvPr/>
        </p:nvSpPr>
        <p:spPr>
          <a:xfrm>
            <a:off x="1763046" y="4847257"/>
            <a:ext cx="2987333" cy="78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видим, что люли активно занимаются дома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Google Shape;231;g28b770874cd_0_37"/>
          <p:cNvSpPr txBox="1"/>
          <p:nvPr/>
        </p:nvSpPr>
        <p:spPr>
          <a:xfrm>
            <a:off x="336582" y="4850636"/>
            <a:ext cx="1294501" cy="57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ВЫВОДЫ</a:t>
            </a:r>
            <a:endParaRPr lang="ru-RU"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" name="Google Shape;231;g28b770874cd_0_37"/>
          <p:cNvSpPr txBox="1"/>
          <p:nvPr/>
        </p:nvSpPr>
        <p:spPr>
          <a:xfrm>
            <a:off x="5254793" y="4847257"/>
            <a:ext cx="2674720" cy="138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Опрошенным не 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хватает мотивации и времени на тренировки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" name="Google Shape;231;g28b770874cd_0_37"/>
          <p:cNvSpPr txBox="1"/>
          <p:nvPr/>
        </p:nvSpPr>
        <p:spPr>
          <a:xfrm>
            <a:off x="8433929" y="1332344"/>
            <a:ext cx="2674719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Имеются ли противопоказания к занятию спортом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" name="Google Shape;231;g28b770874cd_0_37"/>
          <p:cNvSpPr txBox="1"/>
          <p:nvPr/>
        </p:nvSpPr>
        <p:spPr>
          <a:xfrm>
            <a:off x="8433927" y="4847257"/>
            <a:ext cx="2674720" cy="103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трети опрошенных имеются противопоказания к занятиям спортом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065" y="2424975"/>
            <a:ext cx="1889291" cy="21964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990" y="2540808"/>
            <a:ext cx="1836326" cy="20806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415" y="2514225"/>
            <a:ext cx="2403743" cy="201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96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100" b="1" dirty="0" smtClean="0">
                <a:solidFill>
                  <a:schemeClr val="dk1"/>
                </a:solidFill>
              </a:rPr>
              <a:t>РЕЗУЛЬТАТЫ ОПРОСА</a:t>
            </a:r>
            <a:endParaRPr lang="ru-RU" sz="21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0" name="Google Shape;231;g28b770874cd_0_37"/>
          <p:cNvSpPr txBox="1"/>
          <p:nvPr/>
        </p:nvSpPr>
        <p:spPr>
          <a:xfrm>
            <a:off x="3046551" y="1332345"/>
            <a:ext cx="2987333" cy="124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Интерес к использованию нашего приложения </a:t>
            </a:r>
            <a:br>
              <a:rPr lang="ru-RU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основе ИИ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Google Shape;231;g28b770874cd_0_37"/>
          <p:cNvSpPr txBox="1"/>
          <p:nvPr/>
        </p:nvSpPr>
        <p:spPr>
          <a:xfrm>
            <a:off x="7211611" y="1332345"/>
            <a:ext cx="2674719" cy="605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Ценовая политика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Google Shape;231;g28b770874cd_0_37"/>
          <p:cNvSpPr txBox="1"/>
          <p:nvPr/>
        </p:nvSpPr>
        <p:spPr>
          <a:xfrm>
            <a:off x="336582" y="1332345"/>
            <a:ext cx="2288358" cy="605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ВОПРОСЫ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Google Shape;231;g28b770874cd_0_37"/>
          <p:cNvSpPr txBox="1"/>
          <p:nvPr/>
        </p:nvSpPr>
        <p:spPr>
          <a:xfrm>
            <a:off x="3046552" y="4847257"/>
            <a:ext cx="2987333" cy="127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Людям интересно попробовать тренироваться дома с нашем приложением с искусственным интеллектом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Google Shape;231;g28b770874cd_0_37"/>
          <p:cNvSpPr txBox="1"/>
          <p:nvPr/>
        </p:nvSpPr>
        <p:spPr>
          <a:xfrm>
            <a:off x="336582" y="4847257"/>
            <a:ext cx="1294501" cy="605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ВЫВОДЫ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" name="Google Shape;231;g28b770874cd_0_37"/>
          <p:cNvSpPr txBox="1"/>
          <p:nvPr/>
        </p:nvSpPr>
        <p:spPr>
          <a:xfrm>
            <a:off x="7211609" y="4847257"/>
            <a:ext cx="2674720" cy="162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Средняя цена, за которую готовы использовать приложение до 500 рублей </a:t>
            </a:r>
            <a:b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месяц</a:t>
            </a:r>
            <a:endParaRPr lang="ru-RU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148" y="2573892"/>
            <a:ext cx="2458137" cy="19885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1087" y="2414396"/>
            <a:ext cx="2980277" cy="192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7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100" b="1" dirty="0" smtClean="0">
                <a:solidFill>
                  <a:schemeClr val="dk1"/>
                </a:solidFill>
              </a:rPr>
              <a:t>ОБЩИЕ ВЫВОДЫ ПО ИТОГАМ ОПРОСА</a:t>
            </a:r>
            <a:endParaRPr lang="ru-RU" sz="21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1" name="Google Shape;231;g28b770874cd_0_37"/>
          <p:cNvSpPr txBox="1"/>
          <p:nvPr/>
        </p:nvSpPr>
        <p:spPr>
          <a:xfrm>
            <a:off x="268550" y="1785000"/>
            <a:ext cx="11380906" cy="53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возраст опрошенных 18-25 лет.</a:t>
            </a:r>
          </a:p>
          <a:p>
            <a: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 активно занимаются спортом дома. </a:t>
            </a: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Людям не хватает мотивации.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приложение будет отправлять вам уведомления, напоминания о тренировках и мотивационные сообщения, чтобы поддерживать вашу мотивацию и помогать вам достигать ваших фитнес целей.</a:t>
            </a:r>
            <a:endParaRPr lang="ru-RU" sz="1600" dirty="0" smtClean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У трети опрошенных имеются противопоказания к занятиям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спортом.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искусственный интеллект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анализировать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 здоровье, физическую форму и цели, чтобы создать индивидуальные тренировочные программы, идеально подходящие для вас.</a:t>
            </a:r>
            <a:endParaRPr lang="ru-RU" sz="1600" dirty="0" smtClean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Людям интересно попробовать тренироваться дома с нашем приложением </a:t>
            </a: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искусственным </a:t>
            </a: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интеллектом.</a:t>
            </a:r>
            <a:endParaRPr lang="ru-RU"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ru-RU"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23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23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1241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7" descr="C:\Users\MSShafigullin\Desktop\2020\Презентация КФУ\kfu_logo_circle_ru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23" y="197675"/>
            <a:ext cx="7374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7"/>
          <p:cNvSpPr txBox="1"/>
          <p:nvPr/>
        </p:nvSpPr>
        <p:spPr>
          <a:xfrm>
            <a:off x="853164" y="327924"/>
            <a:ext cx="9793200" cy="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626" name="Google Shape;626;p7"/>
          <p:cNvSpPr/>
          <p:nvPr/>
        </p:nvSpPr>
        <p:spPr>
          <a:xfrm>
            <a:off x="751990" y="3962360"/>
            <a:ext cx="424991" cy="480000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27" name="Google Shape;627;p7"/>
          <p:cNvSpPr/>
          <p:nvPr/>
        </p:nvSpPr>
        <p:spPr>
          <a:xfrm>
            <a:off x="227426" y="1220755"/>
            <a:ext cx="2208245" cy="45125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 dirty="0"/>
          </a:p>
        </p:txBody>
      </p:sp>
      <p:sp>
        <p:nvSpPr>
          <p:cNvPr id="628" name="Google Shape;628;p7"/>
          <p:cNvSpPr/>
          <p:nvPr/>
        </p:nvSpPr>
        <p:spPr>
          <a:xfrm>
            <a:off x="4860000" y="1221038"/>
            <a:ext cx="2472000" cy="45125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29" name="Google Shape;629;p7"/>
          <p:cNvSpPr/>
          <p:nvPr/>
        </p:nvSpPr>
        <p:spPr>
          <a:xfrm>
            <a:off x="9630107" y="1211611"/>
            <a:ext cx="2400267" cy="451250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-RU" sz="1867" dirty="0">
                <a:solidFill>
                  <a:schemeClr val="lt1"/>
                </a:solidFill>
              </a:rPr>
              <a:t>Молодежь и взрослое поколение от 18 до 60 лет</a:t>
            </a:r>
            <a:endParaRPr sz="1867" dirty="0">
              <a:solidFill>
                <a:schemeClr val="lt1"/>
              </a:solidFill>
            </a:endParaRPr>
          </a:p>
        </p:txBody>
      </p:sp>
      <p:sp>
        <p:nvSpPr>
          <p:cNvPr id="630" name="Google Shape;630;p7"/>
          <p:cNvSpPr/>
          <p:nvPr/>
        </p:nvSpPr>
        <p:spPr>
          <a:xfrm>
            <a:off x="2351584" y="3532376"/>
            <a:ext cx="2496277" cy="220088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31" name="Google Shape;631;p7"/>
          <p:cNvSpPr/>
          <p:nvPr/>
        </p:nvSpPr>
        <p:spPr>
          <a:xfrm>
            <a:off x="2351584" y="1221035"/>
            <a:ext cx="2496277" cy="231134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32" name="Google Shape;632;p7"/>
          <p:cNvSpPr/>
          <p:nvPr/>
        </p:nvSpPr>
        <p:spPr>
          <a:xfrm>
            <a:off x="7334995" y="3532378"/>
            <a:ext cx="2298123" cy="220087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33" name="Google Shape;633;p7"/>
          <p:cNvSpPr/>
          <p:nvPr/>
        </p:nvSpPr>
        <p:spPr>
          <a:xfrm>
            <a:off x="7334845" y="1216573"/>
            <a:ext cx="2298123" cy="231133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34" name="Google Shape;634;p7"/>
          <p:cNvSpPr txBox="1"/>
          <p:nvPr/>
        </p:nvSpPr>
        <p:spPr>
          <a:xfrm>
            <a:off x="6150810" y="6124249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rgbClr val="C00000"/>
                </a:solidFill>
              </a:rPr>
              <a:t>Потоки поступления доходов</a:t>
            </a:r>
            <a:endParaRPr sz="1333" b="1">
              <a:solidFill>
                <a:srgbClr val="C00000"/>
              </a:solidFill>
            </a:endParaRPr>
          </a:p>
        </p:txBody>
      </p:sp>
      <p:sp>
        <p:nvSpPr>
          <p:cNvPr id="635" name="Google Shape;635;p7"/>
          <p:cNvSpPr/>
          <p:nvPr/>
        </p:nvSpPr>
        <p:spPr>
          <a:xfrm>
            <a:off x="6096000" y="5733256"/>
            <a:ext cx="5952661" cy="96010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36" name="Google Shape;636;p7"/>
          <p:cNvSpPr/>
          <p:nvPr/>
        </p:nvSpPr>
        <p:spPr>
          <a:xfrm>
            <a:off x="227425" y="5733256"/>
            <a:ext cx="5868575" cy="96010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-RU" sz="1867">
                <a:solidFill>
                  <a:schemeClr val="lt1"/>
                </a:solidFill>
              </a:rPr>
              <a:t>Отзывы</a:t>
            </a:r>
          </a:p>
          <a:p>
            <a:pPr algn="ctr"/>
            <a:r>
              <a:rPr lang="ru-RU" sz="1867">
                <a:solidFill>
                  <a:schemeClr val="lt1"/>
                </a:solidFill>
              </a:rPr>
              <a:t>Персональные тренировки</a:t>
            </a:r>
            <a:endParaRPr sz="1867">
              <a:solidFill>
                <a:schemeClr val="lt1"/>
              </a:solidFill>
            </a:endParaRPr>
          </a:p>
        </p:txBody>
      </p:sp>
      <p:sp>
        <p:nvSpPr>
          <p:cNvPr id="637" name="Google Shape;637;p7"/>
          <p:cNvSpPr txBox="1"/>
          <p:nvPr/>
        </p:nvSpPr>
        <p:spPr>
          <a:xfrm>
            <a:off x="4923619" y="1853722"/>
            <a:ext cx="2483272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accent1"/>
                </a:solidFill>
              </a:rPr>
              <a:t>Ценностное предложение</a:t>
            </a:r>
            <a:endParaRPr sz="1333" b="1">
              <a:solidFill>
                <a:schemeClr val="accent1"/>
              </a:solidFill>
            </a:endParaRPr>
          </a:p>
        </p:txBody>
      </p:sp>
      <p:sp>
        <p:nvSpPr>
          <p:cNvPr id="638" name="Google Shape;638;p7"/>
          <p:cNvSpPr txBox="1"/>
          <p:nvPr/>
        </p:nvSpPr>
        <p:spPr>
          <a:xfrm>
            <a:off x="7382925" y="4071239"/>
            <a:ext cx="1505483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accent1"/>
                </a:solidFill>
              </a:rPr>
              <a:t>Каналы сбыта</a:t>
            </a:r>
            <a:endParaRPr sz="1333" b="1">
              <a:solidFill>
                <a:schemeClr val="accent1"/>
              </a:solidFill>
            </a:endParaRPr>
          </a:p>
        </p:txBody>
      </p:sp>
      <p:sp>
        <p:nvSpPr>
          <p:cNvPr id="639" name="Google Shape;639;p7"/>
          <p:cNvSpPr txBox="1"/>
          <p:nvPr/>
        </p:nvSpPr>
        <p:spPr>
          <a:xfrm>
            <a:off x="7429842" y="1751128"/>
            <a:ext cx="1857461" cy="533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accent1"/>
                </a:solidFill>
              </a:rPr>
              <a:t>Взаимоотношения с клиентами</a:t>
            </a:r>
            <a:endParaRPr sz="1333" b="1">
              <a:solidFill>
                <a:schemeClr val="accent1"/>
              </a:solidFill>
            </a:endParaRPr>
          </a:p>
        </p:txBody>
      </p:sp>
      <p:sp>
        <p:nvSpPr>
          <p:cNvPr id="640" name="Google Shape;640;p7"/>
          <p:cNvSpPr txBox="1"/>
          <p:nvPr/>
        </p:nvSpPr>
        <p:spPr>
          <a:xfrm>
            <a:off x="9744405" y="1751128"/>
            <a:ext cx="1728192" cy="533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accent1"/>
                </a:solidFill>
              </a:rPr>
              <a:t>Потребительские сегменты</a:t>
            </a:r>
            <a:endParaRPr sz="1333" b="1" dirty="0">
              <a:solidFill>
                <a:schemeClr val="accent1"/>
              </a:solidFill>
            </a:endParaRPr>
          </a:p>
        </p:txBody>
      </p:sp>
      <p:sp>
        <p:nvSpPr>
          <p:cNvPr id="641" name="Google Shape;641;p7"/>
          <p:cNvSpPr txBox="1"/>
          <p:nvPr/>
        </p:nvSpPr>
        <p:spPr>
          <a:xfrm>
            <a:off x="431372" y="5789005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C00000"/>
                </a:solidFill>
              </a:rPr>
              <a:t>Структура издержек</a:t>
            </a:r>
            <a:endParaRPr sz="1333" b="1" dirty="0">
              <a:solidFill>
                <a:srgbClr val="C00000"/>
              </a:solidFill>
            </a:endParaRPr>
          </a:p>
        </p:txBody>
      </p:sp>
      <p:sp>
        <p:nvSpPr>
          <p:cNvPr id="642" name="Google Shape;642;p7"/>
          <p:cNvSpPr txBox="1"/>
          <p:nvPr/>
        </p:nvSpPr>
        <p:spPr>
          <a:xfrm>
            <a:off x="2366865" y="3957059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3F3F3F"/>
                </a:solidFill>
              </a:rPr>
              <a:t>Ключевые ресурсы</a:t>
            </a:r>
            <a:endParaRPr sz="1333" b="1" dirty="0">
              <a:solidFill>
                <a:srgbClr val="3F3F3F"/>
              </a:solidFill>
            </a:endParaRPr>
          </a:p>
        </p:txBody>
      </p:sp>
      <p:sp>
        <p:nvSpPr>
          <p:cNvPr id="643" name="Google Shape;643;p7"/>
          <p:cNvSpPr txBox="1"/>
          <p:nvPr/>
        </p:nvSpPr>
        <p:spPr>
          <a:xfrm>
            <a:off x="2351585" y="1751128"/>
            <a:ext cx="1712911" cy="533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rgbClr val="3F3F3F"/>
                </a:solidFill>
              </a:rPr>
              <a:t>Ключевые виды деятельности</a:t>
            </a:r>
            <a:endParaRPr sz="1333" b="1">
              <a:solidFill>
                <a:srgbClr val="3F3F3F"/>
              </a:solidFill>
            </a:endParaRPr>
          </a:p>
        </p:txBody>
      </p:sp>
      <p:sp>
        <p:nvSpPr>
          <p:cNvPr id="644" name="Google Shape;644;p7"/>
          <p:cNvSpPr txBox="1"/>
          <p:nvPr/>
        </p:nvSpPr>
        <p:spPr>
          <a:xfrm>
            <a:off x="193037" y="1853722"/>
            <a:ext cx="2062536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rgbClr val="3F3F3F"/>
                </a:solidFill>
              </a:rPr>
              <a:t>Ключевые партнеры</a:t>
            </a:r>
            <a:endParaRPr sz="1333" b="1">
              <a:solidFill>
                <a:srgbClr val="3F3F3F"/>
              </a:solidFill>
            </a:endParaRPr>
          </a:p>
        </p:txBody>
      </p:sp>
      <p:sp>
        <p:nvSpPr>
          <p:cNvPr id="645" name="Google Shape;645;p7"/>
          <p:cNvSpPr/>
          <p:nvPr/>
        </p:nvSpPr>
        <p:spPr>
          <a:xfrm>
            <a:off x="6199698" y="5845285"/>
            <a:ext cx="458335" cy="256755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46" name="Google Shape;646;p7"/>
          <p:cNvSpPr/>
          <p:nvPr/>
        </p:nvSpPr>
        <p:spPr>
          <a:xfrm>
            <a:off x="2381359" y="3591239"/>
            <a:ext cx="366216" cy="365820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47" name="Google Shape;647;p7"/>
          <p:cNvSpPr/>
          <p:nvPr/>
        </p:nvSpPr>
        <p:spPr>
          <a:xfrm>
            <a:off x="7406891" y="3591239"/>
            <a:ext cx="493163" cy="480000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48" name="Google Shape;648;p7"/>
          <p:cNvSpPr/>
          <p:nvPr/>
        </p:nvSpPr>
        <p:spPr>
          <a:xfrm>
            <a:off x="278039" y="1312438"/>
            <a:ext cx="544044" cy="498325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49" name="Google Shape;649;p7"/>
          <p:cNvSpPr/>
          <p:nvPr/>
        </p:nvSpPr>
        <p:spPr>
          <a:xfrm flipH="1">
            <a:off x="7429842" y="1372074"/>
            <a:ext cx="459495" cy="379055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50" name="Google Shape;650;p7"/>
          <p:cNvSpPr/>
          <p:nvPr/>
        </p:nvSpPr>
        <p:spPr>
          <a:xfrm>
            <a:off x="5057509" y="1299455"/>
            <a:ext cx="462427" cy="45167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dk1"/>
              </a:solidFill>
            </a:endParaRPr>
          </a:p>
        </p:txBody>
      </p:sp>
      <p:sp>
        <p:nvSpPr>
          <p:cNvPr id="651" name="Google Shape;651;p7"/>
          <p:cNvSpPr/>
          <p:nvPr/>
        </p:nvSpPr>
        <p:spPr>
          <a:xfrm>
            <a:off x="10032438" y="1299453"/>
            <a:ext cx="148335" cy="451675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52" name="Google Shape;652;p7"/>
          <p:cNvSpPr/>
          <p:nvPr/>
        </p:nvSpPr>
        <p:spPr>
          <a:xfrm rot="10800000">
            <a:off x="10224456" y="1299453"/>
            <a:ext cx="192024" cy="451675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653" name="Google Shape;653;p7"/>
          <p:cNvSpPr/>
          <p:nvPr/>
        </p:nvSpPr>
        <p:spPr>
          <a:xfrm rot="10800000">
            <a:off x="278705" y="5791605"/>
            <a:ext cx="135676" cy="310435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dk1"/>
              </a:solidFill>
            </a:endParaRPr>
          </a:p>
        </p:txBody>
      </p:sp>
      <p:sp>
        <p:nvSpPr>
          <p:cNvPr id="654" name="Google Shape;654;p7"/>
          <p:cNvSpPr/>
          <p:nvPr/>
        </p:nvSpPr>
        <p:spPr>
          <a:xfrm>
            <a:off x="2396902" y="1312438"/>
            <a:ext cx="446524" cy="450253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sp>
        <p:nvSpPr>
          <p:cNvPr id="35" name="Google Shape;641;p7">
            <a:extLst>
              <a:ext uri="{FF2B5EF4-FFF2-40B4-BE49-F238E27FC236}">
                <a16:creationId xmlns="" xmlns:a16="http://schemas.microsoft.com/office/drawing/2014/main" id="{87DADB26-3BA9-D24B-85B8-C98637243EEA}"/>
              </a:ext>
            </a:extLst>
          </p:cNvPr>
          <p:cNvSpPr txBox="1"/>
          <p:nvPr/>
        </p:nvSpPr>
        <p:spPr>
          <a:xfrm>
            <a:off x="6615397" y="5816941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C00000"/>
                </a:solidFill>
              </a:rPr>
              <a:t>Структура доходов</a:t>
            </a:r>
            <a:endParaRPr sz="1333" b="1" dirty="0">
              <a:solidFill>
                <a:srgbClr val="C00000"/>
              </a:solidFill>
            </a:endParaRPr>
          </a:p>
        </p:txBody>
      </p:sp>
      <p:sp>
        <p:nvSpPr>
          <p:cNvPr id="36" name="Google Shape;640;p7">
            <a:extLst>
              <a:ext uri="{FF2B5EF4-FFF2-40B4-BE49-F238E27FC236}">
                <a16:creationId xmlns="" xmlns:a16="http://schemas.microsoft.com/office/drawing/2014/main" id="{612FEF5E-B856-4F83-ABA2-5AE15B44709E}"/>
              </a:ext>
            </a:extLst>
          </p:cNvPr>
          <p:cNvSpPr txBox="1"/>
          <p:nvPr/>
        </p:nvSpPr>
        <p:spPr>
          <a:xfrm>
            <a:off x="9744405" y="2468894"/>
            <a:ext cx="2289916" cy="1558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Люди от 18 до 25 лет</a:t>
            </a:r>
            <a:br>
              <a:rPr lang="ru-RU" sz="1333" dirty="0"/>
            </a:br>
            <a:r>
              <a:rPr lang="ru-RU" sz="1333" dirty="0"/>
              <a:t/>
            </a:r>
            <a:br>
              <a:rPr lang="ru-RU" sz="1333" dirty="0"/>
            </a:br>
            <a:r>
              <a:rPr lang="ru-RU" sz="1333" dirty="0"/>
              <a:t>Люди, у которых есть </a:t>
            </a:r>
          </a:p>
          <a:p>
            <a:r>
              <a:rPr lang="ru-RU" sz="1333" dirty="0"/>
              <a:t>Противопоказания для </a:t>
            </a:r>
            <a:r>
              <a:rPr lang="en-US" sz="1333" dirty="0"/>
              <a:t/>
            </a:r>
            <a:br>
              <a:rPr lang="en-US" sz="1333" dirty="0"/>
            </a:br>
            <a:r>
              <a:rPr lang="ru-RU" sz="1333" dirty="0"/>
              <a:t>занятий спортом</a:t>
            </a:r>
          </a:p>
          <a:p>
            <a:endParaRPr lang="ru-RU" sz="1333" b="1" dirty="0"/>
          </a:p>
          <a:p>
            <a:endParaRPr sz="1333" b="1" dirty="0"/>
          </a:p>
        </p:txBody>
      </p:sp>
      <p:sp>
        <p:nvSpPr>
          <p:cNvPr id="37" name="Google Shape;640;p7">
            <a:extLst>
              <a:ext uri="{FF2B5EF4-FFF2-40B4-BE49-F238E27FC236}">
                <a16:creationId xmlns="" xmlns:a16="http://schemas.microsoft.com/office/drawing/2014/main" id="{DB857032-227B-448A-A207-73A09CE2410A}"/>
              </a:ext>
            </a:extLst>
          </p:cNvPr>
          <p:cNvSpPr txBox="1"/>
          <p:nvPr/>
        </p:nvSpPr>
        <p:spPr>
          <a:xfrm>
            <a:off x="7401582" y="2370049"/>
            <a:ext cx="2120487" cy="94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Отзывы</a:t>
            </a:r>
            <a:endParaRPr lang="en-US" sz="1333" dirty="0"/>
          </a:p>
          <a:p>
            <a:endParaRPr lang="ru-RU" sz="1333" dirty="0"/>
          </a:p>
          <a:p>
            <a:r>
              <a:rPr lang="ru-RU" sz="1333" dirty="0"/>
              <a:t>Персональные </a:t>
            </a:r>
            <a:r>
              <a:rPr lang="en-US" sz="1333" dirty="0"/>
              <a:t/>
            </a:r>
            <a:br>
              <a:rPr lang="en-US" sz="1333" dirty="0"/>
            </a:br>
            <a:r>
              <a:rPr lang="ru-RU" sz="1333" dirty="0"/>
              <a:t>тренировки</a:t>
            </a:r>
            <a:endParaRPr sz="1333" dirty="0"/>
          </a:p>
        </p:txBody>
      </p:sp>
      <p:sp>
        <p:nvSpPr>
          <p:cNvPr id="38" name="Google Shape;640;p7">
            <a:extLst>
              <a:ext uri="{FF2B5EF4-FFF2-40B4-BE49-F238E27FC236}">
                <a16:creationId xmlns="" xmlns:a16="http://schemas.microsoft.com/office/drawing/2014/main" id="{01486A76-003C-4DA6-A458-FEA604789068}"/>
              </a:ext>
            </a:extLst>
          </p:cNvPr>
          <p:cNvSpPr txBox="1"/>
          <p:nvPr/>
        </p:nvSpPr>
        <p:spPr>
          <a:xfrm>
            <a:off x="7406891" y="4583500"/>
            <a:ext cx="2214251" cy="73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Онлайн </a:t>
            </a:r>
            <a:r>
              <a:rPr lang="ru-RU" sz="1333" dirty="0" err="1"/>
              <a:t>маркеты</a:t>
            </a:r>
            <a:r>
              <a:rPr lang="ru-RU" sz="1333" dirty="0"/>
              <a:t> </a:t>
            </a:r>
            <a:r>
              <a:rPr lang="en-US" sz="1333" dirty="0"/>
              <a:t/>
            </a:r>
            <a:br>
              <a:rPr lang="en-US" sz="1333" dirty="0"/>
            </a:br>
            <a:endParaRPr lang="ru-RU" sz="1333" dirty="0"/>
          </a:p>
          <a:p>
            <a:r>
              <a:rPr lang="ru-RU" sz="1333" dirty="0"/>
              <a:t>Реклама в соцсетях</a:t>
            </a:r>
            <a:endParaRPr sz="1333" dirty="0"/>
          </a:p>
        </p:txBody>
      </p:sp>
      <p:sp>
        <p:nvSpPr>
          <p:cNvPr id="39" name="Google Shape;640;p7">
            <a:extLst>
              <a:ext uri="{FF2B5EF4-FFF2-40B4-BE49-F238E27FC236}">
                <a16:creationId xmlns="" xmlns:a16="http://schemas.microsoft.com/office/drawing/2014/main" id="{11E2D5C7-C1FD-4ECB-8020-9A6113013048}"/>
              </a:ext>
            </a:extLst>
          </p:cNvPr>
          <p:cNvSpPr txBox="1"/>
          <p:nvPr/>
        </p:nvSpPr>
        <p:spPr>
          <a:xfrm>
            <a:off x="4908952" y="2445395"/>
            <a:ext cx="2429117" cy="340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Оздоровление населения </a:t>
            </a:r>
            <a:br>
              <a:rPr lang="ru-RU" sz="1333" dirty="0"/>
            </a:br>
            <a:r>
              <a:rPr lang="ru-RU" sz="1333" dirty="0"/>
              <a:t>доступным путем</a:t>
            </a:r>
          </a:p>
          <a:p>
            <a:endParaRPr lang="ru-RU" sz="1333" b="1" dirty="0"/>
          </a:p>
          <a:p>
            <a:pPr lvl="0"/>
            <a:r>
              <a:rPr lang="ru-RU" sz="1333" dirty="0"/>
              <a:t>Персонализированные </a:t>
            </a:r>
            <a:br>
              <a:rPr lang="ru-RU" sz="1333" dirty="0"/>
            </a:br>
            <a:r>
              <a:rPr lang="ru-RU" sz="1333" dirty="0"/>
              <a:t>Тренировки с учетом </a:t>
            </a:r>
          </a:p>
          <a:p>
            <a:pPr lvl="0"/>
            <a:r>
              <a:rPr lang="ru-RU" sz="1333" dirty="0"/>
              <a:t>Противопоказаний</a:t>
            </a:r>
          </a:p>
          <a:p>
            <a:pPr lvl="0"/>
            <a:endParaRPr lang="ru-RU" sz="1333" dirty="0"/>
          </a:p>
          <a:p>
            <a:pPr lvl="0"/>
            <a:r>
              <a:rPr lang="ru-RU" sz="1333" dirty="0"/>
              <a:t>Умный </a:t>
            </a:r>
            <a:r>
              <a:rPr lang="ru-RU" sz="1333" dirty="0" err="1"/>
              <a:t>трекер</a:t>
            </a:r>
            <a:r>
              <a:rPr lang="ru-RU" sz="1333" dirty="0"/>
              <a:t> прогресса</a:t>
            </a:r>
          </a:p>
          <a:p>
            <a:pPr lvl="0"/>
            <a:endParaRPr lang="ru-RU" sz="1333" dirty="0"/>
          </a:p>
          <a:p>
            <a:pPr lvl="0"/>
            <a:r>
              <a:rPr lang="ru-RU" sz="1333" dirty="0"/>
              <a:t>Доступность в цене</a:t>
            </a:r>
          </a:p>
          <a:p>
            <a:pPr lvl="0"/>
            <a:endParaRPr lang="ru-RU" sz="1333" dirty="0"/>
          </a:p>
          <a:p>
            <a:pPr lvl="0"/>
            <a:r>
              <a:rPr lang="ru-RU" sz="1333" dirty="0"/>
              <a:t>Персональные </a:t>
            </a:r>
            <a:br>
              <a:rPr lang="ru-RU" sz="1333" dirty="0"/>
            </a:br>
            <a:r>
              <a:rPr lang="ru-RU" sz="1333" dirty="0"/>
              <a:t>рекомендации по питанию</a:t>
            </a:r>
          </a:p>
          <a:p>
            <a:pPr lvl="0"/>
            <a:endParaRPr lang="ru-RU" sz="1333" dirty="0"/>
          </a:p>
          <a:p>
            <a:pPr lvl="0"/>
            <a:endParaRPr lang="ru-RU" sz="1333" b="1" dirty="0"/>
          </a:p>
          <a:p>
            <a:pPr lvl="0"/>
            <a:endParaRPr sz="1333" b="1" dirty="0"/>
          </a:p>
        </p:txBody>
      </p:sp>
      <p:sp>
        <p:nvSpPr>
          <p:cNvPr id="40" name="Google Shape;640;p7">
            <a:extLst>
              <a:ext uri="{FF2B5EF4-FFF2-40B4-BE49-F238E27FC236}">
                <a16:creationId xmlns="" xmlns:a16="http://schemas.microsoft.com/office/drawing/2014/main" id="{422A6703-548A-48D0-AC61-2C540048AB77}"/>
              </a:ext>
            </a:extLst>
          </p:cNvPr>
          <p:cNvSpPr txBox="1"/>
          <p:nvPr/>
        </p:nvSpPr>
        <p:spPr>
          <a:xfrm>
            <a:off x="2432369" y="2240212"/>
            <a:ext cx="2316395" cy="114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Составление программ </a:t>
            </a:r>
            <a:br>
              <a:rPr lang="ru-RU" sz="1333" dirty="0"/>
            </a:br>
            <a:r>
              <a:rPr lang="ru-RU" sz="1333" dirty="0"/>
              <a:t>тренировок и питания</a:t>
            </a:r>
            <a:br>
              <a:rPr lang="ru-RU" sz="1333" dirty="0"/>
            </a:br>
            <a:endParaRPr lang="ru-RU" sz="1333" dirty="0"/>
          </a:p>
          <a:p>
            <a:r>
              <a:rPr lang="ru-RU" sz="1333" dirty="0"/>
              <a:t>Анализ состояния </a:t>
            </a:r>
            <a:r>
              <a:rPr lang="en-US" sz="1333" dirty="0"/>
              <a:t/>
            </a:r>
            <a:br>
              <a:rPr lang="en-US" sz="1333" dirty="0"/>
            </a:br>
            <a:r>
              <a:rPr lang="ru-RU" sz="1333" dirty="0"/>
              <a:t>здоровья</a:t>
            </a:r>
            <a:endParaRPr sz="1333" dirty="0"/>
          </a:p>
        </p:txBody>
      </p:sp>
      <p:sp>
        <p:nvSpPr>
          <p:cNvPr id="41" name="Google Shape;640;p7">
            <a:extLst>
              <a:ext uri="{FF2B5EF4-FFF2-40B4-BE49-F238E27FC236}">
                <a16:creationId xmlns="" xmlns:a16="http://schemas.microsoft.com/office/drawing/2014/main" id="{09DDD0B9-607A-4C6B-A231-2D96753E1924}"/>
              </a:ext>
            </a:extLst>
          </p:cNvPr>
          <p:cNvSpPr txBox="1"/>
          <p:nvPr/>
        </p:nvSpPr>
        <p:spPr>
          <a:xfrm>
            <a:off x="2380385" y="4343254"/>
            <a:ext cx="2434612" cy="114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Команда</a:t>
            </a:r>
            <a:br>
              <a:rPr lang="ru-RU" sz="1333" dirty="0"/>
            </a:br>
            <a:r>
              <a:rPr lang="ru-RU" sz="1333" dirty="0"/>
              <a:t> </a:t>
            </a:r>
          </a:p>
          <a:p>
            <a:r>
              <a:rPr lang="ru-RU" sz="1333" dirty="0"/>
              <a:t>Искусственный </a:t>
            </a:r>
            <a:r>
              <a:rPr lang="ru-RU" sz="1333" dirty="0" smtClean="0"/>
              <a:t>интеллект</a:t>
            </a:r>
            <a:br>
              <a:rPr lang="ru-RU" sz="1333" dirty="0" smtClean="0"/>
            </a:br>
            <a:r>
              <a:rPr lang="ru-RU" sz="1333" dirty="0" smtClean="0"/>
              <a:t/>
            </a:r>
            <a:br>
              <a:rPr lang="ru-RU" sz="1333" dirty="0" smtClean="0"/>
            </a:br>
            <a:r>
              <a:rPr lang="ru-RU" sz="1333" dirty="0" smtClean="0"/>
              <a:t>Платформа приложения</a:t>
            </a:r>
            <a:endParaRPr sz="1333" dirty="0"/>
          </a:p>
        </p:txBody>
      </p:sp>
      <p:sp>
        <p:nvSpPr>
          <p:cNvPr id="42" name="Google Shape;640;p7">
            <a:extLst>
              <a:ext uri="{FF2B5EF4-FFF2-40B4-BE49-F238E27FC236}">
                <a16:creationId xmlns="" xmlns:a16="http://schemas.microsoft.com/office/drawing/2014/main" id="{2E211180-B5C6-4EB2-88A5-12A6CC7BB73A}"/>
              </a:ext>
            </a:extLst>
          </p:cNvPr>
          <p:cNvSpPr txBox="1"/>
          <p:nvPr/>
        </p:nvSpPr>
        <p:spPr>
          <a:xfrm>
            <a:off x="266423" y="2580057"/>
            <a:ext cx="2214251" cy="135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Магазины спорт </a:t>
            </a:r>
            <a:r>
              <a:rPr lang="en-US" sz="1333" dirty="0"/>
              <a:t/>
            </a:r>
            <a:br>
              <a:rPr lang="en-US" sz="1333" dirty="0"/>
            </a:br>
            <a:r>
              <a:rPr lang="ru-RU" sz="1333" dirty="0"/>
              <a:t>инвентаря и питания</a:t>
            </a:r>
            <a:br>
              <a:rPr lang="ru-RU" sz="1333" dirty="0"/>
            </a:br>
            <a:endParaRPr lang="ru-RU" sz="1333" dirty="0"/>
          </a:p>
          <a:p>
            <a:r>
              <a:rPr lang="ru-RU" sz="1333" dirty="0" err="1"/>
              <a:t>Нутрициологи</a:t>
            </a:r>
            <a:r>
              <a:rPr lang="ru-RU" sz="1333" dirty="0"/>
              <a:t> </a:t>
            </a:r>
          </a:p>
          <a:p>
            <a:r>
              <a:rPr lang="ru-RU" sz="1333" dirty="0"/>
              <a:t/>
            </a:r>
            <a:br>
              <a:rPr lang="ru-RU" sz="1333" dirty="0"/>
            </a:br>
            <a:r>
              <a:rPr lang="ru-RU" sz="1333" dirty="0"/>
              <a:t>Диетологи</a:t>
            </a:r>
            <a:endParaRPr sz="1333" dirty="0"/>
          </a:p>
        </p:txBody>
      </p:sp>
      <p:sp>
        <p:nvSpPr>
          <p:cNvPr id="43" name="Google Shape;640;p7">
            <a:extLst>
              <a:ext uri="{FF2B5EF4-FFF2-40B4-BE49-F238E27FC236}">
                <a16:creationId xmlns="" xmlns:a16="http://schemas.microsoft.com/office/drawing/2014/main" id="{FD227A87-A1D4-48A3-97FB-90B19E31DE1E}"/>
              </a:ext>
            </a:extLst>
          </p:cNvPr>
          <p:cNvSpPr txBox="1"/>
          <p:nvPr/>
        </p:nvSpPr>
        <p:spPr>
          <a:xfrm>
            <a:off x="8327223" y="5843635"/>
            <a:ext cx="3776248" cy="73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/>
              <a:t>Платные подписки на доп. информацию</a:t>
            </a:r>
            <a:r>
              <a:rPr lang="en-US" sz="1333" dirty="0"/>
              <a:t>;</a:t>
            </a:r>
            <a:r>
              <a:rPr lang="ru-RU" sz="1333" dirty="0"/>
              <a:t> </a:t>
            </a:r>
          </a:p>
          <a:p>
            <a:r>
              <a:rPr lang="ru-RU" sz="1333" dirty="0"/>
              <a:t>Возможность работы онлайн с личным </a:t>
            </a:r>
            <a:r>
              <a:rPr lang="en-US" sz="1333" dirty="0"/>
              <a:t/>
            </a:r>
            <a:br>
              <a:rPr lang="en-US" sz="1333" dirty="0"/>
            </a:br>
            <a:r>
              <a:rPr lang="ru-RU" sz="1333" dirty="0"/>
              <a:t>тренером за доп. плату</a:t>
            </a:r>
          </a:p>
        </p:txBody>
      </p:sp>
      <p:sp>
        <p:nvSpPr>
          <p:cNvPr id="45" name="Google Shape;640;p7">
            <a:extLst>
              <a:ext uri="{FF2B5EF4-FFF2-40B4-BE49-F238E27FC236}">
                <a16:creationId xmlns="" xmlns:a16="http://schemas.microsoft.com/office/drawing/2014/main" id="{3C78E77B-EF41-4F00-B1FA-3DB0AAC45BF4}"/>
              </a:ext>
            </a:extLst>
          </p:cNvPr>
          <p:cNvSpPr txBox="1"/>
          <p:nvPr/>
        </p:nvSpPr>
        <p:spPr>
          <a:xfrm>
            <a:off x="2370086" y="5749286"/>
            <a:ext cx="3316137" cy="94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333" dirty="0" err="1"/>
              <a:t>Зп</a:t>
            </a:r>
            <a:r>
              <a:rPr lang="ru-RU" sz="1333" dirty="0"/>
              <a:t> сотрудников</a:t>
            </a:r>
            <a:r>
              <a:rPr lang="en-US" sz="1333" dirty="0"/>
              <a:t>;</a:t>
            </a:r>
            <a:endParaRPr lang="ru-RU" sz="1333" dirty="0"/>
          </a:p>
          <a:p>
            <a:r>
              <a:rPr lang="ru-RU" sz="1333" dirty="0"/>
              <a:t>Поддержание работы серверов </a:t>
            </a:r>
            <a:r>
              <a:rPr lang="en-US" sz="1333" dirty="0"/>
              <a:t/>
            </a:r>
            <a:br>
              <a:rPr lang="en-US" sz="1333" dirty="0"/>
            </a:br>
            <a:r>
              <a:rPr lang="ru-RU" sz="1333" dirty="0"/>
              <a:t>и разработка (обучение) алгоритма</a:t>
            </a:r>
            <a:r>
              <a:rPr lang="en-US" sz="1333" dirty="0"/>
              <a:t>;</a:t>
            </a:r>
            <a:r>
              <a:rPr lang="ru-RU" sz="1333" dirty="0"/>
              <a:t>  </a:t>
            </a:r>
          </a:p>
          <a:p>
            <a:r>
              <a:rPr lang="ru-RU" sz="1333" dirty="0"/>
              <a:t>Разработка видео ряда занятий</a:t>
            </a:r>
          </a:p>
        </p:txBody>
      </p:sp>
      <p:grpSp>
        <p:nvGrpSpPr>
          <p:cNvPr id="46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47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224;g28b770874cd_0_37"/>
          <p:cNvSpPr txBox="1"/>
          <p:nvPr/>
        </p:nvSpPr>
        <p:spPr>
          <a:xfrm>
            <a:off x="268555" y="201572"/>
            <a:ext cx="6519000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b="1" dirty="0" smtClean="0"/>
              <a:t>БИЗНЕС-МОДЕЛЬ ОСТЕРВАЛЬДЕРА </a:t>
            </a:r>
            <a:r>
              <a:rPr lang="ru-RU" sz="2000" dirty="0" smtClean="0">
                <a:solidFill>
                  <a:srgbClr val="FFFFFF"/>
                </a:solidFill>
              </a:rPr>
              <a:t>- ПЕНЬЕ</a:t>
            </a:r>
            <a:endParaRPr lang="ru-RU" sz="2000" dirty="0">
              <a:solidFill>
                <a:srgbClr val="FFFFFF"/>
              </a:solidFill>
            </a:endParaRPr>
          </a:p>
        </p:txBody>
      </p:sp>
      <p:grpSp>
        <p:nvGrpSpPr>
          <p:cNvPr id="50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51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691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10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lang="ru-RU" sz="6900" dirty="0" smtClean="0">
                <a:solidFill>
                  <a:srgbClr val="8F00FF"/>
                </a:solidFill>
              </a:rPr>
              <a:t>ПАСИБО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4800" b="0" i="0" u="none" strike="noStrike" cap="none" dirty="0" smtClean="0">
                <a:solidFill>
                  <a:srgbClr val="8F00FF"/>
                </a:solidFill>
                <a:sym typeface="Arial"/>
              </a:rPr>
              <a:t>ЗА ВНИМАНИЕ</a:t>
            </a:r>
            <a:endParaRPr lang="ru-RU" sz="4800" dirty="0" smtClean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950 822 94 29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aokhotnikovaa@gmail.com</a:t>
            </a: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20535B3-152F-43D5-B45B-84A9DA629ABE}"/>
              </a:ext>
            </a:extLst>
          </p:cNvPr>
          <p:cNvSpPr/>
          <p:nvPr/>
        </p:nvSpPr>
        <p:spPr>
          <a:xfrm>
            <a:off x="8355782" y="1794065"/>
            <a:ext cx="3836218" cy="506393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599</Words>
  <Application>Microsoft Office PowerPoint</Application>
  <PresentationFormat>Широкоэкранный</PresentationFormat>
  <Paragraphs>183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Times New Roman</vt:lpstr>
      <vt:lpstr>Arial</vt:lpstr>
      <vt:lpstr>Helvetica Neue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Учетная запись Майкрософт</cp:lastModifiedBy>
  <cp:revision>12</cp:revision>
  <dcterms:modified xsi:type="dcterms:W3CDTF">2023-12-01T10:45:56Z</dcterms:modified>
</cp:coreProperties>
</file>