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98" r:id="rId4"/>
    <p:sldId id="301" r:id="rId5"/>
    <p:sldId id="300" r:id="rId6"/>
    <p:sldId id="290" r:id="rId7"/>
    <p:sldId id="261" r:id="rId8"/>
    <p:sldId id="262" r:id="rId9"/>
    <p:sldId id="265" r:id="rId10"/>
    <p:sldId id="297" r:id="rId11"/>
    <p:sldId id="291" r:id="rId12"/>
    <p:sldId id="299" r:id="rId13"/>
    <p:sldId id="268" r:id="rId14"/>
    <p:sldId id="293" r:id="rId15"/>
    <p:sldId id="289" r:id="rId16"/>
    <p:sldId id="287" r:id="rId17"/>
    <p:sldId id="276" r:id="rId18"/>
    <p:sldId id="270" r:id="rId19"/>
    <p:sldId id="278" r:id="rId20"/>
    <p:sldId id="303" r:id="rId21"/>
    <p:sldId id="304" r:id="rId22"/>
    <p:sldId id="305" r:id="rId23"/>
  </p:sldIdLst>
  <p:sldSz cx="12192000" cy="6858000"/>
  <p:notesSz cx="12192000" cy="6858000"/>
  <p:embeddedFontLst>
    <p:embeddedFont>
      <p:font typeface="Bernard MT Condensed" panose="02050806060905020404" pitchFamily="18" charset="0"/>
      <p:regular r:id="rId25"/>
    </p:embeddedFont>
    <p:embeddedFont>
      <p:font typeface="Arial Black" panose="020B0A04020102020204" pitchFamily="34" charset="0"/>
      <p:bold r:id="rId26"/>
    </p:embeddedFont>
    <p:embeddedFont>
      <p:font typeface="Open Sans" panose="020B0604020202020204" charset="0"/>
      <p:regular r:id="rId27"/>
      <p:bold r:id="rId28"/>
      <p:italic r:id="rId29"/>
      <p:boldItalic r:id="rId30"/>
    </p:embeddedFont>
    <p:embeddedFont>
      <p:font typeface="Libre Franklin" panose="020B0604020202020204" charset="0"/>
      <p:regular r:id="rId31"/>
      <p:bold r:id="rId32"/>
      <p:italic r:id="rId33"/>
      <p:boldItalic r:id="rId34"/>
    </p:embeddedFont>
    <p:embeddedFont>
      <p:font typeface="Calibri" panose="020F0502020204030204" pitchFamily="34" charset="0"/>
      <p:regular r:id="rId35"/>
      <p:bold r:id="rId36"/>
      <p:italic r:id="rId37"/>
      <p:boldItalic r:id="rId38"/>
    </p:embeddedFont>
    <p:embeddedFont>
      <p:font typeface="Noto Sans" panose="020B0604020202020204" charset="0"/>
      <p:regular r:id="rId39"/>
      <p:bold r:id="rId40"/>
      <p:italic r:id="rId41"/>
      <p:boldItalic r:id="rId42"/>
    </p:embeddedFont>
  </p:embeddedFontLst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000"/>
    <a:srgbClr val="2E3C69"/>
    <a:srgbClr val="FFCD05"/>
    <a:srgbClr val="DC3912"/>
    <a:srgbClr val="9695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69CF1AB2-1976-4502-BF36-3FF5EA218861}" styleName="Medium Style 4 - Acc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accent1"/>
              </a:solidFill>
            </a:ln>
          </a:left>
          <a:right>
            <a:ln w="12700">
              <a:solidFill>
                <a:schemeClr val="accent1"/>
              </a:solidFill>
            </a:ln>
          </a:right>
          <a:top>
            <a:ln w="12700">
              <a:solidFill>
                <a:schemeClr val="accent1"/>
              </a:solidFill>
            </a:ln>
          </a:top>
          <a:bottom>
            <a:ln w="12700">
              <a:solidFill>
                <a:schemeClr val="accent1"/>
              </a:solidFill>
            </a:ln>
          </a:bottom>
          <a:insideH>
            <a:ln w="12700">
              <a:solidFill>
                <a:schemeClr val="accent1"/>
              </a:solidFill>
            </a:ln>
          </a:insideH>
          <a:insideV>
            <a:ln w="12700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dk1"/>
      </a:tcTxStyle>
      <a:tcStyle>
        <a:tcBdr/>
      </a:tcStyle>
    </a:lastCol>
    <a:firstCol>
      <a:tcTxStyle b="on">
        <a:fontRef idx="minor">
          <a:prstClr val="black"/>
        </a:fontRef>
        <a:schemeClr val="dk1"/>
      </a:tcTxStyle>
      <a:tcStyle>
        <a:tcBdr/>
      </a:tcStyle>
    </a:firstCol>
    <a:lastRow>
      <a:tcTxStyle b="on">
        <a:fontRef idx="minor">
          <a:prstClr val="black"/>
        </a:fontRef>
        <a:schemeClr val="dk1"/>
      </a:tcTxStyle>
      <a:tcStyle>
        <a:tcBdr>
          <a:top>
            <a:ln w="38100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dk1"/>
      </a:tcTxStyle>
      <a:tcStyle>
        <a:tcBdr>
          <a:bottom>
            <a:ln w="12700">
              <a:solidFill>
                <a:schemeClr val="accent1"/>
              </a:solidFill>
            </a:ln>
          </a:bottom>
        </a:tcBdr>
        <a:fill>
          <a:solidFill>
            <a:schemeClr val="accent1">
              <a:tint val="20000"/>
            </a:schemeClr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8FD4443E-F989-4FC4-A0C8-D5A2AF1F390B}" styleName="Dark Style 1 - Accent 5">
    <a:wholeTbl>
      <a:tcTxStyle>
        <a:fontRef idx="minor">
          <a:prstClr val="black"/>
        </a:fontRef>
        <a:schemeClr val="lt1"/>
      </a:tcTxStyle>
      <a:tcStyle>
        <a:tcBdr>
          <a:left>
            <a:ln w="12700">
              <a:noFill/>
            </a:ln>
          </a:left>
          <a:right>
            <a:ln w="12700">
              <a:noFill/>
            </a:ln>
          </a:right>
          <a:top>
            <a:ln w="12700">
              <a:noFill/>
            </a:ln>
          </a:top>
          <a:bottom>
            <a:ln w="12700">
              <a:noFill/>
            </a:ln>
          </a:bottom>
          <a:insideH>
            <a:ln w="12700">
              <a:solidFill>
                <a:schemeClr val="accent5"/>
              </a:solidFill>
            </a:ln>
          </a:insideH>
          <a:insideV>
            <a:ln w="12700"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band2V>
      <a:tcStyle>
        <a:tcBdr/>
        <a:fill>
          <a:solidFill>
            <a:schemeClr val="accent5">
              <a:shade val="6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>
          <a:left>
            <a:ln w="38100">
              <a:solidFill>
                <a:schemeClr val="lt1"/>
              </a:solidFill>
            </a:ln>
          </a:left>
          <a:right>
            <a:ln w="12700">
              <a:noFill/>
            </a:ln>
          </a:righ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>
          <a:right>
            <a:ln w="38100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72921" autoAdjust="0"/>
  </p:normalViewPr>
  <p:slideViewPr>
    <p:cSldViewPr snapToGrid="0">
      <p:cViewPr varScale="1">
        <p:scale>
          <a:sx n="57" d="100"/>
          <a:sy n="57" d="100"/>
        </p:scale>
        <p:origin x="1416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9" Type="http://schemas.openxmlformats.org/officeDocument/2006/relationships/font" Target="fonts/font15.fntdata"/><Relationship Id="rId21" Type="http://schemas.openxmlformats.org/officeDocument/2006/relationships/slide" Target="slides/slide20.xml"/><Relationship Id="rId34" Type="http://schemas.openxmlformats.org/officeDocument/2006/relationships/font" Target="fonts/font10.fntdata"/><Relationship Id="rId42" Type="http://schemas.openxmlformats.org/officeDocument/2006/relationships/font" Target="fonts/font18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font" Target="fonts/font13.fntdata"/><Relationship Id="rId40" Type="http://schemas.openxmlformats.org/officeDocument/2006/relationships/font" Target="fonts/font16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font" Target="fonts/font14.fntdata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font" Target="fonts/font17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704D49C-FBF1-4F79-A255-A1B3F54528E8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3B93290-8D82-4037-A49F-C16B0C989F8D}">
      <dgm:prSet phldrT="[Текст]"/>
      <dgm:spPr>
        <a:solidFill>
          <a:srgbClr val="002060"/>
        </a:solidFill>
      </dgm:spPr>
      <dgm:t>
        <a:bodyPr/>
        <a:lstStyle/>
        <a:p>
          <a:r>
            <a:rPr lang="ru-RU" b="1" dirty="0"/>
            <a:t>Дефицит</a:t>
          </a:r>
        </a:p>
        <a:p>
          <a:r>
            <a:rPr lang="ru-RU" b="1" dirty="0"/>
            <a:t>врачей</a:t>
          </a:r>
        </a:p>
      </dgm:t>
    </dgm:pt>
    <dgm:pt modelId="{9CEC4DA1-DA87-4294-9B1A-B4CB8F85C04D}" type="parTrans" cxnId="{DD9FDB17-01C1-4A52-85A3-EB1C45996B6D}">
      <dgm:prSet/>
      <dgm:spPr/>
      <dgm:t>
        <a:bodyPr/>
        <a:lstStyle/>
        <a:p>
          <a:endParaRPr lang="ru-RU"/>
        </a:p>
      </dgm:t>
    </dgm:pt>
    <dgm:pt modelId="{87C7D8AD-A6E7-40D8-8071-8D7D40EAABDE}" type="sibTrans" cxnId="{DD9FDB17-01C1-4A52-85A3-EB1C45996B6D}">
      <dgm:prSet/>
      <dgm:spPr/>
      <dgm:t>
        <a:bodyPr/>
        <a:lstStyle/>
        <a:p>
          <a:endParaRPr lang="ru-RU"/>
        </a:p>
      </dgm:t>
    </dgm:pt>
    <dgm:pt modelId="{A4DB7F4D-2F78-4250-9B60-9A69238B3AC3}">
      <dgm:prSet phldrT="[Текст]" custT="1"/>
      <dgm:spPr>
        <a:solidFill>
          <a:schemeClr val="accent3">
            <a:lumMod val="75000"/>
            <a:alpha val="90000"/>
          </a:schemeClr>
        </a:solidFill>
      </dgm:spPr>
      <dgm:t>
        <a:bodyPr/>
        <a:lstStyle/>
        <a:p>
          <a:r>
            <a:rPr lang="ru-RU" sz="2200" b="1" i="0" u="none" strike="noStrike" cap="none" spc="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Noto Sans"/>
              <a:cs typeface="Times New Roman" panose="02020603050405020304" pitchFamily="18" charset="0"/>
            </a:rPr>
            <a:t>Восполнить нехватку высококвалифицированных специалистов в здравоохранение  в том числе в регионах                    </a:t>
          </a:r>
          <a:endParaRPr lang="ru-RU" sz="2200" b="1" dirty="0">
            <a:solidFill>
              <a:srgbClr val="FFC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5D03AB8-9ADA-4800-80C2-02DB43E98600}" type="parTrans" cxnId="{B5C58F9F-E3D9-4929-B0C1-0A44B678A916}">
      <dgm:prSet/>
      <dgm:spPr/>
      <dgm:t>
        <a:bodyPr/>
        <a:lstStyle/>
        <a:p>
          <a:endParaRPr lang="ru-RU"/>
        </a:p>
      </dgm:t>
    </dgm:pt>
    <dgm:pt modelId="{5CFF62E0-7565-49E7-A525-85F50F5CDF54}" type="sibTrans" cxnId="{B5C58F9F-E3D9-4929-B0C1-0A44B678A916}">
      <dgm:prSet/>
      <dgm:spPr/>
      <dgm:t>
        <a:bodyPr/>
        <a:lstStyle/>
        <a:p>
          <a:endParaRPr lang="ru-RU"/>
        </a:p>
      </dgm:t>
    </dgm:pt>
    <dgm:pt modelId="{77BE9C09-C2E4-433A-AA08-F1515C05B248}">
      <dgm:prSet phldrT="[Текст]" custT="1"/>
      <dgm:spPr>
        <a:solidFill>
          <a:schemeClr val="accent3">
            <a:lumMod val="75000"/>
            <a:alpha val="90000"/>
          </a:schemeClr>
        </a:solidFill>
      </dgm:spPr>
      <dgm:t>
        <a:bodyPr/>
        <a:lstStyle/>
        <a:p>
          <a:r>
            <a:rPr lang="ru-RU" sz="2200" b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Noto Sans"/>
              <a:cs typeface="Times New Roman" panose="02020603050405020304" pitchFamily="18" charset="0"/>
            </a:rPr>
            <a:t>Ускорить процесс работы- подбор лекарственной терапии , а соответственно повысить</a:t>
          </a:r>
          <a:r>
            <a:rPr lang="ru-RU" sz="2200" b="1" i="0" u="none" strike="noStrike" cap="none" spc="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Noto Sans"/>
              <a:cs typeface="Times New Roman" panose="02020603050405020304" pitchFamily="18" charset="0"/>
            </a:rPr>
            <a:t> эффективность  работы врача за счет автоматизации процессов </a:t>
          </a:r>
          <a:endParaRPr lang="ru-RU" sz="2200" b="1" dirty="0">
            <a:solidFill>
              <a:srgbClr val="002060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522B3F4-D8A8-4757-9805-E01BC6F5AA3C}" type="parTrans" cxnId="{699E2F9D-2899-43D6-A57D-A8991E3D174D}">
      <dgm:prSet/>
      <dgm:spPr/>
      <dgm:t>
        <a:bodyPr/>
        <a:lstStyle/>
        <a:p>
          <a:endParaRPr lang="ru-RU"/>
        </a:p>
      </dgm:t>
    </dgm:pt>
    <dgm:pt modelId="{2B1BE868-4B25-4C74-B9BD-E9728F40C5D7}" type="sibTrans" cxnId="{699E2F9D-2899-43D6-A57D-A8991E3D174D}">
      <dgm:prSet/>
      <dgm:spPr/>
      <dgm:t>
        <a:bodyPr/>
        <a:lstStyle/>
        <a:p>
          <a:endParaRPr lang="ru-RU"/>
        </a:p>
      </dgm:t>
    </dgm:pt>
    <dgm:pt modelId="{30533DEA-3D43-4495-8B9E-42A9CD2299E0}">
      <dgm:prSet phldrT="[Текст]"/>
      <dgm:spPr>
        <a:solidFill>
          <a:srgbClr val="002060"/>
        </a:solidFill>
      </dgm:spPr>
      <dgm:t>
        <a:bodyPr/>
        <a:lstStyle/>
        <a:p>
          <a:r>
            <a:rPr lang="ru-RU" b="1" dirty="0"/>
            <a:t>Старение населения</a:t>
          </a:r>
        </a:p>
      </dgm:t>
    </dgm:pt>
    <dgm:pt modelId="{7F0C68A9-3B3C-44EE-96A5-76DA1A715D19}" type="parTrans" cxnId="{D18361A3-7869-463B-B358-B2DE7284792C}">
      <dgm:prSet/>
      <dgm:spPr/>
      <dgm:t>
        <a:bodyPr/>
        <a:lstStyle/>
        <a:p>
          <a:endParaRPr lang="ru-RU"/>
        </a:p>
      </dgm:t>
    </dgm:pt>
    <dgm:pt modelId="{43310811-8B02-483D-A136-7221B62F5AEE}" type="sibTrans" cxnId="{D18361A3-7869-463B-B358-B2DE7284792C}">
      <dgm:prSet/>
      <dgm:spPr/>
      <dgm:t>
        <a:bodyPr/>
        <a:lstStyle/>
        <a:p>
          <a:endParaRPr lang="ru-RU"/>
        </a:p>
      </dgm:t>
    </dgm:pt>
    <dgm:pt modelId="{AA896717-FB16-4B78-B905-4A05DBFD3F76}">
      <dgm:prSet phldrT="[Текст]"/>
      <dgm:spPr>
        <a:solidFill>
          <a:schemeClr val="accent3">
            <a:lumMod val="75000"/>
            <a:alpha val="90000"/>
          </a:schemeClr>
        </a:solidFill>
      </dgm:spPr>
      <dgm:t>
        <a:bodyPr/>
        <a:lstStyle/>
        <a:p>
          <a:r>
            <a:rPr lang="ru-RU" b="1" i="0" u="none" strike="noStrike" cap="none" spc="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to Sans"/>
              <a:ea typeface="Noto Sans"/>
              <a:cs typeface="Noto Sans"/>
            </a:rPr>
            <a:t>Уменьшить частота госпитализаций  пожилых пациентов из-за ошибок в лечение и  снизить нагрузку на здравоохранение </a:t>
          </a:r>
          <a:endParaRPr lang="ru-RU" dirty="0">
            <a:solidFill>
              <a:srgbClr val="FFC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A05FB88-0185-4102-AE6F-737684F3BED3}" type="parTrans" cxnId="{17B2934C-8F0B-4144-8CD4-4FDA1A7A8DE9}">
      <dgm:prSet/>
      <dgm:spPr/>
      <dgm:t>
        <a:bodyPr/>
        <a:lstStyle/>
        <a:p>
          <a:endParaRPr lang="ru-RU"/>
        </a:p>
      </dgm:t>
    </dgm:pt>
    <dgm:pt modelId="{939510A3-8807-49B5-A9CC-7FB4FD50A62E}" type="sibTrans" cxnId="{17B2934C-8F0B-4144-8CD4-4FDA1A7A8DE9}">
      <dgm:prSet/>
      <dgm:spPr/>
      <dgm:t>
        <a:bodyPr/>
        <a:lstStyle/>
        <a:p>
          <a:endParaRPr lang="ru-RU"/>
        </a:p>
      </dgm:t>
    </dgm:pt>
    <dgm:pt modelId="{02AFDD2E-92A4-42F7-B339-48048D319FBD}">
      <dgm:prSet phldrT="[Текст]"/>
      <dgm:spPr>
        <a:solidFill>
          <a:schemeClr val="accent3">
            <a:lumMod val="75000"/>
            <a:alpha val="90000"/>
          </a:schemeClr>
        </a:solidFill>
      </dgm:spPr>
      <dgm:t>
        <a:bodyPr/>
        <a:lstStyle/>
        <a:p>
          <a:pPr rtl="0"/>
          <a:r>
            <a:rPr lang="ru-RU" b="1" i="0" u="none" strike="noStrike" cap="none" spc="0" dirty="0">
              <a:solidFill>
                <a:srgbClr val="002060"/>
              </a:solidFill>
              <a:latin typeface="Noto Sans"/>
              <a:ea typeface="Noto Sans"/>
              <a:cs typeface="Noto Sans"/>
            </a:rPr>
            <a:t>Осуществить переход к персонализированной медицине, здоровому долголетию и повышению качества лечения  пожилых</a:t>
          </a:r>
          <a:endParaRPr lang="ru-RU" dirty="0">
            <a:solidFill>
              <a:srgbClr val="002060"/>
            </a:solidFill>
          </a:endParaRPr>
        </a:p>
      </dgm:t>
    </dgm:pt>
    <dgm:pt modelId="{7B643C1F-818D-4F95-999B-93DAA2943A11}" type="parTrans" cxnId="{3C7051BE-2BB1-4CB9-A87C-215892FC2A1C}">
      <dgm:prSet/>
      <dgm:spPr/>
      <dgm:t>
        <a:bodyPr/>
        <a:lstStyle/>
        <a:p>
          <a:endParaRPr lang="ru-RU"/>
        </a:p>
      </dgm:t>
    </dgm:pt>
    <dgm:pt modelId="{F51385C3-42B3-4634-92DF-9D79FB9225DE}" type="sibTrans" cxnId="{3C7051BE-2BB1-4CB9-A87C-215892FC2A1C}">
      <dgm:prSet/>
      <dgm:spPr/>
      <dgm:t>
        <a:bodyPr/>
        <a:lstStyle/>
        <a:p>
          <a:endParaRPr lang="ru-RU"/>
        </a:p>
      </dgm:t>
    </dgm:pt>
    <dgm:pt modelId="{A423B098-D9E5-48F0-BB03-93F24A55DE16}" type="pres">
      <dgm:prSet presAssocID="{0704D49C-FBF1-4F79-A255-A1B3F54528E8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598A59A3-83B3-440A-9CC5-DE4A2E5A8C70}" type="pres">
      <dgm:prSet presAssocID="{63B93290-8D82-4037-A49F-C16B0C989F8D}" presName="linNode" presStyleCnt="0"/>
      <dgm:spPr/>
    </dgm:pt>
    <dgm:pt modelId="{60BE9350-013A-4539-A790-3B1FB675523B}" type="pres">
      <dgm:prSet presAssocID="{63B93290-8D82-4037-A49F-C16B0C989F8D}" presName="parentShp" presStyleLbl="node1" presStyleIdx="0" presStyleCnt="2" custScaleX="62081" custScaleY="110127" custLinFactNeighborX="332" custLinFactNeighborY="-755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2E835D-EDEF-450B-BBBE-8F13C86CD96C}" type="pres">
      <dgm:prSet presAssocID="{63B93290-8D82-4037-A49F-C16B0C989F8D}" presName="childShp" presStyleLbl="bgAccFollowNode1" presStyleIdx="0" presStyleCnt="2" custScaleX="167978" custScaleY="368366" custLinFactNeighborX="185" custLinFactNeighborY="-34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638099-952B-4DDB-805B-9B3A6847D5D1}" type="pres">
      <dgm:prSet presAssocID="{87C7D8AD-A6E7-40D8-8071-8D7D40EAABDE}" presName="spacing" presStyleCnt="0"/>
      <dgm:spPr/>
    </dgm:pt>
    <dgm:pt modelId="{C66A3D74-7F04-42F0-B3AD-1121A8C1B448}" type="pres">
      <dgm:prSet presAssocID="{30533DEA-3D43-4495-8B9E-42A9CD2299E0}" presName="linNode" presStyleCnt="0"/>
      <dgm:spPr/>
    </dgm:pt>
    <dgm:pt modelId="{1312E00E-67A8-4360-B548-6401FAA201AF}" type="pres">
      <dgm:prSet presAssocID="{30533DEA-3D43-4495-8B9E-42A9CD2299E0}" presName="parentShp" presStyleLbl="node1" presStyleIdx="1" presStyleCnt="2" custScaleX="59683" custLinFactY="-3685" custLinFactNeighborX="-1060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40C1A1-9C59-44DC-9D46-D9B105D41861}" type="pres">
      <dgm:prSet presAssocID="{30533DEA-3D43-4495-8B9E-42A9CD2299E0}" presName="childShp" presStyleLbl="bgAccFollowNode1" presStyleIdx="1" presStyleCnt="2" custScaleX="159649" custScaleY="300924" custLinFactNeighborX="129" custLinFactNeighborY="-306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45B0743-1416-4318-9A69-07E07A60C132}" type="presOf" srcId="{02AFDD2E-92A4-42F7-B339-48048D319FBD}" destId="{C640C1A1-9C59-44DC-9D46-D9B105D41861}" srcOrd="0" destOrd="1" presId="urn:microsoft.com/office/officeart/2005/8/layout/vList6"/>
    <dgm:cxn modelId="{DD9FDB17-01C1-4A52-85A3-EB1C45996B6D}" srcId="{0704D49C-FBF1-4F79-A255-A1B3F54528E8}" destId="{63B93290-8D82-4037-A49F-C16B0C989F8D}" srcOrd="0" destOrd="0" parTransId="{9CEC4DA1-DA87-4294-9B1A-B4CB8F85C04D}" sibTransId="{87C7D8AD-A6E7-40D8-8071-8D7D40EAABDE}"/>
    <dgm:cxn modelId="{17B2934C-8F0B-4144-8CD4-4FDA1A7A8DE9}" srcId="{30533DEA-3D43-4495-8B9E-42A9CD2299E0}" destId="{AA896717-FB16-4B78-B905-4A05DBFD3F76}" srcOrd="0" destOrd="0" parTransId="{4A05FB88-0185-4102-AE6F-737684F3BED3}" sibTransId="{939510A3-8807-49B5-A9CC-7FB4FD50A62E}"/>
    <dgm:cxn modelId="{D72BB0C4-0732-4739-A33A-32B0CCD02CC5}" type="presOf" srcId="{0704D49C-FBF1-4F79-A255-A1B3F54528E8}" destId="{A423B098-D9E5-48F0-BB03-93F24A55DE16}" srcOrd="0" destOrd="0" presId="urn:microsoft.com/office/officeart/2005/8/layout/vList6"/>
    <dgm:cxn modelId="{72A24A07-2C40-4AB9-A097-8C5FE353A995}" type="presOf" srcId="{AA896717-FB16-4B78-B905-4A05DBFD3F76}" destId="{C640C1A1-9C59-44DC-9D46-D9B105D41861}" srcOrd="0" destOrd="0" presId="urn:microsoft.com/office/officeart/2005/8/layout/vList6"/>
    <dgm:cxn modelId="{D18361A3-7869-463B-B358-B2DE7284792C}" srcId="{0704D49C-FBF1-4F79-A255-A1B3F54528E8}" destId="{30533DEA-3D43-4495-8B9E-42A9CD2299E0}" srcOrd="1" destOrd="0" parTransId="{7F0C68A9-3B3C-44EE-96A5-76DA1A715D19}" sibTransId="{43310811-8B02-483D-A136-7221B62F5AEE}"/>
    <dgm:cxn modelId="{699E2F9D-2899-43D6-A57D-A8991E3D174D}" srcId="{63B93290-8D82-4037-A49F-C16B0C989F8D}" destId="{77BE9C09-C2E4-433A-AA08-F1515C05B248}" srcOrd="1" destOrd="0" parTransId="{1522B3F4-D8A8-4757-9805-E01BC6F5AA3C}" sibTransId="{2B1BE868-4B25-4C74-B9BD-E9728F40C5D7}"/>
    <dgm:cxn modelId="{B5C58F9F-E3D9-4929-B0C1-0A44B678A916}" srcId="{63B93290-8D82-4037-A49F-C16B0C989F8D}" destId="{A4DB7F4D-2F78-4250-9B60-9A69238B3AC3}" srcOrd="0" destOrd="0" parTransId="{C5D03AB8-9ADA-4800-80C2-02DB43E98600}" sibTransId="{5CFF62E0-7565-49E7-A525-85F50F5CDF54}"/>
    <dgm:cxn modelId="{9AE1DFCF-38B8-46BB-848C-C5AC6757B5A9}" type="presOf" srcId="{63B93290-8D82-4037-A49F-C16B0C989F8D}" destId="{60BE9350-013A-4539-A790-3B1FB675523B}" srcOrd="0" destOrd="0" presId="urn:microsoft.com/office/officeart/2005/8/layout/vList6"/>
    <dgm:cxn modelId="{DBA6EC30-C08D-4671-B824-71CE325A33F9}" type="presOf" srcId="{77BE9C09-C2E4-433A-AA08-F1515C05B248}" destId="{8C2E835D-EDEF-450B-BBBE-8F13C86CD96C}" srcOrd="0" destOrd="1" presId="urn:microsoft.com/office/officeart/2005/8/layout/vList6"/>
    <dgm:cxn modelId="{3C7051BE-2BB1-4CB9-A87C-215892FC2A1C}" srcId="{30533DEA-3D43-4495-8B9E-42A9CD2299E0}" destId="{02AFDD2E-92A4-42F7-B339-48048D319FBD}" srcOrd="1" destOrd="0" parTransId="{7B643C1F-818D-4F95-999B-93DAA2943A11}" sibTransId="{F51385C3-42B3-4634-92DF-9D79FB9225DE}"/>
    <dgm:cxn modelId="{30791BA6-ACBD-4D67-93D3-E1E6DDCA98B6}" type="presOf" srcId="{A4DB7F4D-2F78-4250-9B60-9A69238B3AC3}" destId="{8C2E835D-EDEF-450B-BBBE-8F13C86CD96C}" srcOrd="0" destOrd="0" presId="urn:microsoft.com/office/officeart/2005/8/layout/vList6"/>
    <dgm:cxn modelId="{CF3F194C-7647-43ED-8FAD-9505CA714788}" type="presOf" srcId="{30533DEA-3D43-4495-8B9E-42A9CD2299E0}" destId="{1312E00E-67A8-4360-B548-6401FAA201AF}" srcOrd="0" destOrd="0" presId="urn:microsoft.com/office/officeart/2005/8/layout/vList6"/>
    <dgm:cxn modelId="{E16DD0E2-AA80-4543-A892-E0E742A2E928}" type="presParOf" srcId="{A423B098-D9E5-48F0-BB03-93F24A55DE16}" destId="{598A59A3-83B3-440A-9CC5-DE4A2E5A8C70}" srcOrd="0" destOrd="0" presId="urn:microsoft.com/office/officeart/2005/8/layout/vList6"/>
    <dgm:cxn modelId="{933CF496-DE4E-490E-AE34-2304ECF43ADF}" type="presParOf" srcId="{598A59A3-83B3-440A-9CC5-DE4A2E5A8C70}" destId="{60BE9350-013A-4539-A790-3B1FB675523B}" srcOrd="0" destOrd="0" presId="urn:microsoft.com/office/officeart/2005/8/layout/vList6"/>
    <dgm:cxn modelId="{B0AB4E36-7CEF-465E-AB04-6E5B0741FE0A}" type="presParOf" srcId="{598A59A3-83B3-440A-9CC5-DE4A2E5A8C70}" destId="{8C2E835D-EDEF-450B-BBBE-8F13C86CD96C}" srcOrd="1" destOrd="0" presId="urn:microsoft.com/office/officeart/2005/8/layout/vList6"/>
    <dgm:cxn modelId="{51B96EC6-1432-4F13-B0F7-27FDCFC47D58}" type="presParOf" srcId="{A423B098-D9E5-48F0-BB03-93F24A55DE16}" destId="{4C638099-952B-4DDB-805B-9B3A6847D5D1}" srcOrd="1" destOrd="0" presId="urn:microsoft.com/office/officeart/2005/8/layout/vList6"/>
    <dgm:cxn modelId="{481BBF9A-3794-49DF-BA08-96A74EC10065}" type="presParOf" srcId="{A423B098-D9E5-48F0-BB03-93F24A55DE16}" destId="{C66A3D74-7F04-42F0-B3AD-1121A8C1B448}" srcOrd="2" destOrd="0" presId="urn:microsoft.com/office/officeart/2005/8/layout/vList6"/>
    <dgm:cxn modelId="{52D25920-25A3-4171-8413-AA5A98538FF1}" type="presParOf" srcId="{C66A3D74-7F04-42F0-B3AD-1121A8C1B448}" destId="{1312E00E-67A8-4360-B548-6401FAA201AF}" srcOrd="0" destOrd="0" presId="urn:microsoft.com/office/officeart/2005/8/layout/vList6"/>
    <dgm:cxn modelId="{8E976E3A-5C10-4C91-B942-E076A30E6721}" type="presParOf" srcId="{C66A3D74-7F04-42F0-B3AD-1121A8C1B448}" destId="{C640C1A1-9C59-44DC-9D46-D9B105D41861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38AFB59-6860-4DAA-9226-342608E8B9D0}" type="doc">
      <dgm:prSet loTypeId="urn:microsoft.com/office/officeart/2005/8/layout/cycle6" loCatId="cycle" qsTypeId="urn:microsoft.com/office/officeart/2005/8/quickstyle/simple1#1" qsCatId="simple" csTypeId="urn:microsoft.com/office/officeart/2005/8/colors/accent0_3" csCatId="mainScheme" phldr="1"/>
      <dgm:spPr bwMode="auto"/>
      <dgm:t>
        <a:bodyPr/>
        <a:lstStyle/>
        <a:p>
          <a:pPr>
            <a:defRPr/>
          </a:pPr>
          <a:endParaRPr lang="ru-RU"/>
        </a:p>
      </dgm:t>
    </dgm:pt>
    <dgm:pt modelId="{FFA38F3C-2B3C-45F3-8116-2C123890160C}">
      <dgm:prSet phldrT="" custT="1"/>
      <dgm:spPr bwMode="auto"/>
      <dgm:t>
        <a:bodyPr/>
        <a:lstStyle/>
        <a:p>
          <a:pPr>
            <a:defRPr/>
          </a:pPr>
          <a:r>
            <a:rPr lang="ru-RU" sz="1600" b="1" dirty="0">
              <a:latin typeface="Arial"/>
            </a:rPr>
            <a:t>   Риск полипрагмазии, нежелательных побочных реакций и </a:t>
          </a:r>
          <a:r>
            <a:rPr lang="ru-RU" sz="1600" b="1" dirty="0" err="1">
              <a:latin typeface="Arial"/>
            </a:rPr>
            <a:t>межлекарственных</a:t>
          </a:r>
          <a:r>
            <a:rPr lang="ru-RU" sz="1600" b="1" dirty="0">
              <a:latin typeface="Arial"/>
            </a:rPr>
            <a:t> взаимодействий ЛС</a:t>
          </a:r>
          <a:endParaRPr lang="ru-RU" sz="1600" dirty="0"/>
        </a:p>
      </dgm:t>
    </dgm:pt>
    <dgm:pt modelId="{0668BDA3-2734-4235-B856-91B4F8696892}" type="parTrans" cxnId="{F8B49F45-7E6D-4A88-B413-11380D7423D0}">
      <dgm:prSet/>
      <dgm:spPr bwMode="auto"/>
      <dgm:t>
        <a:bodyPr/>
        <a:lstStyle/>
        <a:p>
          <a:pPr>
            <a:defRPr/>
          </a:pPr>
          <a:endParaRPr lang="ru-RU" sz="3200"/>
        </a:p>
      </dgm:t>
    </dgm:pt>
    <dgm:pt modelId="{237BA522-14C9-472F-BAF4-71A1BE33D79C}" type="sibTrans" cxnId="{F8B49F45-7E6D-4A88-B413-11380D7423D0}">
      <dgm:prSet/>
      <dgm:spPr bwMode="auto">
        <a:ln>
          <a:noFill/>
        </a:ln>
      </dgm:spPr>
      <dgm:t>
        <a:bodyPr/>
        <a:lstStyle/>
        <a:p>
          <a:pPr>
            <a:defRPr/>
          </a:pPr>
          <a:endParaRPr lang="ru-RU" sz="3200"/>
        </a:p>
      </dgm:t>
    </dgm:pt>
    <dgm:pt modelId="{59C1615C-11E5-43E6-8F37-D00E38FBEB00}">
      <dgm:prSet phldrT="" custT="1"/>
      <dgm:spPr bwMode="auto"/>
      <dgm:t>
        <a:bodyPr/>
        <a:lstStyle/>
        <a:p>
          <a:pPr>
            <a:defRPr/>
          </a:pPr>
          <a:r>
            <a:rPr lang="ru-RU" sz="1600" b="1" dirty="0">
              <a:latin typeface="Arial"/>
            </a:rPr>
            <a:t> Нагрузки на врачей – специалистов</a:t>
          </a:r>
        </a:p>
        <a:p>
          <a:pPr>
            <a:defRPr/>
          </a:pPr>
          <a:r>
            <a:rPr lang="ru-RU" sz="1600" b="1" dirty="0">
              <a:latin typeface="Arial"/>
            </a:rPr>
            <a:t> </a:t>
          </a:r>
          <a:endParaRPr lang="ru-RU" sz="1600" dirty="0">
            <a:solidFill>
              <a:schemeClr val="bg1"/>
            </a:solidFill>
          </a:endParaRPr>
        </a:p>
      </dgm:t>
    </dgm:pt>
    <dgm:pt modelId="{B55EB4BC-5ED6-42DF-A21C-1E6D524DF438}" type="parTrans" cxnId="{5BADBF92-10A8-4644-873F-961DA9AB7679}">
      <dgm:prSet/>
      <dgm:spPr bwMode="auto"/>
      <dgm:t>
        <a:bodyPr/>
        <a:lstStyle/>
        <a:p>
          <a:pPr>
            <a:defRPr/>
          </a:pPr>
          <a:endParaRPr lang="ru-RU" sz="3200"/>
        </a:p>
      </dgm:t>
    </dgm:pt>
    <dgm:pt modelId="{7928A762-19AD-43C5-A64E-5893188D7DB6}" type="sibTrans" cxnId="{5BADBF92-10A8-4644-873F-961DA9AB7679}">
      <dgm:prSet/>
      <dgm:spPr bwMode="auto">
        <a:ln>
          <a:noFill/>
        </a:ln>
      </dgm:spPr>
      <dgm:t>
        <a:bodyPr/>
        <a:lstStyle/>
        <a:p>
          <a:pPr>
            <a:defRPr/>
          </a:pPr>
          <a:endParaRPr lang="ru-RU" sz="3200"/>
        </a:p>
      </dgm:t>
    </dgm:pt>
    <dgm:pt modelId="{70841169-B6EB-4E12-82CC-B996A2B92F9C}">
      <dgm:prSet phldrT="" custT="1"/>
      <dgm:spPr bwMode="auto"/>
      <dgm:t>
        <a:bodyPr/>
        <a:lstStyle/>
        <a:p>
          <a:pPr>
            <a:defRPr/>
          </a:pPr>
          <a:r>
            <a:rPr lang="ru-RU" sz="1600" b="1" dirty="0">
              <a:latin typeface="Arial"/>
            </a:rPr>
            <a:t>   Нагрузки здравоохранение</a:t>
          </a:r>
          <a:endParaRPr lang="ru-RU" sz="1600" dirty="0"/>
        </a:p>
      </dgm:t>
    </dgm:pt>
    <dgm:pt modelId="{9521DEBF-B21A-4423-B232-775FDD2562AE}" type="parTrans" cxnId="{644A6DFC-F4F0-4BC9-9FD6-B107350D8DDC}">
      <dgm:prSet/>
      <dgm:spPr bwMode="auto"/>
      <dgm:t>
        <a:bodyPr/>
        <a:lstStyle/>
        <a:p>
          <a:pPr>
            <a:defRPr/>
          </a:pPr>
          <a:endParaRPr lang="ru-RU" sz="3200"/>
        </a:p>
      </dgm:t>
    </dgm:pt>
    <dgm:pt modelId="{F4BBABC4-E24E-4A50-9FA9-0CEB1708B137}" type="sibTrans" cxnId="{644A6DFC-F4F0-4BC9-9FD6-B107350D8DDC}">
      <dgm:prSet/>
      <dgm:spPr bwMode="auto">
        <a:ln>
          <a:noFill/>
        </a:ln>
      </dgm:spPr>
      <dgm:t>
        <a:bodyPr/>
        <a:lstStyle/>
        <a:p>
          <a:pPr>
            <a:defRPr/>
          </a:pPr>
          <a:endParaRPr lang="ru-RU" sz="3200"/>
        </a:p>
      </dgm:t>
    </dgm:pt>
    <dgm:pt modelId="{DB57705B-FE31-4C37-8249-0B783F5856C9}">
      <dgm:prSet phldrT="" custT="1"/>
      <dgm:spPr bwMode="auto"/>
      <dgm:t>
        <a:bodyPr/>
        <a:lstStyle/>
        <a:p>
          <a:pPr>
            <a:defRPr/>
          </a:pPr>
          <a:r>
            <a:rPr lang="ru-RU" sz="1600" b="1" dirty="0">
              <a:latin typeface="Arial"/>
            </a:rPr>
            <a:t>      Дефицита знаний врачей по вопросам лечения и депрескрайбинга пожилых пациентов</a:t>
          </a:r>
          <a:endParaRPr lang="ru-RU" sz="1600" dirty="0"/>
        </a:p>
      </dgm:t>
    </dgm:pt>
    <dgm:pt modelId="{2C2F9164-C4E1-41BC-9D6B-3FF888B38732}" type="parTrans" cxnId="{75929072-4F61-4160-A277-8D0D0D381506}">
      <dgm:prSet/>
      <dgm:spPr bwMode="auto"/>
      <dgm:t>
        <a:bodyPr/>
        <a:lstStyle/>
        <a:p>
          <a:pPr>
            <a:defRPr/>
          </a:pPr>
          <a:endParaRPr lang="ru-RU" sz="3200"/>
        </a:p>
      </dgm:t>
    </dgm:pt>
    <dgm:pt modelId="{DF222C1C-209A-4984-A1ED-E9220073F385}" type="sibTrans" cxnId="{75929072-4F61-4160-A277-8D0D0D381506}">
      <dgm:prSet/>
      <dgm:spPr bwMode="auto">
        <a:ln>
          <a:noFill/>
        </a:ln>
      </dgm:spPr>
      <dgm:t>
        <a:bodyPr/>
        <a:lstStyle/>
        <a:p>
          <a:pPr>
            <a:defRPr/>
          </a:pPr>
          <a:endParaRPr lang="ru-RU" sz="3200"/>
        </a:p>
      </dgm:t>
    </dgm:pt>
    <dgm:pt modelId="{C8494324-6065-4D42-96B2-0ED432D6993A}">
      <dgm:prSet phldrT="" custT="1"/>
      <dgm:spPr bwMode="auto"/>
      <dgm:t>
        <a:bodyPr/>
        <a:lstStyle/>
        <a:p>
          <a:pPr>
            <a:defRPr/>
          </a:pPr>
          <a:r>
            <a:rPr lang="ru-RU" sz="1600" b="1" dirty="0">
              <a:latin typeface="Arial"/>
            </a:rPr>
            <a:t>       Количества врачебных ошибок </a:t>
          </a:r>
          <a:endParaRPr lang="ru-RU" sz="1600" dirty="0"/>
        </a:p>
      </dgm:t>
    </dgm:pt>
    <dgm:pt modelId="{40A22246-A0C2-42C9-BB46-A96D807D32F7}" type="parTrans" cxnId="{3A962BBD-EC3F-4390-8906-B8697732C816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55463DE0-2910-4EA0-8D55-269CD583640B}" type="sibTrans" cxnId="{3A962BBD-EC3F-4390-8906-B8697732C816}">
      <dgm:prSet/>
      <dgm:spPr bwMode="auto">
        <a:ln>
          <a:noFill/>
        </a:ln>
      </dgm:spPr>
      <dgm:t>
        <a:bodyPr/>
        <a:lstStyle/>
        <a:p>
          <a:pPr>
            <a:defRPr/>
          </a:pPr>
          <a:endParaRPr lang="ru-RU"/>
        </a:p>
      </dgm:t>
    </dgm:pt>
    <dgm:pt modelId="{A8B1D641-E95B-43A5-9059-CE7E2676E098}" type="pres">
      <dgm:prSet presAssocID="{638AFB59-6860-4DAA-9226-342608E8B9D0}" presName="cycle" presStyleCnt="0">
        <dgm:presLayoutVars>
          <dgm:dir/>
          <dgm:resizeHandles val="exact"/>
        </dgm:presLayoutVars>
      </dgm:prSet>
      <dgm:spPr bwMode="auto"/>
      <dgm:t>
        <a:bodyPr/>
        <a:lstStyle/>
        <a:p>
          <a:endParaRPr lang="ru-RU"/>
        </a:p>
      </dgm:t>
    </dgm:pt>
    <dgm:pt modelId="{976B8463-0667-407C-9841-207E88BF9505}" type="pres">
      <dgm:prSet presAssocID="{DB57705B-FE31-4C37-8249-0B783F5856C9}" presName="node" presStyleLbl="node1" presStyleIdx="0" presStyleCnt="5" custScaleX="159831" custScaleY="139178" custRadScaleRad="124566" custRadScaleInc="-366475">
        <dgm:presLayoutVars>
          <dgm:bulletEnabled val="1"/>
        </dgm:presLayoutVars>
      </dgm:prSet>
      <dgm:spPr bwMode="auto"/>
      <dgm:t>
        <a:bodyPr/>
        <a:lstStyle/>
        <a:p>
          <a:endParaRPr lang="ru-RU"/>
        </a:p>
      </dgm:t>
    </dgm:pt>
    <dgm:pt modelId="{0009A625-AE90-4A27-83B1-76F763113D96}" type="pres">
      <dgm:prSet presAssocID="{DB57705B-FE31-4C37-8249-0B783F5856C9}" presName="spNode" presStyleCnt="0"/>
      <dgm:spPr bwMode="auto"/>
    </dgm:pt>
    <dgm:pt modelId="{67753395-40C9-4ED8-B4ED-AC657C944D67}" type="pres">
      <dgm:prSet presAssocID="{DF222C1C-209A-4984-A1ED-E9220073F385}" presName="sibTrans" presStyleLbl="sibTrans1D1" presStyleIdx="0" presStyleCnt="5"/>
      <dgm:spPr bwMode="auto"/>
      <dgm:t>
        <a:bodyPr/>
        <a:lstStyle/>
        <a:p>
          <a:endParaRPr lang="ru-RU"/>
        </a:p>
      </dgm:t>
    </dgm:pt>
    <dgm:pt modelId="{A785F0F4-B5BD-4016-A00C-2255B5F4BB5B}" type="pres">
      <dgm:prSet presAssocID="{FFA38F3C-2B3C-45F3-8116-2C123890160C}" presName="node" presStyleLbl="node1" presStyleIdx="1" presStyleCnt="5" custScaleX="153459" custScaleY="134981" custRadScaleRad="76530" custRadScaleInc="-350059">
        <dgm:presLayoutVars>
          <dgm:bulletEnabled val="1"/>
        </dgm:presLayoutVars>
      </dgm:prSet>
      <dgm:spPr bwMode="auto"/>
      <dgm:t>
        <a:bodyPr/>
        <a:lstStyle/>
        <a:p>
          <a:endParaRPr lang="ru-RU"/>
        </a:p>
      </dgm:t>
    </dgm:pt>
    <dgm:pt modelId="{267B5791-A180-411D-8EB2-47F541247067}" type="pres">
      <dgm:prSet presAssocID="{FFA38F3C-2B3C-45F3-8116-2C123890160C}" presName="spNode" presStyleCnt="0"/>
      <dgm:spPr bwMode="auto"/>
    </dgm:pt>
    <dgm:pt modelId="{00F6EA88-8FCF-4F59-9261-C895A66F6A37}" type="pres">
      <dgm:prSet presAssocID="{237BA522-14C9-472F-BAF4-71A1BE33D79C}" presName="sibTrans" presStyleLbl="sibTrans1D1" presStyleIdx="1" presStyleCnt="5"/>
      <dgm:spPr bwMode="auto"/>
      <dgm:t>
        <a:bodyPr/>
        <a:lstStyle/>
        <a:p>
          <a:endParaRPr lang="ru-RU"/>
        </a:p>
      </dgm:t>
    </dgm:pt>
    <dgm:pt modelId="{A673955B-21F8-49E7-B184-ADF0CAE3FFE8}" type="pres">
      <dgm:prSet presAssocID="{70841169-B6EB-4E12-82CC-B996A2B92F9C}" presName="node" presStyleLbl="node1" presStyleIdx="2" presStyleCnt="5" custScaleX="160602" custRadScaleRad="116217" custRadScaleInc="-84719">
        <dgm:presLayoutVars>
          <dgm:bulletEnabled val="1"/>
        </dgm:presLayoutVars>
      </dgm:prSet>
      <dgm:spPr bwMode="auto"/>
      <dgm:t>
        <a:bodyPr/>
        <a:lstStyle/>
        <a:p>
          <a:endParaRPr lang="ru-RU"/>
        </a:p>
      </dgm:t>
    </dgm:pt>
    <dgm:pt modelId="{D79FBBCD-85B4-45AB-BEDD-0B0712EB4BD6}" type="pres">
      <dgm:prSet presAssocID="{70841169-B6EB-4E12-82CC-B996A2B92F9C}" presName="spNode" presStyleCnt="0"/>
      <dgm:spPr bwMode="auto"/>
    </dgm:pt>
    <dgm:pt modelId="{8D88787A-68D3-4FC6-A6DF-0448C127FBE4}" type="pres">
      <dgm:prSet presAssocID="{F4BBABC4-E24E-4A50-9FA9-0CEB1708B137}" presName="sibTrans" presStyleLbl="sibTrans1D1" presStyleIdx="2" presStyleCnt="5"/>
      <dgm:spPr bwMode="auto"/>
      <dgm:t>
        <a:bodyPr/>
        <a:lstStyle/>
        <a:p>
          <a:endParaRPr lang="ru-RU"/>
        </a:p>
      </dgm:t>
    </dgm:pt>
    <dgm:pt modelId="{70B99F60-5851-4F89-BB0F-F274CF2F4618}" type="pres">
      <dgm:prSet presAssocID="{59C1615C-11E5-43E6-8F37-D00E38FBEB00}" presName="node" presStyleLbl="node1" presStyleIdx="3" presStyleCnt="5" custScaleX="161287" custScaleY="109013" custRadScaleRad="93639" custRadScaleInc="-548446">
        <dgm:presLayoutVars>
          <dgm:bulletEnabled val="1"/>
        </dgm:presLayoutVars>
      </dgm:prSet>
      <dgm:spPr bwMode="auto"/>
      <dgm:t>
        <a:bodyPr/>
        <a:lstStyle/>
        <a:p>
          <a:endParaRPr lang="ru-RU"/>
        </a:p>
      </dgm:t>
    </dgm:pt>
    <dgm:pt modelId="{1C92FE30-18E9-423B-8684-9F35E99C1669}" type="pres">
      <dgm:prSet presAssocID="{59C1615C-11E5-43E6-8F37-D00E38FBEB00}" presName="spNode" presStyleCnt="0"/>
      <dgm:spPr bwMode="auto"/>
    </dgm:pt>
    <dgm:pt modelId="{8BB5D853-0175-4A91-94E8-29BF9F86E949}" type="pres">
      <dgm:prSet presAssocID="{7928A762-19AD-43C5-A64E-5893188D7DB6}" presName="sibTrans" presStyleLbl="sibTrans1D1" presStyleIdx="3" presStyleCnt="5"/>
      <dgm:spPr bwMode="auto"/>
      <dgm:t>
        <a:bodyPr/>
        <a:lstStyle/>
        <a:p>
          <a:endParaRPr lang="ru-RU"/>
        </a:p>
      </dgm:t>
    </dgm:pt>
    <dgm:pt modelId="{9FF3DD64-CB6B-42E5-A3B9-9C2F4073322C}" type="pres">
      <dgm:prSet presAssocID="{C8494324-6065-4D42-96B2-0ED432D6993A}" presName="node" presStyleLbl="node1" presStyleIdx="4" presStyleCnt="5" custScaleX="159543" custScaleY="118738" custRadScaleRad="137790" custRadScaleInc="-185063">
        <dgm:presLayoutVars>
          <dgm:bulletEnabled val="1"/>
        </dgm:presLayoutVars>
      </dgm:prSet>
      <dgm:spPr bwMode="auto"/>
      <dgm:t>
        <a:bodyPr/>
        <a:lstStyle/>
        <a:p>
          <a:endParaRPr lang="ru-RU"/>
        </a:p>
      </dgm:t>
    </dgm:pt>
    <dgm:pt modelId="{3682EDAE-01DF-4C46-B146-7AA44FDF6E54}" type="pres">
      <dgm:prSet presAssocID="{C8494324-6065-4D42-96B2-0ED432D6993A}" presName="spNode" presStyleCnt="0"/>
      <dgm:spPr bwMode="auto"/>
    </dgm:pt>
    <dgm:pt modelId="{4C41121E-CE4A-4A92-A72C-7B2BA37A5727}" type="pres">
      <dgm:prSet presAssocID="{55463DE0-2910-4EA0-8D55-269CD583640B}" presName="sibTrans" presStyleLbl="sibTrans1D1" presStyleIdx="4" presStyleCnt="5"/>
      <dgm:spPr bwMode="auto"/>
      <dgm:t>
        <a:bodyPr/>
        <a:lstStyle/>
        <a:p>
          <a:endParaRPr lang="ru-RU"/>
        </a:p>
      </dgm:t>
    </dgm:pt>
  </dgm:ptLst>
  <dgm:cxnLst>
    <dgm:cxn modelId="{B09C76F6-2C9C-4C17-8E6D-C9D73ACC0D17}" type="presOf" srcId="{FFA38F3C-2B3C-45F3-8116-2C123890160C}" destId="{A785F0F4-B5BD-4016-A00C-2255B5F4BB5B}" srcOrd="0" destOrd="0" presId="urn:microsoft.com/office/officeart/2005/8/layout/cycle6"/>
    <dgm:cxn modelId="{644A6DFC-F4F0-4BC9-9FD6-B107350D8DDC}" srcId="{638AFB59-6860-4DAA-9226-342608E8B9D0}" destId="{70841169-B6EB-4E12-82CC-B996A2B92F9C}" srcOrd="2" destOrd="0" parTransId="{9521DEBF-B21A-4423-B232-775FDD2562AE}" sibTransId="{F4BBABC4-E24E-4A50-9FA9-0CEB1708B137}"/>
    <dgm:cxn modelId="{AE9B641E-5C4E-4C07-BA89-8AA9BBD49682}" type="presOf" srcId="{7928A762-19AD-43C5-A64E-5893188D7DB6}" destId="{8BB5D853-0175-4A91-94E8-29BF9F86E949}" srcOrd="0" destOrd="0" presId="urn:microsoft.com/office/officeart/2005/8/layout/cycle6"/>
    <dgm:cxn modelId="{9FEDEA19-97B0-4A14-A68E-884C92CC1BFC}" type="presOf" srcId="{F4BBABC4-E24E-4A50-9FA9-0CEB1708B137}" destId="{8D88787A-68D3-4FC6-A6DF-0448C127FBE4}" srcOrd="0" destOrd="0" presId="urn:microsoft.com/office/officeart/2005/8/layout/cycle6"/>
    <dgm:cxn modelId="{7B9D19F5-91C3-421F-A1A0-8B07FAC4AC85}" type="presOf" srcId="{DB57705B-FE31-4C37-8249-0B783F5856C9}" destId="{976B8463-0667-407C-9841-207E88BF9505}" srcOrd="0" destOrd="0" presId="urn:microsoft.com/office/officeart/2005/8/layout/cycle6"/>
    <dgm:cxn modelId="{82B6B3D5-3B3D-4D6C-9261-818D45F648E3}" type="presOf" srcId="{DF222C1C-209A-4984-A1ED-E9220073F385}" destId="{67753395-40C9-4ED8-B4ED-AC657C944D67}" srcOrd="0" destOrd="0" presId="urn:microsoft.com/office/officeart/2005/8/layout/cycle6"/>
    <dgm:cxn modelId="{730B1C89-0EFF-414E-A287-5A606E3EF801}" type="presOf" srcId="{70841169-B6EB-4E12-82CC-B996A2B92F9C}" destId="{A673955B-21F8-49E7-B184-ADF0CAE3FFE8}" srcOrd="0" destOrd="0" presId="urn:microsoft.com/office/officeart/2005/8/layout/cycle6"/>
    <dgm:cxn modelId="{00DA3AA9-AD0D-4D3F-9130-756DCAE7FE9D}" type="presOf" srcId="{638AFB59-6860-4DAA-9226-342608E8B9D0}" destId="{A8B1D641-E95B-43A5-9059-CE7E2676E098}" srcOrd="0" destOrd="0" presId="urn:microsoft.com/office/officeart/2005/8/layout/cycle6"/>
    <dgm:cxn modelId="{3A962BBD-EC3F-4390-8906-B8697732C816}" srcId="{638AFB59-6860-4DAA-9226-342608E8B9D0}" destId="{C8494324-6065-4D42-96B2-0ED432D6993A}" srcOrd="4" destOrd="0" parTransId="{40A22246-A0C2-42C9-BB46-A96D807D32F7}" sibTransId="{55463DE0-2910-4EA0-8D55-269CD583640B}"/>
    <dgm:cxn modelId="{5BADBF92-10A8-4644-873F-961DA9AB7679}" srcId="{638AFB59-6860-4DAA-9226-342608E8B9D0}" destId="{59C1615C-11E5-43E6-8F37-D00E38FBEB00}" srcOrd="3" destOrd="0" parTransId="{B55EB4BC-5ED6-42DF-A21C-1E6D524DF438}" sibTransId="{7928A762-19AD-43C5-A64E-5893188D7DB6}"/>
    <dgm:cxn modelId="{BCB5CD91-293A-4825-A097-A15A702B2DD9}" type="presOf" srcId="{59C1615C-11E5-43E6-8F37-D00E38FBEB00}" destId="{70B99F60-5851-4F89-BB0F-F274CF2F4618}" srcOrd="0" destOrd="0" presId="urn:microsoft.com/office/officeart/2005/8/layout/cycle6"/>
    <dgm:cxn modelId="{986BC9E7-95EE-42F0-999A-CEE81E04F200}" type="presOf" srcId="{C8494324-6065-4D42-96B2-0ED432D6993A}" destId="{9FF3DD64-CB6B-42E5-A3B9-9C2F4073322C}" srcOrd="0" destOrd="0" presId="urn:microsoft.com/office/officeart/2005/8/layout/cycle6"/>
    <dgm:cxn modelId="{5DB229BE-B2E1-4C63-B60A-2B7BAD832334}" type="presOf" srcId="{237BA522-14C9-472F-BAF4-71A1BE33D79C}" destId="{00F6EA88-8FCF-4F59-9261-C895A66F6A37}" srcOrd="0" destOrd="0" presId="urn:microsoft.com/office/officeart/2005/8/layout/cycle6"/>
    <dgm:cxn modelId="{75929072-4F61-4160-A277-8D0D0D381506}" srcId="{638AFB59-6860-4DAA-9226-342608E8B9D0}" destId="{DB57705B-FE31-4C37-8249-0B783F5856C9}" srcOrd="0" destOrd="0" parTransId="{2C2F9164-C4E1-41BC-9D6B-3FF888B38732}" sibTransId="{DF222C1C-209A-4984-A1ED-E9220073F385}"/>
    <dgm:cxn modelId="{1E16B87B-525D-4BCB-8D06-EB6846E45981}" type="presOf" srcId="{55463DE0-2910-4EA0-8D55-269CD583640B}" destId="{4C41121E-CE4A-4A92-A72C-7B2BA37A5727}" srcOrd="0" destOrd="0" presId="urn:microsoft.com/office/officeart/2005/8/layout/cycle6"/>
    <dgm:cxn modelId="{F8B49F45-7E6D-4A88-B413-11380D7423D0}" srcId="{638AFB59-6860-4DAA-9226-342608E8B9D0}" destId="{FFA38F3C-2B3C-45F3-8116-2C123890160C}" srcOrd="1" destOrd="0" parTransId="{0668BDA3-2734-4235-B856-91B4F8696892}" sibTransId="{237BA522-14C9-472F-BAF4-71A1BE33D79C}"/>
    <dgm:cxn modelId="{D2C11C11-7179-4461-AA1D-24608517D08B}" type="presParOf" srcId="{A8B1D641-E95B-43A5-9059-CE7E2676E098}" destId="{976B8463-0667-407C-9841-207E88BF9505}" srcOrd="0" destOrd="0" presId="urn:microsoft.com/office/officeart/2005/8/layout/cycle6"/>
    <dgm:cxn modelId="{B1CD51F0-F43D-4F27-B219-7659A9C91797}" type="presParOf" srcId="{A8B1D641-E95B-43A5-9059-CE7E2676E098}" destId="{0009A625-AE90-4A27-83B1-76F763113D96}" srcOrd="1" destOrd="0" presId="urn:microsoft.com/office/officeart/2005/8/layout/cycle6"/>
    <dgm:cxn modelId="{1CCF1670-63AD-414D-B03C-D352F12AEFE1}" type="presParOf" srcId="{A8B1D641-E95B-43A5-9059-CE7E2676E098}" destId="{67753395-40C9-4ED8-B4ED-AC657C944D67}" srcOrd="2" destOrd="0" presId="urn:microsoft.com/office/officeart/2005/8/layout/cycle6"/>
    <dgm:cxn modelId="{29B04AFF-1189-4938-947C-9CF8E8E0F4FC}" type="presParOf" srcId="{A8B1D641-E95B-43A5-9059-CE7E2676E098}" destId="{A785F0F4-B5BD-4016-A00C-2255B5F4BB5B}" srcOrd="3" destOrd="0" presId="urn:microsoft.com/office/officeart/2005/8/layout/cycle6"/>
    <dgm:cxn modelId="{36E83DCD-632D-40FD-BEA9-5CE575C53C34}" type="presParOf" srcId="{A8B1D641-E95B-43A5-9059-CE7E2676E098}" destId="{267B5791-A180-411D-8EB2-47F541247067}" srcOrd="4" destOrd="0" presId="urn:microsoft.com/office/officeart/2005/8/layout/cycle6"/>
    <dgm:cxn modelId="{7EAB6E85-DE31-4F05-BD5A-8DC54093BF54}" type="presParOf" srcId="{A8B1D641-E95B-43A5-9059-CE7E2676E098}" destId="{00F6EA88-8FCF-4F59-9261-C895A66F6A37}" srcOrd="5" destOrd="0" presId="urn:microsoft.com/office/officeart/2005/8/layout/cycle6"/>
    <dgm:cxn modelId="{817A600C-C0CA-41FE-872D-911000100FA2}" type="presParOf" srcId="{A8B1D641-E95B-43A5-9059-CE7E2676E098}" destId="{A673955B-21F8-49E7-B184-ADF0CAE3FFE8}" srcOrd="6" destOrd="0" presId="urn:microsoft.com/office/officeart/2005/8/layout/cycle6"/>
    <dgm:cxn modelId="{B6F5E0A6-984B-4981-938C-84A72DCE8DF8}" type="presParOf" srcId="{A8B1D641-E95B-43A5-9059-CE7E2676E098}" destId="{D79FBBCD-85B4-45AB-BEDD-0B0712EB4BD6}" srcOrd="7" destOrd="0" presId="urn:microsoft.com/office/officeart/2005/8/layout/cycle6"/>
    <dgm:cxn modelId="{C1F06C37-BEC3-446A-9BA7-4147B568DDAA}" type="presParOf" srcId="{A8B1D641-E95B-43A5-9059-CE7E2676E098}" destId="{8D88787A-68D3-4FC6-A6DF-0448C127FBE4}" srcOrd="8" destOrd="0" presId="urn:microsoft.com/office/officeart/2005/8/layout/cycle6"/>
    <dgm:cxn modelId="{282F8580-6CC7-43D2-8B83-92A2D6DE4321}" type="presParOf" srcId="{A8B1D641-E95B-43A5-9059-CE7E2676E098}" destId="{70B99F60-5851-4F89-BB0F-F274CF2F4618}" srcOrd="9" destOrd="0" presId="urn:microsoft.com/office/officeart/2005/8/layout/cycle6"/>
    <dgm:cxn modelId="{AF5E4DE4-E4B1-4479-82EE-0C03212411C8}" type="presParOf" srcId="{A8B1D641-E95B-43A5-9059-CE7E2676E098}" destId="{1C92FE30-18E9-423B-8684-9F35E99C1669}" srcOrd="10" destOrd="0" presId="urn:microsoft.com/office/officeart/2005/8/layout/cycle6"/>
    <dgm:cxn modelId="{ADAAE2E0-4337-4075-9E3D-3970B0CCD0E3}" type="presParOf" srcId="{A8B1D641-E95B-43A5-9059-CE7E2676E098}" destId="{8BB5D853-0175-4A91-94E8-29BF9F86E949}" srcOrd="11" destOrd="0" presId="urn:microsoft.com/office/officeart/2005/8/layout/cycle6"/>
    <dgm:cxn modelId="{C204D46E-AD13-4822-A3C6-8010D9298088}" type="presParOf" srcId="{A8B1D641-E95B-43A5-9059-CE7E2676E098}" destId="{9FF3DD64-CB6B-42E5-A3B9-9C2F4073322C}" srcOrd="12" destOrd="0" presId="urn:microsoft.com/office/officeart/2005/8/layout/cycle6"/>
    <dgm:cxn modelId="{40ECB0F3-BADA-457A-A09B-1CE282DF8418}" type="presParOf" srcId="{A8B1D641-E95B-43A5-9059-CE7E2676E098}" destId="{3682EDAE-01DF-4C46-B146-7AA44FDF6E54}" srcOrd="13" destOrd="0" presId="urn:microsoft.com/office/officeart/2005/8/layout/cycle6"/>
    <dgm:cxn modelId="{B1C7BD49-2492-4EDE-9D0E-C44BC5B024F9}" type="presParOf" srcId="{A8B1D641-E95B-43A5-9059-CE7E2676E098}" destId="{4C41121E-CE4A-4A92-A72C-7B2BA37A5727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B71A361-4514-4732-B0ED-D9504C92CAA0}" type="doc">
      <dgm:prSet loTypeId="urn:microsoft.com/office/officeart/2005/8/layout/h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C2BFF6AD-0800-460E-9E68-17CED7EBE591}">
      <dgm:prSet phldrT="[Текст]" custT="1"/>
      <dgm:spPr>
        <a:solidFill>
          <a:srgbClr val="2E3C69"/>
        </a:solidFill>
      </dgm:spPr>
      <dgm:t>
        <a:bodyPr/>
        <a:lstStyle/>
        <a:p>
          <a:r>
            <a:rPr lang="ru-RU" sz="2000" b="1" dirty="0"/>
            <a:t>Направление деятельности</a:t>
          </a:r>
        </a:p>
      </dgm:t>
    </dgm:pt>
    <dgm:pt modelId="{D6516C77-895E-4593-8CD9-B37AB498B8C9}" type="parTrans" cxnId="{09FE3210-0A92-4B44-862A-092B05547B64}">
      <dgm:prSet/>
      <dgm:spPr/>
      <dgm:t>
        <a:bodyPr/>
        <a:lstStyle/>
        <a:p>
          <a:endParaRPr lang="ru-RU" sz="2000"/>
        </a:p>
      </dgm:t>
    </dgm:pt>
    <dgm:pt modelId="{887E1FAF-8A6B-42CB-85B8-12813E3F2953}" type="sibTrans" cxnId="{09FE3210-0A92-4B44-862A-092B05547B64}">
      <dgm:prSet/>
      <dgm:spPr/>
      <dgm:t>
        <a:bodyPr/>
        <a:lstStyle/>
        <a:p>
          <a:endParaRPr lang="ru-RU" sz="2000"/>
        </a:p>
      </dgm:t>
    </dgm:pt>
    <dgm:pt modelId="{4D40BB23-951C-47FA-9A29-B344E9BA03D3}">
      <dgm:prSet phldrT="[Текст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ru-RU" sz="1600" dirty="0"/>
            <a:t>Пожилые пациенты</a:t>
          </a:r>
        </a:p>
      </dgm:t>
    </dgm:pt>
    <dgm:pt modelId="{42708661-1443-430F-8550-F3E5D2CA0DF2}" type="parTrans" cxnId="{2E9C157C-DED1-46FE-9ACA-C9D7148111CA}">
      <dgm:prSet/>
      <dgm:spPr/>
      <dgm:t>
        <a:bodyPr/>
        <a:lstStyle/>
        <a:p>
          <a:endParaRPr lang="ru-RU" sz="2000"/>
        </a:p>
      </dgm:t>
    </dgm:pt>
    <dgm:pt modelId="{EA7CE631-026E-4237-AA14-4A5D28828703}" type="sibTrans" cxnId="{2E9C157C-DED1-46FE-9ACA-C9D7148111CA}">
      <dgm:prSet/>
      <dgm:spPr/>
      <dgm:t>
        <a:bodyPr/>
        <a:lstStyle/>
        <a:p>
          <a:endParaRPr lang="ru-RU" sz="2000"/>
        </a:p>
      </dgm:t>
    </dgm:pt>
    <dgm:pt modelId="{A11F47E3-2C37-44BB-AA90-63B33FF39F6B}">
      <dgm:prSet phldrT="[Текст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ru-RU" sz="1600" dirty="0"/>
            <a:t>Родственники/опекуны</a:t>
          </a:r>
        </a:p>
      </dgm:t>
    </dgm:pt>
    <dgm:pt modelId="{8D05F098-FA9A-4E6E-AA34-21C19E9CF206}" type="parTrans" cxnId="{F9A050C4-E52B-4B9B-AB64-CDD42DE84BE1}">
      <dgm:prSet/>
      <dgm:spPr/>
      <dgm:t>
        <a:bodyPr/>
        <a:lstStyle/>
        <a:p>
          <a:endParaRPr lang="ru-RU" sz="2000"/>
        </a:p>
      </dgm:t>
    </dgm:pt>
    <dgm:pt modelId="{BE412BDE-FEDE-454A-9894-A3D4DD42DD2D}" type="sibTrans" cxnId="{F9A050C4-E52B-4B9B-AB64-CDD42DE84BE1}">
      <dgm:prSet/>
      <dgm:spPr/>
      <dgm:t>
        <a:bodyPr/>
        <a:lstStyle/>
        <a:p>
          <a:endParaRPr lang="ru-RU" sz="2000"/>
        </a:p>
      </dgm:t>
    </dgm:pt>
    <dgm:pt modelId="{61986C82-AA6E-4DEC-81D4-39AD07A2AC3E}">
      <dgm:prSet phldrT="[Текст]" custT="1"/>
      <dgm:spPr>
        <a:solidFill>
          <a:srgbClr val="2E3C69"/>
        </a:solidFill>
      </dgm:spPr>
      <dgm:t>
        <a:bodyPr/>
        <a:lstStyle/>
        <a:p>
          <a:r>
            <a:rPr lang="ru-RU" sz="1800" b="1" dirty="0"/>
            <a:t>Кто принимает решения</a:t>
          </a:r>
        </a:p>
      </dgm:t>
    </dgm:pt>
    <dgm:pt modelId="{587CF829-0994-4030-8C49-C4256D1280FC}" type="parTrans" cxnId="{76F9970B-913B-4B15-89FC-A20DE28CCC0B}">
      <dgm:prSet/>
      <dgm:spPr/>
      <dgm:t>
        <a:bodyPr/>
        <a:lstStyle/>
        <a:p>
          <a:endParaRPr lang="ru-RU" sz="2000"/>
        </a:p>
      </dgm:t>
    </dgm:pt>
    <dgm:pt modelId="{2F0AF95C-97B1-4381-BD56-7B2513116BEA}" type="sibTrans" cxnId="{76F9970B-913B-4B15-89FC-A20DE28CCC0B}">
      <dgm:prSet/>
      <dgm:spPr/>
      <dgm:t>
        <a:bodyPr/>
        <a:lstStyle/>
        <a:p>
          <a:endParaRPr lang="ru-RU" sz="2000"/>
        </a:p>
      </dgm:t>
    </dgm:pt>
    <dgm:pt modelId="{BFDFABF8-22D6-4655-85D7-2F20ADBCA4CF}">
      <dgm:prSet phldrT="[Текст]"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endParaRPr lang="ru-RU" sz="1600" dirty="0"/>
        </a:p>
      </dgm:t>
    </dgm:pt>
    <dgm:pt modelId="{94173BFE-7890-4E12-84E4-6E136A353376}" type="parTrans" cxnId="{B8CF008E-206F-41D4-8B59-3F0E0D2EEAAF}">
      <dgm:prSet/>
      <dgm:spPr/>
      <dgm:t>
        <a:bodyPr/>
        <a:lstStyle/>
        <a:p>
          <a:endParaRPr lang="ru-RU" sz="2000"/>
        </a:p>
      </dgm:t>
    </dgm:pt>
    <dgm:pt modelId="{9381A606-460F-4E16-A271-23CF22271B43}" type="sibTrans" cxnId="{B8CF008E-206F-41D4-8B59-3F0E0D2EEAAF}">
      <dgm:prSet/>
      <dgm:spPr/>
      <dgm:t>
        <a:bodyPr/>
        <a:lstStyle/>
        <a:p>
          <a:endParaRPr lang="ru-RU" sz="2000"/>
        </a:p>
      </dgm:t>
    </dgm:pt>
    <dgm:pt modelId="{E43365EF-C09F-4594-8A61-CF0E1688A875}">
      <dgm:prSet phldrT="[Текст]"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1600" dirty="0"/>
            <a:t>Партнеры</a:t>
          </a:r>
          <a:endParaRPr lang="ru-RU" sz="1200" dirty="0"/>
        </a:p>
      </dgm:t>
    </dgm:pt>
    <dgm:pt modelId="{8CB24740-4904-4213-A599-4E082C6FEC01}" type="parTrans" cxnId="{6EDE4F26-4338-4DA2-BBD5-121B0B124B3B}">
      <dgm:prSet/>
      <dgm:spPr/>
      <dgm:t>
        <a:bodyPr/>
        <a:lstStyle/>
        <a:p>
          <a:endParaRPr lang="ru-RU" sz="2000"/>
        </a:p>
      </dgm:t>
    </dgm:pt>
    <dgm:pt modelId="{C1283514-0C02-4761-86C1-21BA00D75AB1}" type="sibTrans" cxnId="{6EDE4F26-4338-4DA2-BBD5-121B0B124B3B}">
      <dgm:prSet/>
      <dgm:spPr/>
      <dgm:t>
        <a:bodyPr/>
        <a:lstStyle/>
        <a:p>
          <a:endParaRPr lang="ru-RU" sz="2000"/>
        </a:p>
      </dgm:t>
    </dgm:pt>
    <dgm:pt modelId="{3D255143-3AD3-4C4C-9622-5B74B6D96291}">
      <dgm:prSet phldrT="[Текст]" custT="1"/>
      <dgm:spPr>
        <a:solidFill>
          <a:srgbClr val="2E3C69"/>
        </a:solidFill>
      </dgm:spPr>
      <dgm:t>
        <a:bodyPr/>
        <a:lstStyle/>
        <a:p>
          <a:r>
            <a:rPr lang="ru-RU" sz="2000" b="1" dirty="0"/>
            <a:t>Функции</a:t>
          </a:r>
        </a:p>
      </dgm:t>
    </dgm:pt>
    <dgm:pt modelId="{FC78EC25-19F9-4D65-B547-C12293F9C532}" type="parTrans" cxnId="{84157E35-04F8-4C2B-B728-59D93797E5AB}">
      <dgm:prSet/>
      <dgm:spPr/>
      <dgm:t>
        <a:bodyPr/>
        <a:lstStyle/>
        <a:p>
          <a:endParaRPr lang="ru-RU" sz="2000"/>
        </a:p>
      </dgm:t>
    </dgm:pt>
    <dgm:pt modelId="{3CF1181C-9A96-4D24-922B-6B6A0126513D}" type="sibTrans" cxnId="{84157E35-04F8-4C2B-B728-59D93797E5AB}">
      <dgm:prSet/>
      <dgm:spPr/>
      <dgm:t>
        <a:bodyPr/>
        <a:lstStyle/>
        <a:p>
          <a:endParaRPr lang="ru-RU" sz="2000"/>
        </a:p>
      </dgm:t>
    </dgm:pt>
    <dgm:pt modelId="{B27B0928-F50E-4E21-8D70-4A10005EFD07}">
      <dgm:prSet phldrT="[Текст]"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1600" dirty="0"/>
            <a:t>Финансовые вложения</a:t>
          </a:r>
        </a:p>
      </dgm:t>
    </dgm:pt>
    <dgm:pt modelId="{F90F6876-F8D0-4327-9B0A-FB2FE66E00AC}" type="parTrans" cxnId="{E1BADB29-ABCB-4419-ABB5-9B8BFAC64589}">
      <dgm:prSet/>
      <dgm:spPr/>
      <dgm:t>
        <a:bodyPr/>
        <a:lstStyle/>
        <a:p>
          <a:endParaRPr lang="ru-RU" sz="2000"/>
        </a:p>
      </dgm:t>
    </dgm:pt>
    <dgm:pt modelId="{D96D9AA8-BC75-4EC1-838E-A9DD02478F82}" type="sibTrans" cxnId="{E1BADB29-ABCB-4419-ABB5-9B8BFAC64589}">
      <dgm:prSet/>
      <dgm:spPr/>
      <dgm:t>
        <a:bodyPr/>
        <a:lstStyle/>
        <a:p>
          <a:endParaRPr lang="ru-RU" sz="2000"/>
        </a:p>
      </dgm:t>
    </dgm:pt>
    <dgm:pt modelId="{51233A25-4777-4B91-9C09-BD3E5A27B563}">
      <dgm:prSet phldrT="[Текст]"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1600" dirty="0"/>
            <a:t>Проверка результатов выполнения проекта</a:t>
          </a:r>
        </a:p>
      </dgm:t>
    </dgm:pt>
    <dgm:pt modelId="{68A4ADA0-7F5C-41E7-9691-89EE07DD4D25}" type="parTrans" cxnId="{479C1624-B814-4B60-B5C0-985317876FAF}">
      <dgm:prSet/>
      <dgm:spPr/>
      <dgm:t>
        <a:bodyPr/>
        <a:lstStyle/>
        <a:p>
          <a:endParaRPr lang="ru-RU" sz="2000"/>
        </a:p>
      </dgm:t>
    </dgm:pt>
    <dgm:pt modelId="{224D42E6-D745-447D-A853-346CADA48B94}" type="sibTrans" cxnId="{479C1624-B814-4B60-B5C0-985317876FAF}">
      <dgm:prSet/>
      <dgm:spPr/>
      <dgm:t>
        <a:bodyPr/>
        <a:lstStyle/>
        <a:p>
          <a:endParaRPr lang="ru-RU" sz="2000"/>
        </a:p>
      </dgm:t>
    </dgm:pt>
    <dgm:pt modelId="{EE8754AE-5DD4-4FFB-BA52-819674B13339}">
      <dgm:prSet custT="1"/>
      <dgm:spPr>
        <a:solidFill>
          <a:srgbClr val="2E3C69"/>
        </a:solidFill>
      </dgm:spPr>
      <dgm:t>
        <a:bodyPr/>
        <a:lstStyle/>
        <a:p>
          <a:r>
            <a:rPr lang="ru-RU" sz="2000" b="1" dirty="0"/>
            <a:t>Степень влияния</a:t>
          </a:r>
        </a:p>
      </dgm:t>
    </dgm:pt>
    <dgm:pt modelId="{16E4AD51-EF85-4263-AF38-BD39D7BC8A8C}" type="parTrans" cxnId="{98848F1C-662D-41E0-9BBC-07AA8714AEFE}">
      <dgm:prSet/>
      <dgm:spPr/>
      <dgm:t>
        <a:bodyPr/>
        <a:lstStyle/>
        <a:p>
          <a:endParaRPr lang="ru-RU" sz="2000"/>
        </a:p>
      </dgm:t>
    </dgm:pt>
    <dgm:pt modelId="{F911B4D4-15F9-4D57-88B9-F50941B1756F}" type="sibTrans" cxnId="{98848F1C-662D-41E0-9BBC-07AA8714AEFE}">
      <dgm:prSet/>
      <dgm:spPr/>
      <dgm:t>
        <a:bodyPr/>
        <a:lstStyle/>
        <a:p>
          <a:endParaRPr lang="ru-RU" sz="2000"/>
        </a:p>
      </dgm:t>
    </dgm:pt>
    <dgm:pt modelId="{1F43C153-7F5A-45CD-B964-4F9B46C33D7F}">
      <dgm:prSet phldrT="[Текст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ru-RU" sz="1600" dirty="0"/>
            <a:t>Программисты</a:t>
          </a:r>
        </a:p>
      </dgm:t>
    </dgm:pt>
    <dgm:pt modelId="{9480E88C-CEDD-46B0-B7C5-452540942EA7}" type="parTrans" cxnId="{F1BE7A55-6A2F-4BAA-83CA-9D2BABBB73F7}">
      <dgm:prSet/>
      <dgm:spPr/>
      <dgm:t>
        <a:bodyPr/>
        <a:lstStyle/>
        <a:p>
          <a:endParaRPr lang="ru-RU" sz="2000"/>
        </a:p>
      </dgm:t>
    </dgm:pt>
    <dgm:pt modelId="{DB34BABF-2067-45C9-8FD2-2697D8571C94}" type="sibTrans" cxnId="{F1BE7A55-6A2F-4BAA-83CA-9D2BABBB73F7}">
      <dgm:prSet/>
      <dgm:spPr/>
      <dgm:t>
        <a:bodyPr/>
        <a:lstStyle/>
        <a:p>
          <a:endParaRPr lang="ru-RU" sz="2000"/>
        </a:p>
      </dgm:t>
    </dgm:pt>
    <dgm:pt modelId="{8C0890CF-CC70-4587-B9E2-1A758F1B4D51}">
      <dgm:prSet phldrT="[Текст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ru-RU" sz="1600" dirty="0"/>
            <a:t>Фармацевтические компании</a:t>
          </a:r>
        </a:p>
      </dgm:t>
    </dgm:pt>
    <dgm:pt modelId="{08AF9378-4BBD-4817-9FFB-6C402683F549}" type="parTrans" cxnId="{1C288501-966D-4C27-BBAB-8F5DF570AEAE}">
      <dgm:prSet/>
      <dgm:spPr/>
      <dgm:t>
        <a:bodyPr/>
        <a:lstStyle/>
        <a:p>
          <a:endParaRPr lang="ru-RU" sz="2000"/>
        </a:p>
      </dgm:t>
    </dgm:pt>
    <dgm:pt modelId="{AE75E27D-6F47-4FAF-80DF-0313EA846945}" type="sibTrans" cxnId="{1C288501-966D-4C27-BBAB-8F5DF570AEAE}">
      <dgm:prSet/>
      <dgm:spPr/>
      <dgm:t>
        <a:bodyPr/>
        <a:lstStyle/>
        <a:p>
          <a:endParaRPr lang="ru-RU" sz="2000"/>
        </a:p>
      </dgm:t>
    </dgm:pt>
    <dgm:pt modelId="{3349B6C9-FBA8-4CE8-8D2C-D3B582BE4192}">
      <dgm:prSet phldrT="[Текст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ru-RU" sz="1600" dirty="0"/>
            <a:t>Страховые компании(ОМС, ДМС)</a:t>
          </a:r>
        </a:p>
      </dgm:t>
    </dgm:pt>
    <dgm:pt modelId="{B26D6A71-CE62-4AF2-93AC-DB2884D5B6E1}" type="parTrans" cxnId="{BDF29EC6-69CF-4598-8CA0-71387F5321C0}">
      <dgm:prSet/>
      <dgm:spPr/>
      <dgm:t>
        <a:bodyPr/>
        <a:lstStyle/>
        <a:p>
          <a:endParaRPr lang="ru-RU" sz="2000"/>
        </a:p>
      </dgm:t>
    </dgm:pt>
    <dgm:pt modelId="{0AE25128-DFE3-4243-B5F2-D051EDB34C71}" type="sibTrans" cxnId="{BDF29EC6-69CF-4598-8CA0-71387F5321C0}">
      <dgm:prSet/>
      <dgm:spPr/>
      <dgm:t>
        <a:bodyPr/>
        <a:lstStyle/>
        <a:p>
          <a:endParaRPr lang="ru-RU" sz="2000"/>
        </a:p>
      </dgm:t>
    </dgm:pt>
    <dgm:pt modelId="{B6D50F8B-AEBF-4400-B0B1-760D5181B28A}">
      <dgm:prSet phldrT="[Текст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endParaRPr lang="ru-RU" sz="1200" dirty="0"/>
        </a:p>
      </dgm:t>
    </dgm:pt>
    <dgm:pt modelId="{0EC99AC0-C55D-49C4-98F2-A6DCD427245D}" type="parTrans" cxnId="{DADDC7A2-DAA2-4E81-B885-FFD3473CC4B8}">
      <dgm:prSet/>
      <dgm:spPr/>
      <dgm:t>
        <a:bodyPr/>
        <a:lstStyle/>
        <a:p>
          <a:endParaRPr lang="ru-RU" sz="2000"/>
        </a:p>
      </dgm:t>
    </dgm:pt>
    <dgm:pt modelId="{EEEF1FA8-29BE-424A-ACA1-61A026FBE1F9}" type="sibTrans" cxnId="{DADDC7A2-DAA2-4E81-B885-FFD3473CC4B8}">
      <dgm:prSet/>
      <dgm:spPr/>
      <dgm:t>
        <a:bodyPr/>
        <a:lstStyle/>
        <a:p>
          <a:endParaRPr lang="ru-RU" sz="2000"/>
        </a:p>
      </dgm:t>
    </dgm:pt>
    <dgm:pt modelId="{3E92ACC1-F069-4943-81AC-C4219D5E4095}">
      <dgm:prSet phldrT="[Текст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ru-RU" sz="1600" dirty="0"/>
            <a:t>Конкуренты</a:t>
          </a:r>
        </a:p>
      </dgm:t>
    </dgm:pt>
    <dgm:pt modelId="{64506F42-E47E-46DD-A5A9-D2EE215E35F7}" type="parTrans" cxnId="{E4A0DE5A-1B94-4774-99D6-3C6AFCCBBE27}">
      <dgm:prSet/>
      <dgm:spPr/>
      <dgm:t>
        <a:bodyPr/>
        <a:lstStyle/>
        <a:p>
          <a:endParaRPr lang="ru-RU" sz="2000"/>
        </a:p>
      </dgm:t>
    </dgm:pt>
    <dgm:pt modelId="{9EF1B2C1-421B-4A4F-B425-63DC41404B8C}" type="sibTrans" cxnId="{E4A0DE5A-1B94-4774-99D6-3C6AFCCBBE27}">
      <dgm:prSet/>
      <dgm:spPr/>
      <dgm:t>
        <a:bodyPr/>
        <a:lstStyle/>
        <a:p>
          <a:endParaRPr lang="ru-RU" sz="2000"/>
        </a:p>
      </dgm:t>
    </dgm:pt>
    <dgm:pt modelId="{D56AE83A-DED7-4E83-9BAF-CABF76D0E8E9}">
      <dgm:prSet phldrT="[Текст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ru-RU" sz="1600" dirty="0"/>
            <a:t>СМИ</a:t>
          </a:r>
        </a:p>
      </dgm:t>
    </dgm:pt>
    <dgm:pt modelId="{CDCC35E2-708F-4EDB-A93B-836BBE594FA0}" type="parTrans" cxnId="{4D6B7B72-9CA2-4BC5-A750-BE716BFF5772}">
      <dgm:prSet/>
      <dgm:spPr/>
      <dgm:t>
        <a:bodyPr/>
        <a:lstStyle/>
        <a:p>
          <a:endParaRPr lang="ru-RU" sz="2000"/>
        </a:p>
      </dgm:t>
    </dgm:pt>
    <dgm:pt modelId="{66C7EE46-6DD2-42A4-B927-BE59E6AF17AD}" type="sibTrans" cxnId="{4D6B7B72-9CA2-4BC5-A750-BE716BFF5772}">
      <dgm:prSet/>
      <dgm:spPr/>
      <dgm:t>
        <a:bodyPr/>
        <a:lstStyle/>
        <a:p>
          <a:endParaRPr lang="ru-RU" sz="2000"/>
        </a:p>
      </dgm:t>
    </dgm:pt>
    <dgm:pt modelId="{3B2214AB-4387-44B9-8296-E8933C5B0529}">
      <dgm:prSet phldrT="[Текст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ru-RU" sz="1600" dirty="0"/>
            <a:t>Поставщики</a:t>
          </a:r>
        </a:p>
      </dgm:t>
    </dgm:pt>
    <dgm:pt modelId="{9B1A71EF-D14F-416C-A69B-2561A5723467}" type="parTrans" cxnId="{9AFF156E-EF97-4A68-830D-85E361511C7C}">
      <dgm:prSet/>
      <dgm:spPr/>
      <dgm:t>
        <a:bodyPr/>
        <a:lstStyle/>
        <a:p>
          <a:endParaRPr lang="ru-RU" sz="2000"/>
        </a:p>
      </dgm:t>
    </dgm:pt>
    <dgm:pt modelId="{04AFA2D2-2689-4257-929B-54DDC07E6FFC}" type="sibTrans" cxnId="{9AFF156E-EF97-4A68-830D-85E361511C7C}">
      <dgm:prSet/>
      <dgm:spPr/>
      <dgm:t>
        <a:bodyPr/>
        <a:lstStyle/>
        <a:p>
          <a:endParaRPr lang="ru-RU" sz="2000"/>
        </a:p>
      </dgm:t>
    </dgm:pt>
    <dgm:pt modelId="{C3CE7006-9EA0-418E-90F8-40011BA7C979}">
      <dgm:prSet phldrT="[Текст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ru-RU" sz="1600" dirty="0"/>
            <a:t>Партнеры</a:t>
          </a:r>
        </a:p>
      </dgm:t>
    </dgm:pt>
    <dgm:pt modelId="{BD67EC4C-7C72-4859-8ADA-F1118332CFAC}" type="parTrans" cxnId="{A693ABF7-7337-4697-84D4-90A0D8432619}">
      <dgm:prSet/>
      <dgm:spPr/>
      <dgm:t>
        <a:bodyPr/>
        <a:lstStyle/>
        <a:p>
          <a:endParaRPr lang="ru-RU" sz="2000"/>
        </a:p>
      </dgm:t>
    </dgm:pt>
    <dgm:pt modelId="{51A90968-C661-4D57-A715-CB51F933F9D0}" type="sibTrans" cxnId="{A693ABF7-7337-4697-84D4-90A0D8432619}">
      <dgm:prSet/>
      <dgm:spPr/>
      <dgm:t>
        <a:bodyPr/>
        <a:lstStyle/>
        <a:p>
          <a:endParaRPr lang="ru-RU" sz="2000"/>
        </a:p>
      </dgm:t>
    </dgm:pt>
    <dgm:pt modelId="{8AD01EA0-12E2-491A-AF1E-F4E6E3527FEB}">
      <dgm:prSet phldrT="[Текст]"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1600" dirty="0"/>
            <a:t>Инвесторы</a:t>
          </a:r>
        </a:p>
      </dgm:t>
    </dgm:pt>
    <dgm:pt modelId="{0C009C91-6156-4716-B537-7D9C07C20F02}" type="parTrans" cxnId="{E3578C51-F7C4-4509-9FC0-138F4367D12D}">
      <dgm:prSet/>
      <dgm:spPr/>
      <dgm:t>
        <a:bodyPr/>
        <a:lstStyle/>
        <a:p>
          <a:endParaRPr lang="ru-RU" sz="2000"/>
        </a:p>
      </dgm:t>
    </dgm:pt>
    <dgm:pt modelId="{D04994AD-D8F6-4DA9-8BAB-A2FC5CF3F6F7}" type="sibTrans" cxnId="{E3578C51-F7C4-4509-9FC0-138F4367D12D}">
      <dgm:prSet/>
      <dgm:spPr/>
      <dgm:t>
        <a:bodyPr/>
        <a:lstStyle/>
        <a:p>
          <a:endParaRPr lang="ru-RU" sz="2000"/>
        </a:p>
      </dgm:t>
    </dgm:pt>
    <dgm:pt modelId="{566FBCE7-DD51-4732-99D7-12EC8F48C7E1}">
      <dgm:prSet phldrT="[Текст]"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1600" dirty="0"/>
            <a:t>Страховые компании</a:t>
          </a:r>
        </a:p>
      </dgm:t>
    </dgm:pt>
    <dgm:pt modelId="{09E3F2E0-6269-4AFB-AEAB-509E1C3A251A}" type="parTrans" cxnId="{BDF5F8ED-7494-4FE0-ACF1-284F727C3D9B}">
      <dgm:prSet/>
      <dgm:spPr/>
      <dgm:t>
        <a:bodyPr/>
        <a:lstStyle/>
        <a:p>
          <a:endParaRPr lang="ru-RU" sz="2000"/>
        </a:p>
      </dgm:t>
    </dgm:pt>
    <dgm:pt modelId="{E345422C-A56F-4112-A180-46ADEC9F7165}" type="sibTrans" cxnId="{BDF5F8ED-7494-4FE0-ACF1-284F727C3D9B}">
      <dgm:prSet/>
      <dgm:spPr/>
      <dgm:t>
        <a:bodyPr/>
        <a:lstStyle/>
        <a:p>
          <a:endParaRPr lang="ru-RU" sz="2000"/>
        </a:p>
      </dgm:t>
    </dgm:pt>
    <dgm:pt modelId="{93EB0788-2F37-41CC-B512-CDC6DEB419EE}">
      <dgm:prSet phldrT="[Текст]"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1600" dirty="0"/>
            <a:t>Выработка стратегии и плана развития проекта</a:t>
          </a:r>
        </a:p>
      </dgm:t>
    </dgm:pt>
    <dgm:pt modelId="{9EC32F90-7A2B-4998-9018-3A906DC1A0B2}" type="parTrans" cxnId="{AEADEF7D-6076-43F9-8DC4-26E4B030F005}">
      <dgm:prSet/>
      <dgm:spPr/>
      <dgm:t>
        <a:bodyPr/>
        <a:lstStyle/>
        <a:p>
          <a:endParaRPr lang="ru-RU" sz="2000"/>
        </a:p>
      </dgm:t>
    </dgm:pt>
    <dgm:pt modelId="{3597E302-BC00-466C-8FC0-CF84C5865D18}" type="sibTrans" cxnId="{AEADEF7D-6076-43F9-8DC4-26E4B030F005}">
      <dgm:prSet/>
      <dgm:spPr/>
      <dgm:t>
        <a:bodyPr/>
        <a:lstStyle/>
        <a:p>
          <a:endParaRPr lang="ru-RU" sz="2000"/>
        </a:p>
      </dgm:t>
    </dgm:pt>
    <dgm:pt modelId="{7E9FB14F-46F6-4B0A-B0BF-D38A762323A5}">
      <dgm:prSet phldrT="[Текст]"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1600" dirty="0"/>
            <a:t>Оценка рисков и их максимальное снижение</a:t>
          </a:r>
        </a:p>
      </dgm:t>
    </dgm:pt>
    <dgm:pt modelId="{09A0C4DD-8120-4875-888A-E3D80DBB6E91}" type="parTrans" cxnId="{DBB708A3-090C-48C1-BA1D-F5F48F58B5D0}">
      <dgm:prSet/>
      <dgm:spPr/>
      <dgm:t>
        <a:bodyPr/>
        <a:lstStyle/>
        <a:p>
          <a:endParaRPr lang="ru-RU" sz="2000"/>
        </a:p>
      </dgm:t>
    </dgm:pt>
    <dgm:pt modelId="{02350AE8-8E97-425B-9EEB-88065EE6F4F2}" type="sibTrans" cxnId="{DBB708A3-090C-48C1-BA1D-F5F48F58B5D0}">
      <dgm:prSet/>
      <dgm:spPr/>
      <dgm:t>
        <a:bodyPr/>
        <a:lstStyle/>
        <a:p>
          <a:endParaRPr lang="ru-RU" sz="2000"/>
        </a:p>
      </dgm:t>
    </dgm:pt>
    <dgm:pt modelId="{C4F6B600-B9EC-4BCE-90F5-602FAD7C1B99}">
      <dgm:prSet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endParaRPr lang="ru-RU" sz="1200" dirty="0"/>
        </a:p>
      </dgm:t>
    </dgm:pt>
    <dgm:pt modelId="{3616525E-D22E-410A-AF6E-C75EDE0A5550}" type="parTrans" cxnId="{410F3939-67E5-4E2C-B97F-E227CC698B2A}">
      <dgm:prSet/>
      <dgm:spPr/>
      <dgm:t>
        <a:bodyPr/>
        <a:lstStyle/>
        <a:p>
          <a:endParaRPr lang="ru-RU" sz="2000"/>
        </a:p>
      </dgm:t>
    </dgm:pt>
    <dgm:pt modelId="{546963CC-A486-4952-9376-CDE9D31B63F7}" type="sibTrans" cxnId="{410F3939-67E5-4E2C-B97F-E227CC698B2A}">
      <dgm:prSet/>
      <dgm:spPr/>
      <dgm:t>
        <a:bodyPr/>
        <a:lstStyle/>
        <a:p>
          <a:endParaRPr lang="ru-RU" sz="2000"/>
        </a:p>
      </dgm:t>
    </dgm:pt>
    <dgm:pt modelId="{D8BD654A-FA07-4A41-8EDE-205C6D891C15}">
      <dgm:prSet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1600" b="1" dirty="0"/>
            <a:t>НИЗКАЯ</a:t>
          </a:r>
          <a:r>
            <a:rPr lang="ru-RU" sz="1600" dirty="0"/>
            <a:t>: поставщики, пациенты и их родственники, СМИ, программисты</a:t>
          </a:r>
        </a:p>
      </dgm:t>
    </dgm:pt>
    <dgm:pt modelId="{B1BDEA3F-595E-4A51-9234-9CCE2F92C723}" type="parTrans" cxnId="{79B48D9B-0B8F-4049-ADFD-8D1B46B6656D}">
      <dgm:prSet/>
      <dgm:spPr/>
      <dgm:t>
        <a:bodyPr/>
        <a:lstStyle/>
        <a:p>
          <a:endParaRPr lang="ru-RU" sz="2000"/>
        </a:p>
      </dgm:t>
    </dgm:pt>
    <dgm:pt modelId="{6AB88D35-E435-4B10-B970-D62476D6BAD3}" type="sibTrans" cxnId="{79B48D9B-0B8F-4049-ADFD-8D1B46B6656D}">
      <dgm:prSet/>
      <dgm:spPr/>
      <dgm:t>
        <a:bodyPr/>
        <a:lstStyle/>
        <a:p>
          <a:endParaRPr lang="ru-RU" sz="2000"/>
        </a:p>
      </dgm:t>
    </dgm:pt>
    <dgm:pt modelId="{F3F8C847-1C0B-46FE-9B38-B788B93377EE}">
      <dgm:prSet phldrT="[Текст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endParaRPr lang="ru-RU" sz="1200" dirty="0"/>
        </a:p>
      </dgm:t>
    </dgm:pt>
    <dgm:pt modelId="{4D13A4E2-D717-4D48-959E-471D5AC7C68D}" type="parTrans" cxnId="{FCFC1862-E111-453F-8670-74310514D870}">
      <dgm:prSet/>
      <dgm:spPr/>
      <dgm:t>
        <a:bodyPr/>
        <a:lstStyle/>
        <a:p>
          <a:endParaRPr lang="ru-RU"/>
        </a:p>
      </dgm:t>
    </dgm:pt>
    <dgm:pt modelId="{D562B05F-B6F4-44A9-881F-8E280B8AE736}" type="sibTrans" cxnId="{FCFC1862-E111-453F-8670-74310514D870}">
      <dgm:prSet/>
      <dgm:spPr/>
      <dgm:t>
        <a:bodyPr/>
        <a:lstStyle/>
        <a:p>
          <a:endParaRPr lang="ru-RU"/>
        </a:p>
      </dgm:t>
    </dgm:pt>
    <dgm:pt modelId="{0CF6EB7B-25D5-4038-98F2-A1208D6FCB4D}">
      <dgm:prSet phldrT="[Текст]"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1600" dirty="0"/>
            <a:t>Государство (Министерство Здравоохранения)</a:t>
          </a:r>
        </a:p>
      </dgm:t>
    </dgm:pt>
    <dgm:pt modelId="{D8C5C3E4-4239-4B25-B616-1942B528CE57}" type="parTrans" cxnId="{CE924B01-DDF5-4893-9E71-EDB749204226}">
      <dgm:prSet/>
      <dgm:spPr/>
      <dgm:t>
        <a:bodyPr/>
        <a:lstStyle/>
        <a:p>
          <a:endParaRPr lang="ru-RU"/>
        </a:p>
      </dgm:t>
    </dgm:pt>
    <dgm:pt modelId="{E3079895-6D51-4CA2-B441-E0F64C630F80}" type="sibTrans" cxnId="{CE924B01-DDF5-4893-9E71-EDB749204226}">
      <dgm:prSet/>
      <dgm:spPr/>
      <dgm:t>
        <a:bodyPr/>
        <a:lstStyle/>
        <a:p>
          <a:endParaRPr lang="ru-RU"/>
        </a:p>
      </dgm:t>
    </dgm:pt>
    <dgm:pt modelId="{107BCE0D-730B-4DB2-B09A-2234A7A066FA}">
      <dgm:prSet phldrT="[Текст]"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endParaRPr lang="ru-RU" sz="1200" dirty="0"/>
        </a:p>
      </dgm:t>
    </dgm:pt>
    <dgm:pt modelId="{5A49FEC1-3001-464C-8C6C-F767FB9855D5}" type="parTrans" cxnId="{AF44DF4B-6E15-4A2F-8F04-1A614FB9BBD3}">
      <dgm:prSet/>
      <dgm:spPr/>
      <dgm:t>
        <a:bodyPr/>
        <a:lstStyle/>
        <a:p>
          <a:endParaRPr lang="ru-RU"/>
        </a:p>
      </dgm:t>
    </dgm:pt>
    <dgm:pt modelId="{6B798E00-960D-457E-BC13-01E2FFC3D4B1}" type="sibTrans" cxnId="{AF44DF4B-6E15-4A2F-8F04-1A614FB9BBD3}">
      <dgm:prSet/>
      <dgm:spPr/>
      <dgm:t>
        <a:bodyPr/>
        <a:lstStyle/>
        <a:p>
          <a:endParaRPr lang="ru-RU"/>
        </a:p>
      </dgm:t>
    </dgm:pt>
    <dgm:pt modelId="{F9F2BEEB-C659-46D5-9242-B85E59DDB53D}">
      <dgm:prSet phldrT="[Текст]"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endParaRPr lang="ru-RU" sz="1600" dirty="0"/>
        </a:p>
      </dgm:t>
    </dgm:pt>
    <dgm:pt modelId="{E4C371E6-ACE1-4860-AAF4-07743257FEFD}" type="parTrans" cxnId="{56FD65B1-2DB7-4AC7-948E-709D13027DB1}">
      <dgm:prSet/>
      <dgm:spPr/>
      <dgm:t>
        <a:bodyPr/>
        <a:lstStyle/>
        <a:p>
          <a:endParaRPr lang="ru-RU"/>
        </a:p>
      </dgm:t>
    </dgm:pt>
    <dgm:pt modelId="{DFE08521-5306-4CB2-B01C-ADBD9856BFC5}" type="sibTrans" cxnId="{56FD65B1-2DB7-4AC7-948E-709D13027DB1}">
      <dgm:prSet/>
      <dgm:spPr/>
      <dgm:t>
        <a:bodyPr/>
        <a:lstStyle/>
        <a:p>
          <a:endParaRPr lang="ru-RU"/>
        </a:p>
      </dgm:t>
    </dgm:pt>
    <dgm:pt modelId="{EA0403F5-CD6B-43BC-8EB8-3273A48687F6}">
      <dgm:prSet phldrT="[Текст]"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endParaRPr lang="ru-RU" sz="1600" dirty="0"/>
        </a:p>
      </dgm:t>
    </dgm:pt>
    <dgm:pt modelId="{CA934D78-6B8D-4413-B01F-FB68DA0B5933}" type="parTrans" cxnId="{704100B2-B434-43A1-BC2E-C4928F16200A}">
      <dgm:prSet/>
      <dgm:spPr/>
      <dgm:t>
        <a:bodyPr/>
        <a:lstStyle/>
        <a:p>
          <a:endParaRPr lang="ru-RU"/>
        </a:p>
      </dgm:t>
    </dgm:pt>
    <dgm:pt modelId="{7B99BA0C-ADAD-4E9F-A3F2-AB7634754BF0}" type="sibTrans" cxnId="{704100B2-B434-43A1-BC2E-C4928F16200A}">
      <dgm:prSet/>
      <dgm:spPr/>
      <dgm:t>
        <a:bodyPr/>
        <a:lstStyle/>
        <a:p>
          <a:endParaRPr lang="ru-RU"/>
        </a:p>
      </dgm:t>
    </dgm:pt>
    <dgm:pt modelId="{1C579257-4576-4400-8133-5F1FB317B7B6}">
      <dgm:prSet phldrT="[Текст]"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endParaRPr lang="ru-RU" sz="1600" dirty="0"/>
        </a:p>
      </dgm:t>
    </dgm:pt>
    <dgm:pt modelId="{F2A1421F-A688-4EA6-BFED-01891507B889}" type="parTrans" cxnId="{F8BB50BD-CDDD-4311-8CCD-BA3B6439F2A2}">
      <dgm:prSet/>
      <dgm:spPr/>
      <dgm:t>
        <a:bodyPr/>
        <a:lstStyle/>
        <a:p>
          <a:endParaRPr lang="ru-RU"/>
        </a:p>
      </dgm:t>
    </dgm:pt>
    <dgm:pt modelId="{FF936248-79DE-40B9-BC2E-57253E83F2A3}" type="sibTrans" cxnId="{F8BB50BD-CDDD-4311-8CCD-BA3B6439F2A2}">
      <dgm:prSet/>
      <dgm:spPr/>
      <dgm:t>
        <a:bodyPr/>
        <a:lstStyle/>
        <a:p>
          <a:endParaRPr lang="ru-RU"/>
        </a:p>
      </dgm:t>
    </dgm:pt>
    <dgm:pt modelId="{27FA7E41-7CF4-4A99-86ED-2878CE18D214}">
      <dgm:prSet phldrT="[Текст]"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endParaRPr lang="ru-RU" sz="1600" dirty="0"/>
        </a:p>
      </dgm:t>
    </dgm:pt>
    <dgm:pt modelId="{5B540BC2-63DB-4E03-B910-BE54207A7CFB}" type="parTrans" cxnId="{1CFDFC7B-AE83-42FE-B9C5-A1288B48B3E5}">
      <dgm:prSet/>
      <dgm:spPr/>
      <dgm:t>
        <a:bodyPr/>
        <a:lstStyle/>
        <a:p>
          <a:endParaRPr lang="ru-RU"/>
        </a:p>
      </dgm:t>
    </dgm:pt>
    <dgm:pt modelId="{6A96CF95-D648-40C2-94C0-82A4A805BE57}" type="sibTrans" cxnId="{1CFDFC7B-AE83-42FE-B9C5-A1288B48B3E5}">
      <dgm:prSet/>
      <dgm:spPr/>
      <dgm:t>
        <a:bodyPr/>
        <a:lstStyle/>
        <a:p>
          <a:endParaRPr lang="ru-RU"/>
        </a:p>
      </dgm:t>
    </dgm:pt>
    <dgm:pt modelId="{F63D9572-11CA-4574-82DD-C4EC7C34C4A6}">
      <dgm:prSet phldrT="[Текст]"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endParaRPr lang="ru-RU" sz="1600" dirty="0"/>
        </a:p>
      </dgm:t>
    </dgm:pt>
    <dgm:pt modelId="{790A1ED2-A7D0-489E-B91D-95AAF77441E6}" type="parTrans" cxnId="{9EED4EFE-153F-4BB3-A2F3-2B794A31C819}">
      <dgm:prSet/>
      <dgm:spPr/>
      <dgm:t>
        <a:bodyPr/>
        <a:lstStyle/>
        <a:p>
          <a:endParaRPr lang="ru-RU"/>
        </a:p>
      </dgm:t>
    </dgm:pt>
    <dgm:pt modelId="{C588A58C-B968-4850-9AFF-B5CF66E6B2A8}" type="sibTrans" cxnId="{9EED4EFE-153F-4BB3-A2F3-2B794A31C819}">
      <dgm:prSet/>
      <dgm:spPr/>
      <dgm:t>
        <a:bodyPr/>
        <a:lstStyle/>
        <a:p>
          <a:endParaRPr lang="ru-RU"/>
        </a:p>
      </dgm:t>
    </dgm:pt>
    <dgm:pt modelId="{C372D035-3ED1-4A2B-92BA-F7D015F3F364}">
      <dgm:prSet phldrT="[Текст]"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endParaRPr lang="ru-RU" sz="1600" dirty="0"/>
        </a:p>
      </dgm:t>
    </dgm:pt>
    <dgm:pt modelId="{0B9320CC-8526-46B0-A66B-0178E7573E90}" type="parTrans" cxnId="{A2115F81-61E8-41A2-A6DE-3260E34E297C}">
      <dgm:prSet/>
      <dgm:spPr/>
      <dgm:t>
        <a:bodyPr/>
        <a:lstStyle/>
        <a:p>
          <a:endParaRPr lang="ru-RU"/>
        </a:p>
      </dgm:t>
    </dgm:pt>
    <dgm:pt modelId="{745875BD-7E2E-41C7-BFBB-7800E211D8C8}" type="sibTrans" cxnId="{A2115F81-61E8-41A2-A6DE-3260E34E297C}">
      <dgm:prSet/>
      <dgm:spPr/>
      <dgm:t>
        <a:bodyPr/>
        <a:lstStyle/>
        <a:p>
          <a:endParaRPr lang="ru-RU"/>
        </a:p>
      </dgm:t>
    </dgm:pt>
    <dgm:pt modelId="{CDDCD487-6162-4F84-91AE-98304256BAE5}">
      <dgm:prSet phldrT="[Текст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endParaRPr lang="ru-RU" sz="1600" dirty="0"/>
        </a:p>
      </dgm:t>
    </dgm:pt>
    <dgm:pt modelId="{DEC7C389-8095-401A-AF79-0B986C1930A7}" type="parTrans" cxnId="{571CE8C4-D1EC-4807-9FA4-6348D6EF4592}">
      <dgm:prSet/>
      <dgm:spPr/>
      <dgm:t>
        <a:bodyPr/>
        <a:lstStyle/>
        <a:p>
          <a:endParaRPr lang="ru-RU"/>
        </a:p>
      </dgm:t>
    </dgm:pt>
    <dgm:pt modelId="{2B28955B-7076-49A5-B00D-31CE2DC03B4E}" type="sibTrans" cxnId="{571CE8C4-D1EC-4807-9FA4-6348D6EF4592}">
      <dgm:prSet/>
      <dgm:spPr/>
      <dgm:t>
        <a:bodyPr/>
        <a:lstStyle/>
        <a:p>
          <a:endParaRPr lang="ru-RU"/>
        </a:p>
      </dgm:t>
    </dgm:pt>
    <dgm:pt modelId="{28CA2EAD-57BE-4002-8115-5752BF35D5F2}">
      <dgm:prSet phldrT="[Текст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endParaRPr lang="ru-RU" sz="1600" dirty="0"/>
        </a:p>
      </dgm:t>
    </dgm:pt>
    <dgm:pt modelId="{66C84D5D-5C27-421C-8EC0-EC99412C6D4A}" type="parTrans" cxnId="{94FC0555-985B-41E2-AE5A-2E0DC5081552}">
      <dgm:prSet/>
      <dgm:spPr/>
      <dgm:t>
        <a:bodyPr/>
        <a:lstStyle/>
        <a:p>
          <a:endParaRPr lang="ru-RU"/>
        </a:p>
      </dgm:t>
    </dgm:pt>
    <dgm:pt modelId="{59EA7713-2A63-4E9F-BAD5-2BF5055ED37F}" type="sibTrans" cxnId="{94FC0555-985B-41E2-AE5A-2E0DC5081552}">
      <dgm:prSet/>
      <dgm:spPr/>
      <dgm:t>
        <a:bodyPr/>
        <a:lstStyle/>
        <a:p>
          <a:endParaRPr lang="ru-RU"/>
        </a:p>
      </dgm:t>
    </dgm:pt>
    <dgm:pt modelId="{9C0C6F2F-FB2B-4AAD-9564-CF7D6E0E8B29}">
      <dgm:prSet phldrT="[Текст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endParaRPr lang="ru-RU" sz="1600" dirty="0"/>
        </a:p>
      </dgm:t>
    </dgm:pt>
    <dgm:pt modelId="{67772CBF-DA31-42A1-BC04-F3B0DEB5DFC1}" type="parTrans" cxnId="{B5636631-35CF-424F-ADD6-BB92F208D9F1}">
      <dgm:prSet/>
      <dgm:spPr/>
      <dgm:t>
        <a:bodyPr/>
        <a:lstStyle/>
        <a:p>
          <a:endParaRPr lang="ru-RU"/>
        </a:p>
      </dgm:t>
    </dgm:pt>
    <dgm:pt modelId="{0AC7FDFB-041D-4973-97BE-B571F35D873D}" type="sibTrans" cxnId="{B5636631-35CF-424F-ADD6-BB92F208D9F1}">
      <dgm:prSet/>
      <dgm:spPr/>
      <dgm:t>
        <a:bodyPr/>
        <a:lstStyle/>
        <a:p>
          <a:endParaRPr lang="ru-RU"/>
        </a:p>
      </dgm:t>
    </dgm:pt>
    <dgm:pt modelId="{685F27E8-E36B-44A5-B7E7-AD434267466C}">
      <dgm:prSet phldrT="[Текст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endParaRPr lang="ru-RU" sz="1600" dirty="0"/>
        </a:p>
      </dgm:t>
    </dgm:pt>
    <dgm:pt modelId="{F79D7C34-EAE5-4620-A58D-CFD219BD83BD}" type="parTrans" cxnId="{9475061D-3B12-447A-A341-BC7D5A77A7EE}">
      <dgm:prSet/>
      <dgm:spPr/>
      <dgm:t>
        <a:bodyPr/>
        <a:lstStyle/>
        <a:p>
          <a:endParaRPr lang="ru-RU"/>
        </a:p>
      </dgm:t>
    </dgm:pt>
    <dgm:pt modelId="{A138010F-534A-40F6-B998-1BE0F68EF651}" type="sibTrans" cxnId="{9475061D-3B12-447A-A341-BC7D5A77A7EE}">
      <dgm:prSet/>
      <dgm:spPr/>
      <dgm:t>
        <a:bodyPr/>
        <a:lstStyle/>
        <a:p>
          <a:endParaRPr lang="ru-RU"/>
        </a:p>
      </dgm:t>
    </dgm:pt>
    <dgm:pt modelId="{D9F24CC9-B101-4727-B7C2-B1C4849DA4E8}">
      <dgm:prSet phldrT="[Текст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endParaRPr lang="ru-RU" sz="1600" dirty="0"/>
        </a:p>
      </dgm:t>
    </dgm:pt>
    <dgm:pt modelId="{EF595553-A3D3-4D60-8AD4-E0F57F983A57}" type="parTrans" cxnId="{8BE9E815-DED6-4C1C-821D-35A8690DE2D3}">
      <dgm:prSet/>
      <dgm:spPr/>
      <dgm:t>
        <a:bodyPr/>
        <a:lstStyle/>
        <a:p>
          <a:endParaRPr lang="ru-RU"/>
        </a:p>
      </dgm:t>
    </dgm:pt>
    <dgm:pt modelId="{4BFF5ABB-A9C8-4187-98BD-3A02394274D3}" type="sibTrans" cxnId="{8BE9E815-DED6-4C1C-821D-35A8690DE2D3}">
      <dgm:prSet/>
      <dgm:spPr/>
      <dgm:t>
        <a:bodyPr/>
        <a:lstStyle/>
        <a:p>
          <a:endParaRPr lang="ru-RU"/>
        </a:p>
      </dgm:t>
    </dgm:pt>
    <dgm:pt modelId="{C8AAC336-6F99-4A79-A798-E8BC888C130A}">
      <dgm:prSet phldrT="[Текст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endParaRPr lang="ru-RU" sz="1600" dirty="0"/>
        </a:p>
      </dgm:t>
    </dgm:pt>
    <dgm:pt modelId="{6F155305-1065-454F-BAD1-32706DF40F1F}" type="parTrans" cxnId="{5753DA19-B39B-4D1C-BC82-5F3CDB14F155}">
      <dgm:prSet/>
      <dgm:spPr/>
      <dgm:t>
        <a:bodyPr/>
        <a:lstStyle/>
        <a:p>
          <a:endParaRPr lang="ru-RU"/>
        </a:p>
      </dgm:t>
    </dgm:pt>
    <dgm:pt modelId="{16548054-C64D-4734-A917-CF1F36DCD679}" type="sibTrans" cxnId="{5753DA19-B39B-4D1C-BC82-5F3CDB14F155}">
      <dgm:prSet/>
      <dgm:spPr/>
      <dgm:t>
        <a:bodyPr/>
        <a:lstStyle/>
        <a:p>
          <a:endParaRPr lang="ru-RU"/>
        </a:p>
      </dgm:t>
    </dgm:pt>
    <dgm:pt modelId="{71161AFE-0167-4F46-AAED-6D0D0A132594}">
      <dgm:prSet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1600" b="1" dirty="0"/>
            <a:t>ВЫСОКАЯ</a:t>
          </a:r>
          <a:r>
            <a:rPr lang="ru-RU" sz="1600" dirty="0"/>
            <a:t>: Команда стартапа, государство, партнеры, страховые компании, фармацевтические компании, конкуренты</a:t>
          </a:r>
          <a:br>
            <a:rPr lang="ru-RU" sz="1600" dirty="0"/>
          </a:br>
          <a:r>
            <a:rPr lang="ru-RU" sz="1600" dirty="0"/>
            <a:t/>
          </a:r>
          <a:br>
            <a:rPr lang="ru-RU" sz="1600" dirty="0"/>
          </a:br>
          <a:endParaRPr lang="ru-RU" sz="1600" dirty="0"/>
        </a:p>
      </dgm:t>
    </dgm:pt>
    <dgm:pt modelId="{97D7EE8D-B2FF-42A2-95D7-CB8169B7E534}" type="sibTrans" cxnId="{ED6F8293-9D89-4703-9D0C-E7F7D1593A6B}">
      <dgm:prSet/>
      <dgm:spPr/>
      <dgm:t>
        <a:bodyPr/>
        <a:lstStyle/>
        <a:p>
          <a:endParaRPr lang="ru-RU"/>
        </a:p>
      </dgm:t>
    </dgm:pt>
    <dgm:pt modelId="{B745E00B-12AC-4C69-96C8-1ACCE139CF73}" type="parTrans" cxnId="{ED6F8293-9D89-4703-9D0C-E7F7D1593A6B}">
      <dgm:prSet/>
      <dgm:spPr/>
      <dgm:t>
        <a:bodyPr/>
        <a:lstStyle/>
        <a:p>
          <a:endParaRPr lang="ru-RU"/>
        </a:p>
      </dgm:t>
    </dgm:pt>
    <dgm:pt modelId="{35016DAB-2CD3-4B46-9BAE-1A4C1CA6A541}" type="pres">
      <dgm:prSet presAssocID="{BB71A361-4514-4732-B0ED-D9504C92CAA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D94108B-BE7E-4180-A617-AF2FA25AAF2C}" type="pres">
      <dgm:prSet presAssocID="{C2BFF6AD-0800-460E-9E68-17CED7EBE591}" presName="composite" presStyleCnt="0"/>
      <dgm:spPr/>
    </dgm:pt>
    <dgm:pt modelId="{29805EE0-3F3D-43E5-AE04-498AB43046A8}" type="pres">
      <dgm:prSet presAssocID="{C2BFF6AD-0800-460E-9E68-17CED7EBE591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B9A464-30EF-49A8-B7F9-044E77096A52}" type="pres">
      <dgm:prSet presAssocID="{C2BFF6AD-0800-460E-9E68-17CED7EBE591}" presName="desTx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5C9E21-D0A9-4A05-83FB-16F29E880D72}" type="pres">
      <dgm:prSet presAssocID="{887E1FAF-8A6B-42CB-85B8-12813E3F2953}" presName="space" presStyleCnt="0"/>
      <dgm:spPr/>
    </dgm:pt>
    <dgm:pt modelId="{56458070-7ADC-4565-9891-5E3CE5729BC9}" type="pres">
      <dgm:prSet presAssocID="{61986C82-AA6E-4DEC-81D4-39AD07A2AC3E}" presName="composite" presStyleCnt="0"/>
      <dgm:spPr/>
    </dgm:pt>
    <dgm:pt modelId="{7714C1CD-EA8B-41AE-8608-FB38B6144764}" type="pres">
      <dgm:prSet presAssocID="{61986C82-AA6E-4DEC-81D4-39AD07A2AC3E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C8F791-AD34-4BB7-A38D-D5B2E7E710F9}" type="pres">
      <dgm:prSet presAssocID="{61986C82-AA6E-4DEC-81D4-39AD07A2AC3E}" presName="desTx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BA25C4-2D08-4E6A-A0C4-563857E41AB0}" type="pres">
      <dgm:prSet presAssocID="{2F0AF95C-97B1-4381-BD56-7B2513116BEA}" presName="space" presStyleCnt="0"/>
      <dgm:spPr/>
    </dgm:pt>
    <dgm:pt modelId="{30BF58D2-1A0D-4863-85A0-32DB6DF9BA7F}" type="pres">
      <dgm:prSet presAssocID="{3D255143-3AD3-4C4C-9622-5B74B6D96291}" presName="composite" presStyleCnt="0"/>
      <dgm:spPr/>
    </dgm:pt>
    <dgm:pt modelId="{29F1F1CF-628B-4FD4-A745-80B3A074ADBB}" type="pres">
      <dgm:prSet presAssocID="{3D255143-3AD3-4C4C-9622-5B74B6D96291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0FAF27-928A-4F79-8AB5-43E8D01E418D}" type="pres">
      <dgm:prSet presAssocID="{3D255143-3AD3-4C4C-9622-5B74B6D96291}" presName="desTx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D16C15-8F52-47D7-9BCF-EB544FB4905C}" type="pres">
      <dgm:prSet presAssocID="{3CF1181C-9A96-4D24-922B-6B6A0126513D}" presName="space" presStyleCnt="0"/>
      <dgm:spPr/>
    </dgm:pt>
    <dgm:pt modelId="{F163BDCF-A90E-448F-8DD0-F180C86D66CE}" type="pres">
      <dgm:prSet presAssocID="{EE8754AE-5DD4-4FFB-BA52-819674B13339}" presName="composite" presStyleCnt="0"/>
      <dgm:spPr/>
    </dgm:pt>
    <dgm:pt modelId="{B608E86F-DE0A-4606-96C3-4249A1A01E4A}" type="pres">
      <dgm:prSet presAssocID="{EE8754AE-5DD4-4FFB-BA52-819674B13339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B999C9-0521-4773-81A9-E3C35D1944D6}" type="pres">
      <dgm:prSet presAssocID="{EE8754AE-5DD4-4FFB-BA52-819674B13339}" presName="desTx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EED8307-B85E-4374-A95C-9AE7D7C3CC04}" type="presOf" srcId="{9C0C6F2F-FB2B-4AAD-9564-CF7D6E0E8B29}" destId="{01B9A464-30EF-49A8-B7F9-044E77096A52}" srcOrd="0" destOrd="7" presId="urn:microsoft.com/office/officeart/2005/8/layout/hList1"/>
    <dgm:cxn modelId="{4D6B7B72-9CA2-4BC5-A750-BE716BFF5772}" srcId="{C2BFF6AD-0800-460E-9E68-17CED7EBE591}" destId="{D56AE83A-DED7-4E83-9BAF-CABF76D0E8E9}" srcOrd="11" destOrd="0" parTransId="{CDCC35E2-708F-4EDB-A93B-836BBE594FA0}" sibTransId="{66C7EE46-6DD2-42A4-B927-BE59E6AF17AD}"/>
    <dgm:cxn modelId="{79B48D9B-0B8F-4049-ADFD-8D1B46B6656D}" srcId="{EE8754AE-5DD4-4FFB-BA52-819674B13339}" destId="{D8BD654A-FA07-4A41-8EDE-205C6D891C15}" srcOrd="2" destOrd="0" parTransId="{B1BDEA3F-595E-4A51-9234-9CCE2F92C723}" sibTransId="{6AB88D35-E435-4B10-B970-D62476D6BAD3}"/>
    <dgm:cxn modelId="{F8BB50BD-CDDD-4311-8CCD-BA3B6439F2A2}" srcId="{61986C82-AA6E-4DEC-81D4-39AD07A2AC3E}" destId="{1C579257-4576-4400-8133-5F1FB317B7B6}" srcOrd="6" destOrd="0" parTransId="{F2A1421F-A688-4EA6-BFED-01891507B889}" sibTransId="{FF936248-79DE-40B9-BC2E-57253E83F2A3}"/>
    <dgm:cxn modelId="{B5636631-35CF-424F-ADD6-BB92F208D9F1}" srcId="{C2BFF6AD-0800-460E-9E68-17CED7EBE591}" destId="{9C0C6F2F-FB2B-4AAD-9564-CF7D6E0E8B29}" srcOrd="7" destOrd="0" parTransId="{67772CBF-DA31-42A1-BC04-F3B0DEB5DFC1}" sibTransId="{0AC7FDFB-041D-4973-97BE-B571F35D873D}"/>
    <dgm:cxn modelId="{98848F1C-662D-41E0-9BBC-07AA8714AEFE}" srcId="{BB71A361-4514-4732-B0ED-D9504C92CAA0}" destId="{EE8754AE-5DD4-4FFB-BA52-819674B13339}" srcOrd="3" destOrd="0" parTransId="{16E4AD51-EF85-4263-AF38-BD39D7BC8A8C}" sibTransId="{F911B4D4-15F9-4D57-88B9-F50941B1756F}"/>
    <dgm:cxn modelId="{C453F855-2013-4131-A724-DD908B5D844B}" type="presOf" srcId="{1F43C153-7F5A-45CD-B964-4F9B46C33D7F}" destId="{01B9A464-30EF-49A8-B7F9-044E77096A52}" srcOrd="0" destOrd="5" presId="urn:microsoft.com/office/officeart/2005/8/layout/hList1"/>
    <dgm:cxn modelId="{94FC0555-985B-41E2-AE5A-2E0DC5081552}" srcId="{C2BFF6AD-0800-460E-9E68-17CED7EBE591}" destId="{28CA2EAD-57BE-4002-8115-5752BF35D5F2}" srcOrd="4" destOrd="0" parTransId="{66C84D5D-5C27-421C-8EC0-EC99412C6D4A}" sibTransId="{59EA7713-2A63-4E9F-BAD5-2BF5055ED37F}"/>
    <dgm:cxn modelId="{10034064-0D75-4A44-8361-355ECD4A0728}" type="presOf" srcId="{93EB0788-2F37-41CC-B512-CDC6DEB419EE}" destId="{5F0FAF27-928A-4F79-8AB5-43E8D01E418D}" srcOrd="0" destOrd="3" presId="urn:microsoft.com/office/officeart/2005/8/layout/hList1"/>
    <dgm:cxn modelId="{CE924B01-DDF5-4893-9E71-EDB749204226}" srcId="{61986C82-AA6E-4DEC-81D4-39AD07A2AC3E}" destId="{0CF6EB7B-25D5-4038-98F2-A1208D6FCB4D}" srcOrd="1" destOrd="0" parTransId="{D8C5C3E4-4239-4B25-B616-1942B528CE57}" sibTransId="{E3079895-6D51-4CA2-B441-E0F64C630F80}"/>
    <dgm:cxn modelId="{4FF644FF-1C14-431D-A8C8-3A7FB65B8503}" type="presOf" srcId="{C4F6B600-B9EC-4BCE-90F5-602FAD7C1B99}" destId="{D5B999C9-0521-4773-81A9-E3C35D1944D6}" srcOrd="0" destOrd="0" presId="urn:microsoft.com/office/officeart/2005/8/layout/hList1"/>
    <dgm:cxn modelId="{76864454-53D0-42E9-B906-82CBB6767A79}" type="presOf" srcId="{BB71A361-4514-4732-B0ED-D9504C92CAA0}" destId="{35016DAB-2CD3-4B46-9BAE-1A4C1CA6A541}" srcOrd="0" destOrd="0" presId="urn:microsoft.com/office/officeart/2005/8/layout/hList1"/>
    <dgm:cxn modelId="{F1BE7A55-6A2F-4BAA-83CA-9D2BABBB73F7}" srcId="{C2BFF6AD-0800-460E-9E68-17CED7EBE591}" destId="{1F43C153-7F5A-45CD-B964-4F9B46C33D7F}" srcOrd="5" destOrd="0" parTransId="{9480E88C-CEDD-46B0-B7C5-452540942EA7}" sibTransId="{DB34BABF-2067-45C9-8FD2-2697D8571C94}"/>
    <dgm:cxn modelId="{2E9C157C-DED1-46FE-9ACA-C9D7148111CA}" srcId="{C2BFF6AD-0800-460E-9E68-17CED7EBE591}" destId="{4D40BB23-951C-47FA-9A29-B344E9BA03D3}" srcOrd="1" destOrd="0" parTransId="{42708661-1443-430F-8550-F3E5D2CA0DF2}" sibTransId="{EA7CE631-026E-4237-AA14-4A5D28828703}"/>
    <dgm:cxn modelId="{A693ABF7-7337-4697-84D4-90A0D8432619}" srcId="{C2BFF6AD-0800-460E-9E68-17CED7EBE591}" destId="{C3CE7006-9EA0-418E-90F8-40011BA7C979}" srcOrd="15" destOrd="0" parTransId="{BD67EC4C-7C72-4859-8ADA-F1118332CFAC}" sibTransId="{51A90968-C661-4D57-A715-CB51F933F9D0}"/>
    <dgm:cxn modelId="{9EED4EFE-153F-4BB3-A2F3-2B794A31C819}" srcId="{3D255143-3AD3-4C4C-9622-5B74B6D96291}" destId="{F63D9572-11CA-4574-82DD-C4EC7C34C4A6}" srcOrd="4" destOrd="0" parTransId="{790A1ED2-A7D0-489E-B91D-95AAF77441E6}" sibTransId="{C588A58C-B968-4850-9AFF-B5CF66E6B2A8}"/>
    <dgm:cxn modelId="{1C288501-966D-4C27-BBAB-8F5DF570AEAE}" srcId="{C2BFF6AD-0800-460E-9E68-17CED7EBE591}" destId="{8C0890CF-CC70-4587-B9E2-1A758F1B4D51}" srcOrd="6" destOrd="0" parTransId="{08AF9378-4BBD-4817-9FFB-6C402683F549}" sibTransId="{AE75E27D-6F47-4FAF-80DF-0313EA846945}"/>
    <dgm:cxn modelId="{1E803483-A272-4310-98C9-60B36C2A887A}" type="presOf" srcId="{28CA2EAD-57BE-4002-8115-5752BF35D5F2}" destId="{01B9A464-30EF-49A8-B7F9-044E77096A52}" srcOrd="0" destOrd="4" presId="urn:microsoft.com/office/officeart/2005/8/layout/hList1"/>
    <dgm:cxn modelId="{BDF29EC6-69CF-4598-8CA0-71387F5321C0}" srcId="{C2BFF6AD-0800-460E-9E68-17CED7EBE591}" destId="{3349B6C9-FBA8-4CE8-8D2C-D3B582BE4192}" srcOrd="8" destOrd="0" parTransId="{B26D6A71-CE62-4AF2-93AC-DB2884D5B6E1}" sibTransId="{0AE25128-DFE3-4243-B5F2-D051EDB34C71}"/>
    <dgm:cxn modelId="{12059635-3AC5-4ED3-842E-FD0DB5B25E67}" type="presOf" srcId="{51233A25-4777-4B91-9C09-BD3E5A27B563}" destId="{5F0FAF27-928A-4F79-8AB5-43E8D01E418D}" srcOrd="0" destOrd="5" presId="urn:microsoft.com/office/officeart/2005/8/layout/hList1"/>
    <dgm:cxn modelId="{D0F53B32-33F2-49D1-BCF9-EB1F74471B51}" type="presOf" srcId="{A11F47E3-2C37-44BB-AA90-63B33FF39F6B}" destId="{01B9A464-30EF-49A8-B7F9-044E77096A52}" srcOrd="0" destOrd="3" presId="urn:microsoft.com/office/officeart/2005/8/layout/hList1"/>
    <dgm:cxn modelId="{D31C1FB4-778A-40D6-9A88-9EE9058C4F42}" type="presOf" srcId="{3349B6C9-FBA8-4CE8-8D2C-D3B582BE4192}" destId="{01B9A464-30EF-49A8-B7F9-044E77096A52}" srcOrd="0" destOrd="8" presId="urn:microsoft.com/office/officeart/2005/8/layout/hList1"/>
    <dgm:cxn modelId="{AF44DF4B-6E15-4A2F-8F04-1A614FB9BBD3}" srcId="{3D255143-3AD3-4C4C-9622-5B74B6D96291}" destId="{107BCE0D-730B-4DB2-B09A-2234A7A066FA}" srcOrd="0" destOrd="0" parTransId="{5A49FEC1-3001-464C-8C6C-F767FB9855D5}" sibTransId="{6B798E00-960D-457E-BC13-01E2FFC3D4B1}"/>
    <dgm:cxn modelId="{E1BADB29-ABCB-4419-ABB5-9B8BFAC64589}" srcId="{3D255143-3AD3-4C4C-9622-5B74B6D96291}" destId="{B27B0928-F50E-4E21-8D70-4A10005EFD07}" srcOrd="1" destOrd="0" parTransId="{F90F6876-F8D0-4327-9B0A-FB2FE66E00AC}" sibTransId="{D96D9AA8-BC75-4EC1-838E-A9DD02478F82}"/>
    <dgm:cxn modelId="{7017CFBF-0083-469D-8193-E8CC9BC2810E}" type="presOf" srcId="{D56AE83A-DED7-4E83-9BAF-CABF76D0E8E9}" destId="{01B9A464-30EF-49A8-B7F9-044E77096A52}" srcOrd="0" destOrd="11" presId="urn:microsoft.com/office/officeart/2005/8/layout/hList1"/>
    <dgm:cxn modelId="{4019BAC0-2F84-4882-9AE5-92D467A2A62C}" type="presOf" srcId="{C8AAC336-6F99-4A79-A798-E8BC888C130A}" destId="{01B9A464-30EF-49A8-B7F9-044E77096A52}" srcOrd="0" destOrd="14" presId="urn:microsoft.com/office/officeart/2005/8/layout/hList1"/>
    <dgm:cxn modelId="{571CE8C4-D1EC-4807-9FA4-6348D6EF4592}" srcId="{C2BFF6AD-0800-460E-9E68-17CED7EBE591}" destId="{CDDCD487-6162-4F84-91AE-98304256BAE5}" srcOrd="2" destOrd="0" parTransId="{DEC7C389-8095-401A-AF79-0B986C1930A7}" sibTransId="{2B28955B-7076-49A5-B00D-31CE2DC03B4E}"/>
    <dgm:cxn modelId="{0FE8D7D3-8701-475A-8A3E-8A58C478010C}" type="presOf" srcId="{8AD01EA0-12E2-491A-AF1E-F4E6E3527FEB}" destId="{C5C8F791-AD34-4BB7-A38D-D5B2E7E710F9}" srcOrd="0" destOrd="5" presId="urn:microsoft.com/office/officeart/2005/8/layout/hList1"/>
    <dgm:cxn modelId="{EAF0C5E2-7C8C-4DE8-AE9D-F846DD91E749}" type="presOf" srcId="{3B2214AB-4387-44B9-8296-E8933C5B0529}" destId="{01B9A464-30EF-49A8-B7F9-044E77096A52}" srcOrd="0" destOrd="13" presId="urn:microsoft.com/office/officeart/2005/8/layout/hList1"/>
    <dgm:cxn modelId="{704100B2-B434-43A1-BC2E-C4928F16200A}" srcId="{61986C82-AA6E-4DEC-81D4-39AD07A2AC3E}" destId="{EA0403F5-CD6B-43BC-8EB8-3273A48687F6}" srcOrd="4" destOrd="0" parTransId="{CA934D78-6B8D-4413-B01F-FB68DA0B5933}" sibTransId="{7B99BA0C-ADAD-4E9F-A3F2-AB7634754BF0}"/>
    <dgm:cxn modelId="{90EDA225-71A0-4CD7-BD4A-780B9775316F}" type="presOf" srcId="{8C0890CF-CC70-4587-B9E2-1A758F1B4D51}" destId="{01B9A464-30EF-49A8-B7F9-044E77096A52}" srcOrd="0" destOrd="6" presId="urn:microsoft.com/office/officeart/2005/8/layout/hList1"/>
    <dgm:cxn modelId="{E3578C51-F7C4-4509-9FC0-138F4367D12D}" srcId="{61986C82-AA6E-4DEC-81D4-39AD07A2AC3E}" destId="{8AD01EA0-12E2-491A-AF1E-F4E6E3527FEB}" srcOrd="5" destOrd="0" parTransId="{0C009C91-6156-4716-B537-7D9C07C20F02}" sibTransId="{D04994AD-D8F6-4DA9-8BAB-A2FC5CF3F6F7}"/>
    <dgm:cxn modelId="{2C71BDE5-2104-4EFD-B9C3-2130C227AD1F}" type="presOf" srcId="{107BCE0D-730B-4DB2-B09A-2234A7A066FA}" destId="{5F0FAF27-928A-4F79-8AB5-43E8D01E418D}" srcOrd="0" destOrd="0" presId="urn:microsoft.com/office/officeart/2005/8/layout/hList1"/>
    <dgm:cxn modelId="{9475061D-3B12-447A-A341-BC7D5A77A7EE}" srcId="{C2BFF6AD-0800-460E-9E68-17CED7EBE591}" destId="{685F27E8-E36B-44A5-B7E7-AD434267466C}" srcOrd="9" destOrd="0" parTransId="{F79D7C34-EAE5-4620-A58D-CFD219BD83BD}" sibTransId="{A138010F-534A-40F6-B998-1BE0F68EF651}"/>
    <dgm:cxn modelId="{BDF5F8ED-7494-4FE0-ACF1-284F727C3D9B}" srcId="{61986C82-AA6E-4DEC-81D4-39AD07A2AC3E}" destId="{566FBCE7-DD51-4732-99D7-12EC8F48C7E1}" srcOrd="3" destOrd="0" parTransId="{09E3F2E0-6269-4AFB-AEAB-509E1C3A251A}" sibTransId="{E345422C-A56F-4112-A180-46ADEC9F7165}"/>
    <dgm:cxn modelId="{294795A0-E121-45F0-B246-B711D2770394}" type="presOf" srcId="{3D255143-3AD3-4C4C-9622-5B74B6D96291}" destId="{29F1F1CF-628B-4FD4-A745-80B3A074ADBB}" srcOrd="0" destOrd="0" presId="urn:microsoft.com/office/officeart/2005/8/layout/hList1"/>
    <dgm:cxn modelId="{A2115F81-61E8-41A2-A6DE-3260E34E297C}" srcId="{3D255143-3AD3-4C4C-9622-5B74B6D96291}" destId="{C372D035-3ED1-4A2B-92BA-F7D015F3F364}" srcOrd="6" destOrd="0" parTransId="{0B9320CC-8526-46B0-A66B-0178E7573E90}" sibTransId="{745875BD-7E2E-41C7-BFBB-7800E211D8C8}"/>
    <dgm:cxn modelId="{F9A050C4-E52B-4B9B-AB64-CDD42DE84BE1}" srcId="{C2BFF6AD-0800-460E-9E68-17CED7EBE591}" destId="{A11F47E3-2C37-44BB-AA90-63B33FF39F6B}" srcOrd="3" destOrd="0" parTransId="{8D05F098-FA9A-4E6E-AA34-21C19E9CF206}" sibTransId="{BE412BDE-FEDE-454A-9894-A3D4DD42DD2D}"/>
    <dgm:cxn modelId="{C5FF220E-E5E7-4217-AFEF-4BB8FAB113A2}" type="presOf" srcId="{685F27E8-E36B-44A5-B7E7-AD434267466C}" destId="{01B9A464-30EF-49A8-B7F9-044E77096A52}" srcOrd="0" destOrd="9" presId="urn:microsoft.com/office/officeart/2005/8/layout/hList1"/>
    <dgm:cxn modelId="{FCFC1862-E111-453F-8670-74310514D870}" srcId="{C2BFF6AD-0800-460E-9E68-17CED7EBE591}" destId="{F3F8C847-1C0B-46FE-9B38-B788B93377EE}" srcOrd="0" destOrd="0" parTransId="{4D13A4E2-D717-4D48-959E-471D5AC7C68D}" sibTransId="{D562B05F-B6F4-44A9-881F-8E280B8AE736}"/>
    <dgm:cxn modelId="{84157E35-04F8-4C2B-B728-59D93797E5AB}" srcId="{BB71A361-4514-4732-B0ED-D9504C92CAA0}" destId="{3D255143-3AD3-4C4C-9622-5B74B6D96291}" srcOrd="2" destOrd="0" parTransId="{FC78EC25-19F9-4D65-B547-C12293F9C532}" sibTransId="{3CF1181C-9A96-4D24-922B-6B6A0126513D}"/>
    <dgm:cxn modelId="{26D17A29-A13F-4D1A-98FB-1E88324A62CE}" type="presOf" srcId="{4D40BB23-951C-47FA-9A29-B344E9BA03D3}" destId="{01B9A464-30EF-49A8-B7F9-044E77096A52}" srcOrd="0" destOrd="1" presId="urn:microsoft.com/office/officeart/2005/8/layout/hList1"/>
    <dgm:cxn modelId="{1B93FCD7-0EB1-44D1-9601-0A8EA682E094}" type="presOf" srcId="{1C579257-4576-4400-8133-5F1FB317B7B6}" destId="{C5C8F791-AD34-4BB7-A38D-D5B2E7E710F9}" srcOrd="0" destOrd="6" presId="urn:microsoft.com/office/officeart/2005/8/layout/hList1"/>
    <dgm:cxn modelId="{A3BC88B6-841E-4AA5-BABD-25222E2ED4FC}" type="presOf" srcId="{F63D9572-11CA-4574-82DD-C4EC7C34C4A6}" destId="{5F0FAF27-928A-4F79-8AB5-43E8D01E418D}" srcOrd="0" destOrd="4" presId="urn:microsoft.com/office/officeart/2005/8/layout/hList1"/>
    <dgm:cxn modelId="{6EDE4F26-4338-4DA2-BBD5-121B0B124B3B}" srcId="{61986C82-AA6E-4DEC-81D4-39AD07A2AC3E}" destId="{E43365EF-C09F-4594-8A61-CF0E1688A875}" srcOrd="7" destOrd="0" parTransId="{8CB24740-4904-4213-A599-4E082C6FEC01}" sibTransId="{C1283514-0C02-4761-86C1-21BA00D75AB1}"/>
    <dgm:cxn modelId="{E4A0DE5A-1B94-4774-99D6-3C6AFCCBBE27}" srcId="{C2BFF6AD-0800-460E-9E68-17CED7EBE591}" destId="{3E92ACC1-F069-4943-81AC-C4219D5E4095}" srcOrd="10" destOrd="0" parTransId="{64506F42-E47E-46DD-A5A9-D2EE215E35F7}" sibTransId="{9EF1B2C1-421B-4A4F-B425-63DC41404B8C}"/>
    <dgm:cxn modelId="{879C2833-90FB-4C3D-9FD5-5476D32803A6}" type="presOf" srcId="{7E9FB14F-46F6-4B0A-B0BF-D38A762323A5}" destId="{5F0FAF27-928A-4F79-8AB5-43E8D01E418D}" srcOrd="0" destOrd="7" presId="urn:microsoft.com/office/officeart/2005/8/layout/hList1"/>
    <dgm:cxn modelId="{9AFF156E-EF97-4A68-830D-85E361511C7C}" srcId="{C2BFF6AD-0800-460E-9E68-17CED7EBE591}" destId="{3B2214AB-4387-44B9-8296-E8933C5B0529}" srcOrd="13" destOrd="0" parTransId="{9B1A71EF-D14F-416C-A69B-2561A5723467}" sibTransId="{04AFA2D2-2689-4257-929B-54DDC07E6FFC}"/>
    <dgm:cxn modelId="{82569B99-A00F-42F7-9A21-C4547E39763B}" type="presOf" srcId="{EA0403F5-CD6B-43BC-8EB8-3273A48687F6}" destId="{C5C8F791-AD34-4BB7-A38D-D5B2E7E710F9}" srcOrd="0" destOrd="4" presId="urn:microsoft.com/office/officeart/2005/8/layout/hList1"/>
    <dgm:cxn modelId="{1CFDFC7B-AE83-42FE-B9C5-A1288B48B3E5}" srcId="{3D255143-3AD3-4C4C-9622-5B74B6D96291}" destId="{27FA7E41-7CF4-4A99-86ED-2878CE18D214}" srcOrd="2" destOrd="0" parTransId="{5B540BC2-63DB-4E03-B910-BE54207A7CFB}" sibTransId="{6A96CF95-D648-40C2-94C0-82A4A805BE57}"/>
    <dgm:cxn modelId="{8027CE0B-95BC-4863-9858-0EF644D5E787}" type="presOf" srcId="{3E92ACC1-F069-4943-81AC-C4219D5E4095}" destId="{01B9A464-30EF-49A8-B7F9-044E77096A52}" srcOrd="0" destOrd="10" presId="urn:microsoft.com/office/officeart/2005/8/layout/hList1"/>
    <dgm:cxn modelId="{B8CF008E-206F-41D4-8B59-3F0E0D2EEAAF}" srcId="{61986C82-AA6E-4DEC-81D4-39AD07A2AC3E}" destId="{BFDFABF8-22D6-4655-85D7-2F20ADBCA4CF}" srcOrd="0" destOrd="0" parTransId="{94173BFE-7890-4E12-84E4-6E136A353376}" sibTransId="{9381A606-460F-4E16-A271-23CF22271B43}"/>
    <dgm:cxn modelId="{E72A45E2-489B-4153-8C2D-2F218292E5E7}" type="presOf" srcId="{C372D035-3ED1-4A2B-92BA-F7D015F3F364}" destId="{5F0FAF27-928A-4F79-8AB5-43E8D01E418D}" srcOrd="0" destOrd="6" presId="urn:microsoft.com/office/officeart/2005/8/layout/hList1"/>
    <dgm:cxn modelId="{AEADEF7D-6076-43F9-8DC4-26E4B030F005}" srcId="{3D255143-3AD3-4C4C-9622-5B74B6D96291}" destId="{93EB0788-2F37-41CC-B512-CDC6DEB419EE}" srcOrd="3" destOrd="0" parTransId="{9EC32F90-7A2B-4998-9018-3A906DC1A0B2}" sibTransId="{3597E302-BC00-466C-8FC0-CF84C5865D18}"/>
    <dgm:cxn modelId="{35C95FC5-BD45-4CC6-A9A8-3CB48E8F13D5}" type="presOf" srcId="{F3F8C847-1C0B-46FE-9B38-B788B93377EE}" destId="{01B9A464-30EF-49A8-B7F9-044E77096A52}" srcOrd="0" destOrd="0" presId="urn:microsoft.com/office/officeart/2005/8/layout/hList1"/>
    <dgm:cxn modelId="{56FD65B1-2DB7-4AC7-948E-709D13027DB1}" srcId="{61986C82-AA6E-4DEC-81D4-39AD07A2AC3E}" destId="{F9F2BEEB-C659-46D5-9242-B85E59DDB53D}" srcOrd="2" destOrd="0" parTransId="{E4C371E6-ACE1-4860-AAF4-07743257FEFD}" sibTransId="{DFE08521-5306-4CB2-B01C-ADBD9856BFC5}"/>
    <dgm:cxn modelId="{8BE9E815-DED6-4C1C-821D-35A8690DE2D3}" srcId="{C2BFF6AD-0800-460E-9E68-17CED7EBE591}" destId="{D9F24CC9-B101-4727-B7C2-B1C4849DA4E8}" srcOrd="12" destOrd="0" parTransId="{EF595553-A3D3-4D60-8AD4-E0F57F983A57}" sibTransId="{4BFF5ABB-A9C8-4187-98BD-3A02394274D3}"/>
    <dgm:cxn modelId="{DBB708A3-090C-48C1-BA1D-F5F48F58B5D0}" srcId="{3D255143-3AD3-4C4C-9622-5B74B6D96291}" destId="{7E9FB14F-46F6-4B0A-B0BF-D38A762323A5}" srcOrd="7" destOrd="0" parTransId="{09A0C4DD-8120-4875-888A-E3D80DBB6E91}" sibTransId="{02350AE8-8E97-425B-9EEB-88065EE6F4F2}"/>
    <dgm:cxn modelId="{DADDC7A2-DAA2-4E81-B885-FFD3473CC4B8}" srcId="{C2BFF6AD-0800-460E-9E68-17CED7EBE591}" destId="{B6D50F8B-AEBF-4400-B0B1-760D5181B28A}" srcOrd="16" destOrd="0" parTransId="{0EC99AC0-C55D-49C4-98F2-A6DCD427245D}" sibTransId="{EEEF1FA8-29BE-424A-ACA1-61A026FBE1F9}"/>
    <dgm:cxn modelId="{E831A188-8117-4686-8755-71A313377219}" type="presOf" srcId="{0CF6EB7B-25D5-4038-98F2-A1208D6FCB4D}" destId="{C5C8F791-AD34-4BB7-A38D-D5B2E7E710F9}" srcOrd="0" destOrd="1" presId="urn:microsoft.com/office/officeart/2005/8/layout/hList1"/>
    <dgm:cxn modelId="{41A48E39-E992-4EFD-9DD5-F961C81FE3CA}" type="presOf" srcId="{C2BFF6AD-0800-460E-9E68-17CED7EBE591}" destId="{29805EE0-3F3D-43E5-AE04-498AB43046A8}" srcOrd="0" destOrd="0" presId="urn:microsoft.com/office/officeart/2005/8/layout/hList1"/>
    <dgm:cxn modelId="{B2D0D3B2-4FE2-4500-84F7-5B4F1E21F172}" type="presOf" srcId="{61986C82-AA6E-4DEC-81D4-39AD07A2AC3E}" destId="{7714C1CD-EA8B-41AE-8608-FB38B6144764}" srcOrd="0" destOrd="0" presId="urn:microsoft.com/office/officeart/2005/8/layout/hList1"/>
    <dgm:cxn modelId="{F2A590A6-2E58-4E26-A955-CB6A24D12BB9}" type="presOf" srcId="{D8BD654A-FA07-4A41-8EDE-205C6D891C15}" destId="{D5B999C9-0521-4773-81A9-E3C35D1944D6}" srcOrd="0" destOrd="2" presId="urn:microsoft.com/office/officeart/2005/8/layout/hList1"/>
    <dgm:cxn modelId="{BE8A19BE-224C-4ED3-809F-A8E3E86DE035}" type="presOf" srcId="{D9F24CC9-B101-4727-B7C2-B1C4849DA4E8}" destId="{01B9A464-30EF-49A8-B7F9-044E77096A52}" srcOrd="0" destOrd="12" presId="urn:microsoft.com/office/officeart/2005/8/layout/hList1"/>
    <dgm:cxn modelId="{A2BB70FA-4D6F-41ED-9EF8-53CF767683E0}" type="presOf" srcId="{B6D50F8B-AEBF-4400-B0B1-760D5181B28A}" destId="{01B9A464-30EF-49A8-B7F9-044E77096A52}" srcOrd="0" destOrd="16" presId="urn:microsoft.com/office/officeart/2005/8/layout/hList1"/>
    <dgm:cxn modelId="{ED6F8293-9D89-4703-9D0C-E7F7D1593A6B}" srcId="{EE8754AE-5DD4-4FFB-BA52-819674B13339}" destId="{71161AFE-0167-4F46-AAED-6D0D0A132594}" srcOrd="1" destOrd="0" parTransId="{B745E00B-12AC-4C69-96C8-1ACCE139CF73}" sibTransId="{97D7EE8D-B2FF-42A2-95D7-CB8169B7E534}"/>
    <dgm:cxn modelId="{5ECBB6DC-2E15-49FE-B37C-23DFB281DDA6}" type="presOf" srcId="{566FBCE7-DD51-4732-99D7-12EC8F48C7E1}" destId="{C5C8F791-AD34-4BB7-A38D-D5B2E7E710F9}" srcOrd="0" destOrd="3" presId="urn:microsoft.com/office/officeart/2005/8/layout/hList1"/>
    <dgm:cxn modelId="{D366BBDE-165D-4ECE-A796-FD13F527132D}" type="presOf" srcId="{B27B0928-F50E-4E21-8D70-4A10005EFD07}" destId="{5F0FAF27-928A-4F79-8AB5-43E8D01E418D}" srcOrd="0" destOrd="1" presId="urn:microsoft.com/office/officeart/2005/8/layout/hList1"/>
    <dgm:cxn modelId="{D8B6AAC3-2D78-4DD0-844A-490375D34428}" type="presOf" srcId="{71161AFE-0167-4F46-AAED-6D0D0A132594}" destId="{D5B999C9-0521-4773-81A9-E3C35D1944D6}" srcOrd="0" destOrd="1" presId="urn:microsoft.com/office/officeart/2005/8/layout/hList1"/>
    <dgm:cxn modelId="{1FCE2DF9-ACED-486B-8825-C28E8C3F5110}" type="presOf" srcId="{27FA7E41-7CF4-4A99-86ED-2878CE18D214}" destId="{5F0FAF27-928A-4F79-8AB5-43E8D01E418D}" srcOrd="0" destOrd="2" presId="urn:microsoft.com/office/officeart/2005/8/layout/hList1"/>
    <dgm:cxn modelId="{64F9A6A9-B6A4-47F9-B4CA-FEB7967C1217}" type="presOf" srcId="{C3CE7006-9EA0-418E-90F8-40011BA7C979}" destId="{01B9A464-30EF-49A8-B7F9-044E77096A52}" srcOrd="0" destOrd="15" presId="urn:microsoft.com/office/officeart/2005/8/layout/hList1"/>
    <dgm:cxn modelId="{E2C5C2DE-44F6-4989-A744-79B4F435A956}" type="presOf" srcId="{F9F2BEEB-C659-46D5-9242-B85E59DDB53D}" destId="{C5C8F791-AD34-4BB7-A38D-D5B2E7E710F9}" srcOrd="0" destOrd="2" presId="urn:microsoft.com/office/officeart/2005/8/layout/hList1"/>
    <dgm:cxn modelId="{72115742-778F-4A0B-A888-7BB89FABF2C2}" type="presOf" srcId="{BFDFABF8-22D6-4655-85D7-2F20ADBCA4CF}" destId="{C5C8F791-AD34-4BB7-A38D-D5B2E7E710F9}" srcOrd="0" destOrd="0" presId="urn:microsoft.com/office/officeart/2005/8/layout/hList1"/>
    <dgm:cxn modelId="{76F9970B-913B-4B15-89FC-A20DE28CCC0B}" srcId="{BB71A361-4514-4732-B0ED-D9504C92CAA0}" destId="{61986C82-AA6E-4DEC-81D4-39AD07A2AC3E}" srcOrd="1" destOrd="0" parTransId="{587CF829-0994-4030-8C49-C4256D1280FC}" sibTransId="{2F0AF95C-97B1-4381-BD56-7B2513116BEA}"/>
    <dgm:cxn modelId="{09FE3210-0A92-4B44-862A-092B05547B64}" srcId="{BB71A361-4514-4732-B0ED-D9504C92CAA0}" destId="{C2BFF6AD-0800-460E-9E68-17CED7EBE591}" srcOrd="0" destOrd="0" parTransId="{D6516C77-895E-4593-8CD9-B37AB498B8C9}" sibTransId="{887E1FAF-8A6B-42CB-85B8-12813E3F2953}"/>
    <dgm:cxn modelId="{5753DA19-B39B-4D1C-BC82-5F3CDB14F155}" srcId="{C2BFF6AD-0800-460E-9E68-17CED7EBE591}" destId="{C8AAC336-6F99-4A79-A798-E8BC888C130A}" srcOrd="14" destOrd="0" parTransId="{6F155305-1065-454F-BAD1-32706DF40F1F}" sibTransId="{16548054-C64D-4734-A917-CF1F36DCD679}"/>
    <dgm:cxn modelId="{410F3939-67E5-4E2C-B97F-E227CC698B2A}" srcId="{EE8754AE-5DD4-4FFB-BA52-819674B13339}" destId="{C4F6B600-B9EC-4BCE-90F5-602FAD7C1B99}" srcOrd="0" destOrd="0" parTransId="{3616525E-D22E-410A-AF6E-C75EDE0A5550}" sibTransId="{546963CC-A486-4952-9376-CDE9D31B63F7}"/>
    <dgm:cxn modelId="{8F5ECF16-77BF-403C-B2F6-D69C810151DC}" type="presOf" srcId="{EE8754AE-5DD4-4FFB-BA52-819674B13339}" destId="{B608E86F-DE0A-4606-96C3-4249A1A01E4A}" srcOrd="0" destOrd="0" presId="urn:microsoft.com/office/officeart/2005/8/layout/hList1"/>
    <dgm:cxn modelId="{479C1624-B814-4B60-B5C0-985317876FAF}" srcId="{3D255143-3AD3-4C4C-9622-5B74B6D96291}" destId="{51233A25-4777-4B91-9C09-BD3E5A27B563}" srcOrd="5" destOrd="0" parTransId="{68A4ADA0-7F5C-41E7-9691-89EE07DD4D25}" sibTransId="{224D42E6-D745-447D-A853-346CADA48B94}"/>
    <dgm:cxn modelId="{73851340-7C3D-4D15-A901-3F258D953BE8}" type="presOf" srcId="{CDDCD487-6162-4F84-91AE-98304256BAE5}" destId="{01B9A464-30EF-49A8-B7F9-044E77096A52}" srcOrd="0" destOrd="2" presId="urn:microsoft.com/office/officeart/2005/8/layout/hList1"/>
    <dgm:cxn modelId="{2C52F206-18D5-4DBF-ADF4-68EE81FA7444}" type="presOf" srcId="{E43365EF-C09F-4594-8A61-CF0E1688A875}" destId="{C5C8F791-AD34-4BB7-A38D-D5B2E7E710F9}" srcOrd="0" destOrd="7" presId="urn:microsoft.com/office/officeart/2005/8/layout/hList1"/>
    <dgm:cxn modelId="{967703DB-406D-4C16-AF23-05C9956EEF1F}" type="presParOf" srcId="{35016DAB-2CD3-4B46-9BAE-1A4C1CA6A541}" destId="{0D94108B-BE7E-4180-A617-AF2FA25AAF2C}" srcOrd="0" destOrd="0" presId="urn:microsoft.com/office/officeart/2005/8/layout/hList1"/>
    <dgm:cxn modelId="{41A83994-84B2-4E01-9441-8BD2B3F124F8}" type="presParOf" srcId="{0D94108B-BE7E-4180-A617-AF2FA25AAF2C}" destId="{29805EE0-3F3D-43E5-AE04-498AB43046A8}" srcOrd="0" destOrd="0" presId="urn:microsoft.com/office/officeart/2005/8/layout/hList1"/>
    <dgm:cxn modelId="{39B9BF9D-0B5E-41AA-BC3A-0EBB9BEF3A26}" type="presParOf" srcId="{0D94108B-BE7E-4180-A617-AF2FA25AAF2C}" destId="{01B9A464-30EF-49A8-B7F9-044E77096A52}" srcOrd="1" destOrd="0" presId="urn:microsoft.com/office/officeart/2005/8/layout/hList1"/>
    <dgm:cxn modelId="{2FEFC1AC-E26F-4532-B105-DFDCDC7061B4}" type="presParOf" srcId="{35016DAB-2CD3-4B46-9BAE-1A4C1CA6A541}" destId="{DF5C9E21-D0A9-4A05-83FB-16F29E880D72}" srcOrd="1" destOrd="0" presId="urn:microsoft.com/office/officeart/2005/8/layout/hList1"/>
    <dgm:cxn modelId="{65EAC6A3-0000-4E36-9F90-0F597DD89358}" type="presParOf" srcId="{35016DAB-2CD3-4B46-9BAE-1A4C1CA6A541}" destId="{56458070-7ADC-4565-9891-5E3CE5729BC9}" srcOrd="2" destOrd="0" presId="urn:microsoft.com/office/officeart/2005/8/layout/hList1"/>
    <dgm:cxn modelId="{9A84A6F1-37CF-491C-9D39-C868E331B2B9}" type="presParOf" srcId="{56458070-7ADC-4565-9891-5E3CE5729BC9}" destId="{7714C1CD-EA8B-41AE-8608-FB38B6144764}" srcOrd="0" destOrd="0" presId="urn:microsoft.com/office/officeart/2005/8/layout/hList1"/>
    <dgm:cxn modelId="{52946340-0786-4181-B043-701425A1EC63}" type="presParOf" srcId="{56458070-7ADC-4565-9891-5E3CE5729BC9}" destId="{C5C8F791-AD34-4BB7-A38D-D5B2E7E710F9}" srcOrd="1" destOrd="0" presId="urn:microsoft.com/office/officeart/2005/8/layout/hList1"/>
    <dgm:cxn modelId="{EF5DCCF0-A51D-4FE2-A669-3BFD2E84596F}" type="presParOf" srcId="{35016DAB-2CD3-4B46-9BAE-1A4C1CA6A541}" destId="{47BA25C4-2D08-4E6A-A0C4-563857E41AB0}" srcOrd="3" destOrd="0" presId="urn:microsoft.com/office/officeart/2005/8/layout/hList1"/>
    <dgm:cxn modelId="{A64866CC-1137-491C-8820-3EE9911941DF}" type="presParOf" srcId="{35016DAB-2CD3-4B46-9BAE-1A4C1CA6A541}" destId="{30BF58D2-1A0D-4863-85A0-32DB6DF9BA7F}" srcOrd="4" destOrd="0" presId="urn:microsoft.com/office/officeart/2005/8/layout/hList1"/>
    <dgm:cxn modelId="{CE648F38-EC12-4DEF-90CB-B225D1D1FC3D}" type="presParOf" srcId="{30BF58D2-1A0D-4863-85A0-32DB6DF9BA7F}" destId="{29F1F1CF-628B-4FD4-A745-80B3A074ADBB}" srcOrd="0" destOrd="0" presId="urn:microsoft.com/office/officeart/2005/8/layout/hList1"/>
    <dgm:cxn modelId="{1601DAE5-CA85-4433-8FC6-C65BBFDE841A}" type="presParOf" srcId="{30BF58D2-1A0D-4863-85A0-32DB6DF9BA7F}" destId="{5F0FAF27-928A-4F79-8AB5-43E8D01E418D}" srcOrd="1" destOrd="0" presId="urn:microsoft.com/office/officeart/2005/8/layout/hList1"/>
    <dgm:cxn modelId="{ACA77158-330B-463D-9FDB-DFDBB5984238}" type="presParOf" srcId="{35016DAB-2CD3-4B46-9BAE-1A4C1CA6A541}" destId="{8CD16C15-8F52-47D7-9BCF-EB544FB4905C}" srcOrd="5" destOrd="0" presId="urn:microsoft.com/office/officeart/2005/8/layout/hList1"/>
    <dgm:cxn modelId="{C198EC1C-1D90-42DE-A11C-6F1EA2F7F1C4}" type="presParOf" srcId="{35016DAB-2CD3-4B46-9BAE-1A4C1CA6A541}" destId="{F163BDCF-A90E-448F-8DD0-F180C86D66CE}" srcOrd="6" destOrd="0" presId="urn:microsoft.com/office/officeart/2005/8/layout/hList1"/>
    <dgm:cxn modelId="{DFEF6A94-C523-44C9-BBBD-B455B5489535}" type="presParOf" srcId="{F163BDCF-A90E-448F-8DD0-F180C86D66CE}" destId="{B608E86F-DE0A-4606-96C3-4249A1A01E4A}" srcOrd="0" destOrd="0" presId="urn:microsoft.com/office/officeart/2005/8/layout/hList1"/>
    <dgm:cxn modelId="{672E12CB-EA9D-4921-BC71-7747B6FA2E0D}" type="presParOf" srcId="{F163BDCF-A90E-448F-8DD0-F180C86D66CE}" destId="{D5B999C9-0521-4773-81A9-E3C35D1944D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26T19:25:38.983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0 0 24575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26T19:25:39.656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77 0 24575,'0'13'0,"0"6"0,0 0 0,-1 1 0,0-1 0,-2-1 0,0 1 0,-9 29 0,-8 7 0,-14 71 0,34-123 0,-1 0 0,1-1 0,-1 1 0,1 0 0,0 0 0,0 0 0,0 0 0,0 0 0,0-1 0,1 1 0,0 0 0,-1 0 0,1 0 0,2 3 0,-2-4 0,1 0 0,-1-1 0,1 1 0,-1 0 0,1-1 0,0 1 0,0-1 0,0 0 0,-1 1 0,1-1 0,1 0 0,-1 0 0,0 0 0,0-1 0,0 1 0,0-1 0,1 1 0,3 0 0,3-1-57,0 1 0,0-1 1,0-1-1,0 1 0,0-2 0,0 1 0,0-1 0,-1-1 0,1 1 0,-1-1 0,1-1 1,-1 0-1,0 0 0,0 0 0,-1-1 0,1 0 0,-1-1 0,0 0 0,-1 0 1,1 0-1,-1-1 0,-1 0 0,9-11 0,-3-8-6769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26T19:25:44.724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0 1 24575,'0'3'0,"0"6"0,0 3 0,0 4 0,0 6 0,0 2 0,7-2 0,-1-6 0,-2-4-8191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26T19:25:45.080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0 21 24575</inkml:trace>
  <inkml:trace contextRef="#ctx0" brushRef="#br0" timeOffset="1">20 0 24575,'0'4'0,"0"4"0,0 5 0,0 2 0,0 7 0,0 6 0,3-2 0,2-1 0,-1-9 0,0-11 0,-1-9 0,-2-8 0,7-8 0,1-4 0,0 1-8191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F3AB80-E903-4DA2-822B-AFABB8078DFF}" type="datetimeFigureOut">
              <a:rPr lang="ru-RU" smtClean="0"/>
              <a:t>06.12.2023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EB0F2A-B2BC-4B5C-877E-C8C2A85CA7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96238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EB0F2A-B2BC-4B5C-877E-C8C2A85CA71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94683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EB0F2A-B2BC-4B5C-877E-C8C2A85CA715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95775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EB0F2A-B2BC-4B5C-877E-C8C2A85CA715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14584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EB0F2A-B2BC-4B5C-877E-C8C2A85CA715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15753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EB0F2A-B2BC-4B5C-877E-C8C2A85CA715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63306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fontAlgn="base"/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Сегменты рынка (</a:t>
            </a:r>
            <a:r>
              <a:rPr lang="ru-RU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Customer</a:t>
            </a:r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Segments</a:t>
            </a:r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):</a:t>
            </a:r>
            <a:endParaRPr lang="ru-RU" sz="11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 fontAlgn="base"/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B2C: Врачи (например, гериатры, терапевты), заинтересованные в индивидуальном использовании платформы.</a:t>
            </a:r>
            <a:endParaRPr lang="ru-RU" sz="11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 fontAlgn="base"/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B2B: Частные клиники, рассматривающие платформу как часть своего сервиса для улучшения качества медицинского обслуживания.</a:t>
            </a:r>
            <a:endParaRPr lang="ru-RU" sz="11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 fontAlgn="base"/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B2G: Государственные медицинские учреждения, которые ищут эффективные решения для улучшения ухода за пожилыми пациентами.</a:t>
            </a:r>
            <a:endParaRPr lang="ru-RU" sz="11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 fontAlgn="base"/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Ценностные предложения (</a:t>
            </a:r>
            <a:r>
              <a:rPr lang="ru-RU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Value</a:t>
            </a:r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Propositions</a:t>
            </a:r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):</a:t>
            </a:r>
            <a:endParaRPr lang="ru-RU" sz="11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 fontAlgn="base"/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Для B2C: Индивидуальное приложение с функционалом, необходимым для поддержки принятия решений в ежедневной практике.</a:t>
            </a:r>
            <a:endParaRPr lang="ru-RU" sz="11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 fontAlgn="base"/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Для B2B: Интегрируемое решение, обладающее возможностью адаптации под специфические потребности клиники и её информационные системы.</a:t>
            </a:r>
            <a:endParaRPr lang="ru-RU" sz="11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 fontAlgn="base"/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Для B2G: Экономически эффективное решение, позволяющее государственным учреждениям сократить затраты на лечение за счет улучшения качества и точности принятия клинических решений.</a:t>
            </a:r>
            <a:endParaRPr lang="ru-RU" sz="11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 fontAlgn="base"/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Каналы (</a:t>
            </a:r>
            <a:r>
              <a:rPr lang="ru-RU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Channels</a:t>
            </a:r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):</a:t>
            </a:r>
            <a:endParaRPr lang="ru-RU" sz="11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 fontAlgn="base"/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Для B2C: Прямые продажи через веб-сайт и мобильные платформы, медицинские конференции, реклама в профессиональных медицинских изданиях.</a:t>
            </a:r>
            <a:endParaRPr lang="ru-RU" sz="11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 fontAlgn="base"/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Для B2B и B2G: Коммерческие представители, партнерство с медицинскими IT-компаниями, тендеры и государственные закупки, участие в профильных выставках и семинарах.</a:t>
            </a:r>
            <a:endParaRPr lang="ru-RU" sz="11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 fontAlgn="base"/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Взаимоотношения с клиентами (</a:t>
            </a:r>
            <a:r>
              <a:rPr lang="ru-RU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Customer</a:t>
            </a:r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Relationships</a:t>
            </a:r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):</a:t>
            </a:r>
            <a:endParaRPr lang="ru-RU" sz="11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 fontAlgn="base"/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Персонализированная поддержка для врачей.</a:t>
            </a:r>
            <a:endParaRPr lang="ru-RU" sz="11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 fontAlgn="base"/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Сопровождение и техническая поддержка для клиник.</a:t>
            </a:r>
            <a:endParaRPr lang="ru-RU" sz="11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 fontAlgn="base"/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Долгосрочные контракты и государственные соглашения с органами здравоохранения.</a:t>
            </a:r>
            <a:endParaRPr lang="ru-RU" sz="11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 fontAlgn="base"/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Потоки доходов (</a:t>
            </a:r>
            <a:r>
              <a:rPr lang="ru-RU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Revenue</a:t>
            </a:r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Streams</a:t>
            </a:r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):</a:t>
            </a:r>
            <a:endParaRPr lang="ru-RU" sz="11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 fontAlgn="base"/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Для B2C: Оплата за подписку или разовая покупка приложения.</a:t>
            </a:r>
            <a:endParaRPr lang="ru-RU" sz="11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 fontAlgn="base"/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Для B2B: Лицензирование продукта с годовой подпиской, включающей обновления и поддержку.</a:t>
            </a:r>
            <a:endParaRPr lang="ru-RU" sz="11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 fontAlgn="base"/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Для B2G: Долгосрочные государственные контракты на поставки и обслуживание платформы.</a:t>
            </a:r>
            <a:endParaRPr lang="ru-RU" sz="11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 fontAlgn="base"/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Ключевые ресурсы (</a:t>
            </a:r>
            <a:r>
              <a:rPr lang="ru-RU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Key</a:t>
            </a:r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Resources</a:t>
            </a:r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):</a:t>
            </a:r>
            <a:endParaRPr lang="ru-RU" sz="11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 fontAlgn="base"/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Технологическая инфраструктура платформы.</a:t>
            </a:r>
            <a:endParaRPr lang="ru-RU" sz="11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 fontAlgn="base"/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Профессиональная команда разработчиков и медицинских экспертов.</a:t>
            </a:r>
            <a:endParaRPr lang="ru-RU" sz="11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 fontAlgn="base"/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Партнерские отношения с клиниками и государственными организациями.</a:t>
            </a:r>
            <a:endParaRPr lang="ru-RU" sz="11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 fontAlgn="base"/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Ключевые действия (</a:t>
            </a:r>
            <a:r>
              <a:rPr lang="ru-RU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Key</a:t>
            </a:r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Activities</a:t>
            </a:r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):</a:t>
            </a:r>
            <a:endParaRPr lang="ru-RU" sz="11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 fontAlgn="base"/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Разработка и обновление программного обеспечения.</a:t>
            </a:r>
            <a:endParaRPr lang="ru-RU" sz="11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 fontAlgn="base"/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Маркетинг и продажи.</a:t>
            </a:r>
            <a:endParaRPr lang="ru-RU" sz="11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 fontAlgn="base"/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Заключение партнерских соглашений и управление контрактами.</a:t>
            </a:r>
            <a:endParaRPr lang="ru-RU" sz="11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 fontAlgn="base"/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Ключевые партнерства (</a:t>
            </a:r>
            <a:r>
              <a:rPr lang="ru-RU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Key</a:t>
            </a:r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Partnerships</a:t>
            </a:r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):</a:t>
            </a:r>
            <a:endParaRPr lang="ru-RU" sz="11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 fontAlgn="base"/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Сотрудничество с медицинскими учреждениями для тестирования и совершенствования продукта.</a:t>
            </a:r>
            <a:endParaRPr lang="ru-RU" sz="11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 fontAlgn="base"/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Партнеры по интеграции с системами электронных медицинских записей.</a:t>
            </a:r>
            <a:endParaRPr lang="ru-RU" sz="11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 fontAlgn="base"/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Научно-исследовательские институты и университеты для разработки алгоритмов и проведения клинических исследований.</a:t>
            </a:r>
            <a:endParaRPr lang="ru-RU" sz="11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 fontAlgn="base"/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Структура издержек (</a:t>
            </a:r>
            <a:r>
              <a:rPr lang="ru-RU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Cost</a:t>
            </a:r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Structure</a:t>
            </a:r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):</a:t>
            </a:r>
            <a:endParaRPr lang="ru-RU" sz="11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 fontAlgn="base"/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Исследования и разработка (R&amp;D).</a:t>
            </a:r>
            <a:endParaRPr lang="ru-RU" sz="11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 fontAlgn="base"/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Маркетинг и продажи.</a:t>
            </a:r>
            <a:endParaRPr lang="ru-RU" sz="11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 fontAlgn="base"/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Поддержка и обслуживание платформы.</a:t>
            </a:r>
            <a:endParaRPr lang="ru-RU" sz="11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 fontAlgn="base"/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Операционные расходы и административные затраты.</a:t>
            </a:r>
            <a:endParaRPr lang="ru-RU" sz="11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Учитывая три сегмента рынка (B2C, B2B, B2G), бизнес-модель должна быть гибкой и способной адаптироваться к различным потребностям и требованиям каждого из них. Подход должен учитывать различия в процессах продаж, поддержки и ценообразования для каждого сегмента.</a:t>
            </a:r>
            <a:endParaRPr lang="ru-RU" sz="11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EB0F2A-B2BC-4B5C-877E-C8C2A85CA715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7399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EB0F2A-B2BC-4B5C-877E-C8C2A85CA715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11370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EB0F2A-B2BC-4B5C-877E-C8C2A85CA715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52890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Для продвижения нашего продукта:</a:t>
            </a:r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	Создание образовательных </a:t>
            </a:r>
            <a:r>
              <a:rPr lang="ru-RU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вебинаров</a:t>
            </a:r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  планируется разработать серию </a:t>
            </a:r>
            <a:r>
              <a:rPr lang="ru-RU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вебинаров</a:t>
            </a:r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для врачей и других медицинских специалистов, чтобы продемонстрировать преимущества нашей программы и обучить их использованию системы для повышения качества лечения пациентов.</a:t>
            </a:r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	Кейсы</a:t>
            </a:r>
            <a:r>
              <a:rPr lang="ru-RU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 исследования - планируется  публикация детальных кейс-стадий, которые показывают, как программа помогла в реальных клинических случаях, включая снижение лекарственных каскадов и улучшение результатов лечения.</a:t>
            </a:r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	Партнерство с медицинскими учреждениями -  планируется заключение партнерских соглашений и клиниками для внедрения программы в их рабочие процессы.</a:t>
            </a:r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4.	Создание мобильного приложения - планируется разработка мобильного приложения для удобства врачей, чтобы они могли использовать нашу программу в любое время и в любом месте.</a:t>
            </a:r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5.	Контент-маркетинг -  планируется создание тематических статей и блогов с акцентом на важность индивидуализированного подхода к лечению гериатрических пациентов и роль ИИ в этом процессе.</a:t>
            </a:r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6.	Участие в медицинских конференциях -  планируется использовать профессиональные конференции и семинары для демонстрации возможностей нашей системы перед медицинским сообществом.</a:t>
            </a:r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7.	Организация </a:t>
            </a:r>
            <a:r>
              <a:rPr lang="ru-RU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демо</a:t>
            </a:r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-доступа - планируется предложить врачам/медицинским организациям бесплатный пробный период использования нашей программы, чтобы они могли оценить её эффективность на практике.</a:t>
            </a:r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8.	Целевая реклама - планируется запуск целевой рекламной кампании в социальных сетях и медицинских журналах, направленной на врачей и медицинские учреждения.</a:t>
            </a:r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EB0F2A-B2BC-4B5C-877E-C8C2A85CA715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06169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EB0F2A-B2BC-4B5C-877E-C8C2A85CA715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02250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EB0F2A-B2BC-4B5C-877E-C8C2A85CA715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8869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Заголовок и объект" type="obj" userDrawn="1">
  <p:cSld name="OBJEC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Google Shape;14;p41"/>
          <p:cNvSpPr txBox="1">
            <a:spLocks noGrp="1"/>
          </p:cNvSpPr>
          <p:nvPr>
            <p:ph type="title"/>
          </p:nvPr>
        </p:nvSpPr>
        <p:spPr bwMode="auto">
          <a:xfrm>
            <a:off x="1577788" y="32217"/>
            <a:ext cx="10545972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5" name="Google Shape;15;p41"/>
          <p:cNvSpPr txBox="1">
            <a:spLocks noGrp="1"/>
          </p:cNvSpPr>
          <p:nvPr>
            <p:ph type="body" idx="1"/>
          </p:nvPr>
        </p:nvSpPr>
        <p:spPr bwMode="auto">
          <a:xfrm>
            <a:off x="1577788" y="1246095"/>
            <a:ext cx="10545972" cy="5511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6" name="Google Shape;16;p41"/>
          <p:cNvSpPr txBox="1">
            <a:spLocks noGrp="1"/>
          </p:cNvSpPr>
          <p:nvPr>
            <p:ph type="dt" idx="10"/>
          </p:nvPr>
        </p:nvSpPr>
        <p:spPr bwMode="auto"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7" name="Google Shape;17;p41"/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8" name="Google Shape;18;p41"/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Пустой слайд" type="blank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Google Shape;20;p42"/>
          <p:cNvSpPr txBox="1">
            <a:spLocks noGrp="1"/>
          </p:cNvSpPr>
          <p:nvPr>
            <p:ph type="dt" idx="10"/>
          </p:nvPr>
        </p:nvSpPr>
        <p:spPr bwMode="auto"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1" name="Google Shape;21;p42"/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2" name="Google Shape;22;p42"/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Два объекта" type="twoObj" userDrawn="1">
  <p:cSld name="TWO_OBJECT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" name="Google Shape;24;p43"/>
          <p:cNvSpPr txBox="1">
            <a:spLocks noGrp="1"/>
          </p:cNvSpPr>
          <p:nvPr>
            <p:ph type="title"/>
          </p:nvPr>
        </p:nvSpPr>
        <p:spPr bwMode="auto">
          <a:xfrm>
            <a:off x="1577788" y="32217"/>
            <a:ext cx="10545972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5" name="Google Shape;25;p43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51816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6" name="Google Shape;26;p43"/>
          <p:cNvSpPr txBox="1">
            <a:spLocks noGrp="1"/>
          </p:cNvSpPr>
          <p:nvPr>
            <p:ph type="body" idx="2"/>
          </p:nvPr>
        </p:nvSpPr>
        <p:spPr bwMode="auto">
          <a:xfrm>
            <a:off x="6172200" y="1825625"/>
            <a:ext cx="51816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7" name="Google Shape;27;p43"/>
          <p:cNvSpPr txBox="1">
            <a:spLocks noGrp="1"/>
          </p:cNvSpPr>
          <p:nvPr>
            <p:ph type="dt" idx="10"/>
          </p:nvPr>
        </p:nvSpPr>
        <p:spPr bwMode="auto"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8" name="Google Shape;28;p43"/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9" name="Google Shape;29;p43"/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4_Пользовательский макет" userDrawn="1">
  <p:cSld name="4_Пользовательский макет">
    <p:bg>
      <p:bgPr>
        <a:blipFill>
          <a:blip r:embed="rId2">
            <a:alphaModFix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1" name="Google Shape;31;p44"/>
          <p:cNvPicPr/>
          <p:nvPr/>
        </p:nvPicPr>
        <p:blipFill>
          <a:blip r:embed="rId3">
            <a:alphaModFix amt="58000"/>
          </a:blip>
          <a:stretch/>
        </p:blipFill>
        <p:spPr bwMode="auto">
          <a:xfrm rot="10800000">
            <a:off x="-1773973" y="2604059"/>
            <a:ext cx="6351441" cy="5942108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44"/>
          <p:cNvSpPr txBox="1">
            <a:spLocks noGrp="1"/>
          </p:cNvSpPr>
          <p:nvPr>
            <p:ph type="body" idx="1"/>
          </p:nvPr>
        </p:nvSpPr>
        <p:spPr bwMode="auto">
          <a:xfrm>
            <a:off x="542518" y="963084"/>
            <a:ext cx="5907497" cy="6883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97"/>
              <a:buNone/>
              <a:defRPr sz="1700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3" name="Google Shape;33;p44"/>
          <p:cNvSpPr txBox="1">
            <a:spLocks noGrp="1"/>
          </p:cNvSpPr>
          <p:nvPr>
            <p:ph type="title"/>
          </p:nvPr>
        </p:nvSpPr>
        <p:spPr bwMode="auto">
          <a:xfrm>
            <a:off x="542518" y="312349"/>
            <a:ext cx="5907497" cy="552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pic>
        <p:nvPicPr>
          <p:cNvPr id="34" name="Google Shape;34;p44"/>
          <p:cNvPicPr/>
          <p:nvPr/>
        </p:nvPicPr>
        <p:blipFill>
          <a:blip r:embed="rId4">
            <a:alphaModFix/>
          </a:blip>
          <a:stretch/>
        </p:blipFill>
        <p:spPr bwMode="auto">
          <a:xfrm>
            <a:off x="6558878" y="300662"/>
            <a:ext cx="3624848" cy="319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44"/>
          <p:cNvPicPr/>
          <p:nvPr/>
        </p:nvPicPr>
        <p:blipFill>
          <a:blip r:embed="rId5">
            <a:alphaModFix/>
          </a:blip>
          <a:stretch/>
        </p:blipFill>
        <p:spPr bwMode="auto">
          <a:xfrm>
            <a:off x="10555211" y="277694"/>
            <a:ext cx="1160816" cy="431659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44"/>
          <p:cNvSpPr txBox="1">
            <a:spLocks noGrp="1"/>
          </p:cNvSpPr>
          <p:nvPr>
            <p:ph type="body" idx="2"/>
          </p:nvPr>
        </p:nvSpPr>
        <p:spPr bwMode="auto">
          <a:xfrm>
            <a:off x="542517" y="1783272"/>
            <a:ext cx="5332556" cy="457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12"/>
              <a:buNone/>
              <a:defRPr sz="1200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7" name="Google Shape;37;p44"/>
          <p:cNvSpPr txBox="1">
            <a:spLocks noGrp="1"/>
          </p:cNvSpPr>
          <p:nvPr>
            <p:ph type="sldNum" idx="12"/>
          </p:nvPr>
        </p:nvSpPr>
        <p:spPr bwMode="auto">
          <a:xfrm>
            <a:off x="8916621" y="6521037"/>
            <a:ext cx="2804160" cy="2399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38" name="Google Shape;38;p44"/>
          <p:cNvSpPr txBox="1">
            <a:spLocks noGrp="1"/>
          </p:cNvSpPr>
          <p:nvPr>
            <p:ph type="body" idx="3"/>
          </p:nvPr>
        </p:nvSpPr>
        <p:spPr bwMode="auto">
          <a:xfrm>
            <a:off x="6394562" y="1783272"/>
            <a:ext cx="5332556" cy="457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12"/>
              <a:buNone/>
              <a:defRPr sz="1200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Заголовок раздела" type="secHead" userDrawn="1">
  <p:cSld name="SECTION_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0" name="Google Shape;40;p45"/>
          <p:cNvSpPr txBox="1">
            <a:spLocks noGrp="1"/>
          </p:cNvSpPr>
          <p:nvPr>
            <p:ph type="title"/>
          </p:nvPr>
        </p:nvSpPr>
        <p:spPr bwMode="auto">
          <a:xfrm>
            <a:off x="831851" y="1709740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Libre Franklin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1" name="Google Shape;41;p45"/>
          <p:cNvSpPr txBox="1">
            <a:spLocks noGrp="1"/>
          </p:cNvSpPr>
          <p:nvPr>
            <p:ph type="body" idx="1"/>
          </p:nvPr>
        </p:nvSpPr>
        <p:spPr bwMode="auto">
          <a:xfrm>
            <a:off x="831851" y="4589464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2" name="Google Shape;42;p45"/>
          <p:cNvSpPr txBox="1">
            <a:spLocks noGrp="1"/>
          </p:cNvSpPr>
          <p:nvPr>
            <p:ph type="dt" idx="10"/>
          </p:nvPr>
        </p:nvSpPr>
        <p:spPr bwMode="auto"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3" name="Google Shape;43;p45"/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4" name="Google Shape;44;p45"/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Титульный слайд" type="title" userDrawn="1">
  <p:cSld name="TIT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6" name="Google Shape;46;p46"/>
          <p:cNvSpPr txBox="1"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Libre Franklin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7" name="Google Shape;47;p46"/>
          <p:cNvSpPr txBox="1">
            <a:spLocks noGrp="1"/>
          </p:cNvSpPr>
          <p:nvPr>
            <p:ph type="subTitle" idx="1"/>
          </p:nvPr>
        </p:nvSpPr>
        <p:spPr bwMode="auto">
          <a:xfrm>
            <a:off x="1524000" y="3602037"/>
            <a:ext cx="9144000" cy="165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pPr>
              <a:defRPr/>
            </a:pPr>
            <a:endParaRPr/>
          </a:p>
        </p:txBody>
      </p:sp>
      <p:sp>
        <p:nvSpPr>
          <p:cNvPr id="48" name="Google Shape;48;p46"/>
          <p:cNvSpPr txBox="1">
            <a:spLocks noGrp="1"/>
          </p:cNvSpPr>
          <p:nvPr>
            <p:ph type="dt" idx="10"/>
          </p:nvPr>
        </p:nvSpPr>
        <p:spPr bwMode="auto"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9" name="Google Shape;49;p46"/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0" name="Google Shape;50;p46"/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Сравнение" type="twoTxTwoObj" userDrawn="1">
  <p:cSld name="TWO_OBJECTS_WITH_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2" name="Google Shape;52;p47"/>
          <p:cNvSpPr txBox="1"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3" name="Google Shape;53;p47"/>
          <p:cNvSpPr txBox="1">
            <a:spLocks noGrp="1"/>
          </p:cNvSpPr>
          <p:nvPr>
            <p:ph type="body" idx="1"/>
          </p:nvPr>
        </p:nvSpPr>
        <p:spPr bwMode="auto"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>
              <a:defRPr/>
            </a:pPr>
            <a:endParaRPr/>
          </a:p>
        </p:txBody>
      </p:sp>
      <p:sp>
        <p:nvSpPr>
          <p:cNvPr id="54" name="Google Shape;54;p47"/>
          <p:cNvSpPr txBox="1">
            <a:spLocks noGrp="1"/>
          </p:cNvSpPr>
          <p:nvPr>
            <p:ph type="body" idx="2"/>
          </p:nvPr>
        </p:nvSpPr>
        <p:spPr bwMode="auto">
          <a:xfrm>
            <a:off x="839789" y="2505074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5" name="Google Shape;55;p47"/>
          <p:cNvSpPr txBox="1">
            <a:spLocks noGrp="1"/>
          </p:cNvSpPr>
          <p:nvPr>
            <p:ph type="body" idx="3"/>
          </p:nvPr>
        </p:nvSpPr>
        <p:spPr bwMode="auto"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>
              <a:defRPr/>
            </a:pPr>
            <a:endParaRPr/>
          </a:p>
        </p:txBody>
      </p:sp>
      <p:sp>
        <p:nvSpPr>
          <p:cNvPr id="56" name="Google Shape;56;p47"/>
          <p:cNvSpPr txBox="1">
            <a:spLocks noGrp="1"/>
          </p:cNvSpPr>
          <p:nvPr>
            <p:ph type="body" idx="4"/>
          </p:nvPr>
        </p:nvSpPr>
        <p:spPr bwMode="auto">
          <a:xfrm>
            <a:off x="6172201" y="2505074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7" name="Google Shape;57;p47"/>
          <p:cNvSpPr txBox="1">
            <a:spLocks noGrp="1"/>
          </p:cNvSpPr>
          <p:nvPr>
            <p:ph type="dt" idx="10"/>
          </p:nvPr>
        </p:nvSpPr>
        <p:spPr bwMode="auto"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8" name="Google Shape;58;p47"/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9" name="Google Shape;59;p47"/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Только заголовок" type="titleOnly" userDrawn="1">
  <p:cSld name="TITLE_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1" name="Google Shape;61;p48"/>
          <p:cNvSpPr txBox="1">
            <a:spLocks noGrp="1"/>
          </p:cNvSpPr>
          <p:nvPr>
            <p:ph type="title"/>
          </p:nvPr>
        </p:nvSpPr>
        <p:spPr bwMode="auto">
          <a:xfrm>
            <a:off x="1577788" y="32217"/>
            <a:ext cx="10545972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2" name="Google Shape;62;p48"/>
          <p:cNvSpPr txBox="1">
            <a:spLocks noGrp="1"/>
          </p:cNvSpPr>
          <p:nvPr>
            <p:ph type="dt" idx="10"/>
          </p:nvPr>
        </p:nvSpPr>
        <p:spPr bwMode="auto"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3" name="Google Shape;63;p48"/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4" name="Google Shape;64;p48"/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Объект с подписью" type="objTx" userDrawn="1">
  <p:cSld name="OBJECT_WITH_CAPTION_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6" name="Google Shape;66;p49"/>
          <p:cNvSpPr txBox="1"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7" name="Google Shape;67;p49"/>
          <p:cNvSpPr txBox="1">
            <a:spLocks noGrp="1"/>
          </p:cNvSpPr>
          <p:nvPr>
            <p:ph type="body" idx="1"/>
          </p:nvPr>
        </p:nvSpPr>
        <p:spPr bwMode="auto">
          <a:xfrm>
            <a:off x="5183188" y="987426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799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pPr>
              <a:defRPr/>
            </a:pPr>
            <a:endParaRPr/>
          </a:p>
        </p:txBody>
      </p:sp>
      <p:sp>
        <p:nvSpPr>
          <p:cNvPr id="68" name="Google Shape;68;p49"/>
          <p:cNvSpPr txBox="1">
            <a:spLocks noGrp="1"/>
          </p:cNvSpPr>
          <p:nvPr>
            <p:ph type="body" idx="2"/>
          </p:nvPr>
        </p:nvSpPr>
        <p:spPr bwMode="auto">
          <a:xfrm>
            <a:off x="839788" y="2057401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>
              <a:defRPr/>
            </a:pPr>
            <a:endParaRPr/>
          </a:p>
        </p:txBody>
      </p:sp>
      <p:sp>
        <p:nvSpPr>
          <p:cNvPr id="69" name="Google Shape;69;p49"/>
          <p:cNvSpPr txBox="1">
            <a:spLocks noGrp="1"/>
          </p:cNvSpPr>
          <p:nvPr>
            <p:ph type="dt" idx="10"/>
          </p:nvPr>
        </p:nvSpPr>
        <p:spPr bwMode="auto"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0" name="Google Shape;70;p49"/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1" name="Google Shape;71;p49"/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Рисунок с подписью" type="picTx" userDrawn="1">
  <p:cSld name="PICTURE_WITH_CAPTION_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3" name="Google Shape;73;p50"/>
          <p:cNvSpPr txBox="1"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4" name="Google Shape;74;p50"/>
          <p:cNvSpPr>
            <a:spLocks noGrp="1"/>
          </p:cNvSpPr>
          <p:nvPr>
            <p:ph type="pic" idx="2"/>
          </p:nvPr>
        </p:nvSpPr>
        <p:spPr bwMode="auto">
          <a:xfrm>
            <a:off x="5183188" y="987426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5" name="Google Shape;75;p50"/>
          <p:cNvSpPr txBox="1">
            <a:spLocks noGrp="1"/>
          </p:cNvSpPr>
          <p:nvPr>
            <p:ph type="body" idx="1"/>
          </p:nvPr>
        </p:nvSpPr>
        <p:spPr bwMode="auto">
          <a:xfrm>
            <a:off x="839788" y="2057401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>
              <a:defRPr/>
            </a:pPr>
            <a:endParaRPr/>
          </a:p>
        </p:txBody>
      </p:sp>
      <p:sp>
        <p:nvSpPr>
          <p:cNvPr id="76" name="Google Shape;76;p50"/>
          <p:cNvSpPr txBox="1">
            <a:spLocks noGrp="1"/>
          </p:cNvSpPr>
          <p:nvPr>
            <p:ph type="dt" idx="10"/>
          </p:nvPr>
        </p:nvSpPr>
        <p:spPr bwMode="auto"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7" name="Google Shape;77;p50"/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8" name="Google Shape;78;p50"/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Заголовок и вертикальный текст" type="vertTx" userDrawn="1">
  <p:cSld name="VERTICAL_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0" name="Google Shape;80;p51"/>
          <p:cNvSpPr txBox="1">
            <a:spLocks noGrp="1"/>
          </p:cNvSpPr>
          <p:nvPr>
            <p:ph type="title"/>
          </p:nvPr>
        </p:nvSpPr>
        <p:spPr bwMode="auto">
          <a:xfrm>
            <a:off x="1577788" y="32217"/>
            <a:ext cx="10545972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1" name="Google Shape;81;p51"/>
          <p:cNvSpPr txBox="1">
            <a:spLocks noGrp="1"/>
          </p:cNvSpPr>
          <p:nvPr>
            <p:ph type="body" idx="1"/>
          </p:nvPr>
        </p:nvSpPr>
        <p:spPr bwMode="auto">
          <a:xfrm rot="5400000">
            <a:off x="4094896" y="-1271013"/>
            <a:ext cx="5511756" cy="10545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2" name="Google Shape;82;p51"/>
          <p:cNvSpPr txBox="1">
            <a:spLocks noGrp="1"/>
          </p:cNvSpPr>
          <p:nvPr>
            <p:ph type="dt" idx="10"/>
          </p:nvPr>
        </p:nvSpPr>
        <p:spPr bwMode="auto"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3" name="Google Shape;83;p51"/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4" name="Google Shape;84;p51"/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Вертикальный заголовок и текст" type="vertTitleAndTx" userDrawn="1">
  <p:cSld name="VERTICAL_TITLE_AND_VERTICAL_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6" name="Google Shape;86;p52"/>
          <p:cNvSpPr txBox="1">
            <a:spLocks noGrp="1"/>
          </p:cNvSpPr>
          <p:nvPr>
            <p:ph type="title"/>
          </p:nvPr>
        </p:nvSpPr>
        <p:spPr bwMode="auto">
          <a:xfrm rot="5400000">
            <a:off x="7133432" y="1956596"/>
            <a:ext cx="5811839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7" name="Google Shape;87;p52"/>
          <p:cNvSpPr txBox="1">
            <a:spLocks noGrp="1"/>
          </p:cNvSpPr>
          <p:nvPr>
            <p:ph type="body" idx="1"/>
          </p:nvPr>
        </p:nvSpPr>
        <p:spPr bwMode="auto">
          <a:xfrm rot="5400000">
            <a:off x="1799431" y="-596104"/>
            <a:ext cx="5811839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8" name="Google Shape;88;p52"/>
          <p:cNvSpPr txBox="1">
            <a:spLocks noGrp="1"/>
          </p:cNvSpPr>
          <p:nvPr>
            <p:ph type="dt" idx="10"/>
          </p:nvPr>
        </p:nvSpPr>
        <p:spPr bwMode="auto"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9" name="Google Shape;89;p52"/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0" name="Google Shape;90;p52"/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>
            <a:alphaModFix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Google Shape;10;p40"/>
          <p:cNvSpPr txBox="1">
            <a:spLocks noGrp="1"/>
          </p:cNvSpPr>
          <p:nvPr>
            <p:ph type="title"/>
          </p:nvPr>
        </p:nvSpPr>
        <p:spPr bwMode="auto">
          <a:xfrm>
            <a:off x="1577788" y="32217"/>
            <a:ext cx="10545972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  <a:defRPr sz="32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11" name="Google Shape;11;p40"/>
          <p:cNvSpPr txBox="1">
            <a:spLocks noGrp="1"/>
          </p:cNvSpPr>
          <p:nvPr>
            <p:ph type="body" idx="1"/>
          </p:nvPr>
        </p:nvSpPr>
        <p:spPr bwMode="auto">
          <a:xfrm>
            <a:off x="1577788" y="1246095"/>
            <a:ext cx="10545972" cy="5511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</a:defRPr>
            </a:lvl1pPr>
            <a:lvl2pPr marL="914400" marR="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</a:defRPr>
            </a:lvl2pPr>
            <a:lvl3pPr marL="1371600" marR="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pic>
        <p:nvPicPr>
          <p:cNvPr id="12" name="Google Shape;12;p40"/>
          <p:cNvPicPr/>
          <p:nvPr/>
        </p:nvPicPr>
        <p:blipFill>
          <a:blip r:embed="rId15">
            <a:alphaModFix/>
          </a:blip>
          <a:stretch/>
        </p:blipFill>
        <p:spPr bwMode="auto">
          <a:xfrm>
            <a:off x="8238098" y="32217"/>
            <a:ext cx="3885662" cy="342199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9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image" Target="../media/image17.png"/><Relationship Id="rId4" Type="http://schemas.openxmlformats.org/officeDocument/2006/relationships/diagramData" Target="../diagrams/data1.xml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3" Type="http://schemas.openxmlformats.org/officeDocument/2006/relationships/image" Target="../media/image16.png"/><Relationship Id="rId7" Type="http://schemas.openxmlformats.org/officeDocument/2006/relationships/image" Target="../media/image19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.xml"/><Relationship Id="rId11" Type="http://schemas.openxmlformats.org/officeDocument/2006/relationships/image" Target="../media/image210.png"/><Relationship Id="rId5" Type="http://schemas.openxmlformats.org/officeDocument/2006/relationships/image" Target="../media/image180.png"/><Relationship Id="rId10" Type="http://schemas.openxmlformats.org/officeDocument/2006/relationships/customXml" Target="../ink/ink4.xml"/><Relationship Id="rId4" Type="http://schemas.openxmlformats.org/officeDocument/2006/relationships/customXml" Target="../ink/ink1.xml"/><Relationship Id="rId9" Type="http://schemas.openxmlformats.org/officeDocument/2006/relationships/image" Target="../media/image20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microsoft.com/office/2007/relationships/hdphoto" Target="../media/hdphoto2.wdp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0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9.png"/><Relationship Id="rId9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svg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1.png"/><Relationship Id="rId4" Type="http://schemas.openxmlformats.org/officeDocument/2006/relationships/image" Target="../media/image40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g"/><Relationship Id="rId3" Type="http://schemas.openxmlformats.org/officeDocument/2006/relationships/image" Target="../media/image43.jpg"/><Relationship Id="rId7" Type="http://schemas.openxmlformats.org/officeDocument/2006/relationships/image" Target="../media/image47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g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9" Type="http://schemas.openxmlformats.org/officeDocument/2006/relationships/image" Target="../media/image49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6" Type="http://schemas.microsoft.com/office/2007/relationships/hdphoto" Target="../media/hdphoto3.wdp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17.png"/><Relationship Id="rId4" Type="http://schemas.openxmlformats.org/officeDocument/2006/relationships/diagramLayout" Target="../diagrams/layout2.xml"/><Relationship Id="rId9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5" name="Google Shape;95;p18"/>
          <p:cNvSpPr/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002060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96" name="Google Shape;96;p18"/>
          <p:cNvPicPr/>
          <p:nvPr/>
        </p:nvPicPr>
        <p:blipFill>
          <a:blip r:embed="rId3">
            <a:alphaModFix/>
          </a:blip>
          <a:srcRect l="8891"/>
          <a:stretch/>
        </p:blipFill>
        <p:spPr bwMode="auto">
          <a:xfrm>
            <a:off x="217887" y="-66571"/>
            <a:ext cx="1372188" cy="14695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8"/>
          <p:cNvPicPr/>
          <p:nvPr/>
        </p:nvPicPr>
        <p:blipFill>
          <a:blip r:embed="rId4">
            <a:alphaModFix/>
          </a:blip>
          <a:stretch/>
        </p:blipFill>
        <p:spPr bwMode="auto">
          <a:xfrm>
            <a:off x="9099726" y="297724"/>
            <a:ext cx="2628601" cy="1304547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8"/>
          <p:cNvSpPr txBox="1"/>
          <p:nvPr/>
        </p:nvSpPr>
        <p:spPr bwMode="auto">
          <a:xfrm>
            <a:off x="-434388" y="3289881"/>
            <a:ext cx="7577046" cy="165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Libre Franklin"/>
              <a:buNone/>
              <a:defRPr/>
            </a:pPr>
            <a:r>
              <a:rPr lang="ru-RU" sz="3600" dirty="0">
                <a:solidFill>
                  <a:schemeClr val="lt1"/>
                </a:solidFill>
                <a:latin typeface="Libre Franklin"/>
                <a:ea typeface="Libre Franklin"/>
                <a:cs typeface="Libre Franklin"/>
              </a:rPr>
              <a:t>Акселерационная программа «Стартапы LETI» 2023</a:t>
            </a:r>
            <a:endParaRPr sz="3600" dirty="0">
              <a:solidFill>
                <a:schemeClr val="lt1"/>
              </a:solidFill>
              <a:latin typeface="Libre Franklin"/>
              <a:ea typeface="Libre Franklin"/>
              <a:cs typeface="Libre Franklin"/>
            </a:endParaRPr>
          </a:p>
        </p:txBody>
      </p:sp>
      <p:sp>
        <p:nvSpPr>
          <p:cNvPr id="99" name="Google Shape;99;p18"/>
          <p:cNvSpPr txBox="1"/>
          <p:nvPr/>
        </p:nvSpPr>
        <p:spPr bwMode="auto">
          <a:xfrm>
            <a:off x="485640" y="4808215"/>
            <a:ext cx="6858000" cy="533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/>
            </a:pPr>
            <a:r>
              <a:rPr lang="ru-RU" sz="2000" dirty="0">
                <a:solidFill>
                  <a:schemeClr val="lt1"/>
                </a:solidFill>
                <a:latin typeface="Libre Franklin"/>
                <a:ea typeface="Libre Franklin"/>
                <a:cs typeface="Libre Franklin"/>
              </a:rPr>
              <a:t>Лидер Эпохи Технологических Инноваций</a:t>
            </a:r>
            <a:endParaRPr dirty="0"/>
          </a:p>
        </p:txBody>
      </p:sp>
      <p:sp>
        <p:nvSpPr>
          <p:cNvPr id="100" name="Google Shape;100;p18"/>
          <p:cNvSpPr txBox="1"/>
          <p:nvPr/>
        </p:nvSpPr>
        <p:spPr bwMode="auto">
          <a:xfrm>
            <a:off x="1590075" y="1000190"/>
            <a:ext cx="7717742" cy="1613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defRPr/>
            </a:pPr>
            <a:r>
              <a:rPr lang="ru-RU" sz="3200" i="1" dirty="0">
                <a:solidFill>
                  <a:srgbClr val="FFC000"/>
                </a:solidFill>
              </a:rPr>
              <a:t>Цифровой помощник врача на основе искусственного интеллекта для поддержки принятия решений с целью оптимизации лечения пациентов пожилого и старческого возраста </a:t>
            </a:r>
            <a:r>
              <a:rPr lang="ru-RU" sz="3200" i="1" dirty="0">
                <a:solidFill>
                  <a:srgbClr val="FFFF00"/>
                </a:solidFill>
              </a:rPr>
              <a:t>«</a:t>
            </a:r>
            <a:r>
              <a:rPr lang="ru-RU" sz="3200" i="1" dirty="0" err="1">
                <a:solidFill>
                  <a:srgbClr val="FFFF00"/>
                </a:solidFill>
              </a:rPr>
              <a:t>Гериатрист</a:t>
            </a:r>
            <a:r>
              <a:rPr lang="ru-RU" sz="3200" i="1" dirty="0">
                <a:solidFill>
                  <a:srgbClr val="FFFF00"/>
                </a:solidFill>
              </a:rPr>
              <a:t>»</a:t>
            </a:r>
            <a:endParaRPr lang="ru-RU" sz="3200" dirty="0">
              <a:solidFill>
                <a:srgbClr val="FFFF00"/>
              </a:solidFill>
            </a:endParaRPr>
          </a:p>
        </p:txBody>
      </p:sp>
      <p:sp>
        <p:nvSpPr>
          <p:cNvPr id="101" name="Google Shape;101;p18"/>
          <p:cNvSpPr txBox="1"/>
          <p:nvPr/>
        </p:nvSpPr>
        <p:spPr bwMode="auto">
          <a:xfrm>
            <a:off x="485640" y="5511480"/>
            <a:ext cx="6858000" cy="533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70000" lnSpcReduction="20000"/>
          </a:bodyPr>
          <a:lstStyle/>
          <a:p>
            <a:pPr marL="0" marR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  <a:defRPr/>
            </a:pPr>
            <a:r>
              <a:rPr lang="ru-RU" sz="2000" dirty="0">
                <a:solidFill>
                  <a:schemeClr val="lt1"/>
                </a:solidFill>
                <a:latin typeface="Libre Franklin"/>
                <a:ea typeface="Libre Franklin"/>
                <a:cs typeface="Libre Franklin"/>
              </a:rPr>
              <a:t>Трекер проекта –  Вера Александровна </a:t>
            </a:r>
            <a:r>
              <a:rPr lang="ru-RU" sz="2000" dirty="0" err="1">
                <a:solidFill>
                  <a:schemeClr val="lt1"/>
                </a:solidFill>
                <a:latin typeface="Libre Franklin"/>
                <a:ea typeface="Libre Franklin"/>
                <a:cs typeface="Libre Franklin"/>
              </a:rPr>
              <a:t>Машурова</a:t>
            </a:r>
            <a:endParaRPr dirty="0"/>
          </a:p>
          <a:p>
            <a:pPr marL="0" marR="0" lv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  <a:defRPr/>
            </a:pPr>
            <a:r>
              <a:rPr lang="ru-RU" sz="2000" dirty="0">
                <a:solidFill>
                  <a:schemeClr val="lt1"/>
                </a:solidFill>
                <a:latin typeface="Libre Franklin"/>
                <a:ea typeface="Libre Franklin"/>
                <a:cs typeface="Libre Franklin"/>
              </a:rPr>
              <a:t>Эксперт проекта – Виктория Борисовна Петрова</a:t>
            </a:r>
            <a:endParaRPr sz="2000" dirty="0">
              <a:solidFill>
                <a:schemeClr val="lt1"/>
              </a:solidFill>
              <a:latin typeface="Libre Franklin"/>
              <a:ea typeface="Libre Franklin"/>
              <a:cs typeface="Libre Franklin"/>
            </a:endParaRPr>
          </a:p>
        </p:txBody>
      </p:sp>
      <p:sp>
        <p:nvSpPr>
          <p:cNvPr id="102" name="Google Shape;102;p18"/>
          <p:cNvSpPr txBox="1"/>
          <p:nvPr/>
        </p:nvSpPr>
        <p:spPr bwMode="auto">
          <a:xfrm>
            <a:off x="485640" y="6540810"/>
            <a:ext cx="3499851" cy="266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2CC"/>
              </a:buClr>
              <a:buSzPts val="1100"/>
              <a:buFont typeface="Arial"/>
              <a:buNone/>
              <a:defRPr/>
            </a:pPr>
            <a:r>
              <a:rPr lang="ru-RU" sz="1100" dirty="0">
                <a:solidFill>
                  <a:srgbClr val="FFF2CC"/>
                </a:solidFill>
                <a:latin typeface="Libre Franklin"/>
                <a:ea typeface="Libre Franklin"/>
                <a:cs typeface="Libre Franklin"/>
              </a:rPr>
              <a:t>Обозначение версионности документа</a:t>
            </a:r>
            <a:endParaRPr sz="1100" dirty="0">
              <a:solidFill>
                <a:srgbClr val="FFF2CC"/>
              </a:solidFill>
              <a:latin typeface="Libre Franklin"/>
              <a:ea typeface="Libre Franklin"/>
              <a:cs typeface="Libre Franklin"/>
            </a:endParaRPr>
          </a:p>
        </p:txBody>
      </p:sp>
      <p:pic>
        <p:nvPicPr>
          <p:cNvPr id="103" name="Google Shape;103;p18"/>
          <p:cNvPicPr/>
          <p:nvPr/>
        </p:nvPicPr>
        <p:blipFill>
          <a:blip r:embed="rId5">
            <a:alphaModFix/>
          </a:blip>
          <a:stretch/>
        </p:blipFill>
        <p:spPr bwMode="auto">
          <a:xfrm>
            <a:off x="9764172" y="1500287"/>
            <a:ext cx="1507800" cy="235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7376" y="4152900"/>
            <a:ext cx="5754624" cy="27051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rot="18816166">
            <a:off x="4403374" y="114293"/>
            <a:ext cx="2812868" cy="2542759"/>
          </a:xfrm>
          <a:prstGeom prst="rect">
            <a:avLst/>
          </a:prstGeom>
        </p:spPr>
      </p:pic>
      <p:sp>
        <p:nvSpPr>
          <p:cNvPr id="4" name="AutoShape 2" descr="https://img2.fedpress.ru/thumbs/800/2023/07/1793/7e7eb75e6d6c79e9bcbcfa07534746b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/>
        </p:blipFill>
        <p:spPr bwMode="auto">
          <a:xfrm>
            <a:off x="2535691" y="160338"/>
            <a:ext cx="2082733" cy="2132919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 bwMode="auto">
          <a:xfrm>
            <a:off x="7001195" y="679"/>
            <a:ext cx="5107771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000" b="1" dirty="0">
                <a:solidFill>
                  <a:srgbClr val="C00000"/>
                </a:solidFill>
                <a:latin typeface="Noto Sans"/>
              </a:rPr>
              <a:t>37,6 мил. </a:t>
            </a:r>
            <a:endParaRPr dirty="0"/>
          </a:p>
          <a:p>
            <a:pPr algn="ctr">
              <a:defRPr/>
            </a:pPr>
            <a:r>
              <a:rPr lang="ru-RU" sz="4000" b="1" dirty="0">
                <a:solidFill>
                  <a:srgbClr val="C00000"/>
                </a:solidFill>
                <a:latin typeface="Noto Sans"/>
              </a:rPr>
              <a:t>пожилых  людей</a:t>
            </a:r>
            <a:endParaRPr dirty="0"/>
          </a:p>
          <a:p>
            <a:pPr algn="ctr">
              <a:defRPr/>
            </a:pPr>
            <a:r>
              <a:rPr lang="ru-RU" sz="1800" b="1" dirty="0">
                <a:solidFill>
                  <a:schemeClr val="tx1"/>
                </a:solidFill>
                <a:latin typeface="Noto Sans"/>
              </a:rPr>
              <a:t>      </a:t>
            </a:r>
            <a:r>
              <a:rPr lang="ru-RU" sz="1600" b="1" dirty="0">
                <a:solidFill>
                  <a:schemeClr val="tx1"/>
                </a:solidFill>
                <a:latin typeface="Noto Sans"/>
              </a:rPr>
              <a:t>Проживают в РФ по данным на 1 января 2023г</a:t>
            </a:r>
            <a:endParaRPr dirty="0"/>
          </a:p>
          <a:p>
            <a:pPr algn="ctr">
              <a:defRPr/>
            </a:pPr>
            <a:r>
              <a:rPr lang="ru-RU" sz="4000" b="1" dirty="0">
                <a:solidFill>
                  <a:srgbClr val="C00000"/>
                </a:solidFill>
                <a:latin typeface="Noto Sans"/>
              </a:rPr>
              <a:t>это 27, 6% </a:t>
            </a:r>
          </a:p>
          <a:p>
            <a:pPr algn="r">
              <a:defRPr/>
            </a:pPr>
            <a:r>
              <a:rPr lang="ru-RU" sz="1800" b="1" dirty="0">
                <a:solidFill>
                  <a:schemeClr val="tx1"/>
                </a:solidFill>
                <a:latin typeface="Noto Sans"/>
              </a:rPr>
              <a:t>от общей численности населения</a:t>
            </a:r>
            <a:endParaRPr lang="ru-RU" sz="4800" b="1" dirty="0">
              <a:solidFill>
                <a:schemeClr val="tx1"/>
              </a:solidFill>
              <a:latin typeface="Noto Sans"/>
            </a:endParaRPr>
          </a:p>
        </p:txBody>
      </p:sp>
      <p:sp>
        <p:nvSpPr>
          <p:cNvPr id="17" name="TextBox 16"/>
          <p:cNvSpPr txBox="1"/>
          <p:nvPr/>
        </p:nvSpPr>
        <p:spPr bwMode="auto">
          <a:xfrm>
            <a:off x="4392594" y="2665641"/>
            <a:ext cx="32410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/>
              <a:t>Общее население РФ 145,5 мил.</a:t>
            </a:r>
            <a:endParaRPr b="1" dirty="0"/>
          </a:p>
        </p:txBody>
      </p:sp>
      <p:sp>
        <p:nvSpPr>
          <p:cNvPr id="19" name="TextBox 18"/>
          <p:cNvSpPr txBox="1"/>
          <p:nvPr/>
        </p:nvSpPr>
        <p:spPr bwMode="auto">
          <a:xfrm>
            <a:off x="10403479" y="2665641"/>
            <a:ext cx="24679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dirty="0"/>
              <a:t>Источник: Росстат</a:t>
            </a:r>
            <a:endParaRPr dirty="0"/>
          </a:p>
        </p:txBody>
      </p:sp>
      <p:sp>
        <p:nvSpPr>
          <p:cNvPr id="20" name="Прямоугольник 19"/>
          <p:cNvSpPr/>
          <p:nvPr/>
        </p:nvSpPr>
        <p:spPr bwMode="auto">
          <a:xfrm>
            <a:off x="2371944" y="3033585"/>
            <a:ext cx="731478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000" b="1" dirty="0">
                <a:solidFill>
                  <a:srgbClr val="002060"/>
                </a:solidFill>
                <a:latin typeface="Noto Sans"/>
              </a:rPr>
              <a:t>ВОЗ: к 2050 г. число людей старше 60 лет удвоится- </a:t>
            </a:r>
          </a:p>
          <a:p>
            <a:pPr algn="ctr">
              <a:defRPr/>
            </a:pPr>
            <a:r>
              <a:rPr lang="ru-RU" sz="4000" b="1" dirty="0">
                <a:solidFill>
                  <a:srgbClr val="002060"/>
                </a:solidFill>
                <a:latin typeface="Noto Sans"/>
              </a:rPr>
              <a:t>«стареющая планета»</a:t>
            </a:r>
            <a:endParaRPr dirty="0"/>
          </a:p>
        </p:txBody>
      </p:sp>
      <p:sp>
        <p:nvSpPr>
          <p:cNvPr id="21" name="TextBox 20"/>
          <p:cNvSpPr txBox="1"/>
          <p:nvPr/>
        </p:nvSpPr>
        <p:spPr bwMode="auto">
          <a:xfrm>
            <a:off x="2165684" y="5390828"/>
            <a:ext cx="677618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4000" b="1" dirty="0">
                <a:solidFill>
                  <a:srgbClr val="C00000"/>
                </a:solidFill>
                <a:latin typeface="Noto Sans"/>
              </a:rPr>
              <a:t>Повышение нагрузки на здравоохранение</a:t>
            </a:r>
            <a:endParaRPr dirty="0"/>
          </a:p>
        </p:txBody>
      </p:sp>
      <p:sp>
        <p:nvSpPr>
          <p:cNvPr id="22" name="Стрелка вниз 21"/>
          <p:cNvSpPr/>
          <p:nvPr/>
        </p:nvSpPr>
        <p:spPr bwMode="auto">
          <a:xfrm>
            <a:off x="5743655" y="4972577"/>
            <a:ext cx="447260" cy="612069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Прямоугольник 1"/>
          <p:cNvSpPr/>
          <p:nvPr/>
        </p:nvSpPr>
        <p:spPr bwMode="auto">
          <a:xfrm>
            <a:off x="4108799" y="6227330"/>
            <a:ext cx="6096359" cy="30515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endParaRPr lang="ru-RU"/>
          </a:p>
        </p:txBody>
      </p:sp>
      <p:sp>
        <p:nvSpPr>
          <p:cNvPr id="13" name="Google Shape;109;g275a8c1f4a1_0_0">
            <a:extLst>
              <a:ext uri="{FF2B5EF4-FFF2-40B4-BE49-F238E27FC236}">
                <a16:creationId xmlns:a16="http://schemas.microsoft.com/office/drawing/2014/main" xmlns="" id="{2230AF4A-3D0D-06FE-1B8F-CBB4CD96B825}"/>
              </a:ext>
            </a:extLst>
          </p:cNvPr>
          <p:cNvSpPr txBox="1">
            <a:spLocks/>
          </p:cNvSpPr>
          <p:nvPr/>
        </p:nvSpPr>
        <p:spPr bwMode="auto">
          <a:xfrm>
            <a:off x="121754" y="160338"/>
            <a:ext cx="2219274" cy="57270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lnSpc>
                <a:spcPct val="90000"/>
              </a:lnSpc>
              <a:buClr>
                <a:schemeClr val="dk1"/>
              </a:buClr>
              <a:buSzPts val="3200"/>
              <a:buFont typeface="Libre Franklin"/>
              <a:buNone/>
              <a:defRPr/>
            </a:pPr>
            <a:r>
              <a:rPr lang="ru-RU" sz="1800" b="1" dirty="0">
                <a:solidFill>
                  <a:schemeClr val="tx1"/>
                </a:solidFill>
              </a:rPr>
              <a:t>АКТУАЛЬНОСТЬ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47929" y="3633506"/>
            <a:ext cx="2553886" cy="3080761"/>
          </a:xfrm>
          <a:prstGeom prst="rect">
            <a:avLst/>
          </a:prstGeom>
        </p:spPr>
      </p:pic>
      <p:sp>
        <p:nvSpPr>
          <p:cNvPr id="3" name="Молния 2"/>
          <p:cNvSpPr/>
          <p:nvPr/>
        </p:nvSpPr>
        <p:spPr>
          <a:xfrm rot="20455310">
            <a:off x="8778829" y="5112693"/>
            <a:ext cx="588475" cy="1204111"/>
          </a:xfrm>
          <a:prstGeom prst="lightningBol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Google Shape;111;g275a8c1f4a1_0_0">
            <a:extLst>
              <a:ext uri="{FF2B5EF4-FFF2-40B4-BE49-F238E27FC236}">
                <a16:creationId xmlns:a16="http://schemas.microsoft.com/office/drawing/2014/main" xmlns="" id="{2FF32289-22FA-8DF0-ED21-D81050EEA083}"/>
              </a:ext>
            </a:extLst>
          </p:cNvPr>
          <p:cNvPicPr/>
          <p:nvPr/>
        </p:nvPicPr>
        <p:blipFill>
          <a:blip r:embed="rId6">
            <a:alphaModFix/>
          </a:blip>
          <a:stretch/>
        </p:blipFill>
        <p:spPr bwMode="auto">
          <a:xfrm>
            <a:off x="483464" y="1093270"/>
            <a:ext cx="1496233" cy="23050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72336" y="4185585"/>
            <a:ext cx="8242434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000" b="1" dirty="0">
                <a:solidFill>
                  <a:srgbClr val="C00000"/>
                </a:solidFill>
                <a:latin typeface="Open Sans"/>
                <a:ea typeface="Open Sans"/>
                <a:cs typeface="Open Sans"/>
              </a:rPr>
              <a:t>Дефицит врачей </a:t>
            </a:r>
          </a:p>
          <a:p>
            <a:pPr algn="ctr">
              <a:defRPr/>
            </a:pPr>
            <a:r>
              <a:rPr lang="ru-RU" sz="4000" b="1" dirty="0">
                <a:solidFill>
                  <a:srgbClr val="002060"/>
                </a:solidFill>
                <a:latin typeface="Open Sans"/>
                <a:ea typeface="Open Sans"/>
                <a:cs typeface="Open Sans"/>
              </a:rPr>
              <a:t>— </a:t>
            </a:r>
          </a:p>
          <a:p>
            <a:pPr algn="ctr">
              <a:defRPr/>
            </a:pPr>
            <a:r>
              <a:rPr lang="ru-RU" sz="3600" b="1" dirty="0">
                <a:solidFill>
                  <a:srgbClr val="002060"/>
                </a:solidFill>
                <a:latin typeface="Open Sans"/>
                <a:ea typeface="Open Sans"/>
                <a:cs typeface="Open Sans"/>
              </a:rPr>
              <a:t>одна из главных проблем российской медицины</a:t>
            </a:r>
          </a:p>
        </p:txBody>
      </p:sp>
      <p:sp>
        <p:nvSpPr>
          <p:cNvPr id="3" name="Овал 2"/>
          <p:cNvSpPr/>
          <p:nvPr/>
        </p:nvSpPr>
        <p:spPr>
          <a:xfrm>
            <a:off x="5310246" y="208397"/>
            <a:ext cx="3902089" cy="376996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>
                <a:solidFill>
                  <a:srgbClr val="2E3C69"/>
                </a:solidFill>
              </a:rPr>
              <a:t>На 2023г  в РФ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</a:p>
          <a:p>
            <a:pPr algn="ctr">
              <a:defRPr/>
            </a:pPr>
            <a:r>
              <a:rPr lang="ru-RU" sz="4000" b="1" dirty="0">
                <a:solidFill>
                  <a:srgbClr val="C00000"/>
                </a:solidFill>
              </a:rPr>
              <a:t>не хватает</a:t>
            </a:r>
          </a:p>
          <a:p>
            <a:pPr algn="ctr">
              <a:defRPr/>
            </a:pP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4400" b="1" dirty="0">
                <a:solidFill>
                  <a:srgbClr val="2E3C69"/>
                </a:solidFill>
              </a:rPr>
              <a:t>26,5 тыс. врачей</a:t>
            </a:r>
            <a:endParaRPr lang="ru-RU" sz="3600" b="1" dirty="0">
              <a:solidFill>
                <a:srgbClr val="2E3C69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891139" y="3824476"/>
            <a:ext cx="132119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002060"/>
                </a:solidFill>
              </a:rPr>
              <a:t>Минздрав РФ</a:t>
            </a:r>
            <a:endParaRPr lang="ru-RU" dirty="0"/>
          </a:p>
        </p:txBody>
      </p:sp>
      <p:sp>
        <p:nvSpPr>
          <p:cNvPr id="6" name="Google Shape;109;g275a8c1f4a1_0_0">
            <a:extLst>
              <a:ext uri="{FF2B5EF4-FFF2-40B4-BE49-F238E27FC236}">
                <a16:creationId xmlns:a16="http://schemas.microsoft.com/office/drawing/2014/main" xmlns="" id="{2230AF4A-3D0D-06FE-1B8F-CBB4CD96B825}"/>
              </a:ext>
            </a:extLst>
          </p:cNvPr>
          <p:cNvSpPr txBox="1">
            <a:spLocks/>
          </p:cNvSpPr>
          <p:nvPr/>
        </p:nvSpPr>
        <p:spPr bwMode="auto">
          <a:xfrm>
            <a:off x="124389" y="122174"/>
            <a:ext cx="2219274" cy="61311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lnSpc>
                <a:spcPct val="90000"/>
              </a:lnSpc>
              <a:buClr>
                <a:schemeClr val="dk1"/>
              </a:buClr>
              <a:buSzPts val="3200"/>
              <a:buFont typeface="Libre Franklin"/>
              <a:buNone/>
              <a:defRPr/>
            </a:pPr>
            <a:r>
              <a:rPr lang="ru-RU" sz="1800" b="1" dirty="0">
                <a:solidFill>
                  <a:schemeClr val="tx1"/>
                </a:solidFill>
              </a:rPr>
              <a:t>АКТУАЛЬНОСТЬ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5587" y="851063"/>
            <a:ext cx="2577937" cy="257793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9057" y="935747"/>
            <a:ext cx="2633338" cy="2633338"/>
          </a:xfrm>
          <a:prstGeom prst="rect">
            <a:avLst/>
          </a:prstGeom>
        </p:spPr>
      </p:pic>
      <p:pic>
        <p:nvPicPr>
          <p:cNvPr id="4" name="Google Shape;111;g275a8c1f4a1_0_0">
            <a:extLst>
              <a:ext uri="{FF2B5EF4-FFF2-40B4-BE49-F238E27FC236}">
                <a16:creationId xmlns:a16="http://schemas.microsoft.com/office/drawing/2014/main" xmlns="" id="{39F983E5-B87B-7EA5-5D60-EB2A281D4588}"/>
              </a:ext>
            </a:extLst>
          </p:cNvPr>
          <p:cNvPicPr/>
          <p:nvPr/>
        </p:nvPicPr>
        <p:blipFill>
          <a:blip r:embed="rId4">
            <a:alphaModFix/>
          </a:blip>
          <a:stretch/>
        </p:blipFill>
        <p:spPr bwMode="auto">
          <a:xfrm>
            <a:off x="496928" y="952123"/>
            <a:ext cx="1501553" cy="247687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169350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0" name="Google Shape;110;g275a8c1f4a1_0_0"/>
          <p:cNvSpPr txBox="1">
            <a:spLocks noGrp="1"/>
          </p:cNvSpPr>
          <p:nvPr>
            <p:ph type="body" idx="1"/>
          </p:nvPr>
        </p:nvSpPr>
        <p:spPr bwMode="auto">
          <a:xfrm>
            <a:off x="2446561" y="-273377"/>
            <a:ext cx="9453346" cy="6312020"/>
          </a:xfrm>
          <a:prstGeom prst="rect">
            <a:avLst/>
          </a:prstGeom>
          <a:noFill/>
          <a:ln>
            <a:noFill/>
          </a:ln>
        </p:spPr>
        <p:txBody>
          <a:bodyPr spcFirstLastPara="1" vertOverflow="overflow" horzOverflow="overflow" vert="horz" wrap="square" lIns="91422" tIns="45697" rIns="91422" bIns="45697" numCol="1" spcCol="0" rtlCol="0" fromWordArt="0" anchor="t" anchorCtr="0" forceAA="0" compatLnSpc="0">
            <a:noAutofit/>
          </a:bodyPr>
          <a:lstStyle/>
          <a:p>
            <a:pPr marL="0" indent="0">
              <a:buSzPct val="100000"/>
              <a:buNone/>
              <a:defRPr/>
            </a:pPr>
            <a:endParaRPr lang="ru-RU" sz="1400" dirty="0">
              <a:latin typeface="Noto Sans"/>
            </a:endParaRPr>
          </a:p>
          <a:p>
            <a:pPr marL="114300" indent="0">
              <a:buNone/>
              <a:defRPr/>
            </a:pPr>
            <a:r>
              <a:rPr lang="ru-RU" sz="3200" b="1" dirty="0">
                <a:solidFill>
                  <a:schemeClr val="tx1"/>
                </a:solidFill>
                <a:latin typeface="Noto Sans"/>
              </a:rPr>
              <a:t>В основе проекта лежит:</a:t>
            </a:r>
          </a:p>
          <a:p>
            <a:pPr marL="114300" indent="0">
              <a:buNone/>
              <a:defRPr/>
            </a:pPr>
            <a:r>
              <a:rPr lang="ru-RU" sz="2400" b="1" dirty="0">
                <a:solidFill>
                  <a:srgbClr val="002060"/>
                </a:solidFill>
                <a:latin typeface="Noto Sans"/>
              </a:rPr>
              <a:t>Интеллектуализированная (ИИ) Система поддержки принятия решений (СППР)</a:t>
            </a:r>
            <a:r>
              <a:rPr lang="ru-RU" sz="2400" b="1" dirty="0">
                <a:solidFill>
                  <a:srgbClr val="C00000"/>
                </a:solidFill>
                <a:latin typeface="Noto Sans"/>
              </a:rPr>
              <a:t> </a:t>
            </a:r>
            <a:r>
              <a:rPr lang="ru-RU" sz="2400" b="1" dirty="0">
                <a:latin typeface="Noto Sans"/>
              </a:rPr>
              <a:t>для  врачей  с целью ревизии лекарственной терапии  и добавление новых лекарств  для эффективного лечения заболеваний   у сложного контингента пациентов- пожилого и старческого возраста с учетом  современных знаний по гериатрии.</a:t>
            </a:r>
          </a:p>
          <a:p>
            <a:pPr marL="114300" indent="0">
              <a:buNone/>
              <a:defRPr/>
            </a:pPr>
            <a:endParaRPr lang="ru-RU" sz="600" dirty="0">
              <a:latin typeface="Noto Sans"/>
            </a:endParaRPr>
          </a:p>
          <a:p>
            <a:pPr marL="114300" indent="0">
              <a:buNone/>
              <a:defRPr/>
            </a:pPr>
            <a:r>
              <a:rPr lang="ru-RU" sz="2400" b="1" dirty="0">
                <a:solidFill>
                  <a:srgbClr val="C00000"/>
                </a:solidFill>
                <a:latin typeface="Noto Sans"/>
              </a:rPr>
              <a:t>Технологическое направление   </a:t>
            </a:r>
            <a:r>
              <a:rPr lang="ru-RU" sz="2400" b="1" dirty="0" err="1">
                <a:solidFill>
                  <a:srgbClr val="0070C0"/>
                </a:solidFill>
                <a:latin typeface="Noto Sans"/>
              </a:rPr>
              <a:t>HealthNet</a:t>
            </a:r>
            <a:r>
              <a:rPr lang="ru-RU" sz="2400" b="1" dirty="0">
                <a:solidFill>
                  <a:srgbClr val="0070C0"/>
                </a:solidFill>
                <a:latin typeface="Noto Sans"/>
              </a:rPr>
              <a:t> </a:t>
            </a:r>
            <a:r>
              <a:rPr lang="ru-RU" sz="2400" b="1" dirty="0">
                <a:latin typeface="Noto Sans"/>
              </a:rPr>
              <a:t> — ключевые сегменты: информационные технологии в медицине, превентивная медицина, здоровое долголетие</a:t>
            </a:r>
          </a:p>
          <a:p>
            <a:pPr marL="114300" indent="0">
              <a:buNone/>
              <a:defRPr/>
            </a:pPr>
            <a:endParaRPr sz="1100" dirty="0"/>
          </a:p>
          <a:p>
            <a:pPr marL="114300" lvl="0" indent="0">
              <a:buNone/>
              <a:defRPr/>
            </a:pPr>
            <a:r>
              <a:rPr lang="ru-RU" sz="2400" b="1" dirty="0">
                <a:solidFill>
                  <a:srgbClr val="C00000"/>
                </a:solidFill>
                <a:latin typeface="Noto Sans"/>
              </a:rPr>
              <a:t>Технологическая актуальность </a:t>
            </a:r>
            <a:r>
              <a:rPr lang="ru-RU" sz="2400" b="1" dirty="0">
                <a:latin typeface="Noto Sans"/>
              </a:rPr>
              <a:t>- </a:t>
            </a:r>
            <a:r>
              <a:rPr lang="ru-RU" sz="2400" b="1" dirty="0">
                <a:solidFill>
                  <a:schemeClr val="tx1"/>
                </a:solidFill>
                <a:latin typeface="Noto Sans"/>
              </a:rPr>
              <a:t>технология искусственного интеллекта, </a:t>
            </a:r>
            <a:r>
              <a:rPr lang="ru-RU" sz="2400" b="1" dirty="0">
                <a:solidFill>
                  <a:schemeClr val="tx1"/>
                </a:solidFill>
                <a:latin typeface="Noto Sans"/>
                <a:cs typeface="Arial"/>
              </a:rPr>
              <a:t>экспертная система СППР, </a:t>
            </a:r>
            <a:r>
              <a:rPr lang="ru-RU" sz="2400" b="1" dirty="0">
                <a:solidFill>
                  <a:srgbClr val="002060"/>
                </a:solidFill>
                <a:latin typeface="Noto Sans"/>
                <a:cs typeface="Arial"/>
              </a:rPr>
              <a:t>бесшовная встраиваемость </a:t>
            </a:r>
            <a:r>
              <a:rPr lang="ru-RU" sz="2400" b="1" dirty="0">
                <a:solidFill>
                  <a:srgbClr val="002060"/>
                </a:solidFill>
                <a:latin typeface="Noto Sans"/>
              </a:rPr>
              <a:t> в любую МИС </a:t>
            </a:r>
            <a:endParaRPr sz="1100" dirty="0">
              <a:solidFill>
                <a:srgbClr val="002060"/>
              </a:solidFill>
            </a:endParaRPr>
          </a:p>
          <a:p>
            <a:pPr marL="0" lvl="0" indent="0">
              <a:buSzPct val="100000"/>
              <a:buNone/>
              <a:defRPr/>
            </a:pPr>
            <a:endParaRPr dirty="0"/>
          </a:p>
        </p:txBody>
      </p:sp>
      <p:pic>
        <p:nvPicPr>
          <p:cNvPr id="111" name="Google Shape;111;g275a8c1f4a1_0_0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655404" y="2196044"/>
            <a:ext cx="1150366" cy="191386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109;g275a8c1f4a1_0_0">
            <a:extLst>
              <a:ext uri="{FF2B5EF4-FFF2-40B4-BE49-F238E27FC236}">
                <a16:creationId xmlns:a16="http://schemas.microsoft.com/office/drawing/2014/main" xmlns="" id="{4F1D4F5C-14EF-C799-BFAE-F16ACA5258D9}"/>
              </a:ext>
            </a:extLst>
          </p:cNvPr>
          <p:cNvSpPr txBox="1">
            <a:spLocks/>
          </p:cNvSpPr>
          <p:nvPr/>
        </p:nvSpPr>
        <p:spPr bwMode="auto">
          <a:xfrm>
            <a:off x="57530" y="0"/>
            <a:ext cx="2838844" cy="10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lnSpc>
                <a:spcPct val="90000"/>
              </a:lnSpc>
              <a:buClr>
                <a:schemeClr val="dk1"/>
              </a:buClr>
              <a:buSzPts val="3200"/>
              <a:buFont typeface="Libre Franklin"/>
              <a:buNone/>
              <a:defRPr/>
            </a:pPr>
            <a:r>
              <a:rPr lang="ru-RU" sz="2400" b="1" dirty="0">
                <a:solidFill>
                  <a:srgbClr val="FFC000"/>
                </a:solidFill>
              </a:rPr>
              <a:t>ТЕХНОЛОГИЯ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0EC06DE2-9200-73D6-B09E-B1A3296634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335009" y="680910"/>
            <a:ext cx="1791157" cy="1791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3315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7043395" name="TextBox 27043394"/>
          <p:cNvSpPr txBox="1"/>
          <p:nvPr/>
        </p:nvSpPr>
        <p:spPr bwMode="auto">
          <a:xfrm>
            <a:off x="2444682" y="-100913"/>
            <a:ext cx="9747318" cy="148951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lvl="0" indent="0" algn="ctr">
              <a:buSzPct val="100000"/>
              <a:buNone/>
              <a:defRPr/>
            </a:pPr>
            <a:r>
              <a:rPr lang="ru-RU" sz="2800" b="1" i="0" strike="noStrike" cap="none" spc="0" dirty="0">
                <a:solidFill>
                  <a:schemeClr val="tx1"/>
                </a:solidFill>
                <a:highlight>
                  <a:srgbClr val="FFFFFF"/>
                </a:highlight>
                <a:latin typeface="Noto Sans"/>
                <a:ea typeface="Noto Sans"/>
                <a:cs typeface="Noto Sans"/>
              </a:rPr>
              <a:t>Экономическая и социальная актуальность</a:t>
            </a:r>
          </a:p>
          <a:p>
            <a:pPr marL="0" lvl="0" indent="0">
              <a:buSzPct val="100000"/>
              <a:buNone/>
              <a:defRPr/>
            </a:pPr>
            <a:endParaRPr sz="2400" dirty="0">
              <a:solidFill>
                <a:srgbClr val="C00000"/>
              </a:solidFill>
              <a:latin typeface="Noto Sans"/>
            </a:endParaRPr>
          </a:p>
          <a:p>
            <a:pPr marL="0" indent="0" algn="ctr">
              <a:buSzPct val="100000"/>
              <a:buNone/>
              <a:defRPr/>
            </a:pPr>
            <a:r>
              <a:rPr lang="ru-RU" sz="2400" b="1" i="0" u="none" strike="noStrike" cap="none" spc="0" dirty="0">
                <a:solidFill>
                  <a:schemeClr val="tx1"/>
                </a:solidFill>
                <a:highlight>
                  <a:srgbClr val="FFC000"/>
                </a:highlight>
                <a:latin typeface="Noto Sans"/>
                <a:ea typeface="Noto Sans"/>
                <a:cs typeface="Noto Sans"/>
              </a:rPr>
              <a:t> </a:t>
            </a:r>
            <a:r>
              <a:rPr lang="ru-RU" sz="2800" b="1" i="0" u="none" strike="noStrike" cap="none" spc="0" dirty="0">
                <a:solidFill>
                  <a:schemeClr val="tx1"/>
                </a:solidFill>
                <a:highlight>
                  <a:srgbClr val="FFC000"/>
                </a:highlight>
                <a:latin typeface="Noto Sans"/>
                <a:ea typeface="Noto Sans"/>
                <a:cs typeface="Noto Sans"/>
              </a:rPr>
              <a:t>ЗАДАЧИ </a:t>
            </a:r>
            <a:r>
              <a:rPr lang="en-US" sz="2800" b="1" i="0" u="none" strike="noStrike" cap="none" spc="0" dirty="0">
                <a:solidFill>
                  <a:schemeClr val="tx1"/>
                </a:solidFill>
                <a:highlight>
                  <a:srgbClr val="FFC000"/>
                </a:highlight>
                <a:latin typeface="Noto Sans"/>
                <a:ea typeface="Noto Sans"/>
                <a:cs typeface="Noto Sans"/>
              </a:rPr>
              <a:t>:</a:t>
            </a:r>
            <a:endParaRPr lang="ru-RU" sz="2400" b="1" i="0" u="none" strike="noStrike" cap="none" spc="0" dirty="0">
              <a:solidFill>
                <a:schemeClr val="tx1"/>
              </a:solidFill>
              <a:highlight>
                <a:srgbClr val="FFC000"/>
              </a:highlight>
              <a:latin typeface="Noto Sans"/>
              <a:ea typeface="Noto Sans"/>
              <a:cs typeface="Noto Sans"/>
            </a:endParaRPr>
          </a:p>
        </p:txBody>
      </p:sp>
      <p:pic>
        <p:nvPicPr>
          <p:cNvPr id="10" name="Google Shape;103;p18">
            <a:extLst>
              <a:ext uri="{FF2B5EF4-FFF2-40B4-BE49-F238E27FC236}">
                <a16:creationId xmlns:a16="http://schemas.microsoft.com/office/drawing/2014/main" xmlns="" id="{CBADB5E0-3023-B9CD-8904-9A2CAB765305}"/>
              </a:ext>
            </a:extLst>
          </p:cNvPr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422170" y="741112"/>
            <a:ext cx="1653591" cy="2466527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75161503"/>
              </p:ext>
            </p:extLst>
          </p:nvPr>
        </p:nvGraphicFramePr>
        <p:xfrm>
          <a:off x="2545690" y="1248687"/>
          <a:ext cx="964631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Google Shape;109;g275a8c1f4a1_0_0">
            <a:extLst>
              <a:ext uri="{FF2B5EF4-FFF2-40B4-BE49-F238E27FC236}">
                <a16:creationId xmlns:a16="http://schemas.microsoft.com/office/drawing/2014/main" xmlns="" id="{2230AF4A-3D0D-06FE-1B8F-CBB4CD96B825}"/>
              </a:ext>
            </a:extLst>
          </p:cNvPr>
          <p:cNvSpPr txBox="1">
            <a:spLocks/>
          </p:cNvSpPr>
          <p:nvPr/>
        </p:nvSpPr>
        <p:spPr bwMode="auto">
          <a:xfrm>
            <a:off x="2569584" y="823239"/>
            <a:ext cx="1820508" cy="63518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lnSpc>
                <a:spcPct val="90000"/>
              </a:lnSpc>
              <a:buClr>
                <a:schemeClr val="dk1"/>
              </a:buClr>
              <a:buSzPts val="3200"/>
              <a:buFont typeface="Libre Franklin"/>
              <a:buNone/>
              <a:defRPr/>
            </a:pPr>
            <a:r>
              <a:rPr lang="ru-RU" sz="2000" b="1" dirty="0">
                <a:solidFill>
                  <a:schemeClr val="tx1"/>
                </a:solidFill>
              </a:rPr>
              <a:t>ПРОБЛЕМЫ</a:t>
            </a:r>
          </a:p>
        </p:txBody>
      </p:sp>
      <p:grpSp>
        <p:nvGrpSpPr>
          <p:cNvPr id="11" name="Stopwatch"/>
          <p:cNvGrpSpPr/>
          <p:nvPr/>
        </p:nvGrpSpPr>
        <p:grpSpPr>
          <a:xfrm>
            <a:off x="10922430" y="2655277"/>
            <a:ext cx="565384" cy="688023"/>
            <a:chOff x="2192338" y="139700"/>
            <a:chExt cx="249238" cy="352425"/>
          </a:xfrm>
        </p:grpSpPr>
        <p:sp>
          <p:nvSpPr>
            <p:cNvPr id="12" name="Freeform 377"/>
            <p:cNvSpPr>
              <a:spLocks/>
            </p:cNvSpPr>
            <p:nvPr/>
          </p:nvSpPr>
          <p:spPr bwMode="auto">
            <a:xfrm>
              <a:off x="2317751" y="247650"/>
              <a:ext cx="109538" cy="120650"/>
            </a:xfrm>
            <a:custGeom>
              <a:avLst/>
              <a:gdLst/>
              <a:ahLst/>
              <a:cxnLst>
                <a:cxn ang="0">
                  <a:pos x="98" y="65"/>
                </a:cxn>
                <a:cxn ang="0">
                  <a:pos x="0" y="0"/>
                </a:cxn>
                <a:cxn ang="0">
                  <a:pos x="0" y="107"/>
                </a:cxn>
                <a:cxn ang="0">
                  <a:pos x="98" y="65"/>
                </a:cxn>
              </a:cxnLst>
              <a:rect l="0" t="0" r="r" b="b"/>
              <a:pathLst>
                <a:path w="98" h="107">
                  <a:moveTo>
                    <a:pt x="98" y="65"/>
                  </a:moveTo>
                  <a:cubicBezTo>
                    <a:pt x="81" y="27"/>
                    <a:pt x="44" y="0"/>
                    <a:pt x="0" y="0"/>
                  </a:cubicBezTo>
                  <a:cubicBezTo>
                    <a:pt x="0" y="107"/>
                    <a:pt x="0" y="107"/>
                    <a:pt x="0" y="107"/>
                  </a:cubicBezTo>
                  <a:lnTo>
                    <a:pt x="98" y="65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3" name="Freeform 378"/>
            <p:cNvSpPr>
              <a:spLocks/>
            </p:cNvSpPr>
            <p:nvPr/>
          </p:nvSpPr>
          <p:spPr bwMode="auto">
            <a:xfrm>
              <a:off x="2222501" y="273050"/>
              <a:ext cx="214313" cy="214313"/>
            </a:xfrm>
            <a:custGeom>
              <a:avLst/>
              <a:gdLst/>
              <a:ahLst/>
              <a:cxnLst>
                <a:cxn ang="0">
                  <a:pos x="149" y="0"/>
                </a:cxn>
                <a:cxn ang="0">
                  <a:pos x="172" y="66"/>
                </a:cxn>
                <a:cxn ang="0">
                  <a:pos x="66" y="172"/>
                </a:cxn>
                <a:cxn ang="0">
                  <a:pos x="0" y="149"/>
                </a:cxn>
                <a:cxn ang="0">
                  <a:pos x="84" y="190"/>
                </a:cxn>
                <a:cxn ang="0">
                  <a:pos x="190" y="84"/>
                </a:cxn>
                <a:cxn ang="0">
                  <a:pos x="149" y="0"/>
                </a:cxn>
              </a:cxnLst>
              <a:rect l="0" t="0" r="r" b="b"/>
              <a:pathLst>
                <a:path w="190" h="190">
                  <a:moveTo>
                    <a:pt x="149" y="0"/>
                  </a:moveTo>
                  <a:cubicBezTo>
                    <a:pt x="163" y="18"/>
                    <a:pt x="172" y="41"/>
                    <a:pt x="172" y="66"/>
                  </a:cubicBezTo>
                  <a:cubicBezTo>
                    <a:pt x="172" y="124"/>
                    <a:pt x="124" y="172"/>
                    <a:pt x="66" y="172"/>
                  </a:cubicBezTo>
                  <a:cubicBezTo>
                    <a:pt x="41" y="172"/>
                    <a:pt x="18" y="164"/>
                    <a:pt x="0" y="149"/>
                  </a:cubicBezTo>
                  <a:cubicBezTo>
                    <a:pt x="19" y="174"/>
                    <a:pt x="50" y="190"/>
                    <a:pt x="84" y="190"/>
                  </a:cubicBezTo>
                  <a:cubicBezTo>
                    <a:pt x="142" y="190"/>
                    <a:pt x="190" y="142"/>
                    <a:pt x="190" y="84"/>
                  </a:cubicBezTo>
                  <a:cubicBezTo>
                    <a:pt x="190" y="50"/>
                    <a:pt x="174" y="19"/>
                    <a:pt x="149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4" name="Freeform 379"/>
            <p:cNvSpPr>
              <a:spLocks noEditPoints="1"/>
            </p:cNvSpPr>
            <p:nvPr/>
          </p:nvSpPr>
          <p:spPr bwMode="auto">
            <a:xfrm>
              <a:off x="2192338" y="139700"/>
              <a:ext cx="249238" cy="352425"/>
            </a:xfrm>
            <a:custGeom>
              <a:avLst/>
              <a:gdLst/>
              <a:ahLst/>
              <a:cxnLst>
                <a:cxn ang="0">
                  <a:pos x="214" y="129"/>
                </a:cxn>
                <a:cxn ang="0">
                  <a:pos x="214" y="124"/>
                </a:cxn>
                <a:cxn ang="0">
                  <a:pos x="191" y="106"/>
                </a:cxn>
                <a:cxn ang="0">
                  <a:pos x="115" y="92"/>
                </a:cxn>
                <a:cxn ang="0">
                  <a:pos x="127" y="82"/>
                </a:cxn>
                <a:cxn ang="0">
                  <a:pos x="131" y="64"/>
                </a:cxn>
                <a:cxn ang="0">
                  <a:pos x="111" y="0"/>
                </a:cxn>
                <a:cxn ang="0">
                  <a:pos x="90" y="64"/>
                </a:cxn>
                <a:cxn ang="0">
                  <a:pos x="94" y="82"/>
                </a:cxn>
                <a:cxn ang="0">
                  <a:pos x="107" y="92"/>
                </a:cxn>
                <a:cxn ang="0">
                  <a:pos x="30" y="106"/>
                </a:cxn>
                <a:cxn ang="0">
                  <a:pos x="7" y="124"/>
                </a:cxn>
                <a:cxn ang="0">
                  <a:pos x="7" y="129"/>
                </a:cxn>
                <a:cxn ang="0">
                  <a:pos x="0" y="203"/>
                </a:cxn>
                <a:cxn ang="0">
                  <a:pos x="221" y="203"/>
                </a:cxn>
                <a:cxn ang="0">
                  <a:pos x="194" y="115"/>
                </a:cxn>
                <a:cxn ang="0">
                  <a:pos x="198" y="135"/>
                </a:cxn>
                <a:cxn ang="0">
                  <a:pos x="186" y="122"/>
                </a:cxn>
                <a:cxn ang="0">
                  <a:pos x="90" y="45"/>
                </a:cxn>
                <a:cxn ang="0">
                  <a:pos x="83" y="35"/>
                </a:cxn>
                <a:cxn ang="0">
                  <a:pos x="138" y="35"/>
                </a:cxn>
                <a:cxn ang="0">
                  <a:pos x="131" y="45"/>
                </a:cxn>
                <a:cxn ang="0">
                  <a:pos x="94" y="41"/>
                </a:cxn>
                <a:cxn ang="0">
                  <a:pos x="98" y="74"/>
                </a:cxn>
                <a:cxn ang="0">
                  <a:pos x="123" y="49"/>
                </a:cxn>
                <a:cxn ang="0">
                  <a:pos x="98" y="74"/>
                </a:cxn>
                <a:cxn ang="0">
                  <a:pos x="27" y="115"/>
                </a:cxn>
                <a:cxn ang="0">
                  <a:pos x="32" y="125"/>
                </a:cxn>
                <a:cxn ang="0">
                  <a:pos x="15" y="127"/>
                </a:cxn>
                <a:cxn ang="0">
                  <a:pos x="8" y="203"/>
                </a:cxn>
                <a:cxn ang="0">
                  <a:pos x="111" y="100"/>
                </a:cxn>
                <a:cxn ang="0">
                  <a:pos x="213" y="203"/>
                </a:cxn>
                <a:cxn ang="0">
                  <a:pos x="159" y="178"/>
                </a:cxn>
                <a:cxn ang="0">
                  <a:pos x="115" y="124"/>
                </a:cxn>
                <a:cxn ang="0">
                  <a:pos x="107" y="124"/>
                </a:cxn>
                <a:cxn ang="0">
                  <a:pos x="108" y="206"/>
                </a:cxn>
                <a:cxn ang="0">
                  <a:pos x="162" y="185"/>
                </a:cxn>
                <a:cxn ang="0">
                  <a:pos x="159" y="178"/>
                </a:cxn>
              </a:cxnLst>
              <a:rect l="0" t="0" r="r" b="b"/>
              <a:pathLst>
                <a:path w="221" h="313">
                  <a:moveTo>
                    <a:pt x="202" y="141"/>
                  </a:moveTo>
                  <a:cubicBezTo>
                    <a:pt x="214" y="129"/>
                    <a:pt x="214" y="129"/>
                    <a:pt x="214" y="129"/>
                  </a:cubicBezTo>
                  <a:cubicBezTo>
                    <a:pt x="215" y="129"/>
                    <a:pt x="215" y="128"/>
                    <a:pt x="215" y="127"/>
                  </a:cubicBezTo>
                  <a:cubicBezTo>
                    <a:pt x="215" y="126"/>
                    <a:pt x="215" y="125"/>
                    <a:pt x="214" y="124"/>
                  </a:cubicBezTo>
                  <a:cubicBezTo>
                    <a:pt x="197" y="106"/>
                    <a:pt x="197" y="106"/>
                    <a:pt x="197" y="106"/>
                  </a:cubicBezTo>
                  <a:cubicBezTo>
                    <a:pt x="195" y="105"/>
                    <a:pt x="193" y="105"/>
                    <a:pt x="191" y="106"/>
                  </a:cubicBezTo>
                  <a:cubicBezTo>
                    <a:pt x="180" y="117"/>
                    <a:pt x="180" y="117"/>
                    <a:pt x="180" y="117"/>
                  </a:cubicBezTo>
                  <a:cubicBezTo>
                    <a:pt x="162" y="102"/>
                    <a:pt x="139" y="93"/>
                    <a:pt x="115" y="92"/>
                  </a:cubicBezTo>
                  <a:cubicBezTo>
                    <a:pt x="115" y="82"/>
                    <a:pt x="115" y="82"/>
                    <a:pt x="115" y="82"/>
                  </a:cubicBezTo>
                  <a:cubicBezTo>
                    <a:pt x="127" y="82"/>
                    <a:pt x="127" y="82"/>
                    <a:pt x="127" y="82"/>
                  </a:cubicBezTo>
                  <a:cubicBezTo>
                    <a:pt x="129" y="82"/>
                    <a:pt x="131" y="80"/>
                    <a:pt x="131" y="78"/>
                  </a:cubicBezTo>
                  <a:cubicBezTo>
                    <a:pt x="131" y="64"/>
                    <a:pt x="131" y="64"/>
                    <a:pt x="131" y="64"/>
                  </a:cubicBezTo>
                  <a:cubicBezTo>
                    <a:pt x="140" y="57"/>
                    <a:pt x="146" y="47"/>
                    <a:pt x="146" y="35"/>
                  </a:cubicBezTo>
                  <a:cubicBezTo>
                    <a:pt x="146" y="16"/>
                    <a:pt x="130" y="0"/>
                    <a:pt x="111" y="0"/>
                  </a:cubicBezTo>
                  <a:cubicBezTo>
                    <a:pt x="91" y="0"/>
                    <a:pt x="75" y="16"/>
                    <a:pt x="75" y="35"/>
                  </a:cubicBezTo>
                  <a:cubicBezTo>
                    <a:pt x="75" y="47"/>
                    <a:pt x="81" y="57"/>
                    <a:pt x="90" y="64"/>
                  </a:cubicBezTo>
                  <a:cubicBezTo>
                    <a:pt x="90" y="78"/>
                    <a:pt x="90" y="78"/>
                    <a:pt x="90" y="78"/>
                  </a:cubicBezTo>
                  <a:cubicBezTo>
                    <a:pt x="90" y="80"/>
                    <a:pt x="92" y="82"/>
                    <a:pt x="94" y="82"/>
                  </a:cubicBezTo>
                  <a:cubicBezTo>
                    <a:pt x="107" y="82"/>
                    <a:pt x="107" y="82"/>
                    <a:pt x="107" y="82"/>
                  </a:cubicBezTo>
                  <a:cubicBezTo>
                    <a:pt x="107" y="92"/>
                    <a:pt x="107" y="92"/>
                    <a:pt x="107" y="92"/>
                  </a:cubicBezTo>
                  <a:cubicBezTo>
                    <a:pt x="82" y="93"/>
                    <a:pt x="59" y="102"/>
                    <a:pt x="41" y="117"/>
                  </a:cubicBezTo>
                  <a:cubicBezTo>
                    <a:pt x="30" y="106"/>
                    <a:pt x="30" y="106"/>
                    <a:pt x="30" y="106"/>
                  </a:cubicBezTo>
                  <a:cubicBezTo>
                    <a:pt x="28" y="105"/>
                    <a:pt x="26" y="105"/>
                    <a:pt x="24" y="106"/>
                  </a:cubicBezTo>
                  <a:cubicBezTo>
                    <a:pt x="7" y="124"/>
                    <a:pt x="7" y="124"/>
                    <a:pt x="7" y="124"/>
                  </a:cubicBezTo>
                  <a:cubicBezTo>
                    <a:pt x="6" y="125"/>
                    <a:pt x="6" y="126"/>
                    <a:pt x="6" y="127"/>
                  </a:cubicBezTo>
                  <a:cubicBezTo>
                    <a:pt x="6" y="128"/>
                    <a:pt x="6" y="129"/>
                    <a:pt x="7" y="129"/>
                  </a:cubicBezTo>
                  <a:cubicBezTo>
                    <a:pt x="19" y="141"/>
                    <a:pt x="19" y="141"/>
                    <a:pt x="19" y="141"/>
                  </a:cubicBezTo>
                  <a:cubicBezTo>
                    <a:pt x="7" y="159"/>
                    <a:pt x="0" y="180"/>
                    <a:pt x="0" y="203"/>
                  </a:cubicBezTo>
                  <a:cubicBezTo>
                    <a:pt x="0" y="264"/>
                    <a:pt x="50" y="313"/>
                    <a:pt x="111" y="313"/>
                  </a:cubicBezTo>
                  <a:cubicBezTo>
                    <a:pt x="171" y="313"/>
                    <a:pt x="221" y="264"/>
                    <a:pt x="221" y="203"/>
                  </a:cubicBezTo>
                  <a:cubicBezTo>
                    <a:pt x="221" y="180"/>
                    <a:pt x="214" y="159"/>
                    <a:pt x="202" y="141"/>
                  </a:cubicBezTo>
                  <a:close/>
                  <a:moveTo>
                    <a:pt x="194" y="115"/>
                  </a:moveTo>
                  <a:cubicBezTo>
                    <a:pt x="206" y="127"/>
                    <a:pt x="206" y="127"/>
                    <a:pt x="206" y="127"/>
                  </a:cubicBezTo>
                  <a:cubicBezTo>
                    <a:pt x="198" y="135"/>
                    <a:pt x="198" y="135"/>
                    <a:pt x="198" y="135"/>
                  </a:cubicBezTo>
                  <a:cubicBezTo>
                    <a:pt x="195" y="131"/>
                    <a:pt x="192" y="128"/>
                    <a:pt x="189" y="125"/>
                  </a:cubicBezTo>
                  <a:cubicBezTo>
                    <a:pt x="188" y="124"/>
                    <a:pt x="187" y="123"/>
                    <a:pt x="186" y="122"/>
                  </a:cubicBezTo>
                  <a:lnTo>
                    <a:pt x="194" y="115"/>
                  </a:lnTo>
                  <a:close/>
                  <a:moveTo>
                    <a:pt x="90" y="45"/>
                  </a:moveTo>
                  <a:cubicBezTo>
                    <a:pt x="90" y="53"/>
                    <a:pt x="90" y="53"/>
                    <a:pt x="90" y="53"/>
                  </a:cubicBezTo>
                  <a:cubicBezTo>
                    <a:pt x="86" y="48"/>
                    <a:pt x="83" y="42"/>
                    <a:pt x="83" y="35"/>
                  </a:cubicBezTo>
                  <a:cubicBezTo>
                    <a:pt x="83" y="20"/>
                    <a:pt x="95" y="8"/>
                    <a:pt x="111" y="8"/>
                  </a:cubicBezTo>
                  <a:cubicBezTo>
                    <a:pt x="126" y="8"/>
                    <a:pt x="138" y="20"/>
                    <a:pt x="138" y="35"/>
                  </a:cubicBezTo>
                  <a:cubicBezTo>
                    <a:pt x="138" y="42"/>
                    <a:pt x="135" y="48"/>
                    <a:pt x="131" y="53"/>
                  </a:cubicBezTo>
                  <a:cubicBezTo>
                    <a:pt x="131" y="45"/>
                    <a:pt x="131" y="45"/>
                    <a:pt x="131" y="45"/>
                  </a:cubicBezTo>
                  <a:cubicBezTo>
                    <a:pt x="131" y="43"/>
                    <a:pt x="129" y="41"/>
                    <a:pt x="127" y="41"/>
                  </a:cubicBezTo>
                  <a:cubicBezTo>
                    <a:pt x="94" y="41"/>
                    <a:pt x="94" y="41"/>
                    <a:pt x="94" y="41"/>
                  </a:cubicBezTo>
                  <a:cubicBezTo>
                    <a:pt x="92" y="41"/>
                    <a:pt x="90" y="43"/>
                    <a:pt x="90" y="45"/>
                  </a:cubicBezTo>
                  <a:close/>
                  <a:moveTo>
                    <a:pt x="98" y="74"/>
                  </a:moveTo>
                  <a:cubicBezTo>
                    <a:pt x="98" y="49"/>
                    <a:pt x="98" y="49"/>
                    <a:pt x="98" y="49"/>
                  </a:cubicBezTo>
                  <a:cubicBezTo>
                    <a:pt x="123" y="49"/>
                    <a:pt x="123" y="49"/>
                    <a:pt x="123" y="49"/>
                  </a:cubicBezTo>
                  <a:cubicBezTo>
                    <a:pt x="123" y="74"/>
                    <a:pt x="123" y="74"/>
                    <a:pt x="123" y="74"/>
                  </a:cubicBezTo>
                  <a:lnTo>
                    <a:pt x="98" y="74"/>
                  </a:lnTo>
                  <a:close/>
                  <a:moveTo>
                    <a:pt x="15" y="127"/>
                  </a:moveTo>
                  <a:cubicBezTo>
                    <a:pt x="27" y="115"/>
                    <a:pt x="27" y="115"/>
                    <a:pt x="27" y="115"/>
                  </a:cubicBezTo>
                  <a:cubicBezTo>
                    <a:pt x="35" y="122"/>
                    <a:pt x="35" y="122"/>
                    <a:pt x="35" y="122"/>
                  </a:cubicBezTo>
                  <a:cubicBezTo>
                    <a:pt x="34" y="123"/>
                    <a:pt x="33" y="124"/>
                    <a:pt x="32" y="125"/>
                  </a:cubicBezTo>
                  <a:cubicBezTo>
                    <a:pt x="29" y="128"/>
                    <a:pt x="26" y="131"/>
                    <a:pt x="23" y="135"/>
                  </a:cubicBezTo>
                  <a:lnTo>
                    <a:pt x="15" y="127"/>
                  </a:lnTo>
                  <a:close/>
                  <a:moveTo>
                    <a:pt x="111" y="305"/>
                  </a:moveTo>
                  <a:cubicBezTo>
                    <a:pt x="54" y="305"/>
                    <a:pt x="8" y="259"/>
                    <a:pt x="8" y="203"/>
                  </a:cubicBezTo>
                  <a:cubicBezTo>
                    <a:pt x="8" y="175"/>
                    <a:pt x="19" y="150"/>
                    <a:pt x="38" y="130"/>
                  </a:cubicBezTo>
                  <a:cubicBezTo>
                    <a:pt x="57" y="111"/>
                    <a:pt x="83" y="100"/>
                    <a:pt x="111" y="100"/>
                  </a:cubicBezTo>
                  <a:cubicBezTo>
                    <a:pt x="138" y="100"/>
                    <a:pt x="164" y="111"/>
                    <a:pt x="183" y="130"/>
                  </a:cubicBezTo>
                  <a:cubicBezTo>
                    <a:pt x="202" y="150"/>
                    <a:pt x="213" y="175"/>
                    <a:pt x="213" y="203"/>
                  </a:cubicBezTo>
                  <a:cubicBezTo>
                    <a:pt x="213" y="259"/>
                    <a:pt x="167" y="305"/>
                    <a:pt x="111" y="305"/>
                  </a:cubicBezTo>
                  <a:close/>
                  <a:moveTo>
                    <a:pt x="159" y="178"/>
                  </a:moveTo>
                  <a:cubicBezTo>
                    <a:pt x="115" y="197"/>
                    <a:pt x="115" y="197"/>
                    <a:pt x="115" y="197"/>
                  </a:cubicBezTo>
                  <a:cubicBezTo>
                    <a:pt x="115" y="124"/>
                    <a:pt x="115" y="124"/>
                    <a:pt x="115" y="124"/>
                  </a:cubicBezTo>
                  <a:cubicBezTo>
                    <a:pt x="115" y="121"/>
                    <a:pt x="113" y="120"/>
                    <a:pt x="111" y="120"/>
                  </a:cubicBezTo>
                  <a:cubicBezTo>
                    <a:pt x="108" y="120"/>
                    <a:pt x="107" y="121"/>
                    <a:pt x="107" y="124"/>
                  </a:cubicBezTo>
                  <a:cubicBezTo>
                    <a:pt x="107" y="203"/>
                    <a:pt x="107" y="203"/>
                    <a:pt x="107" y="203"/>
                  </a:cubicBezTo>
                  <a:cubicBezTo>
                    <a:pt x="107" y="204"/>
                    <a:pt x="107" y="205"/>
                    <a:pt x="108" y="206"/>
                  </a:cubicBezTo>
                  <a:cubicBezTo>
                    <a:pt x="109" y="207"/>
                    <a:pt x="111" y="207"/>
                    <a:pt x="112" y="206"/>
                  </a:cubicBezTo>
                  <a:cubicBezTo>
                    <a:pt x="162" y="185"/>
                    <a:pt x="162" y="185"/>
                    <a:pt x="162" y="185"/>
                  </a:cubicBezTo>
                  <a:cubicBezTo>
                    <a:pt x="164" y="184"/>
                    <a:pt x="165" y="182"/>
                    <a:pt x="164" y="180"/>
                  </a:cubicBezTo>
                  <a:cubicBezTo>
                    <a:pt x="163" y="178"/>
                    <a:pt x="161" y="177"/>
                    <a:pt x="159" y="178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</p:grpSp>
      <p:grpSp>
        <p:nvGrpSpPr>
          <p:cNvPr id="15" name="Schematic man"/>
          <p:cNvGrpSpPr/>
          <p:nvPr/>
        </p:nvGrpSpPr>
        <p:grpSpPr>
          <a:xfrm>
            <a:off x="10844214" y="1679594"/>
            <a:ext cx="611192" cy="534217"/>
            <a:chOff x="2641601" y="139700"/>
            <a:chExt cx="352425" cy="352425"/>
          </a:xfrm>
        </p:grpSpPr>
        <p:sp>
          <p:nvSpPr>
            <p:cNvPr id="16" name="Freeform 374"/>
            <p:cNvSpPr>
              <a:spLocks/>
            </p:cNvSpPr>
            <p:nvPr/>
          </p:nvSpPr>
          <p:spPr bwMode="auto">
            <a:xfrm>
              <a:off x="2682876" y="180975"/>
              <a:ext cx="306388" cy="306388"/>
            </a:xfrm>
            <a:custGeom>
              <a:avLst/>
              <a:gdLst/>
              <a:ahLst/>
              <a:cxnLst>
                <a:cxn ang="0">
                  <a:pos x="214" y="0"/>
                </a:cxn>
                <a:cxn ang="0">
                  <a:pos x="246" y="94"/>
                </a:cxn>
                <a:cxn ang="0">
                  <a:pos x="94" y="246"/>
                </a:cxn>
                <a:cxn ang="0">
                  <a:pos x="0" y="214"/>
                </a:cxn>
                <a:cxn ang="0">
                  <a:pos x="120" y="272"/>
                </a:cxn>
                <a:cxn ang="0">
                  <a:pos x="272" y="120"/>
                </a:cxn>
                <a:cxn ang="0">
                  <a:pos x="214" y="0"/>
                </a:cxn>
              </a:cxnLst>
              <a:rect l="0" t="0" r="r" b="b"/>
              <a:pathLst>
                <a:path w="272" h="272">
                  <a:moveTo>
                    <a:pt x="214" y="0"/>
                  </a:moveTo>
                  <a:cubicBezTo>
                    <a:pt x="234" y="25"/>
                    <a:pt x="246" y="58"/>
                    <a:pt x="246" y="94"/>
                  </a:cubicBezTo>
                  <a:cubicBezTo>
                    <a:pt x="246" y="178"/>
                    <a:pt x="178" y="246"/>
                    <a:pt x="94" y="246"/>
                  </a:cubicBezTo>
                  <a:cubicBezTo>
                    <a:pt x="58" y="246"/>
                    <a:pt x="26" y="234"/>
                    <a:pt x="0" y="214"/>
                  </a:cubicBezTo>
                  <a:cubicBezTo>
                    <a:pt x="28" y="249"/>
                    <a:pt x="71" y="272"/>
                    <a:pt x="120" y="272"/>
                  </a:cubicBezTo>
                  <a:cubicBezTo>
                    <a:pt x="204" y="272"/>
                    <a:pt x="272" y="204"/>
                    <a:pt x="272" y="120"/>
                  </a:cubicBezTo>
                  <a:cubicBezTo>
                    <a:pt x="272" y="71"/>
                    <a:pt x="249" y="27"/>
                    <a:pt x="214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7" name="Freeform 375"/>
            <p:cNvSpPr>
              <a:spLocks noEditPoints="1"/>
            </p:cNvSpPr>
            <p:nvPr/>
          </p:nvSpPr>
          <p:spPr bwMode="auto">
            <a:xfrm>
              <a:off x="2713038" y="195263"/>
              <a:ext cx="209550" cy="179388"/>
            </a:xfrm>
            <a:custGeom>
              <a:avLst/>
              <a:gdLst/>
              <a:ahLst/>
              <a:cxnLst>
                <a:cxn ang="0">
                  <a:pos x="127" y="13"/>
                </a:cxn>
                <a:cxn ang="0">
                  <a:pos x="93" y="0"/>
                </a:cxn>
                <a:cxn ang="0">
                  <a:pos x="41" y="51"/>
                </a:cxn>
                <a:cxn ang="0">
                  <a:pos x="127" y="13"/>
                </a:cxn>
                <a:cxn ang="0">
                  <a:pos x="137" y="103"/>
                </a:cxn>
                <a:cxn ang="0">
                  <a:pos x="93" y="103"/>
                </a:cxn>
                <a:cxn ang="0">
                  <a:pos x="49" y="103"/>
                </a:cxn>
                <a:cxn ang="0">
                  <a:pos x="0" y="159"/>
                </a:cxn>
                <a:cxn ang="0">
                  <a:pos x="186" y="159"/>
                </a:cxn>
                <a:cxn ang="0">
                  <a:pos x="137" y="103"/>
                </a:cxn>
              </a:cxnLst>
              <a:rect l="0" t="0" r="r" b="b"/>
              <a:pathLst>
                <a:path w="186" h="159">
                  <a:moveTo>
                    <a:pt x="127" y="13"/>
                  </a:moveTo>
                  <a:cubicBezTo>
                    <a:pt x="118" y="5"/>
                    <a:pt x="106" y="0"/>
                    <a:pt x="93" y="0"/>
                  </a:cubicBezTo>
                  <a:cubicBezTo>
                    <a:pt x="64" y="0"/>
                    <a:pt x="41" y="23"/>
                    <a:pt x="41" y="51"/>
                  </a:cubicBezTo>
                  <a:cubicBezTo>
                    <a:pt x="69" y="51"/>
                    <a:pt x="100" y="45"/>
                    <a:pt x="127" y="13"/>
                  </a:cubicBezTo>
                  <a:close/>
                  <a:moveTo>
                    <a:pt x="137" y="103"/>
                  </a:moveTo>
                  <a:cubicBezTo>
                    <a:pt x="113" y="103"/>
                    <a:pt x="93" y="103"/>
                    <a:pt x="93" y="103"/>
                  </a:cubicBezTo>
                  <a:cubicBezTo>
                    <a:pt x="93" y="103"/>
                    <a:pt x="72" y="103"/>
                    <a:pt x="49" y="103"/>
                  </a:cubicBezTo>
                  <a:cubicBezTo>
                    <a:pt x="13" y="103"/>
                    <a:pt x="0" y="136"/>
                    <a:pt x="0" y="159"/>
                  </a:cubicBezTo>
                  <a:cubicBezTo>
                    <a:pt x="186" y="159"/>
                    <a:pt x="186" y="159"/>
                    <a:pt x="186" y="159"/>
                  </a:cubicBezTo>
                  <a:cubicBezTo>
                    <a:pt x="186" y="136"/>
                    <a:pt x="172" y="103"/>
                    <a:pt x="137" y="103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8" name="Freeform 376"/>
            <p:cNvSpPr>
              <a:spLocks noEditPoints="1"/>
            </p:cNvSpPr>
            <p:nvPr/>
          </p:nvSpPr>
          <p:spPr bwMode="auto">
            <a:xfrm>
              <a:off x="2641601" y="139700"/>
              <a:ext cx="352425" cy="352425"/>
            </a:xfrm>
            <a:custGeom>
              <a:avLst/>
              <a:gdLst/>
              <a:ahLst/>
              <a:cxnLst>
                <a:cxn ang="0">
                  <a:pos x="201" y="148"/>
                </a:cxn>
                <a:cxn ang="0">
                  <a:pos x="185" y="148"/>
                </a:cxn>
                <a:cxn ang="0">
                  <a:pos x="213" y="100"/>
                </a:cxn>
                <a:cxn ang="0">
                  <a:pos x="194" y="59"/>
                </a:cxn>
                <a:cxn ang="0">
                  <a:pos x="194" y="59"/>
                </a:cxn>
                <a:cxn ang="0">
                  <a:pos x="193" y="59"/>
                </a:cxn>
                <a:cxn ang="0">
                  <a:pos x="157" y="45"/>
                </a:cxn>
                <a:cxn ang="0">
                  <a:pos x="101" y="100"/>
                </a:cxn>
                <a:cxn ang="0">
                  <a:pos x="128" y="148"/>
                </a:cxn>
                <a:cxn ang="0">
                  <a:pos x="113" y="148"/>
                </a:cxn>
                <a:cxn ang="0">
                  <a:pos x="72" y="169"/>
                </a:cxn>
                <a:cxn ang="0">
                  <a:pos x="60" y="208"/>
                </a:cxn>
                <a:cxn ang="0">
                  <a:pos x="64" y="212"/>
                </a:cxn>
                <a:cxn ang="0">
                  <a:pos x="68" y="208"/>
                </a:cxn>
                <a:cxn ang="0">
                  <a:pos x="78" y="174"/>
                </a:cxn>
                <a:cxn ang="0">
                  <a:pos x="113" y="156"/>
                </a:cxn>
                <a:cxn ang="0">
                  <a:pos x="201" y="156"/>
                </a:cxn>
                <a:cxn ang="0">
                  <a:pos x="246" y="208"/>
                </a:cxn>
                <a:cxn ang="0">
                  <a:pos x="250" y="212"/>
                </a:cxn>
                <a:cxn ang="0">
                  <a:pos x="254" y="208"/>
                </a:cxn>
                <a:cxn ang="0">
                  <a:pos x="201" y="148"/>
                </a:cxn>
                <a:cxn ang="0">
                  <a:pos x="157" y="53"/>
                </a:cxn>
                <a:cxn ang="0">
                  <a:pos x="185" y="62"/>
                </a:cxn>
                <a:cxn ang="0">
                  <a:pos x="109" y="96"/>
                </a:cxn>
                <a:cxn ang="0">
                  <a:pos x="157" y="53"/>
                </a:cxn>
                <a:cxn ang="0">
                  <a:pos x="109" y="104"/>
                </a:cxn>
                <a:cxn ang="0">
                  <a:pos x="191" y="68"/>
                </a:cxn>
                <a:cxn ang="0">
                  <a:pos x="205" y="100"/>
                </a:cxn>
                <a:cxn ang="0">
                  <a:pos x="157" y="148"/>
                </a:cxn>
                <a:cxn ang="0">
                  <a:pos x="109" y="104"/>
                </a:cxn>
                <a:cxn ang="0">
                  <a:pos x="157" y="0"/>
                </a:cxn>
                <a:cxn ang="0">
                  <a:pos x="0" y="157"/>
                </a:cxn>
                <a:cxn ang="0">
                  <a:pos x="157" y="313"/>
                </a:cxn>
                <a:cxn ang="0">
                  <a:pos x="313" y="157"/>
                </a:cxn>
                <a:cxn ang="0">
                  <a:pos x="157" y="0"/>
                </a:cxn>
                <a:cxn ang="0">
                  <a:pos x="157" y="305"/>
                </a:cxn>
                <a:cxn ang="0">
                  <a:pos x="8" y="157"/>
                </a:cxn>
                <a:cxn ang="0">
                  <a:pos x="157" y="8"/>
                </a:cxn>
                <a:cxn ang="0">
                  <a:pos x="305" y="157"/>
                </a:cxn>
                <a:cxn ang="0">
                  <a:pos x="157" y="305"/>
                </a:cxn>
              </a:cxnLst>
              <a:rect l="0" t="0" r="r" b="b"/>
              <a:pathLst>
                <a:path w="313" h="313">
                  <a:moveTo>
                    <a:pt x="201" y="148"/>
                  </a:moveTo>
                  <a:cubicBezTo>
                    <a:pt x="185" y="148"/>
                    <a:pt x="185" y="148"/>
                    <a:pt x="185" y="148"/>
                  </a:cubicBezTo>
                  <a:cubicBezTo>
                    <a:pt x="202" y="139"/>
                    <a:pt x="213" y="121"/>
                    <a:pt x="213" y="100"/>
                  </a:cubicBezTo>
                  <a:cubicBezTo>
                    <a:pt x="213" y="84"/>
                    <a:pt x="205" y="69"/>
                    <a:pt x="194" y="59"/>
                  </a:cubicBezTo>
                  <a:cubicBezTo>
                    <a:pt x="194" y="59"/>
                    <a:pt x="194" y="59"/>
                    <a:pt x="194" y="59"/>
                  </a:cubicBezTo>
                  <a:cubicBezTo>
                    <a:pt x="194" y="59"/>
                    <a:pt x="194" y="59"/>
                    <a:pt x="193" y="59"/>
                  </a:cubicBezTo>
                  <a:cubicBezTo>
                    <a:pt x="184" y="50"/>
                    <a:pt x="171" y="45"/>
                    <a:pt x="157" y="45"/>
                  </a:cubicBezTo>
                  <a:cubicBezTo>
                    <a:pt x="126" y="45"/>
                    <a:pt x="101" y="70"/>
                    <a:pt x="101" y="100"/>
                  </a:cubicBezTo>
                  <a:cubicBezTo>
                    <a:pt x="101" y="121"/>
                    <a:pt x="112" y="139"/>
                    <a:pt x="128" y="148"/>
                  </a:cubicBezTo>
                  <a:cubicBezTo>
                    <a:pt x="113" y="148"/>
                    <a:pt x="113" y="148"/>
                    <a:pt x="113" y="148"/>
                  </a:cubicBezTo>
                  <a:cubicBezTo>
                    <a:pt x="96" y="148"/>
                    <a:pt x="81" y="156"/>
                    <a:pt x="72" y="169"/>
                  </a:cubicBezTo>
                  <a:cubicBezTo>
                    <a:pt x="64" y="180"/>
                    <a:pt x="60" y="194"/>
                    <a:pt x="60" y="208"/>
                  </a:cubicBezTo>
                  <a:cubicBezTo>
                    <a:pt x="60" y="211"/>
                    <a:pt x="62" y="212"/>
                    <a:pt x="64" y="212"/>
                  </a:cubicBezTo>
                  <a:cubicBezTo>
                    <a:pt x="66" y="212"/>
                    <a:pt x="68" y="211"/>
                    <a:pt x="68" y="208"/>
                  </a:cubicBezTo>
                  <a:cubicBezTo>
                    <a:pt x="68" y="196"/>
                    <a:pt x="72" y="183"/>
                    <a:pt x="78" y="174"/>
                  </a:cubicBezTo>
                  <a:cubicBezTo>
                    <a:pt x="86" y="162"/>
                    <a:pt x="98" y="156"/>
                    <a:pt x="113" y="156"/>
                  </a:cubicBezTo>
                  <a:cubicBezTo>
                    <a:pt x="201" y="156"/>
                    <a:pt x="201" y="156"/>
                    <a:pt x="201" y="156"/>
                  </a:cubicBezTo>
                  <a:cubicBezTo>
                    <a:pt x="236" y="156"/>
                    <a:pt x="246" y="190"/>
                    <a:pt x="246" y="208"/>
                  </a:cubicBezTo>
                  <a:cubicBezTo>
                    <a:pt x="246" y="211"/>
                    <a:pt x="248" y="212"/>
                    <a:pt x="250" y="212"/>
                  </a:cubicBezTo>
                  <a:cubicBezTo>
                    <a:pt x="252" y="212"/>
                    <a:pt x="254" y="211"/>
                    <a:pt x="254" y="208"/>
                  </a:cubicBezTo>
                  <a:cubicBezTo>
                    <a:pt x="254" y="184"/>
                    <a:pt x="240" y="148"/>
                    <a:pt x="201" y="148"/>
                  </a:cubicBezTo>
                  <a:close/>
                  <a:moveTo>
                    <a:pt x="157" y="53"/>
                  </a:moveTo>
                  <a:cubicBezTo>
                    <a:pt x="167" y="53"/>
                    <a:pt x="177" y="56"/>
                    <a:pt x="185" y="62"/>
                  </a:cubicBezTo>
                  <a:cubicBezTo>
                    <a:pt x="160" y="91"/>
                    <a:pt x="132" y="96"/>
                    <a:pt x="109" y="96"/>
                  </a:cubicBezTo>
                  <a:cubicBezTo>
                    <a:pt x="111" y="72"/>
                    <a:pt x="132" y="53"/>
                    <a:pt x="157" y="53"/>
                  </a:cubicBezTo>
                  <a:close/>
                  <a:moveTo>
                    <a:pt x="109" y="104"/>
                  </a:moveTo>
                  <a:cubicBezTo>
                    <a:pt x="133" y="104"/>
                    <a:pt x="163" y="98"/>
                    <a:pt x="191" y="68"/>
                  </a:cubicBezTo>
                  <a:cubicBezTo>
                    <a:pt x="200" y="76"/>
                    <a:pt x="205" y="88"/>
                    <a:pt x="205" y="100"/>
                  </a:cubicBezTo>
                  <a:cubicBezTo>
                    <a:pt x="205" y="127"/>
                    <a:pt x="183" y="148"/>
                    <a:pt x="157" y="148"/>
                  </a:cubicBezTo>
                  <a:cubicBezTo>
                    <a:pt x="132" y="148"/>
                    <a:pt x="111" y="129"/>
                    <a:pt x="109" y="104"/>
                  </a:cubicBezTo>
                  <a:close/>
                  <a:moveTo>
                    <a:pt x="157" y="0"/>
                  </a:moveTo>
                  <a:cubicBezTo>
                    <a:pt x="70" y="0"/>
                    <a:pt x="0" y="70"/>
                    <a:pt x="0" y="157"/>
                  </a:cubicBezTo>
                  <a:cubicBezTo>
                    <a:pt x="0" y="243"/>
                    <a:pt x="70" y="313"/>
                    <a:pt x="157" y="313"/>
                  </a:cubicBezTo>
                  <a:cubicBezTo>
                    <a:pt x="243" y="313"/>
                    <a:pt x="313" y="243"/>
                    <a:pt x="313" y="157"/>
                  </a:cubicBezTo>
                  <a:cubicBezTo>
                    <a:pt x="313" y="70"/>
                    <a:pt x="243" y="0"/>
                    <a:pt x="157" y="0"/>
                  </a:cubicBezTo>
                  <a:close/>
                  <a:moveTo>
                    <a:pt x="157" y="305"/>
                  </a:moveTo>
                  <a:cubicBezTo>
                    <a:pt x="75" y="305"/>
                    <a:pt x="8" y="238"/>
                    <a:pt x="8" y="157"/>
                  </a:cubicBezTo>
                  <a:cubicBezTo>
                    <a:pt x="8" y="75"/>
                    <a:pt x="75" y="8"/>
                    <a:pt x="157" y="8"/>
                  </a:cubicBezTo>
                  <a:cubicBezTo>
                    <a:pt x="239" y="8"/>
                    <a:pt x="305" y="75"/>
                    <a:pt x="305" y="157"/>
                  </a:cubicBezTo>
                  <a:cubicBezTo>
                    <a:pt x="305" y="238"/>
                    <a:pt x="239" y="305"/>
                    <a:pt x="157" y="305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</p:grpSp>
      <p:grpSp>
        <p:nvGrpSpPr>
          <p:cNvPr id="19" name="Target"/>
          <p:cNvGrpSpPr/>
          <p:nvPr/>
        </p:nvGrpSpPr>
        <p:grpSpPr>
          <a:xfrm>
            <a:off x="10885591" y="5591799"/>
            <a:ext cx="639062" cy="677206"/>
            <a:chOff x="3181351" y="139700"/>
            <a:chExt cx="276225" cy="352425"/>
          </a:xfrm>
        </p:grpSpPr>
        <p:sp>
          <p:nvSpPr>
            <p:cNvPr id="20" name="Freeform 371"/>
            <p:cNvSpPr>
              <a:spLocks noEditPoints="1"/>
            </p:cNvSpPr>
            <p:nvPr/>
          </p:nvSpPr>
          <p:spPr bwMode="auto">
            <a:xfrm>
              <a:off x="3219451" y="177800"/>
              <a:ext cx="200025" cy="200025"/>
            </a:xfrm>
            <a:custGeom>
              <a:avLst/>
              <a:gdLst/>
              <a:ahLst/>
              <a:cxnLst>
                <a:cxn ang="0">
                  <a:pos x="89" y="0"/>
                </a:cxn>
                <a:cxn ang="0">
                  <a:pos x="0" y="89"/>
                </a:cxn>
                <a:cxn ang="0">
                  <a:pos x="89" y="178"/>
                </a:cxn>
                <a:cxn ang="0">
                  <a:pos x="178" y="89"/>
                </a:cxn>
                <a:cxn ang="0">
                  <a:pos x="89" y="0"/>
                </a:cxn>
                <a:cxn ang="0">
                  <a:pos x="89" y="146"/>
                </a:cxn>
                <a:cxn ang="0">
                  <a:pos x="32" y="89"/>
                </a:cxn>
                <a:cxn ang="0">
                  <a:pos x="89" y="32"/>
                </a:cxn>
                <a:cxn ang="0">
                  <a:pos x="146" y="89"/>
                </a:cxn>
                <a:cxn ang="0">
                  <a:pos x="89" y="146"/>
                </a:cxn>
              </a:cxnLst>
              <a:rect l="0" t="0" r="r" b="b"/>
              <a:pathLst>
                <a:path w="178" h="178">
                  <a:moveTo>
                    <a:pt x="89" y="0"/>
                  </a:moveTo>
                  <a:cubicBezTo>
                    <a:pt x="40" y="0"/>
                    <a:pt x="0" y="40"/>
                    <a:pt x="0" y="89"/>
                  </a:cubicBezTo>
                  <a:cubicBezTo>
                    <a:pt x="0" y="138"/>
                    <a:pt x="40" y="178"/>
                    <a:pt x="89" y="178"/>
                  </a:cubicBezTo>
                  <a:cubicBezTo>
                    <a:pt x="138" y="178"/>
                    <a:pt x="178" y="138"/>
                    <a:pt x="178" y="89"/>
                  </a:cubicBezTo>
                  <a:cubicBezTo>
                    <a:pt x="178" y="40"/>
                    <a:pt x="138" y="0"/>
                    <a:pt x="89" y="0"/>
                  </a:cubicBezTo>
                  <a:close/>
                  <a:moveTo>
                    <a:pt x="89" y="146"/>
                  </a:moveTo>
                  <a:cubicBezTo>
                    <a:pt x="57" y="146"/>
                    <a:pt x="32" y="121"/>
                    <a:pt x="32" y="89"/>
                  </a:cubicBezTo>
                  <a:cubicBezTo>
                    <a:pt x="32" y="58"/>
                    <a:pt x="57" y="32"/>
                    <a:pt x="89" y="32"/>
                  </a:cubicBezTo>
                  <a:cubicBezTo>
                    <a:pt x="120" y="32"/>
                    <a:pt x="146" y="58"/>
                    <a:pt x="146" y="89"/>
                  </a:cubicBezTo>
                  <a:cubicBezTo>
                    <a:pt x="146" y="121"/>
                    <a:pt x="120" y="146"/>
                    <a:pt x="89" y="146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21" name="Oval 372"/>
            <p:cNvSpPr>
              <a:spLocks noChangeArrowheads="1"/>
            </p:cNvSpPr>
            <p:nvPr/>
          </p:nvSpPr>
          <p:spPr bwMode="auto">
            <a:xfrm>
              <a:off x="3292476" y="250825"/>
              <a:ext cx="53975" cy="53975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22" name="Freeform 373"/>
            <p:cNvSpPr>
              <a:spLocks noEditPoints="1"/>
            </p:cNvSpPr>
            <p:nvPr/>
          </p:nvSpPr>
          <p:spPr bwMode="auto">
            <a:xfrm>
              <a:off x="3181351" y="139700"/>
              <a:ext cx="276225" cy="352425"/>
            </a:xfrm>
            <a:custGeom>
              <a:avLst/>
              <a:gdLst/>
              <a:ahLst/>
              <a:cxnLst>
                <a:cxn ang="0">
                  <a:pos x="123" y="0"/>
                </a:cxn>
                <a:cxn ang="0">
                  <a:pos x="116" y="246"/>
                </a:cxn>
                <a:cxn ang="0">
                  <a:pos x="98" y="270"/>
                </a:cxn>
                <a:cxn ang="0">
                  <a:pos x="119" y="255"/>
                </a:cxn>
                <a:cxn ang="0">
                  <a:pos x="98" y="285"/>
                </a:cxn>
                <a:cxn ang="0">
                  <a:pos x="104" y="291"/>
                </a:cxn>
                <a:cxn ang="0">
                  <a:pos x="119" y="285"/>
                </a:cxn>
                <a:cxn ang="0">
                  <a:pos x="98" y="312"/>
                </a:cxn>
                <a:cxn ang="0">
                  <a:pos x="119" y="296"/>
                </a:cxn>
                <a:cxn ang="0">
                  <a:pos x="127" y="296"/>
                </a:cxn>
                <a:cxn ang="0">
                  <a:pos x="148" y="312"/>
                </a:cxn>
                <a:cxn ang="0">
                  <a:pos x="127" y="285"/>
                </a:cxn>
                <a:cxn ang="0">
                  <a:pos x="142" y="291"/>
                </a:cxn>
                <a:cxn ang="0">
                  <a:pos x="148" y="285"/>
                </a:cxn>
                <a:cxn ang="0">
                  <a:pos x="127" y="255"/>
                </a:cxn>
                <a:cxn ang="0">
                  <a:pos x="148" y="270"/>
                </a:cxn>
                <a:cxn ang="0">
                  <a:pos x="130" y="246"/>
                </a:cxn>
                <a:cxn ang="0">
                  <a:pos x="123" y="119"/>
                </a:cxn>
                <a:cxn ang="0">
                  <a:pos x="119" y="143"/>
                </a:cxn>
                <a:cxn ang="0">
                  <a:pos x="109" y="109"/>
                </a:cxn>
                <a:cxn ang="0">
                  <a:pos x="137" y="109"/>
                </a:cxn>
                <a:cxn ang="0">
                  <a:pos x="127" y="143"/>
                </a:cxn>
                <a:cxn ang="0">
                  <a:pos x="123" y="119"/>
                </a:cxn>
                <a:cxn ang="0">
                  <a:pos x="151" y="123"/>
                </a:cxn>
                <a:cxn ang="0">
                  <a:pos x="123" y="95"/>
                </a:cxn>
                <a:cxn ang="0">
                  <a:pos x="95" y="123"/>
                </a:cxn>
                <a:cxn ang="0">
                  <a:pos x="119" y="176"/>
                </a:cxn>
                <a:cxn ang="0">
                  <a:pos x="123" y="70"/>
                </a:cxn>
                <a:cxn ang="0">
                  <a:pos x="127" y="176"/>
                </a:cxn>
                <a:cxn ang="0">
                  <a:pos x="127" y="184"/>
                </a:cxn>
                <a:cxn ang="0">
                  <a:pos x="123" y="62"/>
                </a:cxn>
                <a:cxn ang="0">
                  <a:pos x="119" y="184"/>
                </a:cxn>
                <a:cxn ang="0">
                  <a:pos x="38" y="123"/>
                </a:cxn>
                <a:cxn ang="0">
                  <a:pos x="208" y="123"/>
                </a:cxn>
                <a:cxn ang="0">
                  <a:pos x="127" y="184"/>
                </a:cxn>
                <a:cxn ang="0">
                  <a:pos x="127" y="216"/>
                </a:cxn>
                <a:cxn ang="0">
                  <a:pos x="123" y="30"/>
                </a:cxn>
                <a:cxn ang="0">
                  <a:pos x="119" y="216"/>
                </a:cxn>
                <a:cxn ang="0">
                  <a:pos x="8" y="123"/>
                </a:cxn>
                <a:cxn ang="0">
                  <a:pos x="238" y="123"/>
                </a:cxn>
              </a:cxnLst>
              <a:rect l="0" t="0" r="r" b="b"/>
              <a:pathLst>
                <a:path w="246" h="313">
                  <a:moveTo>
                    <a:pt x="246" y="123"/>
                  </a:moveTo>
                  <a:cubicBezTo>
                    <a:pt x="246" y="55"/>
                    <a:pt x="191" y="0"/>
                    <a:pt x="123" y="0"/>
                  </a:cubicBezTo>
                  <a:cubicBezTo>
                    <a:pt x="55" y="0"/>
                    <a:pt x="0" y="55"/>
                    <a:pt x="0" y="123"/>
                  </a:cubicBezTo>
                  <a:cubicBezTo>
                    <a:pt x="0" y="189"/>
                    <a:pt x="51" y="243"/>
                    <a:pt x="116" y="246"/>
                  </a:cubicBezTo>
                  <a:cubicBezTo>
                    <a:pt x="98" y="264"/>
                    <a:pt x="98" y="264"/>
                    <a:pt x="98" y="264"/>
                  </a:cubicBezTo>
                  <a:cubicBezTo>
                    <a:pt x="96" y="266"/>
                    <a:pt x="96" y="269"/>
                    <a:pt x="98" y="270"/>
                  </a:cubicBezTo>
                  <a:cubicBezTo>
                    <a:pt x="100" y="272"/>
                    <a:pt x="102" y="272"/>
                    <a:pt x="104" y="270"/>
                  </a:cubicBezTo>
                  <a:cubicBezTo>
                    <a:pt x="119" y="255"/>
                    <a:pt x="119" y="255"/>
                    <a:pt x="119" y="255"/>
                  </a:cubicBezTo>
                  <a:cubicBezTo>
                    <a:pt x="119" y="264"/>
                    <a:pt x="119" y="264"/>
                    <a:pt x="119" y="264"/>
                  </a:cubicBezTo>
                  <a:cubicBezTo>
                    <a:pt x="98" y="285"/>
                    <a:pt x="98" y="285"/>
                    <a:pt x="98" y="285"/>
                  </a:cubicBezTo>
                  <a:cubicBezTo>
                    <a:pt x="96" y="287"/>
                    <a:pt x="96" y="289"/>
                    <a:pt x="98" y="291"/>
                  </a:cubicBezTo>
                  <a:cubicBezTo>
                    <a:pt x="100" y="293"/>
                    <a:pt x="102" y="293"/>
                    <a:pt x="104" y="291"/>
                  </a:cubicBezTo>
                  <a:cubicBezTo>
                    <a:pt x="119" y="276"/>
                    <a:pt x="119" y="276"/>
                    <a:pt x="119" y="276"/>
                  </a:cubicBezTo>
                  <a:cubicBezTo>
                    <a:pt x="119" y="285"/>
                    <a:pt x="119" y="285"/>
                    <a:pt x="119" y="285"/>
                  </a:cubicBezTo>
                  <a:cubicBezTo>
                    <a:pt x="98" y="306"/>
                    <a:pt x="98" y="306"/>
                    <a:pt x="98" y="306"/>
                  </a:cubicBezTo>
                  <a:cubicBezTo>
                    <a:pt x="96" y="308"/>
                    <a:pt x="96" y="310"/>
                    <a:pt x="98" y="312"/>
                  </a:cubicBezTo>
                  <a:cubicBezTo>
                    <a:pt x="100" y="313"/>
                    <a:pt x="102" y="313"/>
                    <a:pt x="104" y="312"/>
                  </a:cubicBezTo>
                  <a:cubicBezTo>
                    <a:pt x="119" y="296"/>
                    <a:pt x="119" y="296"/>
                    <a:pt x="119" y="296"/>
                  </a:cubicBezTo>
                  <a:cubicBezTo>
                    <a:pt x="119" y="298"/>
                    <a:pt x="121" y="300"/>
                    <a:pt x="123" y="300"/>
                  </a:cubicBezTo>
                  <a:cubicBezTo>
                    <a:pt x="125" y="300"/>
                    <a:pt x="127" y="298"/>
                    <a:pt x="127" y="296"/>
                  </a:cubicBezTo>
                  <a:cubicBezTo>
                    <a:pt x="142" y="312"/>
                    <a:pt x="142" y="312"/>
                    <a:pt x="142" y="312"/>
                  </a:cubicBezTo>
                  <a:cubicBezTo>
                    <a:pt x="144" y="313"/>
                    <a:pt x="146" y="313"/>
                    <a:pt x="148" y="312"/>
                  </a:cubicBezTo>
                  <a:cubicBezTo>
                    <a:pt x="149" y="310"/>
                    <a:pt x="149" y="308"/>
                    <a:pt x="148" y="306"/>
                  </a:cubicBezTo>
                  <a:cubicBezTo>
                    <a:pt x="127" y="285"/>
                    <a:pt x="127" y="285"/>
                    <a:pt x="127" y="285"/>
                  </a:cubicBezTo>
                  <a:cubicBezTo>
                    <a:pt x="127" y="276"/>
                    <a:pt x="127" y="276"/>
                    <a:pt x="127" y="276"/>
                  </a:cubicBezTo>
                  <a:cubicBezTo>
                    <a:pt x="142" y="291"/>
                    <a:pt x="142" y="291"/>
                    <a:pt x="142" y="291"/>
                  </a:cubicBezTo>
                  <a:cubicBezTo>
                    <a:pt x="144" y="293"/>
                    <a:pt x="146" y="293"/>
                    <a:pt x="148" y="291"/>
                  </a:cubicBezTo>
                  <a:cubicBezTo>
                    <a:pt x="149" y="289"/>
                    <a:pt x="149" y="287"/>
                    <a:pt x="148" y="285"/>
                  </a:cubicBezTo>
                  <a:cubicBezTo>
                    <a:pt x="127" y="264"/>
                    <a:pt x="127" y="264"/>
                    <a:pt x="127" y="264"/>
                  </a:cubicBezTo>
                  <a:cubicBezTo>
                    <a:pt x="127" y="255"/>
                    <a:pt x="127" y="255"/>
                    <a:pt x="127" y="255"/>
                  </a:cubicBezTo>
                  <a:cubicBezTo>
                    <a:pt x="142" y="270"/>
                    <a:pt x="142" y="270"/>
                    <a:pt x="142" y="270"/>
                  </a:cubicBezTo>
                  <a:cubicBezTo>
                    <a:pt x="144" y="272"/>
                    <a:pt x="146" y="272"/>
                    <a:pt x="148" y="270"/>
                  </a:cubicBezTo>
                  <a:cubicBezTo>
                    <a:pt x="149" y="269"/>
                    <a:pt x="149" y="266"/>
                    <a:pt x="148" y="264"/>
                  </a:cubicBezTo>
                  <a:cubicBezTo>
                    <a:pt x="130" y="246"/>
                    <a:pt x="130" y="246"/>
                    <a:pt x="130" y="246"/>
                  </a:cubicBezTo>
                  <a:cubicBezTo>
                    <a:pt x="194" y="243"/>
                    <a:pt x="246" y="189"/>
                    <a:pt x="246" y="123"/>
                  </a:cubicBezTo>
                  <a:close/>
                  <a:moveTo>
                    <a:pt x="123" y="119"/>
                  </a:moveTo>
                  <a:cubicBezTo>
                    <a:pt x="121" y="119"/>
                    <a:pt x="119" y="121"/>
                    <a:pt x="119" y="123"/>
                  </a:cubicBezTo>
                  <a:cubicBezTo>
                    <a:pt x="119" y="143"/>
                    <a:pt x="119" y="143"/>
                    <a:pt x="119" y="143"/>
                  </a:cubicBezTo>
                  <a:cubicBezTo>
                    <a:pt x="110" y="141"/>
                    <a:pt x="103" y="133"/>
                    <a:pt x="103" y="123"/>
                  </a:cubicBezTo>
                  <a:cubicBezTo>
                    <a:pt x="103" y="118"/>
                    <a:pt x="105" y="113"/>
                    <a:pt x="109" y="109"/>
                  </a:cubicBezTo>
                  <a:cubicBezTo>
                    <a:pt x="113" y="105"/>
                    <a:pt x="118" y="103"/>
                    <a:pt x="123" y="103"/>
                  </a:cubicBezTo>
                  <a:cubicBezTo>
                    <a:pt x="128" y="103"/>
                    <a:pt x="133" y="105"/>
                    <a:pt x="137" y="109"/>
                  </a:cubicBezTo>
                  <a:cubicBezTo>
                    <a:pt x="141" y="113"/>
                    <a:pt x="143" y="118"/>
                    <a:pt x="143" y="123"/>
                  </a:cubicBezTo>
                  <a:cubicBezTo>
                    <a:pt x="143" y="133"/>
                    <a:pt x="136" y="141"/>
                    <a:pt x="127" y="143"/>
                  </a:cubicBezTo>
                  <a:cubicBezTo>
                    <a:pt x="127" y="123"/>
                    <a:pt x="127" y="123"/>
                    <a:pt x="127" y="123"/>
                  </a:cubicBezTo>
                  <a:cubicBezTo>
                    <a:pt x="127" y="121"/>
                    <a:pt x="125" y="119"/>
                    <a:pt x="123" y="119"/>
                  </a:cubicBezTo>
                  <a:close/>
                  <a:moveTo>
                    <a:pt x="127" y="151"/>
                  </a:moveTo>
                  <a:cubicBezTo>
                    <a:pt x="140" y="149"/>
                    <a:pt x="151" y="137"/>
                    <a:pt x="151" y="123"/>
                  </a:cubicBezTo>
                  <a:cubicBezTo>
                    <a:pt x="151" y="116"/>
                    <a:pt x="148" y="109"/>
                    <a:pt x="143" y="103"/>
                  </a:cubicBezTo>
                  <a:cubicBezTo>
                    <a:pt x="137" y="98"/>
                    <a:pt x="130" y="95"/>
                    <a:pt x="123" y="95"/>
                  </a:cubicBezTo>
                  <a:cubicBezTo>
                    <a:pt x="116" y="95"/>
                    <a:pt x="109" y="98"/>
                    <a:pt x="103" y="103"/>
                  </a:cubicBezTo>
                  <a:cubicBezTo>
                    <a:pt x="98" y="109"/>
                    <a:pt x="95" y="116"/>
                    <a:pt x="95" y="123"/>
                  </a:cubicBezTo>
                  <a:cubicBezTo>
                    <a:pt x="95" y="137"/>
                    <a:pt x="105" y="149"/>
                    <a:pt x="119" y="151"/>
                  </a:cubicBezTo>
                  <a:cubicBezTo>
                    <a:pt x="119" y="176"/>
                    <a:pt x="119" y="176"/>
                    <a:pt x="119" y="176"/>
                  </a:cubicBezTo>
                  <a:cubicBezTo>
                    <a:pt x="92" y="174"/>
                    <a:pt x="70" y="151"/>
                    <a:pt x="70" y="123"/>
                  </a:cubicBezTo>
                  <a:cubicBezTo>
                    <a:pt x="70" y="94"/>
                    <a:pt x="94" y="70"/>
                    <a:pt x="123" y="70"/>
                  </a:cubicBezTo>
                  <a:cubicBezTo>
                    <a:pt x="152" y="70"/>
                    <a:pt x="176" y="94"/>
                    <a:pt x="176" y="123"/>
                  </a:cubicBezTo>
                  <a:cubicBezTo>
                    <a:pt x="176" y="151"/>
                    <a:pt x="154" y="174"/>
                    <a:pt x="127" y="176"/>
                  </a:cubicBezTo>
                  <a:lnTo>
                    <a:pt x="127" y="151"/>
                  </a:lnTo>
                  <a:close/>
                  <a:moveTo>
                    <a:pt x="127" y="184"/>
                  </a:moveTo>
                  <a:cubicBezTo>
                    <a:pt x="159" y="182"/>
                    <a:pt x="184" y="155"/>
                    <a:pt x="184" y="123"/>
                  </a:cubicBezTo>
                  <a:cubicBezTo>
                    <a:pt x="184" y="89"/>
                    <a:pt x="157" y="62"/>
                    <a:pt x="123" y="62"/>
                  </a:cubicBezTo>
                  <a:cubicBezTo>
                    <a:pt x="89" y="62"/>
                    <a:pt x="62" y="89"/>
                    <a:pt x="62" y="123"/>
                  </a:cubicBezTo>
                  <a:cubicBezTo>
                    <a:pt x="62" y="155"/>
                    <a:pt x="87" y="182"/>
                    <a:pt x="119" y="184"/>
                  </a:cubicBezTo>
                  <a:cubicBezTo>
                    <a:pt x="119" y="208"/>
                    <a:pt x="119" y="208"/>
                    <a:pt x="119" y="208"/>
                  </a:cubicBezTo>
                  <a:cubicBezTo>
                    <a:pt x="74" y="206"/>
                    <a:pt x="38" y="169"/>
                    <a:pt x="38" y="123"/>
                  </a:cubicBezTo>
                  <a:cubicBezTo>
                    <a:pt x="38" y="76"/>
                    <a:pt x="76" y="38"/>
                    <a:pt x="123" y="38"/>
                  </a:cubicBezTo>
                  <a:cubicBezTo>
                    <a:pt x="170" y="38"/>
                    <a:pt x="208" y="76"/>
                    <a:pt x="208" y="123"/>
                  </a:cubicBezTo>
                  <a:cubicBezTo>
                    <a:pt x="208" y="169"/>
                    <a:pt x="172" y="206"/>
                    <a:pt x="127" y="208"/>
                  </a:cubicBezTo>
                  <a:lnTo>
                    <a:pt x="127" y="184"/>
                  </a:lnTo>
                  <a:close/>
                  <a:moveTo>
                    <a:pt x="127" y="238"/>
                  </a:moveTo>
                  <a:cubicBezTo>
                    <a:pt x="127" y="216"/>
                    <a:pt x="127" y="216"/>
                    <a:pt x="127" y="216"/>
                  </a:cubicBezTo>
                  <a:cubicBezTo>
                    <a:pt x="177" y="214"/>
                    <a:pt x="216" y="173"/>
                    <a:pt x="216" y="123"/>
                  </a:cubicBezTo>
                  <a:cubicBezTo>
                    <a:pt x="216" y="72"/>
                    <a:pt x="174" y="30"/>
                    <a:pt x="123" y="30"/>
                  </a:cubicBezTo>
                  <a:cubicBezTo>
                    <a:pt x="72" y="30"/>
                    <a:pt x="30" y="72"/>
                    <a:pt x="30" y="123"/>
                  </a:cubicBezTo>
                  <a:cubicBezTo>
                    <a:pt x="30" y="173"/>
                    <a:pt x="69" y="214"/>
                    <a:pt x="119" y="216"/>
                  </a:cubicBezTo>
                  <a:cubicBezTo>
                    <a:pt x="119" y="238"/>
                    <a:pt x="119" y="238"/>
                    <a:pt x="119" y="238"/>
                  </a:cubicBezTo>
                  <a:cubicBezTo>
                    <a:pt x="57" y="236"/>
                    <a:pt x="8" y="185"/>
                    <a:pt x="8" y="123"/>
                  </a:cubicBezTo>
                  <a:cubicBezTo>
                    <a:pt x="8" y="60"/>
                    <a:pt x="59" y="8"/>
                    <a:pt x="123" y="8"/>
                  </a:cubicBezTo>
                  <a:cubicBezTo>
                    <a:pt x="186" y="8"/>
                    <a:pt x="238" y="60"/>
                    <a:pt x="238" y="123"/>
                  </a:cubicBezTo>
                  <a:cubicBezTo>
                    <a:pt x="238" y="185"/>
                    <a:pt x="189" y="236"/>
                    <a:pt x="127" y="238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</p:grpSp>
      <p:grpSp>
        <p:nvGrpSpPr>
          <p:cNvPr id="23" name="Statistics"/>
          <p:cNvGrpSpPr/>
          <p:nvPr/>
        </p:nvGrpSpPr>
        <p:grpSpPr>
          <a:xfrm>
            <a:off x="11037939" y="4462310"/>
            <a:ext cx="878143" cy="517916"/>
            <a:chOff x="5503863" y="1671638"/>
            <a:chExt cx="538163" cy="379413"/>
          </a:xfrm>
          <a:solidFill>
            <a:schemeClr val="accent2">
              <a:lumMod val="50000"/>
            </a:schemeClr>
          </a:solidFill>
        </p:grpSpPr>
        <p:sp>
          <p:nvSpPr>
            <p:cNvPr id="24" name="Freeform 817"/>
            <p:cNvSpPr>
              <a:spLocks noEditPoints="1"/>
            </p:cNvSpPr>
            <p:nvPr/>
          </p:nvSpPr>
          <p:spPr bwMode="auto">
            <a:xfrm>
              <a:off x="5781675" y="1717676"/>
              <a:ext cx="166688" cy="166688"/>
            </a:xfrm>
            <a:custGeom>
              <a:avLst/>
              <a:gdLst/>
              <a:ahLst/>
              <a:cxnLst>
                <a:cxn ang="0">
                  <a:pos x="78" y="0"/>
                </a:cxn>
                <a:cxn ang="0">
                  <a:pos x="0" y="77"/>
                </a:cxn>
                <a:cxn ang="0">
                  <a:pos x="12" y="119"/>
                </a:cxn>
                <a:cxn ang="0">
                  <a:pos x="12" y="120"/>
                </a:cxn>
                <a:cxn ang="0">
                  <a:pos x="13" y="120"/>
                </a:cxn>
                <a:cxn ang="0">
                  <a:pos x="78" y="155"/>
                </a:cxn>
                <a:cxn ang="0">
                  <a:pos x="155" y="77"/>
                </a:cxn>
                <a:cxn ang="0">
                  <a:pos x="78" y="0"/>
                </a:cxn>
                <a:cxn ang="0">
                  <a:pos x="8" y="81"/>
                </a:cxn>
                <a:cxn ang="0">
                  <a:pos x="64" y="81"/>
                </a:cxn>
                <a:cxn ang="0">
                  <a:pos x="17" y="112"/>
                </a:cxn>
                <a:cxn ang="0">
                  <a:pos x="8" y="81"/>
                </a:cxn>
                <a:cxn ang="0">
                  <a:pos x="74" y="8"/>
                </a:cxn>
                <a:cxn ang="0">
                  <a:pos x="74" y="73"/>
                </a:cxn>
                <a:cxn ang="0">
                  <a:pos x="8" y="73"/>
                </a:cxn>
                <a:cxn ang="0">
                  <a:pos x="74" y="8"/>
                </a:cxn>
                <a:cxn ang="0">
                  <a:pos x="22" y="118"/>
                </a:cxn>
                <a:cxn ang="0">
                  <a:pos x="74" y="85"/>
                </a:cxn>
                <a:cxn ang="0">
                  <a:pos x="74" y="147"/>
                </a:cxn>
                <a:cxn ang="0">
                  <a:pos x="22" y="118"/>
                </a:cxn>
                <a:cxn ang="0">
                  <a:pos x="82" y="147"/>
                </a:cxn>
                <a:cxn ang="0">
                  <a:pos x="82" y="8"/>
                </a:cxn>
                <a:cxn ang="0">
                  <a:pos x="147" y="77"/>
                </a:cxn>
                <a:cxn ang="0">
                  <a:pos x="82" y="147"/>
                </a:cxn>
              </a:cxnLst>
              <a:rect l="0" t="0" r="r" b="b"/>
              <a:pathLst>
                <a:path w="155" h="155">
                  <a:moveTo>
                    <a:pt x="78" y="0"/>
                  </a:moveTo>
                  <a:cubicBezTo>
                    <a:pt x="35" y="0"/>
                    <a:pt x="0" y="35"/>
                    <a:pt x="0" y="77"/>
                  </a:cubicBezTo>
                  <a:cubicBezTo>
                    <a:pt x="0" y="93"/>
                    <a:pt x="5" y="107"/>
                    <a:pt x="12" y="119"/>
                  </a:cubicBezTo>
                  <a:cubicBezTo>
                    <a:pt x="12" y="120"/>
                    <a:pt x="12" y="120"/>
                    <a:pt x="12" y="120"/>
                  </a:cubicBezTo>
                  <a:cubicBezTo>
                    <a:pt x="13" y="120"/>
                    <a:pt x="13" y="120"/>
                    <a:pt x="13" y="120"/>
                  </a:cubicBezTo>
                  <a:cubicBezTo>
                    <a:pt x="27" y="141"/>
                    <a:pt x="50" y="155"/>
                    <a:pt x="78" y="155"/>
                  </a:cubicBezTo>
                  <a:cubicBezTo>
                    <a:pt x="121" y="155"/>
                    <a:pt x="155" y="120"/>
                    <a:pt x="155" y="77"/>
                  </a:cubicBezTo>
                  <a:cubicBezTo>
                    <a:pt x="155" y="35"/>
                    <a:pt x="121" y="0"/>
                    <a:pt x="78" y="0"/>
                  </a:cubicBezTo>
                  <a:close/>
                  <a:moveTo>
                    <a:pt x="8" y="81"/>
                  </a:moveTo>
                  <a:cubicBezTo>
                    <a:pt x="64" y="81"/>
                    <a:pt x="64" y="81"/>
                    <a:pt x="64" y="81"/>
                  </a:cubicBezTo>
                  <a:cubicBezTo>
                    <a:pt x="17" y="112"/>
                    <a:pt x="17" y="112"/>
                    <a:pt x="17" y="112"/>
                  </a:cubicBezTo>
                  <a:cubicBezTo>
                    <a:pt x="12" y="103"/>
                    <a:pt x="9" y="92"/>
                    <a:pt x="8" y="81"/>
                  </a:cubicBezTo>
                  <a:close/>
                  <a:moveTo>
                    <a:pt x="74" y="8"/>
                  </a:moveTo>
                  <a:cubicBezTo>
                    <a:pt x="74" y="73"/>
                    <a:pt x="74" y="73"/>
                    <a:pt x="74" y="73"/>
                  </a:cubicBezTo>
                  <a:cubicBezTo>
                    <a:pt x="8" y="73"/>
                    <a:pt x="8" y="73"/>
                    <a:pt x="8" y="73"/>
                  </a:cubicBezTo>
                  <a:cubicBezTo>
                    <a:pt x="10" y="38"/>
                    <a:pt x="38" y="10"/>
                    <a:pt x="74" y="8"/>
                  </a:cubicBezTo>
                  <a:close/>
                  <a:moveTo>
                    <a:pt x="22" y="118"/>
                  </a:moveTo>
                  <a:cubicBezTo>
                    <a:pt x="74" y="85"/>
                    <a:pt x="74" y="85"/>
                    <a:pt x="74" y="85"/>
                  </a:cubicBezTo>
                  <a:cubicBezTo>
                    <a:pt x="74" y="147"/>
                    <a:pt x="74" y="147"/>
                    <a:pt x="74" y="147"/>
                  </a:cubicBezTo>
                  <a:cubicBezTo>
                    <a:pt x="52" y="146"/>
                    <a:pt x="33" y="135"/>
                    <a:pt x="22" y="118"/>
                  </a:cubicBezTo>
                  <a:close/>
                  <a:moveTo>
                    <a:pt x="82" y="147"/>
                  </a:moveTo>
                  <a:cubicBezTo>
                    <a:pt x="82" y="8"/>
                    <a:pt x="82" y="8"/>
                    <a:pt x="82" y="8"/>
                  </a:cubicBezTo>
                  <a:cubicBezTo>
                    <a:pt x="118" y="10"/>
                    <a:pt x="147" y="40"/>
                    <a:pt x="147" y="77"/>
                  </a:cubicBezTo>
                  <a:cubicBezTo>
                    <a:pt x="147" y="114"/>
                    <a:pt x="118" y="145"/>
                    <a:pt x="82" y="14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25" name="Freeform 818"/>
            <p:cNvSpPr>
              <a:spLocks noEditPoints="1"/>
            </p:cNvSpPr>
            <p:nvPr/>
          </p:nvSpPr>
          <p:spPr bwMode="auto">
            <a:xfrm>
              <a:off x="5635625" y="1871663"/>
              <a:ext cx="177800" cy="100013"/>
            </a:xfrm>
            <a:custGeom>
              <a:avLst/>
              <a:gdLst/>
              <a:ahLst/>
              <a:cxnLst>
                <a:cxn ang="0">
                  <a:pos x="162" y="15"/>
                </a:cxn>
                <a:cxn ang="0">
                  <a:pos x="131" y="15"/>
                </a:cxn>
                <a:cxn ang="0">
                  <a:pos x="127" y="19"/>
                </a:cxn>
                <a:cxn ang="0">
                  <a:pos x="127" y="57"/>
                </a:cxn>
                <a:cxn ang="0">
                  <a:pos x="103" y="57"/>
                </a:cxn>
                <a:cxn ang="0">
                  <a:pos x="103" y="33"/>
                </a:cxn>
                <a:cxn ang="0">
                  <a:pos x="99" y="29"/>
                </a:cxn>
                <a:cxn ang="0">
                  <a:pos x="71" y="29"/>
                </a:cxn>
                <a:cxn ang="0">
                  <a:pos x="71" y="4"/>
                </a:cxn>
                <a:cxn ang="0">
                  <a:pos x="67" y="0"/>
                </a:cxn>
                <a:cxn ang="0">
                  <a:pos x="35" y="0"/>
                </a:cxn>
                <a:cxn ang="0">
                  <a:pos x="31" y="4"/>
                </a:cxn>
                <a:cxn ang="0">
                  <a:pos x="31" y="28"/>
                </a:cxn>
                <a:cxn ang="0">
                  <a:pos x="4" y="28"/>
                </a:cxn>
                <a:cxn ang="0">
                  <a:pos x="0" y="32"/>
                </a:cxn>
                <a:cxn ang="0">
                  <a:pos x="0" y="89"/>
                </a:cxn>
                <a:cxn ang="0">
                  <a:pos x="4" y="93"/>
                </a:cxn>
                <a:cxn ang="0">
                  <a:pos x="162" y="93"/>
                </a:cxn>
                <a:cxn ang="0">
                  <a:pos x="166" y="89"/>
                </a:cxn>
                <a:cxn ang="0">
                  <a:pos x="166" y="19"/>
                </a:cxn>
                <a:cxn ang="0">
                  <a:pos x="162" y="15"/>
                </a:cxn>
                <a:cxn ang="0">
                  <a:pos x="31" y="85"/>
                </a:cxn>
                <a:cxn ang="0">
                  <a:pos x="8" y="85"/>
                </a:cxn>
                <a:cxn ang="0">
                  <a:pos x="8" y="36"/>
                </a:cxn>
                <a:cxn ang="0">
                  <a:pos x="31" y="36"/>
                </a:cxn>
                <a:cxn ang="0">
                  <a:pos x="31" y="85"/>
                </a:cxn>
                <a:cxn ang="0">
                  <a:pos x="39" y="8"/>
                </a:cxn>
                <a:cxn ang="0">
                  <a:pos x="63" y="8"/>
                </a:cxn>
                <a:cxn ang="0">
                  <a:pos x="63" y="85"/>
                </a:cxn>
                <a:cxn ang="0">
                  <a:pos x="39" y="85"/>
                </a:cxn>
                <a:cxn ang="0">
                  <a:pos x="39" y="8"/>
                </a:cxn>
                <a:cxn ang="0">
                  <a:pos x="71" y="37"/>
                </a:cxn>
                <a:cxn ang="0">
                  <a:pos x="95" y="37"/>
                </a:cxn>
                <a:cxn ang="0">
                  <a:pos x="95" y="85"/>
                </a:cxn>
                <a:cxn ang="0">
                  <a:pos x="71" y="85"/>
                </a:cxn>
                <a:cxn ang="0">
                  <a:pos x="71" y="37"/>
                </a:cxn>
                <a:cxn ang="0">
                  <a:pos x="103" y="65"/>
                </a:cxn>
                <a:cxn ang="0">
                  <a:pos x="127" y="65"/>
                </a:cxn>
                <a:cxn ang="0">
                  <a:pos x="127" y="85"/>
                </a:cxn>
                <a:cxn ang="0">
                  <a:pos x="103" y="85"/>
                </a:cxn>
                <a:cxn ang="0">
                  <a:pos x="103" y="65"/>
                </a:cxn>
                <a:cxn ang="0">
                  <a:pos x="135" y="23"/>
                </a:cxn>
                <a:cxn ang="0">
                  <a:pos x="158" y="23"/>
                </a:cxn>
                <a:cxn ang="0">
                  <a:pos x="158" y="85"/>
                </a:cxn>
                <a:cxn ang="0">
                  <a:pos x="135" y="85"/>
                </a:cxn>
                <a:cxn ang="0">
                  <a:pos x="135" y="23"/>
                </a:cxn>
              </a:cxnLst>
              <a:rect l="0" t="0" r="r" b="b"/>
              <a:pathLst>
                <a:path w="166" h="93">
                  <a:moveTo>
                    <a:pt x="162" y="15"/>
                  </a:moveTo>
                  <a:cubicBezTo>
                    <a:pt x="131" y="15"/>
                    <a:pt x="131" y="15"/>
                    <a:pt x="131" y="15"/>
                  </a:cubicBezTo>
                  <a:cubicBezTo>
                    <a:pt x="128" y="15"/>
                    <a:pt x="127" y="16"/>
                    <a:pt x="127" y="19"/>
                  </a:cubicBezTo>
                  <a:cubicBezTo>
                    <a:pt x="127" y="57"/>
                    <a:pt x="127" y="57"/>
                    <a:pt x="127" y="57"/>
                  </a:cubicBezTo>
                  <a:cubicBezTo>
                    <a:pt x="103" y="57"/>
                    <a:pt x="103" y="57"/>
                    <a:pt x="103" y="57"/>
                  </a:cubicBezTo>
                  <a:cubicBezTo>
                    <a:pt x="103" y="33"/>
                    <a:pt x="103" y="33"/>
                    <a:pt x="103" y="33"/>
                  </a:cubicBezTo>
                  <a:cubicBezTo>
                    <a:pt x="103" y="31"/>
                    <a:pt x="101" y="29"/>
                    <a:pt x="99" y="29"/>
                  </a:cubicBezTo>
                  <a:cubicBezTo>
                    <a:pt x="71" y="29"/>
                    <a:pt x="71" y="29"/>
                    <a:pt x="71" y="29"/>
                  </a:cubicBezTo>
                  <a:cubicBezTo>
                    <a:pt x="71" y="4"/>
                    <a:pt x="71" y="4"/>
                    <a:pt x="71" y="4"/>
                  </a:cubicBezTo>
                  <a:cubicBezTo>
                    <a:pt x="71" y="1"/>
                    <a:pt x="69" y="0"/>
                    <a:pt x="67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3" y="0"/>
                    <a:pt x="31" y="1"/>
                    <a:pt x="31" y="4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1" y="28"/>
                    <a:pt x="0" y="30"/>
                    <a:pt x="0" y="32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1"/>
                    <a:pt x="1" y="93"/>
                    <a:pt x="4" y="93"/>
                  </a:cubicBezTo>
                  <a:cubicBezTo>
                    <a:pt x="162" y="93"/>
                    <a:pt x="162" y="93"/>
                    <a:pt x="162" y="93"/>
                  </a:cubicBezTo>
                  <a:cubicBezTo>
                    <a:pt x="164" y="93"/>
                    <a:pt x="166" y="91"/>
                    <a:pt x="166" y="89"/>
                  </a:cubicBezTo>
                  <a:cubicBezTo>
                    <a:pt x="166" y="19"/>
                    <a:pt x="166" y="19"/>
                    <a:pt x="166" y="19"/>
                  </a:cubicBezTo>
                  <a:cubicBezTo>
                    <a:pt x="166" y="16"/>
                    <a:pt x="164" y="15"/>
                    <a:pt x="162" y="15"/>
                  </a:cubicBezTo>
                  <a:close/>
                  <a:moveTo>
                    <a:pt x="31" y="85"/>
                  </a:moveTo>
                  <a:cubicBezTo>
                    <a:pt x="8" y="85"/>
                    <a:pt x="8" y="85"/>
                    <a:pt x="8" y="85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31" y="36"/>
                    <a:pt x="31" y="36"/>
                    <a:pt x="31" y="36"/>
                  </a:cubicBezTo>
                  <a:lnTo>
                    <a:pt x="31" y="85"/>
                  </a:lnTo>
                  <a:close/>
                  <a:moveTo>
                    <a:pt x="39" y="8"/>
                  </a:moveTo>
                  <a:cubicBezTo>
                    <a:pt x="63" y="8"/>
                    <a:pt x="63" y="8"/>
                    <a:pt x="63" y="8"/>
                  </a:cubicBezTo>
                  <a:cubicBezTo>
                    <a:pt x="63" y="85"/>
                    <a:pt x="63" y="85"/>
                    <a:pt x="63" y="85"/>
                  </a:cubicBezTo>
                  <a:cubicBezTo>
                    <a:pt x="39" y="85"/>
                    <a:pt x="39" y="85"/>
                    <a:pt x="39" y="85"/>
                  </a:cubicBezTo>
                  <a:lnTo>
                    <a:pt x="39" y="8"/>
                  </a:lnTo>
                  <a:close/>
                  <a:moveTo>
                    <a:pt x="71" y="37"/>
                  </a:moveTo>
                  <a:cubicBezTo>
                    <a:pt x="95" y="37"/>
                    <a:pt x="95" y="37"/>
                    <a:pt x="95" y="37"/>
                  </a:cubicBezTo>
                  <a:cubicBezTo>
                    <a:pt x="95" y="85"/>
                    <a:pt x="95" y="85"/>
                    <a:pt x="95" y="85"/>
                  </a:cubicBezTo>
                  <a:cubicBezTo>
                    <a:pt x="71" y="85"/>
                    <a:pt x="71" y="85"/>
                    <a:pt x="71" y="85"/>
                  </a:cubicBezTo>
                  <a:lnTo>
                    <a:pt x="71" y="37"/>
                  </a:lnTo>
                  <a:close/>
                  <a:moveTo>
                    <a:pt x="103" y="65"/>
                  </a:moveTo>
                  <a:cubicBezTo>
                    <a:pt x="127" y="65"/>
                    <a:pt x="127" y="65"/>
                    <a:pt x="127" y="65"/>
                  </a:cubicBezTo>
                  <a:cubicBezTo>
                    <a:pt x="127" y="85"/>
                    <a:pt x="127" y="85"/>
                    <a:pt x="127" y="85"/>
                  </a:cubicBezTo>
                  <a:cubicBezTo>
                    <a:pt x="103" y="85"/>
                    <a:pt x="103" y="85"/>
                    <a:pt x="103" y="85"/>
                  </a:cubicBezTo>
                  <a:lnTo>
                    <a:pt x="103" y="65"/>
                  </a:lnTo>
                  <a:close/>
                  <a:moveTo>
                    <a:pt x="135" y="23"/>
                  </a:moveTo>
                  <a:cubicBezTo>
                    <a:pt x="158" y="23"/>
                    <a:pt x="158" y="23"/>
                    <a:pt x="158" y="23"/>
                  </a:cubicBezTo>
                  <a:cubicBezTo>
                    <a:pt x="158" y="85"/>
                    <a:pt x="158" y="85"/>
                    <a:pt x="158" y="85"/>
                  </a:cubicBezTo>
                  <a:cubicBezTo>
                    <a:pt x="135" y="85"/>
                    <a:pt x="135" y="85"/>
                    <a:pt x="135" y="85"/>
                  </a:cubicBezTo>
                  <a:lnTo>
                    <a:pt x="135" y="2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26" name="Freeform 819"/>
            <p:cNvSpPr>
              <a:spLocks noEditPoints="1"/>
            </p:cNvSpPr>
            <p:nvPr/>
          </p:nvSpPr>
          <p:spPr bwMode="auto">
            <a:xfrm>
              <a:off x="5503863" y="1671638"/>
              <a:ext cx="538163" cy="379413"/>
            </a:xfrm>
            <a:custGeom>
              <a:avLst/>
              <a:gdLst/>
              <a:ahLst/>
              <a:cxnLst>
                <a:cxn ang="0">
                  <a:pos x="84" y="0"/>
                </a:cxn>
                <a:cxn ang="0">
                  <a:pos x="83" y="0"/>
                </a:cxn>
                <a:cxn ang="0">
                  <a:pos x="81" y="1"/>
                </a:cxn>
                <a:cxn ang="0">
                  <a:pos x="1" y="81"/>
                </a:cxn>
                <a:cxn ang="0">
                  <a:pos x="0" y="83"/>
                </a:cxn>
                <a:cxn ang="0">
                  <a:pos x="0" y="84"/>
                </a:cxn>
                <a:cxn ang="0">
                  <a:pos x="0" y="350"/>
                </a:cxn>
                <a:cxn ang="0">
                  <a:pos x="499" y="354"/>
                </a:cxn>
                <a:cxn ang="0">
                  <a:pos x="503" y="4"/>
                </a:cxn>
                <a:cxn ang="0">
                  <a:pos x="80" y="14"/>
                </a:cxn>
                <a:cxn ang="0">
                  <a:pos x="13" y="80"/>
                </a:cxn>
                <a:cxn ang="0">
                  <a:pos x="495" y="346"/>
                </a:cxn>
                <a:cxn ang="0">
                  <a:pos x="8" y="88"/>
                </a:cxn>
                <a:cxn ang="0">
                  <a:pos x="88" y="84"/>
                </a:cxn>
                <a:cxn ang="0">
                  <a:pos x="495" y="8"/>
                </a:cxn>
                <a:cxn ang="0">
                  <a:pos x="57" y="121"/>
                </a:cxn>
                <a:cxn ang="0">
                  <a:pos x="71" y="287"/>
                </a:cxn>
                <a:cxn ang="0">
                  <a:pos x="75" y="323"/>
                </a:cxn>
                <a:cxn ang="0">
                  <a:pos x="320" y="309"/>
                </a:cxn>
                <a:cxn ang="0">
                  <a:pos x="351" y="317"/>
                </a:cxn>
                <a:cxn ang="0">
                  <a:pos x="351" y="292"/>
                </a:cxn>
                <a:cxn ang="0">
                  <a:pos x="342" y="223"/>
                </a:cxn>
                <a:cxn ang="0">
                  <a:pos x="334" y="223"/>
                </a:cxn>
                <a:cxn ang="0">
                  <a:pos x="320" y="301"/>
                </a:cxn>
                <a:cxn ang="0">
                  <a:pos x="79" y="287"/>
                </a:cxn>
                <a:cxn ang="0">
                  <a:pos x="93" y="125"/>
                </a:cxn>
                <a:cxn ang="0">
                  <a:pos x="239" y="121"/>
                </a:cxn>
                <a:cxn ang="0">
                  <a:pos x="93" y="117"/>
                </a:cxn>
                <a:cxn ang="0">
                  <a:pos x="57" y="121"/>
                </a:cxn>
                <a:cxn ang="0">
                  <a:pos x="345" y="297"/>
                </a:cxn>
                <a:cxn ang="0">
                  <a:pos x="345" y="312"/>
                </a:cxn>
                <a:cxn ang="0">
                  <a:pos x="327" y="305"/>
                </a:cxn>
                <a:cxn ang="0">
                  <a:pos x="85" y="305"/>
                </a:cxn>
                <a:cxn ang="0">
                  <a:pos x="65" y="305"/>
                </a:cxn>
                <a:cxn ang="0">
                  <a:pos x="85" y="305"/>
                </a:cxn>
                <a:cxn ang="0">
                  <a:pos x="75" y="132"/>
                </a:cxn>
                <a:cxn ang="0">
                  <a:pos x="75" y="111"/>
                </a:cxn>
                <a:cxn ang="0">
                  <a:pos x="433" y="204"/>
                </a:cxn>
                <a:cxn ang="0">
                  <a:pos x="433" y="192"/>
                </a:cxn>
                <a:cxn ang="0">
                  <a:pos x="433" y="204"/>
                </a:cxn>
                <a:cxn ang="0">
                  <a:pos x="418" y="198"/>
                </a:cxn>
                <a:cxn ang="0">
                  <a:pos x="406" y="198"/>
                </a:cxn>
                <a:cxn ang="0">
                  <a:pos x="453" y="204"/>
                </a:cxn>
                <a:cxn ang="0">
                  <a:pos x="453" y="192"/>
                </a:cxn>
                <a:cxn ang="0">
                  <a:pos x="453" y="204"/>
                </a:cxn>
                <a:cxn ang="0">
                  <a:pos x="469" y="257"/>
                </a:cxn>
                <a:cxn ang="0">
                  <a:pos x="469" y="249"/>
                </a:cxn>
                <a:cxn ang="0">
                  <a:pos x="364" y="253"/>
                </a:cxn>
                <a:cxn ang="0">
                  <a:pos x="105" y="276"/>
                </a:cxn>
                <a:cxn ang="0">
                  <a:pos x="303" y="280"/>
                </a:cxn>
                <a:cxn ang="0">
                  <a:pos x="303" y="272"/>
                </a:cxn>
                <a:cxn ang="0">
                  <a:pos x="105" y="276"/>
                </a:cxn>
                <a:cxn ang="0">
                  <a:pos x="469" y="229"/>
                </a:cxn>
                <a:cxn ang="0">
                  <a:pos x="469" y="221"/>
                </a:cxn>
                <a:cxn ang="0">
                  <a:pos x="386" y="225"/>
                </a:cxn>
                <a:cxn ang="0">
                  <a:pos x="368" y="286"/>
                </a:cxn>
                <a:cxn ang="0">
                  <a:pos x="457" y="282"/>
                </a:cxn>
                <a:cxn ang="0">
                  <a:pos x="368" y="278"/>
                </a:cxn>
                <a:cxn ang="0">
                  <a:pos x="368" y="286"/>
                </a:cxn>
              </a:cxnLst>
              <a:rect l="0" t="0" r="r" b="b"/>
              <a:pathLst>
                <a:path w="503" h="354">
                  <a:moveTo>
                    <a:pt x="499" y="0"/>
                  </a:moveTo>
                  <a:cubicBezTo>
                    <a:pt x="84" y="0"/>
                    <a:pt x="84" y="0"/>
                    <a:pt x="84" y="0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2" y="1"/>
                    <a:pt x="81" y="1"/>
                    <a:pt x="81" y="1"/>
                  </a:cubicBezTo>
                  <a:cubicBezTo>
                    <a:pt x="81" y="1"/>
                    <a:pt x="81" y="1"/>
                    <a:pt x="81" y="1"/>
                  </a:cubicBezTo>
                  <a:cubicBezTo>
                    <a:pt x="1" y="81"/>
                    <a:pt x="1" y="81"/>
                    <a:pt x="1" y="81"/>
                  </a:cubicBezTo>
                  <a:cubicBezTo>
                    <a:pt x="1" y="81"/>
                    <a:pt x="1" y="81"/>
                    <a:pt x="1" y="81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350"/>
                    <a:pt x="0" y="350"/>
                    <a:pt x="0" y="350"/>
                  </a:cubicBezTo>
                  <a:cubicBezTo>
                    <a:pt x="0" y="352"/>
                    <a:pt x="1" y="354"/>
                    <a:pt x="4" y="354"/>
                  </a:cubicBezTo>
                  <a:cubicBezTo>
                    <a:pt x="499" y="354"/>
                    <a:pt x="499" y="354"/>
                    <a:pt x="499" y="354"/>
                  </a:cubicBezTo>
                  <a:cubicBezTo>
                    <a:pt x="502" y="354"/>
                    <a:pt x="503" y="352"/>
                    <a:pt x="503" y="350"/>
                  </a:cubicBezTo>
                  <a:cubicBezTo>
                    <a:pt x="503" y="4"/>
                    <a:pt x="503" y="4"/>
                    <a:pt x="503" y="4"/>
                  </a:cubicBezTo>
                  <a:cubicBezTo>
                    <a:pt x="503" y="2"/>
                    <a:pt x="502" y="0"/>
                    <a:pt x="499" y="0"/>
                  </a:cubicBezTo>
                  <a:close/>
                  <a:moveTo>
                    <a:pt x="80" y="14"/>
                  </a:moveTo>
                  <a:cubicBezTo>
                    <a:pt x="80" y="80"/>
                    <a:pt x="80" y="80"/>
                    <a:pt x="80" y="80"/>
                  </a:cubicBezTo>
                  <a:cubicBezTo>
                    <a:pt x="13" y="80"/>
                    <a:pt x="13" y="80"/>
                    <a:pt x="13" y="80"/>
                  </a:cubicBezTo>
                  <a:lnTo>
                    <a:pt x="80" y="14"/>
                  </a:lnTo>
                  <a:close/>
                  <a:moveTo>
                    <a:pt x="495" y="346"/>
                  </a:moveTo>
                  <a:cubicBezTo>
                    <a:pt x="8" y="346"/>
                    <a:pt x="8" y="346"/>
                    <a:pt x="8" y="346"/>
                  </a:cubicBezTo>
                  <a:cubicBezTo>
                    <a:pt x="8" y="88"/>
                    <a:pt x="8" y="88"/>
                    <a:pt x="8" y="88"/>
                  </a:cubicBezTo>
                  <a:cubicBezTo>
                    <a:pt x="84" y="88"/>
                    <a:pt x="84" y="88"/>
                    <a:pt x="84" y="88"/>
                  </a:cubicBezTo>
                  <a:cubicBezTo>
                    <a:pt x="86" y="88"/>
                    <a:pt x="88" y="86"/>
                    <a:pt x="88" y="84"/>
                  </a:cubicBezTo>
                  <a:cubicBezTo>
                    <a:pt x="88" y="8"/>
                    <a:pt x="88" y="8"/>
                    <a:pt x="88" y="8"/>
                  </a:cubicBezTo>
                  <a:cubicBezTo>
                    <a:pt x="495" y="8"/>
                    <a:pt x="495" y="8"/>
                    <a:pt x="495" y="8"/>
                  </a:cubicBezTo>
                  <a:lnTo>
                    <a:pt x="495" y="346"/>
                  </a:lnTo>
                  <a:close/>
                  <a:moveTo>
                    <a:pt x="57" y="121"/>
                  </a:moveTo>
                  <a:cubicBezTo>
                    <a:pt x="57" y="130"/>
                    <a:pt x="63" y="137"/>
                    <a:pt x="71" y="139"/>
                  </a:cubicBezTo>
                  <a:cubicBezTo>
                    <a:pt x="71" y="287"/>
                    <a:pt x="71" y="287"/>
                    <a:pt x="71" y="287"/>
                  </a:cubicBezTo>
                  <a:cubicBezTo>
                    <a:pt x="63" y="289"/>
                    <a:pt x="57" y="296"/>
                    <a:pt x="57" y="305"/>
                  </a:cubicBezTo>
                  <a:cubicBezTo>
                    <a:pt x="57" y="315"/>
                    <a:pt x="65" y="323"/>
                    <a:pt x="75" y="323"/>
                  </a:cubicBezTo>
                  <a:cubicBezTo>
                    <a:pt x="84" y="323"/>
                    <a:pt x="91" y="317"/>
                    <a:pt x="93" y="309"/>
                  </a:cubicBezTo>
                  <a:cubicBezTo>
                    <a:pt x="320" y="309"/>
                    <a:pt x="320" y="309"/>
                    <a:pt x="320" y="309"/>
                  </a:cubicBezTo>
                  <a:cubicBezTo>
                    <a:pt x="322" y="317"/>
                    <a:pt x="329" y="323"/>
                    <a:pt x="338" y="323"/>
                  </a:cubicBezTo>
                  <a:cubicBezTo>
                    <a:pt x="343" y="323"/>
                    <a:pt x="347" y="321"/>
                    <a:pt x="351" y="317"/>
                  </a:cubicBezTo>
                  <a:cubicBezTo>
                    <a:pt x="354" y="314"/>
                    <a:pt x="356" y="309"/>
                    <a:pt x="356" y="305"/>
                  </a:cubicBezTo>
                  <a:cubicBezTo>
                    <a:pt x="356" y="300"/>
                    <a:pt x="354" y="295"/>
                    <a:pt x="351" y="292"/>
                  </a:cubicBezTo>
                  <a:cubicBezTo>
                    <a:pt x="348" y="289"/>
                    <a:pt x="345" y="287"/>
                    <a:pt x="342" y="287"/>
                  </a:cubicBezTo>
                  <a:cubicBezTo>
                    <a:pt x="342" y="223"/>
                    <a:pt x="342" y="223"/>
                    <a:pt x="342" y="223"/>
                  </a:cubicBezTo>
                  <a:cubicBezTo>
                    <a:pt x="342" y="221"/>
                    <a:pt x="340" y="219"/>
                    <a:pt x="338" y="219"/>
                  </a:cubicBezTo>
                  <a:cubicBezTo>
                    <a:pt x="335" y="219"/>
                    <a:pt x="334" y="221"/>
                    <a:pt x="334" y="223"/>
                  </a:cubicBezTo>
                  <a:cubicBezTo>
                    <a:pt x="334" y="287"/>
                    <a:pt x="334" y="287"/>
                    <a:pt x="334" y="287"/>
                  </a:cubicBezTo>
                  <a:cubicBezTo>
                    <a:pt x="327" y="288"/>
                    <a:pt x="321" y="294"/>
                    <a:pt x="320" y="301"/>
                  </a:cubicBezTo>
                  <a:cubicBezTo>
                    <a:pt x="93" y="301"/>
                    <a:pt x="93" y="301"/>
                    <a:pt x="93" y="301"/>
                  </a:cubicBezTo>
                  <a:cubicBezTo>
                    <a:pt x="91" y="294"/>
                    <a:pt x="86" y="288"/>
                    <a:pt x="79" y="287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86" y="138"/>
                    <a:pt x="91" y="132"/>
                    <a:pt x="93" y="125"/>
                  </a:cubicBezTo>
                  <a:cubicBezTo>
                    <a:pt x="235" y="125"/>
                    <a:pt x="235" y="125"/>
                    <a:pt x="235" y="125"/>
                  </a:cubicBezTo>
                  <a:cubicBezTo>
                    <a:pt x="238" y="125"/>
                    <a:pt x="239" y="124"/>
                    <a:pt x="239" y="121"/>
                  </a:cubicBezTo>
                  <a:cubicBezTo>
                    <a:pt x="239" y="119"/>
                    <a:pt x="238" y="117"/>
                    <a:pt x="235" y="117"/>
                  </a:cubicBezTo>
                  <a:cubicBezTo>
                    <a:pt x="93" y="117"/>
                    <a:pt x="93" y="117"/>
                    <a:pt x="93" y="117"/>
                  </a:cubicBezTo>
                  <a:cubicBezTo>
                    <a:pt x="91" y="109"/>
                    <a:pt x="84" y="103"/>
                    <a:pt x="75" y="103"/>
                  </a:cubicBezTo>
                  <a:cubicBezTo>
                    <a:pt x="65" y="103"/>
                    <a:pt x="57" y="111"/>
                    <a:pt x="57" y="121"/>
                  </a:cubicBezTo>
                  <a:close/>
                  <a:moveTo>
                    <a:pt x="338" y="294"/>
                  </a:moveTo>
                  <a:cubicBezTo>
                    <a:pt x="340" y="294"/>
                    <a:pt x="343" y="295"/>
                    <a:pt x="345" y="297"/>
                  </a:cubicBezTo>
                  <a:cubicBezTo>
                    <a:pt x="347" y="299"/>
                    <a:pt x="348" y="302"/>
                    <a:pt x="348" y="305"/>
                  </a:cubicBezTo>
                  <a:cubicBezTo>
                    <a:pt x="348" y="307"/>
                    <a:pt x="347" y="310"/>
                    <a:pt x="345" y="312"/>
                  </a:cubicBezTo>
                  <a:cubicBezTo>
                    <a:pt x="343" y="314"/>
                    <a:pt x="340" y="315"/>
                    <a:pt x="338" y="315"/>
                  </a:cubicBezTo>
                  <a:cubicBezTo>
                    <a:pt x="332" y="315"/>
                    <a:pt x="327" y="310"/>
                    <a:pt x="327" y="305"/>
                  </a:cubicBezTo>
                  <a:cubicBezTo>
                    <a:pt x="327" y="299"/>
                    <a:pt x="332" y="294"/>
                    <a:pt x="338" y="294"/>
                  </a:cubicBezTo>
                  <a:close/>
                  <a:moveTo>
                    <a:pt x="85" y="305"/>
                  </a:moveTo>
                  <a:cubicBezTo>
                    <a:pt x="85" y="310"/>
                    <a:pt x="81" y="315"/>
                    <a:pt x="75" y="315"/>
                  </a:cubicBezTo>
                  <a:cubicBezTo>
                    <a:pt x="69" y="315"/>
                    <a:pt x="65" y="310"/>
                    <a:pt x="65" y="305"/>
                  </a:cubicBezTo>
                  <a:cubicBezTo>
                    <a:pt x="65" y="299"/>
                    <a:pt x="69" y="294"/>
                    <a:pt x="75" y="294"/>
                  </a:cubicBezTo>
                  <a:cubicBezTo>
                    <a:pt x="81" y="294"/>
                    <a:pt x="85" y="299"/>
                    <a:pt x="85" y="305"/>
                  </a:cubicBezTo>
                  <a:close/>
                  <a:moveTo>
                    <a:pt x="85" y="121"/>
                  </a:moveTo>
                  <a:cubicBezTo>
                    <a:pt x="85" y="127"/>
                    <a:pt x="81" y="132"/>
                    <a:pt x="75" y="132"/>
                  </a:cubicBezTo>
                  <a:cubicBezTo>
                    <a:pt x="69" y="132"/>
                    <a:pt x="65" y="127"/>
                    <a:pt x="65" y="121"/>
                  </a:cubicBezTo>
                  <a:cubicBezTo>
                    <a:pt x="65" y="116"/>
                    <a:pt x="69" y="111"/>
                    <a:pt x="75" y="111"/>
                  </a:cubicBezTo>
                  <a:cubicBezTo>
                    <a:pt x="81" y="111"/>
                    <a:pt x="85" y="116"/>
                    <a:pt x="85" y="121"/>
                  </a:cubicBezTo>
                  <a:close/>
                  <a:moveTo>
                    <a:pt x="433" y="204"/>
                  </a:moveTo>
                  <a:cubicBezTo>
                    <a:pt x="436" y="204"/>
                    <a:pt x="439" y="201"/>
                    <a:pt x="438" y="198"/>
                  </a:cubicBezTo>
                  <a:cubicBezTo>
                    <a:pt x="439" y="194"/>
                    <a:pt x="436" y="192"/>
                    <a:pt x="433" y="192"/>
                  </a:cubicBezTo>
                  <a:cubicBezTo>
                    <a:pt x="429" y="192"/>
                    <a:pt x="427" y="194"/>
                    <a:pt x="427" y="198"/>
                  </a:cubicBezTo>
                  <a:cubicBezTo>
                    <a:pt x="427" y="201"/>
                    <a:pt x="429" y="204"/>
                    <a:pt x="433" y="204"/>
                  </a:cubicBezTo>
                  <a:close/>
                  <a:moveTo>
                    <a:pt x="412" y="204"/>
                  </a:moveTo>
                  <a:cubicBezTo>
                    <a:pt x="415" y="204"/>
                    <a:pt x="418" y="201"/>
                    <a:pt x="418" y="198"/>
                  </a:cubicBezTo>
                  <a:cubicBezTo>
                    <a:pt x="418" y="194"/>
                    <a:pt x="415" y="192"/>
                    <a:pt x="412" y="192"/>
                  </a:cubicBezTo>
                  <a:cubicBezTo>
                    <a:pt x="408" y="192"/>
                    <a:pt x="406" y="194"/>
                    <a:pt x="406" y="198"/>
                  </a:cubicBezTo>
                  <a:cubicBezTo>
                    <a:pt x="406" y="201"/>
                    <a:pt x="408" y="204"/>
                    <a:pt x="412" y="204"/>
                  </a:cubicBezTo>
                  <a:close/>
                  <a:moveTo>
                    <a:pt x="453" y="204"/>
                  </a:moveTo>
                  <a:cubicBezTo>
                    <a:pt x="457" y="204"/>
                    <a:pt x="459" y="201"/>
                    <a:pt x="459" y="198"/>
                  </a:cubicBezTo>
                  <a:cubicBezTo>
                    <a:pt x="459" y="194"/>
                    <a:pt x="457" y="192"/>
                    <a:pt x="453" y="192"/>
                  </a:cubicBezTo>
                  <a:cubicBezTo>
                    <a:pt x="450" y="192"/>
                    <a:pt x="448" y="194"/>
                    <a:pt x="448" y="198"/>
                  </a:cubicBezTo>
                  <a:cubicBezTo>
                    <a:pt x="448" y="201"/>
                    <a:pt x="450" y="204"/>
                    <a:pt x="453" y="204"/>
                  </a:cubicBezTo>
                  <a:close/>
                  <a:moveTo>
                    <a:pt x="368" y="257"/>
                  </a:moveTo>
                  <a:cubicBezTo>
                    <a:pt x="469" y="257"/>
                    <a:pt x="469" y="257"/>
                    <a:pt x="469" y="257"/>
                  </a:cubicBezTo>
                  <a:cubicBezTo>
                    <a:pt x="472" y="257"/>
                    <a:pt x="473" y="255"/>
                    <a:pt x="473" y="253"/>
                  </a:cubicBezTo>
                  <a:cubicBezTo>
                    <a:pt x="473" y="251"/>
                    <a:pt x="472" y="249"/>
                    <a:pt x="469" y="249"/>
                  </a:cubicBezTo>
                  <a:cubicBezTo>
                    <a:pt x="368" y="249"/>
                    <a:pt x="368" y="249"/>
                    <a:pt x="368" y="249"/>
                  </a:cubicBezTo>
                  <a:cubicBezTo>
                    <a:pt x="365" y="249"/>
                    <a:pt x="364" y="251"/>
                    <a:pt x="364" y="253"/>
                  </a:cubicBezTo>
                  <a:cubicBezTo>
                    <a:pt x="364" y="255"/>
                    <a:pt x="365" y="257"/>
                    <a:pt x="368" y="257"/>
                  </a:cubicBezTo>
                  <a:close/>
                  <a:moveTo>
                    <a:pt x="105" y="276"/>
                  </a:moveTo>
                  <a:cubicBezTo>
                    <a:pt x="105" y="278"/>
                    <a:pt x="107" y="280"/>
                    <a:pt x="109" y="280"/>
                  </a:cubicBezTo>
                  <a:cubicBezTo>
                    <a:pt x="303" y="280"/>
                    <a:pt x="303" y="280"/>
                    <a:pt x="303" y="280"/>
                  </a:cubicBezTo>
                  <a:cubicBezTo>
                    <a:pt x="305" y="280"/>
                    <a:pt x="307" y="278"/>
                    <a:pt x="307" y="276"/>
                  </a:cubicBezTo>
                  <a:cubicBezTo>
                    <a:pt x="307" y="274"/>
                    <a:pt x="305" y="272"/>
                    <a:pt x="303" y="272"/>
                  </a:cubicBezTo>
                  <a:cubicBezTo>
                    <a:pt x="109" y="272"/>
                    <a:pt x="109" y="272"/>
                    <a:pt x="109" y="272"/>
                  </a:cubicBezTo>
                  <a:cubicBezTo>
                    <a:pt x="107" y="272"/>
                    <a:pt x="105" y="274"/>
                    <a:pt x="105" y="276"/>
                  </a:cubicBezTo>
                  <a:close/>
                  <a:moveTo>
                    <a:pt x="390" y="229"/>
                  </a:moveTo>
                  <a:cubicBezTo>
                    <a:pt x="469" y="229"/>
                    <a:pt x="469" y="229"/>
                    <a:pt x="469" y="229"/>
                  </a:cubicBezTo>
                  <a:cubicBezTo>
                    <a:pt x="472" y="229"/>
                    <a:pt x="473" y="227"/>
                    <a:pt x="473" y="225"/>
                  </a:cubicBezTo>
                  <a:cubicBezTo>
                    <a:pt x="473" y="223"/>
                    <a:pt x="472" y="221"/>
                    <a:pt x="469" y="221"/>
                  </a:cubicBezTo>
                  <a:cubicBezTo>
                    <a:pt x="390" y="221"/>
                    <a:pt x="390" y="221"/>
                    <a:pt x="390" y="221"/>
                  </a:cubicBezTo>
                  <a:cubicBezTo>
                    <a:pt x="388" y="221"/>
                    <a:pt x="386" y="223"/>
                    <a:pt x="386" y="225"/>
                  </a:cubicBezTo>
                  <a:cubicBezTo>
                    <a:pt x="386" y="227"/>
                    <a:pt x="388" y="229"/>
                    <a:pt x="390" y="229"/>
                  </a:cubicBezTo>
                  <a:close/>
                  <a:moveTo>
                    <a:pt x="368" y="286"/>
                  </a:moveTo>
                  <a:cubicBezTo>
                    <a:pt x="453" y="286"/>
                    <a:pt x="453" y="286"/>
                    <a:pt x="453" y="286"/>
                  </a:cubicBezTo>
                  <a:cubicBezTo>
                    <a:pt x="455" y="286"/>
                    <a:pt x="457" y="284"/>
                    <a:pt x="457" y="282"/>
                  </a:cubicBezTo>
                  <a:cubicBezTo>
                    <a:pt x="457" y="279"/>
                    <a:pt x="455" y="278"/>
                    <a:pt x="453" y="278"/>
                  </a:cubicBezTo>
                  <a:cubicBezTo>
                    <a:pt x="368" y="278"/>
                    <a:pt x="368" y="278"/>
                    <a:pt x="368" y="278"/>
                  </a:cubicBezTo>
                  <a:cubicBezTo>
                    <a:pt x="365" y="278"/>
                    <a:pt x="364" y="279"/>
                    <a:pt x="364" y="282"/>
                  </a:cubicBezTo>
                  <a:cubicBezTo>
                    <a:pt x="364" y="284"/>
                    <a:pt x="365" y="286"/>
                    <a:pt x="368" y="28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</p:grpSp>
      <p:pic>
        <p:nvPicPr>
          <p:cNvPr id="27" name="Рисунок 2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 bwMode="auto">
          <a:xfrm>
            <a:off x="2542534" y="2688905"/>
            <a:ext cx="1835231" cy="1382556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 bwMode="auto">
          <a:xfrm>
            <a:off x="2569584" y="5164944"/>
            <a:ext cx="1835033" cy="1530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597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Диаграмма ответов в Формах. Вопрос: Как часто Вы сталкиваетесь с проблемой подбора / комбинирования лекарственной терапии у пациентов старческого возраста?&#10;&#10;Необходимо выбрать один ответ&#10;. Количество ответов: 27 ответов.">
            <a:extLst>
              <a:ext uri="{FF2B5EF4-FFF2-40B4-BE49-F238E27FC236}">
                <a16:creationId xmlns:a16="http://schemas.microsoft.com/office/drawing/2014/main" xmlns="" id="{B8096480-0AA6-E3D9-40B2-2EE1CC294A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07" t="32787" r="19264" b="38030"/>
          <a:stretch/>
        </p:blipFill>
        <p:spPr bwMode="auto">
          <a:xfrm>
            <a:off x="9235464" y="203692"/>
            <a:ext cx="2540298" cy="1638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Диаграмма ответов в Формах. Вопрос: Насколько Вы готовы сотрудничать с ИИ-системой для подбора лекарственной терапии в качестве части вашей ежедневной практики? &#10;&#10;&#10;&#10;Необходимо выбрать один ответ&#10;. Количество ответов: 27 ответов.">
            <a:extLst>
              <a:ext uri="{FF2B5EF4-FFF2-40B4-BE49-F238E27FC236}">
                <a16:creationId xmlns:a16="http://schemas.microsoft.com/office/drawing/2014/main" xmlns="" id="{7C24F173-BDD0-A53B-B213-745EE7E422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76" t="32135" r="52572" b="7413"/>
          <a:stretch/>
        </p:blipFill>
        <p:spPr bwMode="auto">
          <a:xfrm>
            <a:off x="5615384" y="3493049"/>
            <a:ext cx="3025093" cy="2929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A70EA96-5147-0065-055D-43BC5548E2B6}"/>
              </a:ext>
            </a:extLst>
          </p:cNvPr>
          <p:cNvSpPr txBox="1"/>
          <p:nvPr/>
        </p:nvSpPr>
        <p:spPr>
          <a:xfrm>
            <a:off x="2872616" y="4129557"/>
            <a:ext cx="255759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/>
              <a:t>Насколько Вы </a:t>
            </a:r>
            <a:r>
              <a:rPr lang="ru-RU" sz="1600" b="1" i="1" dirty="0"/>
              <a:t>готовы сотрудничать с ИИ-системой</a:t>
            </a:r>
            <a:r>
              <a:rPr lang="ru-RU" sz="1600" b="1" dirty="0"/>
              <a:t> для подбора лекарственной терапии в качестве части вашей ежедневной практики?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F77D805-B7B4-57BB-5FF1-FB80797DD177}"/>
              </a:ext>
            </a:extLst>
          </p:cNvPr>
          <p:cNvSpPr txBox="1"/>
          <p:nvPr/>
        </p:nvSpPr>
        <p:spPr>
          <a:xfrm>
            <a:off x="2794995" y="666340"/>
            <a:ext cx="2712833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i="0" dirty="0">
                <a:solidFill>
                  <a:srgbClr val="202124"/>
                </a:solidFill>
                <a:effectLst/>
                <a:latin typeface="+mj-lt"/>
              </a:rPr>
              <a:t>Как </a:t>
            </a:r>
            <a:r>
              <a:rPr lang="ru-RU" sz="1600" b="1" i="1" dirty="0">
                <a:solidFill>
                  <a:srgbClr val="202124"/>
                </a:solidFill>
                <a:effectLst/>
                <a:latin typeface="+mj-lt"/>
              </a:rPr>
              <a:t>часто</a:t>
            </a:r>
            <a:r>
              <a:rPr lang="ru-RU" sz="1600" b="1" i="0" dirty="0">
                <a:solidFill>
                  <a:srgbClr val="202124"/>
                </a:solidFill>
                <a:effectLst/>
                <a:latin typeface="+mj-lt"/>
              </a:rPr>
              <a:t> Вы сталкиваетесь с проблемой подбора / комбинирования лекарственной терапии у </a:t>
            </a:r>
            <a:r>
              <a:rPr lang="ru-RU" sz="1600" b="1" i="1" dirty="0">
                <a:solidFill>
                  <a:srgbClr val="202124"/>
                </a:solidFill>
                <a:effectLst/>
                <a:latin typeface="+mj-lt"/>
              </a:rPr>
              <a:t>пациентов старческого возраста</a:t>
            </a:r>
            <a:r>
              <a:rPr lang="ru-RU" sz="1600" b="1" i="0" dirty="0">
                <a:solidFill>
                  <a:srgbClr val="202124"/>
                </a:solidFill>
                <a:effectLst/>
                <a:latin typeface="+mj-lt"/>
              </a:rPr>
              <a:t>?</a:t>
            </a:r>
            <a:endParaRPr lang="ru-RU" sz="1600" dirty="0">
              <a:latin typeface="+mj-lt"/>
            </a:endParaRPr>
          </a:p>
        </p:txBody>
      </p:sp>
      <p:pic>
        <p:nvPicPr>
          <p:cNvPr id="9" name="Рисунок 8" descr="Вопросы со сплошной заливкой">
            <a:extLst>
              <a:ext uri="{FF2B5EF4-FFF2-40B4-BE49-F238E27FC236}">
                <a16:creationId xmlns:a16="http://schemas.microsoft.com/office/drawing/2014/main" xmlns="" id="{FCD338FE-609F-5676-EA10-20F0911BC9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510541" y="97433"/>
            <a:ext cx="568907" cy="568907"/>
          </a:xfrm>
          <a:prstGeom prst="rect">
            <a:avLst/>
          </a:prstGeom>
        </p:spPr>
      </p:pic>
      <p:pic>
        <p:nvPicPr>
          <p:cNvPr id="3" name="Picture 2" descr="Диаграмма ответов в Формах. Вопрос: Насколько Вы готовы сотрудничать с ИИ-системой для подбора лекарственной терапии в качестве части вашей ежедневной практики? &#10;&#10;&#10;&#10;Необходимо выбрать один ответ&#10;. Количество ответов: 27 ответов.">
            <a:extLst>
              <a:ext uri="{FF2B5EF4-FFF2-40B4-BE49-F238E27FC236}">
                <a16:creationId xmlns:a16="http://schemas.microsoft.com/office/drawing/2014/main" xmlns="" id="{0B321B78-3345-749C-3E18-D4084B579F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50" t="32136" r="17225" b="31900"/>
          <a:stretch/>
        </p:blipFill>
        <p:spPr bwMode="auto">
          <a:xfrm>
            <a:off x="9462814" y="3252760"/>
            <a:ext cx="2505359" cy="1975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Диаграмма ответов в Формах. Вопрос: Как часто Вы сталкиваетесь с проблемой подбора / комбинирования лекарственной терапии у пациентов старческого возраста?&#10;&#10;Необходимо выбрать один ответ&#10;. Количество ответов: 27 ответов.">
            <a:extLst>
              <a:ext uri="{FF2B5EF4-FFF2-40B4-BE49-F238E27FC236}">
                <a16:creationId xmlns:a16="http://schemas.microsoft.com/office/drawing/2014/main" xmlns="" id="{74E1933C-05F6-272D-1BC7-5A01C79F76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10" t="32787" r="52401" b="7265"/>
          <a:stretch/>
        </p:blipFill>
        <p:spPr bwMode="auto">
          <a:xfrm>
            <a:off x="5615384" y="109754"/>
            <a:ext cx="2938038" cy="2929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DB9B286C-3A29-3EB8-82A7-AE90A15B43D1}"/>
              </a:ext>
            </a:extLst>
          </p:cNvPr>
          <p:cNvSpPr txBox="1"/>
          <p:nvPr/>
        </p:nvSpPr>
        <p:spPr>
          <a:xfrm>
            <a:off x="8803928" y="1842674"/>
            <a:ext cx="3164245" cy="1323439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</a:rPr>
              <a:t> </a:t>
            </a:r>
            <a:r>
              <a:rPr lang="ru-RU" sz="2800" b="1" dirty="0">
                <a:solidFill>
                  <a:schemeClr val="bg1"/>
                </a:solidFill>
              </a:rPr>
              <a:t>у 88,8% </a:t>
            </a:r>
            <a:r>
              <a:rPr lang="ru-RU" sz="1600" b="1" dirty="0">
                <a:solidFill>
                  <a:schemeClr val="bg1"/>
                </a:solidFill>
              </a:rPr>
              <a:t>-  есть</a:t>
            </a:r>
            <a:r>
              <a:rPr lang="ru-RU" sz="2000" b="1" dirty="0">
                <a:solidFill>
                  <a:schemeClr val="bg1"/>
                </a:solidFill>
              </a:rPr>
              <a:t> ПРОБЛЕМЫ</a:t>
            </a:r>
            <a:r>
              <a:rPr lang="ru-RU" sz="1600" b="1" dirty="0">
                <a:solidFill>
                  <a:schemeClr val="bg1"/>
                </a:solidFill>
              </a:rPr>
              <a:t> с назначением лекарственной терапии пожилым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10FECF87-7B84-932A-C06E-2291AD46A35D}"/>
              </a:ext>
            </a:extLst>
          </p:cNvPr>
          <p:cNvSpPr txBox="1"/>
          <p:nvPr/>
        </p:nvSpPr>
        <p:spPr>
          <a:xfrm>
            <a:off x="8777228" y="5228259"/>
            <a:ext cx="3190945" cy="1261884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55,5%</a:t>
            </a:r>
            <a:r>
              <a:rPr lang="ru-RU" sz="2400" b="1" dirty="0">
                <a:solidFill>
                  <a:schemeClr val="tx1"/>
                </a:solidFill>
              </a:rPr>
              <a:t> - ГОТОВЫ к сотрудничеству с ИСППВР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BAB17BFA-F25A-8CF0-0093-92BC0152BAFD}"/>
              </a:ext>
            </a:extLst>
          </p:cNvPr>
          <p:cNvSpPr txBox="1"/>
          <p:nvPr/>
        </p:nvSpPr>
        <p:spPr>
          <a:xfrm>
            <a:off x="8803928" y="374011"/>
            <a:ext cx="806030" cy="1169551"/>
          </a:xfrm>
          <a:custGeom>
            <a:avLst/>
            <a:gdLst/>
            <a:ahLst/>
            <a:cxnLst/>
            <a:rect l="l" t="t" r="r" b="b"/>
            <a:pathLst>
              <a:path w="604763" h="968944">
                <a:moveTo>
                  <a:pt x="464835" y="911417"/>
                </a:moveTo>
                <a:cubicBezTo>
                  <a:pt x="460829" y="911417"/>
                  <a:pt x="457516" y="913126"/>
                  <a:pt x="454894" y="916542"/>
                </a:cubicBezTo>
                <a:cubicBezTo>
                  <a:pt x="452273" y="919959"/>
                  <a:pt x="450962" y="926233"/>
                  <a:pt x="450962" y="935365"/>
                </a:cubicBezTo>
                <a:cubicBezTo>
                  <a:pt x="450962" y="943612"/>
                  <a:pt x="452287" y="949444"/>
                  <a:pt x="454938" y="952861"/>
                </a:cubicBezTo>
                <a:cubicBezTo>
                  <a:pt x="457589" y="956278"/>
                  <a:pt x="460859" y="957986"/>
                  <a:pt x="464747" y="957986"/>
                </a:cubicBezTo>
                <a:cubicBezTo>
                  <a:pt x="468812" y="957986"/>
                  <a:pt x="472155" y="956278"/>
                  <a:pt x="474777" y="952861"/>
                </a:cubicBezTo>
                <a:cubicBezTo>
                  <a:pt x="477398" y="949444"/>
                  <a:pt x="478709" y="943200"/>
                  <a:pt x="478709" y="934127"/>
                </a:cubicBezTo>
                <a:cubicBezTo>
                  <a:pt x="478709" y="925762"/>
                  <a:pt x="477383" y="919886"/>
                  <a:pt x="474733" y="916498"/>
                </a:cubicBezTo>
                <a:cubicBezTo>
                  <a:pt x="472081" y="913111"/>
                  <a:pt x="468782" y="911417"/>
                  <a:pt x="464835" y="911417"/>
                </a:cubicBezTo>
                <a:close/>
                <a:moveTo>
                  <a:pt x="548570" y="909296"/>
                </a:moveTo>
                <a:lnTo>
                  <a:pt x="597437" y="909296"/>
                </a:lnTo>
                <a:lnTo>
                  <a:pt x="597437" y="925291"/>
                </a:lnTo>
                <a:lnTo>
                  <a:pt x="548570" y="925291"/>
                </a:lnTo>
                <a:close/>
                <a:moveTo>
                  <a:pt x="464394" y="900460"/>
                </a:moveTo>
                <a:cubicBezTo>
                  <a:pt x="472523" y="900460"/>
                  <a:pt x="479254" y="903361"/>
                  <a:pt x="484585" y="909164"/>
                </a:cubicBezTo>
                <a:cubicBezTo>
                  <a:pt x="489917" y="914967"/>
                  <a:pt x="492583" y="923494"/>
                  <a:pt x="492583" y="934746"/>
                </a:cubicBezTo>
                <a:cubicBezTo>
                  <a:pt x="492583" y="945703"/>
                  <a:pt x="489887" y="954142"/>
                  <a:pt x="484497" y="960063"/>
                </a:cubicBezTo>
                <a:cubicBezTo>
                  <a:pt x="479107" y="965984"/>
                  <a:pt x="472435" y="968944"/>
                  <a:pt x="464482" y="968944"/>
                </a:cubicBezTo>
                <a:cubicBezTo>
                  <a:pt x="456647" y="968944"/>
                  <a:pt x="450122" y="966013"/>
                  <a:pt x="444909" y="960151"/>
                </a:cubicBezTo>
                <a:cubicBezTo>
                  <a:pt x="439695" y="954290"/>
                  <a:pt x="437088" y="945497"/>
                  <a:pt x="437088" y="933774"/>
                </a:cubicBezTo>
                <a:cubicBezTo>
                  <a:pt x="437088" y="924466"/>
                  <a:pt x="439415" y="916587"/>
                  <a:pt x="444069" y="910136"/>
                </a:cubicBezTo>
                <a:cubicBezTo>
                  <a:pt x="448723" y="903685"/>
                  <a:pt x="455498" y="900460"/>
                  <a:pt x="464394" y="900460"/>
                </a:cubicBezTo>
                <a:close/>
                <a:moveTo>
                  <a:pt x="287600" y="847263"/>
                </a:moveTo>
                <a:cubicBezTo>
                  <a:pt x="280295" y="847263"/>
                  <a:pt x="274463" y="850356"/>
                  <a:pt x="270103" y="856541"/>
                </a:cubicBezTo>
                <a:cubicBezTo>
                  <a:pt x="264624" y="864436"/>
                  <a:pt x="261885" y="879016"/>
                  <a:pt x="261885" y="900283"/>
                </a:cubicBezTo>
                <a:cubicBezTo>
                  <a:pt x="261885" y="921550"/>
                  <a:pt x="264374" y="935703"/>
                  <a:pt x="269352" y="942743"/>
                </a:cubicBezTo>
                <a:cubicBezTo>
                  <a:pt x="274330" y="949783"/>
                  <a:pt x="280471" y="953303"/>
                  <a:pt x="287776" y="953303"/>
                </a:cubicBezTo>
                <a:cubicBezTo>
                  <a:pt x="295081" y="953303"/>
                  <a:pt x="301223" y="949768"/>
                  <a:pt x="306201" y="942699"/>
                </a:cubicBezTo>
                <a:cubicBezTo>
                  <a:pt x="311179" y="935630"/>
                  <a:pt x="313668" y="921491"/>
                  <a:pt x="313668" y="900283"/>
                </a:cubicBezTo>
                <a:cubicBezTo>
                  <a:pt x="313668" y="878957"/>
                  <a:pt x="311179" y="864789"/>
                  <a:pt x="306201" y="857779"/>
                </a:cubicBezTo>
                <a:cubicBezTo>
                  <a:pt x="301223" y="850768"/>
                  <a:pt x="295023" y="847263"/>
                  <a:pt x="287600" y="847263"/>
                </a:cubicBezTo>
                <a:close/>
                <a:moveTo>
                  <a:pt x="380975" y="843375"/>
                </a:moveTo>
                <a:cubicBezTo>
                  <a:pt x="377028" y="843375"/>
                  <a:pt x="373744" y="845083"/>
                  <a:pt x="371123" y="848500"/>
                </a:cubicBezTo>
                <a:cubicBezTo>
                  <a:pt x="368501" y="851917"/>
                  <a:pt x="367190" y="858191"/>
                  <a:pt x="367190" y="867322"/>
                </a:cubicBezTo>
                <a:cubicBezTo>
                  <a:pt x="367190" y="875629"/>
                  <a:pt x="368516" y="881476"/>
                  <a:pt x="371167" y="884863"/>
                </a:cubicBezTo>
                <a:cubicBezTo>
                  <a:pt x="373818" y="888250"/>
                  <a:pt x="377087" y="889944"/>
                  <a:pt x="380975" y="889944"/>
                </a:cubicBezTo>
                <a:cubicBezTo>
                  <a:pt x="384981" y="889944"/>
                  <a:pt x="388295" y="888236"/>
                  <a:pt x="390917" y="884819"/>
                </a:cubicBezTo>
                <a:cubicBezTo>
                  <a:pt x="393538" y="881402"/>
                  <a:pt x="394849" y="875157"/>
                  <a:pt x="394849" y="866085"/>
                </a:cubicBezTo>
                <a:cubicBezTo>
                  <a:pt x="394849" y="857720"/>
                  <a:pt x="393523" y="851843"/>
                  <a:pt x="390872" y="848456"/>
                </a:cubicBezTo>
                <a:cubicBezTo>
                  <a:pt x="388221" y="845068"/>
                  <a:pt x="384922" y="843375"/>
                  <a:pt x="380975" y="843375"/>
                </a:cubicBezTo>
                <a:close/>
                <a:moveTo>
                  <a:pt x="287776" y="834096"/>
                </a:moveTo>
                <a:cubicBezTo>
                  <a:pt x="294728" y="834096"/>
                  <a:pt x="300825" y="835495"/>
                  <a:pt x="306068" y="838294"/>
                </a:cubicBezTo>
                <a:cubicBezTo>
                  <a:pt x="311311" y="841092"/>
                  <a:pt x="315641" y="845127"/>
                  <a:pt x="319058" y="850400"/>
                </a:cubicBezTo>
                <a:cubicBezTo>
                  <a:pt x="322475" y="855672"/>
                  <a:pt x="325156" y="862094"/>
                  <a:pt x="327100" y="869664"/>
                </a:cubicBezTo>
                <a:cubicBezTo>
                  <a:pt x="329044" y="877234"/>
                  <a:pt x="330016" y="887440"/>
                  <a:pt x="330016" y="900283"/>
                </a:cubicBezTo>
                <a:cubicBezTo>
                  <a:pt x="330016" y="915482"/>
                  <a:pt x="328455" y="927750"/>
                  <a:pt x="325332" y="937088"/>
                </a:cubicBezTo>
                <a:cubicBezTo>
                  <a:pt x="322210" y="946425"/>
                  <a:pt x="317541" y="953642"/>
                  <a:pt x="311326" y="958738"/>
                </a:cubicBezTo>
                <a:cubicBezTo>
                  <a:pt x="305111" y="963833"/>
                  <a:pt x="297261" y="966381"/>
                  <a:pt x="287776" y="966381"/>
                </a:cubicBezTo>
                <a:cubicBezTo>
                  <a:pt x="275287" y="966381"/>
                  <a:pt x="265479" y="961904"/>
                  <a:pt x="258350" y="952949"/>
                </a:cubicBezTo>
                <a:cubicBezTo>
                  <a:pt x="249808" y="942169"/>
                  <a:pt x="245537" y="924613"/>
                  <a:pt x="245537" y="900283"/>
                </a:cubicBezTo>
                <a:cubicBezTo>
                  <a:pt x="245537" y="884966"/>
                  <a:pt x="247113" y="872639"/>
                  <a:pt x="250265" y="863301"/>
                </a:cubicBezTo>
                <a:cubicBezTo>
                  <a:pt x="253417" y="853964"/>
                  <a:pt x="258100" y="846762"/>
                  <a:pt x="264315" y="841696"/>
                </a:cubicBezTo>
                <a:cubicBezTo>
                  <a:pt x="270530" y="836629"/>
                  <a:pt x="278351" y="834096"/>
                  <a:pt x="287776" y="834096"/>
                </a:cubicBezTo>
                <a:close/>
                <a:moveTo>
                  <a:pt x="451934" y="832417"/>
                </a:moveTo>
                <a:lnTo>
                  <a:pt x="464835" y="832417"/>
                </a:lnTo>
                <a:lnTo>
                  <a:pt x="394230" y="968944"/>
                </a:lnTo>
                <a:lnTo>
                  <a:pt x="381064" y="968944"/>
                </a:lnTo>
                <a:close/>
                <a:moveTo>
                  <a:pt x="380534" y="832417"/>
                </a:moveTo>
                <a:cubicBezTo>
                  <a:pt x="388663" y="832417"/>
                  <a:pt x="395394" y="835319"/>
                  <a:pt x="400725" y="841121"/>
                </a:cubicBezTo>
                <a:cubicBezTo>
                  <a:pt x="406057" y="846924"/>
                  <a:pt x="408723" y="855452"/>
                  <a:pt x="408723" y="866704"/>
                </a:cubicBezTo>
                <a:cubicBezTo>
                  <a:pt x="408723" y="877661"/>
                  <a:pt x="406027" y="886100"/>
                  <a:pt x="400637" y="892021"/>
                </a:cubicBezTo>
                <a:cubicBezTo>
                  <a:pt x="395247" y="897941"/>
                  <a:pt x="388604" y="900902"/>
                  <a:pt x="380710" y="900902"/>
                </a:cubicBezTo>
                <a:cubicBezTo>
                  <a:pt x="372875" y="900902"/>
                  <a:pt x="366351" y="897985"/>
                  <a:pt x="361137" y="892153"/>
                </a:cubicBezTo>
                <a:cubicBezTo>
                  <a:pt x="355923" y="886321"/>
                  <a:pt x="353317" y="877514"/>
                  <a:pt x="353317" y="865732"/>
                </a:cubicBezTo>
                <a:cubicBezTo>
                  <a:pt x="353317" y="856483"/>
                  <a:pt x="355644" y="848618"/>
                  <a:pt x="360298" y="842138"/>
                </a:cubicBezTo>
                <a:cubicBezTo>
                  <a:pt x="364952" y="835657"/>
                  <a:pt x="371697" y="832417"/>
                  <a:pt x="380534" y="832417"/>
                </a:cubicBezTo>
                <a:close/>
                <a:moveTo>
                  <a:pt x="223334" y="668692"/>
                </a:moveTo>
                <a:lnTo>
                  <a:pt x="241449" y="668692"/>
                </a:lnTo>
                <a:lnTo>
                  <a:pt x="241449" y="686807"/>
                </a:lnTo>
                <a:cubicBezTo>
                  <a:pt x="241449" y="693464"/>
                  <a:pt x="240271" y="698840"/>
                  <a:pt x="237914" y="702934"/>
                </a:cubicBezTo>
                <a:cubicBezTo>
                  <a:pt x="235558" y="707028"/>
                  <a:pt x="231817" y="710195"/>
                  <a:pt x="226692" y="712433"/>
                </a:cubicBezTo>
                <a:lnTo>
                  <a:pt x="222273" y="705629"/>
                </a:lnTo>
                <a:cubicBezTo>
                  <a:pt x="225631" y="704156"/>
                  <a:pt x="228106" y="701991"/>
                  <a:pt x="229696" y="699134"/>
                </a:cubicBezTo>
                <a:cubicBezTo>
                  <a:pt x="231287" y="696277"/>
                  <a:pt x="232170" y="692168"/>
                  <a:pt x="232347" y="686807"/>
                </a:cubicBezTo>
                <a:lnTo>
                  <a:pt x="223334" y="686807"/>
                </a:lnTo>
                <a:close/>
                <a:moveTo>
                  <a:pt x="481685" y="634052"/>
                </a:moveTo>
                <a:cubicBezTo>
                  <a:pt x="477679" y="634052"/>
                  <a:pt x="474366" y="635761"/>
                  <a:pt x="471744" y="639177"/>
                </a:cubicBezTo>
                <a:cubicBezTo>
                  <a:pt x="469123" y="642594"/>
                  <a:pt x="467812" y="648868"/>
                  <a:pt x="467812" y="658000"/>
                </a:cubicBezTo>
                <a:cubicBezTo>
                  <a:pt x="467812" y="666247"/>
                  <a:pt x="469137" y="672079"/>
                  <a:pt x="471788" y="675496"/>
                </a:cubicBezTo>
                <a:cubicBezTo>
                  <a:pt x="474439" y="678913"/>
                  <a:pt x="477709" y="680621"/>
                  <a:pt x="481597" y="680621"/>
                </a:cubicBezTo>
                <a:cubicBezTo>
                  <a:pt x="485662" y="680621"/>
                  <a:pt x="489005" y="678913"/>
                  <a:pt x="491627" y="675496"/>
                </a:cubicBezTo>
                <a:cubicBezTo>
                  <a:pt x="494248" y="672079"/>
                  <a:pt x="495559" y="665835"/>
                  <a:pt x="495559" y="656762"/>
                </a:cubicBezTo>
                <a:cubicBezTo>
                  <a:pt x="495559" y="648397"/>
                  <a:pt x="494233" y="642521"/>
                  <a:pt x="491582" y="639133"/>
                </a:cubicBezTo>
                <a:cubicBezTo>
                  <a:pt x="488931" y="635746"/>
                  <a:pt x="485632" y="634052"/>
                  <a:pt x="481685" y="634052"/>
                </a:cubicBezTo>
                <a:close/>
                <a:moveTo>
                  <a:pt x="555895" y="631931"/>
                </a:moveTo>
                <a:lnTo>
                  <a:pt x="604762" y="631931"/>
                </a:lnTo>
                <a:lnTo>
                  <a:pt x="604762" y="647926"/>
                </a:lnTo>
                <a:lnTo>
                  <a:pt x="555895" y="647926"/>
                </a:lnTo>
                <a:close/>
                <a:moveTo>
                  <a:pt x="481244" y="623095"/>
                </a:moveTo>
                <a:cubicBezTo>
                  <a:pt x="489373" y="623095"/>
                  <a:pt x="496104" y="625996"/>
                  <a:pt x="501435" y="631799"/>
                </a:cubicBezTo>
                <a:cubicBezTo>
                  <a:pt x="506767" y="637602"/>
                  <a:pt x="509433" y="646129"/>
                  <a:pt x="509433" y="657381"/>
                </a:cubicBezTo>
                <a:cubicBezTo>
                  <a:pt x="509433" y="668338"/>
                  <a:pt x="506737" y="676777"/>
                  <a:pt x="501347" y="682698"/>
                </a:cubicBezTo>
                <a:cubicBezTo>
                  <a:pt x="495957" y="688619"/>
                  <a:pt x="489285" y="691579"/>
                  <a:pt x="481332" y="691579"/>
                </a:cubicBezTo>
                <a:cubicBezTo>
                  <a:pt x="473497" y="691579"/>
                  <a:pt x="466972" y="688648"/>
                  <a:pt x="461759" y="682786"/>
                </a:cubicBezTo>
                <a:cubicBezTo>
                  <a:pt x="456545" y="676925"/>
                  <a:pt x="453938" y="668132"/>
                  <a:pt x="453938" y="656409"/>
                </a:cubicBezTo>
                <a:cubicBezTo>
                  <a:pt x="453938" y="647101"/>
                  <a:pt x="456265" y="639222"/>
                  <a:pt x="460919" y="632771"/>
                </a:cubicBezTo>
                <a:cubicBezTo>
                  <a:pt x="465573" y="626320"/>
                  <a:pt x="472348" y="623095"/>
                  <a:pt x="481244" y="623095"/>
                </a:cubicBezTo>
                <a:close/>
                <a:moveTo>
                  <a:pt x="305775" y="616821"/>
                </a:moveTo>
                <a:cubicBezTo>
                  <a:pt x="298588" y="616821"/>
                  <a:pt x="292491" y="619398"/>
                  <a:pt x="287483" y="624553"/>
                </a:cubicBezTo>
                <a:cubicBezTo>
                  <a:pt x="282476" y="629707"/>
                  <a:pt x="279972" y="636468"/>
                  <a:pt x="279972" y="644833"/>
                </a:cubicBezTo>
                <a:cubicBezTo>
                  <a:pt x="279972" y="650312"/>
                  <a:pt x="281136" y="655555"/>
                  <a:pt x="283463" y="660562"/>
                </a:cubicBezTo>
                <a:cubicBezTo>
                  <a:pt x="285790" y="665570"/>
                  <a:pt x="289044" y="669384"/>
                  <a:pt x="293227" y="672006"/>
                </a:cubicBezTo>
                <a:cubicBezTo>
                  <a:pt x="297410" y="674627"/>
                  <a:pt x="301799" y="675938"/>
                  <a:pt x="306394" y="675938"/>
                </a:cubicBezTo>
                <a:cubicBezTo>
                  <a:pt x="313110" y="675938"/>
                  <a:pt x="318883" y="673228"/>
                  <a:pt x="323714" y="667808"/>
                </a:cubicBezTo>
                <a:cubicBezTo>
                  <a:pt x="328544" y="662388"/>
                  <a:pt x="330960" y="655025"/>
                  <a:pt x="330960" y="645717"/>
                </a:cubicBezTo>
                <a:cubicBezTo>
                  <a:pt x="330960" y="636762"/>
                  <a:pt x="328574" y="629707"/>
                  <a:pt x="323802" y="624553"/>
                </a:cubicBezTo>
                <a:cubicBezTo>
                  <a:pt x="319030" y="619398"/>
                  <a:pt x="313021" y="616821"/>
                  <a:pt x="305775" y="616821"/>
                </a:cubicBezTo>
                <a:close/>
                <a:moveTo>
                  <a:pt x="397825" y="566010"/>
                </a:moveTo>
                <a:cubicBezTo>
                  <a:pt x="393878" y="566010"/>
                  <a:pt x="390594" y="567718"/>
                  <a:pt x="387973" y="571135"/>
                </a:cubicBezTo>
                <a:cubicBezTo>
                  <a:pt x="385351" y="574552"/>
                  <a:pt x="384040" y="580826"/>
                  <a:pt x="384040" y="589957"/>
                </a:cubicBezTo>
                <a:cubicBezTo>
                  <a:pt x="384040" y="598264"/>
                  <a:pt x="385366" y="604111"/>
                  <a:pt x="388017" y="607498"/>
                </a:cubicBezTo>
                <a:cubicBezTo>
                  <a:pt x="390668" y="610885"/>
                  <a:pt x="393937" y="612579"/>
                  <a:pt x="397825" y="612579"/>
                </a:cubicBezTo>
                <a:cubicBezTo>
                  <a:pt x="401831" y="612579"/>
                  <a:pt x="405145" y="610871"/>
                  <a:pt x="407767" y="607454"/>
                </a:cubicBezTo>
                <a:cubicBezTo>
                  <a:pt x="410388" y="604037"/>
                  <a:pt x="411699" y="597792"/>
                  <a:pt x="411699" y="588720"/>
                </a:cubicBezTo>
                <a:cubicBezTo>
                  <a:pt x="411699" y="580355"/>
                  <a:pt x="410373" y="574478"/>
                  <a:pt x="407722" y="571091"/>
                </a:cubicBezTo>
                <a:cubicBezTo>
                  <a:pt x="405071" y="567703"/>
                  <a:pt x="401772" y="566010"/>
                  <a:pt x="397825" y="566010"/>
                </a:cubicBezTo>
                <a:close/>
                <a:moveTo>
                  <a:pt x="308161" y="556731"/>
                </a:moveTo>
                <a:cubicBezTo>
                  <a:pt x="318353" y="556731"/>
                  <a:pt x="326703" y="559588"/>
                  <a:pt x="333213" y="565303"/>
                </a:cubicBezTo>
                <a:cubicBezTo>
                  <a:pt x="339723" y="571017"/>
                  <a:pt x="343626" y="578911"/>
                  <a:pt x="344922" y="588985"/>
                </a:cubicBezTo>
                <a:lnTo>
                  <a:pt x="329104" y="590222"/>
                </a:lnTo>
                <a:cubicBezTo>
                  <a:pt x="327690" y="583978"/>
                  <a:pt x="325687" y="579441"/>
                  <a:pt x="323095" y="576614"/>
                </a:cubicBezTo>
                <a:cubicBezTo>
                  <a:pt x="318795" y="572078"/>
                  <a:pt x="313493" y="569810"/>
                  <a:pt x="307189" y="569810"/>
                </a:cubicBezTo>
                <a:cubicBezTo>
                  <a:pt x="302123" y="569810"/>
                  <a:pt x="297675" y="571223"/>
                  <a:pt x="293846" y="574051"/>
                </a:cubicBezTo>
                <a:cubicBezTo>
                  <a:pt x="288838" y="577704"/>
                  <a:pt x="284891" y="583035"/>
                  <a:pt x="282005" y="590046"/>
                </a:cubicBezTo>
                <a:cubicBezTo>
                  <a:pt x="279118" y="597056"/>
                  <a:pt x="277616" y="607041"/>
                  <a:pt x="277498" y="620002"/>
                </a:cubicBezTo>
                <a:cubicBezTo>
                  <a:pt x="281327" y="614170"/>
                  <a:pt x="286011" y="609840"/>
                  <a:pt x="291548" y="607012"/>
                </a:cubicBezTo>
                <a:cubicBezTo>
                  <a:pt x="297086" y="604184"/>
                  <a:pt x="302889" y="602770"/>
                  <a:pt x="308956" y="602770"/>
                </a:cubicBezTo>
                <a:cubicBezTo>
                  <a:pt x="319560" y="602770"/>
                  <a:pt x="328589" y="606673"/>
                  <a:pt x="336041" y="614479"/>
                </a:cubicBezTo>
                <a:cubicBezTo>
                  <a:pt x="343493" y="622285"/>
                  <a:pt x="347219" y="632373"/>
                  <a:pt x="347219" y="644745"/>
                </a:cubicBezTo>
                <a:cubicBezTo>
                  <a:pt x="347219" y="652874"/>
                  <a:pt x="345467" y="660430"/>
                  <a:pt x="341961" y="667411"/>
                </a:cubicBezTo>
                <a:cubicBezTo>
                  <a:pt x="338456" y="674392"/>
                  <a:pt x="333640" y="679738"/>
                  <a:pt x="327513" y="683449"/>
                </a:cubicBezTo>
                <a:cubicBezTo>
                  <a:pt x="321387" y="687161"/>
                  <a:pt x="314435" y="689016"/>
                  <a:pt x="306659" y="689016"/>
                </a:cubicBezTo>
                <a:cubicBezTo>
                  <a:pt x="293404" y="689016"/>
                  <a:pt x="282594" y="684141"/>
                  <a:pt x="274228" y="674392"/>
                </a:cubicBezTo>
                <a:cubicBezTo>
                  <a:pt x="265863" y="664642"/>
                  <a:pt x="261680" y="648574"/>
                  <a:pt x="261680" y="626188"/>
                </a:cubicBezTo>
                <a:cubicBezTo>
                  <a:pt x="261680" y="601150"/>
                  <a:pt x="266305" y="582947"/>
                  <a:pt x="275554" y="571577"/>
                </a:cubicBezTo>
                <a:cubicBezTo>
                  <a:pt x="283625" y="561680"/>
                  <a:pt x="294494" y="556731"/>
                  <a:pt x="308161" y="556731"/>
                </a:cubicBezTo>
                <a:close/>
                <a:moveTo>
                  <a:pt x="159649" y="556731"/>
                </a:moveTo>
                <a:lnTo>
                  <a:pt x="169900" y="556731"/>
                </a:lnTo>
                <a:lnTo>
                  <a:pt x="169900" y="686807"/>
                </a:lnTo>
                <a:lnTo>
                  <a:pt x="153994" y="686807"/>
                </a:lnTo>
                <a:lnTo>
                  <a:pt x="153994" y="585450"/>
                </a:lnTo>
                <a:cubicBezTo>
                  <a:pt x="150165" y="589103"/>
                  <a:pt x="145142" y="592755"/>
                  <a:pt x="138927" y="596408"/>
                </a:cubicBezTo>
                <a:cubicBezTo>
                  <a:pt x="132712" y="600060"/>
                  <a:pt x="127130" y="602800"/>
                  <a:pt x="122182" y="604626"/>
                </a:cubicBezTo>
                <a:lnTo>
                  <a:pt x="122182" y="589250"/>
                </a:lnTo>
                <a:cubicBezTo>
                  <a:pt x="131077" y="585068"/>
                  <a:pt x="138854" y="580001"/>
                  <a:pt x="145511" y="574051"/>
                </a:cubicBezTo>
                <a:cubicBezTo>
                  <a:pt x="152168" y="568101"/>
                  <a:pt x="156880" y="562328"/>
                  <a:pt x="159649" y="556731"/>
                </a:cubicBezTo>
                <a:close/>
                <a:moveTo>
                  <a:pt x="54874" y="556731"/>
                </a:moveTo>
                <a:lnTo>
                  <a:pt x="65125" y="556731"/>
                </a:lnTo>
                <a:lnTo>
                  <a:pt x="65125" y="686807"/>
                </a:lnTo>
                <a:lnTo>
                  <a:pt x="49219" y="686807"/>
                </a:lnTo>
                <a:lnTo>
                  <a:pt x="49219" y="585450"/>
                </a:lnTo>
                <a:cubicBezTo>
                  <a:pt x="45390" y="589103"/>
                  <a:pt x="40367" y="592755"/>
                  <a:pt x="34152" y="596408"/>
                </a:cubicBezTo>
                <a:cubicBezTo>
                  <a:pt x="27937" y="600060"/>
                  <a:pt x="22355" y="602800"/>
                  <a:pt x="17407" y="604626"/>
                </a:cubicBezTo>
                <a:lnTo>
                  <a:pt x="17407" y="589250"/>
                </a:lnTo>
                <a:cubicBezTo>
                  <a:pt x="26302" y="585068"/>
                  <a:pt x="34079" y="580001"/>
                  <a:pt x="40736" y="574051"/>
                </a:cubicBezTo>
                <a:cubicBezTo>
                  <a:pt x="47393" y="568101"/>
                  <a:pt x="52105" y="562328"/>
                  <a:pt x="54874" y="556731"/>
                </a:cubicBezTo>
                <a:close/>
                <a:moveTo>
                  <a:pt x="468784" y="555052"/>
                </a:moveTo>
                <a:lnTo>
                  <a:pt x="481685" y="555052"/>
                </a:lnTo>
                <a:lnTo>
                  <a:pt x="411080" y="691579"/>
                </a:lnTo>
                <a:lnTo>
                  <a:pt x="397914" y="691579"/>
                </a:lnTo>
                <a:close/>
                <a:moveTo>
                  <a:pt x="397384" y="555052"/>
                </a:moveTo>
                <a:cubicBezTo>
                  <a:pt x="405513" y="555052"/>
                  <a:pt x="412244" y="557954"/>
                  <a:pt x="417575" y="563756"/>
                </a:cubicBezTo>
                <a:cubicBezTo>
                  <a:pt x="422907" y="569559"/>
                  <a:pt x="425573" y="578087"/>
                  <a:pt x="425573" y="589339"/>
                </a:cubicBezTo>
                <a:cubicBezTo>
                  <a:pt x="425573" y="600296"/>
                  <a:pt x="422877" y="608735"/>
                  <a:pt x="417487" y="614656"/>
                </a:cubicBezTo>
                <a:cubicBezTo>
                  <a:pt x="412097" y="620576"/>
                  <a:pt x="405454" y="623537"/>
                  <a:pt x="397560" y="623537"/>
                </a:cubicBezTo>
                <a:cubicBezTo>
                  <a:pt x="389725" y="623537"/>
                  <a:pt x="383201" y="620620"/>
                  <a:pt x="377987" y="614788"/>
                </a:cubicBezTo>
                <a:cubicBezTo>
                  <a:pt x="372773" y="608956"/>
                  <a:pt x="370167" y="600149"/>
                  <a:pt x="370167" y="588367"/>
                </a:cubicBezTo>
                <a:cubicBezTo>
                  <a:pt x="370167" y="579117"/>
                  <a:pt x="372494" y="571253"/>
                  <a:pt x="377148" y="564773"/>
                </a:cubicBezTo>
                <a:cubicBezTo>
                  <a:pt x="381802" y="558292"/>
                  <a:pt x="388547" y="555052"/>
                  <a:pt x="397384" y="555052"/>
                </a:cubicBezTo>
                <a:close/>
                <a:moveTo>
                  <a:pt x="223335" y="400708"/>
                </a:moveTo>
                <a:lnTo>
                  <a:pt x="241450" y="400708"/>
                </a:lnTo>
                <a:lnTo>
                  <a:pt x="241450" y="418823"/>
                </a:lnTo>
                <a:cubicBezTo>
                  <a:pt x="241450" y="425480"/>
                  <a:pt x="240272" y="430856"/>
                  <a:pt x="237915" y="434950"/>
                </a:cubicBezTo>
                <a:cubicBezTo>
                  <a:pt x="235559" y="439044"/>
                  <a:pt x="231818" y="442211"/>
                  <a:pt x="226693" y="444449"/>
                </a:cubicBezTo>
                <a:lnTo>
                  <a:pt x="222274" y="437645"/>
                </a:lnTo>
                <a:cubicBezTo>
                  <a:pt x="225632" y="436172"/>
                  <a:pt x="228107" y="434007"/>
                  <a:pt x="229697" y="431150"/>
                </a:cubicBezTo>
                <a:cubicBezTo>
                  <a:pt x="231288" y="428293"/>
                  <a:pt x="232171" y="424184"/>
                  <a:pt x="232348" y="418823"/>
                </a:cubicBezTo>
                <a:lnTo>
                  <a:pt x="223335" y="418823"/>
                </a:lnTo>
                <a:close/>
                <a:moveTo>
                  <a:pt x="481686" y="366068"/>
                </a:moveTo>
                <a:cubicBezTo>
                  <a:pt x="477680" y="366068"/>
                  <a:pt x="474367" y="367777"/>
                  <a:pt x="471745" y="371193"/>
                </a:cubicBezTo>
                <a:cubicBezTo>
                  <a:pt x="469124" y="374610"/>
                  <a:pt x="467813" y="380884"/>
                  <a:pt x="467813" y="390015"/>
                </a:cubicBezTo>
                <a:cubicBezTo>
                  <a:pt x="467813" y="398263"/>
                  <a:pt x="469138" y="404095"/>
                  <a:pt x="471789" y="407512"/>
                </a:cubicBezTo>
                <a:cubicBezTo>
                  <a:pt x="474440" y="410929"/>
                  <a:pt x="477710" y="412637"/>
                  <a:pt x="481598" y="412637"/>
                </a:cubicBezTo>
                <a:cubicBezTo>
                  <a:pt x="485663" y="412637"/>
                  <a:pt x="489006" y="410929"/>
                  <a:pt x="491628" y="407512"/>
                </a:cubicBezTo>
                <a:cubicBezTo>
                  <a:pt x="494249" y="404095"/>
                  <a:pt x="495560" y="397851"/>
                  <a:pt x="495560" y="388778"/>
                </a:cubicBezTo>
                <a:cubicBezTo>
                  <a:pt x="495560" y="380413"/>
                  <a:pt x="494234" y="374537"/>
                  <a:pt x="491583" y="371149"/>
                </a:cubicBezTo>
                <a:cubicBezTo>
                  <a:pt x="488932" y="367762"/>
                  <a:pt x="485633" y="366068"/>
                  <a:pt x="481686" y="366068"/>
                </a:cubicBezTo>
                <a:close/>
                <a:moveTo>
                  <a:pt x="555896" y="363947"/>
                </a:moveTo>
                <a:lnTo>
                  <a:pt x="604763" y="363947"/>
                </a:lnTo>
                <a:lnTo>
                  <a:pt x="604763" y="379942"/>
                </a:lnTo>
                <a:lnTo>
                  <a:pt x="555896" y="379942"/>
                </a:lnTo>
                <a:close/>
                <a:moveTo>
                  <a:pt x="481245" y="355111"/>
                </a:moveTo>
                <a:cubicBezTo>
                  <a:pt x="489374" y="355111"/>
                  <a:pt x="496105" y="358012"/>
                  <a:pt x="501436" y="363815"/>
                </a:cubicBezTo>
                <a:cubicBezTo>
                  <a:pt x="506768" y="369618"/>
                  <a:pt x="509434" y="378145"/>
                  <a:pt x="509434" y="389397"/>
                </a:cubicBezTo>
                <a:cubicBezTo>
                  <a:pt x="509434" y="400354"/>
                  <a:pt x="506738" y="408793"/>
                  <a:pt x="501348" y="414714"/>
                </a:cubicBezTo>
                <a:cubicBezTo>
                  <a:pt x="495958" y="420635"/>
                  <a:pt x="489286" y="423595"/>
                  <a:pt x="481333" y="423595"/>
                </a:cubicBezTo>
                <a:cubicBezTo>
                  <a:pt x="473498" y="423595"/>
                  <a:pt x="466973" y="420664"/>
                  <a:pt x="461760" y="414802"/>
                </a:cubicBezTo>
                <a:cubicBezTo>
                  <a:pt x="456546" y="408941"/>
                  <a:pt x="453939" y="400148"/>
                  <a:pt x="453939" y="388425"/>
                </a:cubicBezTo>
                <a:cubicBezTo>
                  <a:pt x="453939" y="379117"/>
                  <a:pt x="456266" y="371238"/>
                  <a:pt x="460920" y="364787"/>
                </a:cubicBezTo>
                <a:cubicBezTo>
                  <a:pt x="465574" y="358336"/>
                  <a:pt x="472349" y="355111"/>
                  <a:pt x="481245" y="355111"/>
                </a:cubicBezTo>
                <a:close/>
                <a:moveTo>
                  <a:pt x="56201" y="314815"/>
                </a:moveTo>
                <a:lnTo>
                  <a:pt x="15640" y="373226"/>
                </a:lnTo>
                <a:lnTo>
                  <a:pt x="56201" y="373226"/>
                </a:lnTo>
                <a:close/>
                <a:moveTo>
                  <a:pt x="152051" y="301914"/>
                </a:moveTo>
                <a:cubicBezTo>
                  <a:pt x="144746" y="301914"/>
                  <a:pt x="138914" y="305007"/>
                  <a:pt x="134554" y="311192"/>
                </a:cubicBezTo>
                <a:cubicBezTo>
                  <a:pt x="129075" y="319086"/>
                  <a:pt x="126336" y="333667"/>
                  <a:pt x="126336" y="354934"/>
                </a:cubicBezTo>
                <a:cubicBezTo>
                  <a:pt x="126336" y="376201"/>
                  <a:pt x="128825" y="390354"/>
                  <a:pt x="133803" y="397394"/>
                </a:cubicBezTo>
                <a:cubicBezTo>
                  <a:pt x="138781" y="404434"/>
                  <a:pt x="144922" y="407954"/>
                  <a:pt x="152227" y="407954"/>
                </a:cubicBezTo>
                <a:cubicBezTo>
                  <a:pt x="159532" y="407954"/>
                  <a:pt x="165674" y="404419"/>
                  <a:pt x="170652" y="397350"/>
                </a:cubicBezTo>
                <a:cubicBezTo>
                  <a:pt x="175630" y="390281"/>
                  <a:pt x="178119" y="376142"/>
                  <a:pt x="178119" y="354934"/>
                </a:cubicBezTo>
                <a:cubicBezTo>
                  <a:pt x="178119" y="333608"/>
                  <a:pt x="175630" y="319440"/>
                  <a:pt x="170652" y="312430"/>
                </a:cubicBezTo>
                <a:cubicBezTo>
                  <a:pt x="165674" y="305419"/>
                  <a:pt x="159474" y="301914"/>
                  <a:pt x="152051" y="301914"/>
                </a:cubicBezTo>
                <a:close/>
                <a:moveTo>
                  <a:pt x="397826" y="298026"/>
                </a:moveTo>
                <a:cubicBezTo>
                  <a:pt x="393879" y="298026"/>
                  <a:pt x="390595" y="299734"/>
                  <a:pt x="387973" y="303151"/>
                </a:cubicBezTo>
                <a:cubicBezTo>
                  <a:pt x="385352" y="306568"/>
                  <a:pt x="384041" y="312842"/>
                  <a:pt x="384041" y="321973"/>
                </a:cubicBezTo>
                <a:cubicBezTo>
                  <a:pt x="384041" y="330280"/>
                  <a:pt x="385367" y="336127"/>
                  <a:pt x="388018" y="339514"/>
                </a:cubicBezTo>
                <a:cubicBezTo>
                  <a:pt x="390669" y="342901"/>
                  <a:pt x="393938" y="344595"/>
                  <a:pt x="397826" y="344595"/>
                </a:cubicBezTo>
                <a:cubicBezTo>
                  <a:pt x="401832" y="344595"/>
                  <a:pt x="405146" y="342887"/>
                  <a:pt x="407768" y="339470"/>
                </a:cubicBezTo>
                <a:cubicBezTo>
                  <a:pt x="410389" y="336053"/>
                  <a:pt x="411700" y="329808"/>
                  <a:pt x="411700" y="320736"/>
                </a:cubicBezTo>
                <a:cubicBezTo>
                  <a:pt x="411700" y="312371"/>
                  <a:pt x="410374" y="306494"/>
                  <a:pt x="407723" y="303107"/>
                </a:cubicBezTo>
                <a:cubicBezTo>
                  <a:pt x="405072" y="299719"/>
                  <a:pt x="401773" y="298026"/>
                  <a:pt x="397826" y="298026"/>
                </a:cubicBezTo>
                <a:close/>
                <a:moveTo>
                  <a:pt x="263449" y="290956"/>
                </a:moveTo>
                <a:lnTo>
                  <a:pt x="347309" y="290956"/>
                </a:lnTo>
                <a:lnTo>
                  <a:pt x="347309" y="303328"/>
                </a:lnTo>
                <a:cubicBezTo>
                  <a:pt x="339061" y="312106"/>
                  <a:pt x="330887" y="323770"/>
                  <a:pt x="322787" y="338321"/>
                </a:cubicBezTo>
                <a:cubicBezTo>
                  <a:pt x="314687" y="352872"/>
                  <a:pt x="308427" y="367835"/>
                  <a:pt x="304009" y="383211"/>
                </a:cubicBezTo>
                <a:cubicBezTo>
                  <a:pt x="300828" y="394051"/>
                  <a:pt x="298795" y="405921"/>
                  <a:pt x="297912" y="418823"/>
                </a:cubicBezTo>
                <a:lnTo>
                  <a:pt x="281564" y="418823"/>
                </a:lnTo>
                <a:cubicBezTo>
                  <a:pt x="281740" y="408631"/>
                  <a:pt x="283743" y="396319"/>
                  <a:pt x="287573" y="381886"/>
                </a:cubicBezTo>
                <a:cubicBezTo>
                  <a:pt x="291402" y="367453"/>
                  <a:pt x="296895" y="353535"/>
                  <a:pt x="304053" y="340132"/>
                </a:cubicBezTo>
                <a:cubicBezTo>
                  <a:pt x="311211" y="326730"/>
                  <a:pt x="318825" y="315434"/>
                  <a:pt x="326896" y="306244"/>
                </a:cubicBezTo>
                <a:lnTo>
                  <a:pt x="263449" y="306244"/>
                </a:lnTo>
                <a:close/>
                <a:moveTo>
                  <a:pt x="59117" y="289277"/>
                </a:moveTo>
                <a:lnTo>
                  <a:pt x="72107" y="289277"/>
                </a:lnTo>
                <a:lnTo>
                  <a:pt x="72107" y="373226"/>
                </a:lnTo>
                <a:lnTo>
                  <a:pt x="89603" y="373226"/>
                </a:lnTo>
                <a:lnTo>
                  <a:pt x="89603" y="387806"/>
                </a:lnTo>
                <a:lnTo>
                  <a:pt x="72107" y="387806"/>
                </a:lnTo>
                <a:lnTo>
                  <a:pt x="72107" y="418823"/>
                </a:lnTo>
                <a:lnTo>
                  <a:pt x="56201" y="418823"/>
                </a:lnTo>
                <a:lnTo>
                  <a:pt x="56201" y="387806"/>
                </a:lnTo>
                <a:lnTo>
                  <a:pt x="0" y="387806"/>
                </a:lnTo>
                <a:lnTo>
                  <a:pt x="0" y="373226"/>
                </a:lnTo>
                <a:close/>
                <a:moveTo>
                  <a:pt x="152227" y="288747"/>
                </a:moveTo>
                <a:cubicBezTo>
                  <a:pt x="159179" y="288747"/>
                  <a:pt x="165276" y="290146"/>
                  <a:pt x="170519" y="292945"/>
                </a:cubicBezTo>
                <a:cubicBezTo>
                  <a:pt x="175762" y="295743"/>
                  <a:pt x="180092" y="299778"/>
                  <a:pt x="183509" y="305051"/>
                </a:cubicBezTo>
                <a:cubicBezTo>
                  <a:pt x="186926" y="310323"/>
                  <a:pt x="189607" y="316745"/>
                  <a:pt x="191551" y="324315"/>
                </a:cubicBezTo>
                <a:cubicBezTo>
                  <a:pt x="193495" y="331885"/>
                  <a:pt x="194467" y="342091"/>
                  <a:pt x="194467" y="354934"/>
                </a:cubicBezTo>
                <a:cubicBezTo>
                  <a:pt x="194467" y="370133"/>
                  <a:pt x="192906" y="382401"/>
                  <a:pt x="189783" y="391739"/>
                </a:cubicBezTo>
                <a:cubicBezTo>
                  <a:pt x="186661" y="401076"/>
                  <a:pt x="181992" y="408293"/>
                  <a:pt x="175777" y="413388"/>
                </a:cubicBezTo>
                <a:cubicBezTo>
                  <a:pt x="169562" y="418484"/>
                  <a:pt x="161712" y="421032"/>
                  <a:pt x="152227" y="421032"/>
                </a:cubicBezTo>
                <a:cubicBezTo>
                  <a:pt x="139738" y="421032"/>
                  <a:pt x="129930" y="416555"/>
                  <a:pt x="122801" y="407600"/>
                </a:cubicBezTo>
                <a:cubicBezTo>
                  <a:pt x="114259" y="396820"/>
                  <a:pt x="109988" y="379264"/>
                  <a:pt x="109988" y="354934"/>
                </a:cubicBezTo>
                <a:cubicBezTo>
                  <a:pt x="109988" y="339617"/>
                  <a:pt x="111564" y="327290"/>
                  <a:pt x="114716" y="317952"/>
                </a:cubicBezTo>
                <a:cubicBezTo>
                  <a:pt x="117868" y="308615"/>
                  <a:pt x="122551" y="301413"/>
                  <a:pt x="128766" y="296347"/>
                </a:cubicBezTo>
                <a:cubicBezTo>
                  <a:pt x="134981" y="291280"/>
                  <a:pt x="142802" y="288747"/>
                  <a:pt x="152227" y="288747"/>
                </a:cubicBezTo>
                <a:close/>
                <a:moveTo>
                  <a:pt x="468785" y="287068"/>
                </a:moveTo>
                <a:lnTo>
                  <a:pt x="481686" y="287068"/>
                </a:lnTo>
                <a:lnTo>
                  <a:pt x="411081" y="423595"/>
                </a:lnTo>
                <a:lnTo>
                  <a:pt x="397915" y="423595"/>
                </a:lnTo>
                <a:close/>
                <a:moveTo>
                  <a:pt x="397385" y="287068"/>
                </a:moveTo>
                <a:cubicBezTo>
                  <a:pt x="405514" y="287068"/>
                  <a:pt x="412245" y="289970"/>
                  <a:pt x="417576" y="295772"/>
                </a:cubicBezTo>
                <a:cubicBezTo>
                  <a:pt x="422908" y="301575"/>
                  <a:pt x="425574" y="310103"/>
                  <a:pt x="425574" y="321355"/>
                </a:cubicBezTo>
                <a:cubicBezTo>
                  <a:pt x="425574" y="332312"/>
                  <a:pt x="422878" y="340751"/>
                  <a:pt x="417488" y="346672"/>
                </a:cubicBezTo>
                <a:cubicBezTo>
                  <a:pt x="412098" y="352592"/>
                  <a:pt x="405455" y="355552"/>
                  <a:pt x="397561" y="355552"/>
                </a:cubicBezTo>
                <a:cubicBezTo>
                  <a:pt x="389726" y="355552"/>
                  <a:pt x="383202" y="352636"/>
                  <a:pt x="377988" y="346804"/>
                </a:cubicBezTo>
                <a:cubicBezTo>
                  <a:pt x="372774" y="340972"/>
                  <a:pt x="370168" y="332165"/>
                  <a:pt x="370168" y="320383"/>
                </a:cubicBezTo>
                <a:cubicBezTo>
                  <a:pt x="370168" y="311133"/>
                  <a:pt x="372495" y="303269"/>
                  <a:pt x="377149" y="296789"/>
                </a:cubicBezTo>
                <a:cubicBezTo>
                  <a:pt x="381803" y="290308"/>
                  <a:pt x="388548" y="287068"/>
                  <a:pt x="397385" y="287068"/>
                </a:cubicBezTo>
                <a:close/>
                <a:moveTo>
                  <a:pt x="223335" y="113640"/>
                </a:moveTo>
                <a:lnTo>
                  <a:pt x="241450" y="113640"/>
                </a:lnTo>
                <a:lnTo>
                  <a:pt x="241450" y="131755"/>
                </a:lnTo>
                <a:cubicBezTo>
                  <a:pt x="241450" y="138412"/>
                  <a:pt x="240272" y="143788"/>
                  <a:pt x="237915" y="147882"/>
                </a:cubicBezTo>
                <a:cubicBezTo>
                  <a:pt x="235559" y="151976"/>
                  <a:pt x="231818" y="155143"/>
                  <a:pt x="226693" y="157381"/>
                </a:cubicBezTo>
                <a:lnTo>
                  <a:pt x="222274" y="150577"/>
                </a:lnTo>
                <a:cubicBezTo>
                  <a:pt x="225632" y="149104"/>
                  <a:pt x="228107" y="146939"/>
                  <a:pt x="229697" y="144082"/>
                </a:cubicBezTo>
                <a:cubicBezTo>
                  <a:pt x="231288" y="141225"/>
                  <a:pt x="232171" y="137116"/>
                  <a:pt x="232348" y="131755"/>
                </a:cubicBezTo>
                <a:lnTo>
                  <a:pt x="223335" y="131755"/>
                </a:lnTo>
                <a:close/>
                <a:moveTo>
                  <a:pt x="481686" y="79000"/>
                </a:moveTo>
                <a:cubicBezTo>
                  <a:pt x="477680" y="79000"/>
                  <a:pt x="474367" y="80708"/>
                  <a:pt x="471745" y="84125"/>
                </a:cubicBezTo>
                <a:cubicBezTo>
                  <a:pt x="469124" y="87542"/>
                  <a:pt x="467813" y="93816"/>
                  <a:pt x="467813" y="102947"/>
                </a:cubicBezTo>
                <a:cubicBezTo>
                  <a:pt x="467813" y="111195"/>
                  <a:pt x="469138" y="117027"/>
                  <a:pt x="471789" y="120444"/>
                </a:cubicBezTo>
                <a:cubicBezTo>
                  <a:pt x="474440" y="123861"/>
                  <a:pt x="477710" y="125569"/>
                  <a:pt x="481598" y="125569"/>
                </a:cubicBezTo>
                <a:cubicBezTo>
                  <a:pt x="485663" y="125569"/>
                  <a:pt x="489006" y="123861"/>
                  <a:pt x="491628" y="120444"/>
                </a:cubicBezTo>
                <a:cubicBezTo>
                  <a:pt x="494249" y="117027"/>
                  <a:pt x="495560" y="110783"/>
                  <a:pt x="495560" y="101710"/>
                </a:cubicBezTo>
                <a:cubicBezTo>
                  <a:pt x="495560" y="93345"/>
                  <a:pt x="494234" y="87469"/>
                  <a:pt x="491583" y="84081"/>
                </a:cubicBezTo>
                <a:cubicBezTo>
                  <a:pt x="488932" y="80694"/>
                  <a:pt x="485633" y="79000"/>
                  <a:pt x="481686" y="79000"/>
                </a:cubicBezTo>
                <a:close/>
                <a:moveTo>
                  <a:pt x="555896" y="76879"/>
                </a:moveTo>
                <a:lnTo>
                  <a:pt x="604763" y="76879"/>
                </a:lnTo>
                <a:lnTo>
                  <a:pt x="604763" y="92874"/>
                </a:lnTo>
                <a:lnTo>
                  <a:pt x="555896" y="92874"/>
                </a:lnTo>
                <a:close/>
                <a:moveTo>
                  <a:pt x="152139" y="68396"/>
                </a:moveTo>
                <a:cubicBezTo>
                  <a:pt x="144657" y="68396"/>
                  <a:pt x="138457" y="70870"/>
                  <a:pt x="133538" y="75819"/>
                </a:cubicBezTo>
                <a:cubicBezTo>
                  <a:pt x="128619" y="80767"/>
                  <a:pt x="126159" y="86953"/>
                  <a:pt x="126159" y="94376"/>
                </a:cubicBezTo>
                <a:cubicBezTo>
                  <a:pt x="126159" y="98912"/>
                  <a:pt x="127234" y="103301"/>
                  <a:pt x="129385" y="107542"/>
                </a:cubicBezTo>
                <a:cubicBezTo>
                  <a:pt x="131535" y="111784"/>
                  <a:pt x="134731" y="115068"/>
                  <a:pt x="138972" y="117395"/>
                </a:cubicBezTo>
                <a:cubicBezTo>
                  <a:pt x="143214" y="119722"/>
                  <a:pt x="147780" y="120886"/>
                  <a:pt x="152669" y="120886"/>
                </a:cubicBezTo>
                <a:cubicBezTo>
                  <a:pt x="160269" y="120886"/>
                  <a:pt x="166543" y="118441"/>
                  <a:pt x="171491" y="113551"/>
                </a:cubicBezTo>
                <a:cubicBezTo>
                  <a:pt x="176440" y="108662"/>
                  <a:pt x="178914" y="102447"/>
                  <a:pt x="178914" y="94906"/>
                </a:cubicBezTo>
                <a:cubicBezTo>
                  <a:pt x="178914" y="87248"/>
                  <a:pt x="176366" y="80915"/>
                  <a:pt x="171270" y="75907"/>
                </a:cubicBezTo>
                <a:cubicBezTo>
                  <a:pt x="166175" y="70900"/>
                  <a:pt x="159798" y="68396"/>
                  <a:pt x="152139" y="68396"/>
                </a:cubicBezTo>
                <a:close/>
                <a:moveTo>
                  <a:pt x="481245" y="68043"/>
                </a:moveTo>
                <a:cubicBezTo>
                  <a:pt x="489374" y="68043"/>
                  <a:pt x="496105" y="70944"/>
                  <a:pt x="501436" y="76747"/>
                </a:cubicBezTo>
                <a:cubicBezTo>
                  <a:pt x="506768" y="82549"/>
                  <a:pt x="509434" y="91077"/>
                  <a:pt x="509434" y="102329"/>
                </a:cubicBezTo>
                <a:cubicBezTo>
                  <a:pt x="509434" y="113286"/>
                  <a:pt x="506738" y="121725"/>
                  <a:pt x="501348" y="127646"/>
                </a:cubicBezTo>
                <a:cubicBezTo>
                  <a:pt x="495958" y="133566"/>
                  <a:pt x="489286" y="136527"/>
                  <a:pt x="481333" y="136527"/>
                </a:cubicBezTo>
                <a:cubicBezTo>
                  <a:pt x="473498" y="136527"/>
                  <a:pt x="466973" y="133596"/>
                  <a:pt x="461760" y="127734"/>
                </a:cubicBezTo>
                <a:cubicBezTo>
                  <a:pt x="456546" y="121873"/>
                  <a:pt x="453939" y="113080"/>
                  <a:pt x="453939" y="101357"/>
                </a:cubicBezTo>
                <a:cubicBezTo>
                  <a:pt x="453939" y="92049"/>
                  <a:pt x="456266" y="84169"/>
                  <a:pt x="460920" y="77719"/>
                </a:cubicBezTo>
                <a:cubicBezTo>
                  <a:pt x="465574" y="71268"/>
                  <a:pt x="472349" y="68043"/>
                  <a:pt x="481245" y="68043"/>
                </a:cubicBezTo>
                <a:close/>
                <a:moveTo>
                  <a:pt x="56201" y="27747"/>
                </a:moveTo>
                <a:lnTo>
                  <a:pt x="15640" y="86158"/>
                </a:lnTo>
                <a:lnTo>
                  <a:pt x="56201" y="86158"/>
                </a:lnTo>
                <a:close/>
                <a:moveTo>
                  <a:pt x="152404" y="14758"/>
                </a:moveTo>
                <a:cubicBezTo>
                  <a:pt x="146336" y="14758"/>
                  <a:pt x="141299" y="16702"/>
                  <a:pt x="137293" y="20590"/>
                </a:cubicBezTo>
                <a:cubicBezTo>
                  <a:pt x="133288" y="24478"/>
                  <a:pt x="131285" y="29132"/>
                  <a:pt x="131285" y="34552"/>
                </a:cubicBezTo>
                <a:cubicBezTo>
                  <a:pt x="131285" y="40678"/>
                  <a:pt x="133258" y="45686"/>
                  <a:pt x="137205" y="49574"/>
                </a:cubicBezTo>
                <a:cubicBezTo>
                  <a:pt x="141152" y="53462"/>
                  <a:pt x="146277" y="55406"/>
                  <a:pt x="152581" y="55406"/>
                </a:cubicBezTo>
                <a:cubicBezTo>
                  <a:pt x="158708" y="55406"/>
                  <a:pt x="163730" y="53477"/>
                  <a:pt x="167647" y="49618"/>
                </a:cubicBezTo>
                <a:cubicBezTo>
                  <a:pt x="171565" y="45759"/>
                  <a:pt x="173524" y="41032"/>
                  <a:pt x="173524" y="35435"/>
                </a:cubicBezTo>
                <a:cubicBezTo>
                  <a:pt x="173524" y="29603"/>
                  <a:pt x="171506" y="24699"/>
                  <a:pt x="167471" y="20722"/>
                </a:cubicBezTo>
                <a:cubicBezTo>
                  <a:pt x="163435" y="16746"/>
                  <a:pt x="158413" y="14758"/>
                  <a:pt x="152404" y="14758"/>
                </a:cubicBezTo>
                <a:close/>
                <a:moveTo>
                  <a:pt x="397826" y="10958"/>
                </a:moveTo>
                <a:cubicBezTo>
                  <a:pt x="393879" y="10958"/>
                  <a:pt x="390595" y="12666"/>
                  <a:pt x="387973" y="16083"/>
                </a:cubicBezTo>
                <a:cubicBezTo>
                  <a:pt x="385352" y="19500"/>
                  <a:pt x="384041" y="25774"/>
                  <a:pt x="384041" y="34905"/>
                </a:cubicBezTo>
                <a:cubicBezTo>
                  <a:pt x="384041" y="43212"/>
                  <a:pt x="385367" y="49058"/>
                  <a:pt x="388018" y="52446"/>
                </a:cubicBezTo>
                <a:cubicBezTo>
                  <a:pt x="390669" y="55833"/>
                  <a:pt x="393938" y="57527"/>
                  <a:pt x="397826" y="57527"/>
                </a:cubicBezTo>
                <a:cubicBezTo>
                  <a:pt x="401832" y="57527"/>
                  <a:pt x="405146" y="55819"/>
                  <a:pt x="407768" y="52402"/>
                </a:cubicBezTo>
                <a:cubicBezTo>
                  <a:pt x="410389" y="48985"/>
                  <a:pt x="411700" y="42740"/>
                  <a:pt x="411700" y="33668"/>
                </a:cubicBezTo>
                <a:cubicBezTo>
                  <a:pt x="411700" y="25303"/>
                  <a:pt x="410374" y="19426"/>
                  <a:pt x="407723" y="16039"/>
                </a:cubicBezTo>
                <a:cubicBezTo>
                  <a:pt x="405072" y="12651"/>
                  <a:pt x="401773" y="10958"/>
                  <a:pt x="397826" y="10958"/>
                </a:cubicBezTo>
                <a:close/>
                <a:moveTo>
                  <a:pt x="59117" y="2209"/>
                </a:moveTo>
                <a:lnTo>
                  <a:pt x="72107" y="2209"/>
                </a:lnTo>
                <a:lnTo>
                  <a:pt x="72107" y="86158"/>
                </a:lnTo>
                <a:lnTo>
                  <a:pt x="89603" y="86158"/>
                </a:lnTo>
                <a:lnTo>
                  <a:pt x="89603" y="100738"/>
                </a:lnTo>
                <a:lnTo>
                  <a:pt x="72107" y="100738"/>
                </a:lnTo>
                <a:lnTo>
                  <a:pt x="72107" y="131755"/>
                </a:lnTo>
                <a:lnTo>
                  <a:pt x="56201" y="131755"/>
                </a:lnTo>
                <a:lnTo>
                  <a:pt x="56201" y="100738"/>
                </a:lnTo>
                <a:lnTo>
                  <a:pt x="0" y="100738"/>
                </a:lnTo>
                <a:lnTo>
                  <a:pt x="0" y="86158"/>
                </a:lnTo>
                <a:close/>
                <a:moveTo>
                  <a:pt x="312050" y="1679"/>
                </a:moveTo>
                <a:lnTo>
                  <a:pt x="322301" y="1679"/>
                </a:lnTo>
                <a:lnTo>
                  <a:pt x="322301" y="131755"/>
                </a:lnTo>
                <a:lnTo>
                  <a:pt x="306395" y="131755"/>
                </a:lnTo>
                <a:lnTo>
                  <a:pt x="306395" y="30398"/>
                </a:lnTo>
                <a:cubicBezTo>
                  <a:pt x="302566" y="34051"/>
                  <a:pt x="297543" y="37703"/>
                  <a:pt x="291328" y="41356"/>
                </a:cubicBezTo>
                <a:cubicBezTo>
                  <a:pt x="285113" y="45008"/>
                  <a:pt x="279531" y="47748"/>
                  <a:pt x="274583" y="49574"/>
                </a:cubicBezTo>
                <a:lnTo>
                  <a:pt x="274583" y="34198"/>
                </a:lnTo>
                <a:cubicBezTo>
                  <a:pt x="283478" y="30015"/>
                  <a:pt x="291255" y="24949"/>
                  <a:pt x="297912" y="18999"/>
                </a:cubicBezTo>
                <a:cubicBezTo>
                  <a:pt x="304569" y="13049"/>
                  <a:pt x="309281" y="7276"/>
                  <a:pt x="312050" y="1679"/>
                </a:cubicBezTo>
                <a:close/>
                <a:moveTo>
                  <a:pt x="152227" y="1679"/>
                </a:moveTo>
                <a:cubicBezTo>
                  <a:pt x="163538" y="1679"/>
                  <a:pt x="172640" y="4964"/>
                  <a:pt x="179533" y="11532"/>
                </a:cubicBezTo>
                <a:cubicBezTo>
                  <a:pt x="186425" y="18101"/>
                  <a:pt x="189872" y="26098"/>
                  <a:pt x="189872" y="35524"/>
                </a:cubicBezTo>
                <a:cubicBezTo>
                  <a:pt x="189872" y="41533"/>
                  <a:pt x="188296" y="46761"/>
                  <a:pt x="185144" y="51209"/>
                </a:cubicBezTo>
                <a:cubicBezTo>
                  <a:pt x="181992" y="55657"/>
                  <a:pt x="177206" y="59088"/>
                  <a:pt x="170784" y="61503"/>
                </a:cubicBezTo>
                <a:cubicBezTo>
                  <a:pt x="178737" y="64096"/>
                  <a:pt x="184791" y="68278"/>
                  <a:pt x="188944" y="74052"/>
                </a:cubicBezTo>
                <a:cubicBezTo>
                  <a:pt x="193097" y="79825"/>
                  <a:pt x="195174" y="86717"/>
                  <a:pt x="195174" y="94729"/>
                </a:cubicBezTo>
                <a:cubicBezTo>
                  <a:pt x="195174" y="105805"/>
                  <a:pt x="191256" y="115113"/>
                  <a:pt x="183421" y="122653"/>
                </a:cubicBezTo>
                <a:cubicBezTo>
                  <a:pt x="175586" y="130194"/>
                  <a:pt x="165276" y="133964"/>
                  <a:pt x="152493" y="133964"/>
                </a:cubicBezTo>
                <a:cubicBezTo>
                  <a:pt x="139709" y="133964"/>
                  <a:pt x="129399" y="130179"/>
                  <a:pt x="121564" y="122609"/>
                </a:cubicBezTo>
                <a:cubicBezTo>
                  <a:pt x="113729" y="115039"/>
                  <a:pt x="109811" y="105598"/>
                  <a:pt x="109811" y="94287"/>
                </a:cubicBezTo>
                <a:cubicBezTo>
                  <a:pt x="109811" y="85863"/>
                  <a:pt x="111947" y="78809"/>
                  <a:pt x="116218" y="73124"/>
                </a:cubicBezTo>
                <a:cubicBezTo>
                  <a:pt x="120489" y="67439"/>
                  <a:pt x="126572" y="63565"/>
                  <a:pt x="134466" y="61503"/>
                </a:cubicBezTo>
                <a:cubicBezTo>
                  <a:pt x="127868" y="59088"/>
                  <a:pt x="122978" y="55642"/>
                  <a:pt x="119797" y="51165"/>
                </a:cubicBezTo>
                <a:cubicBezTo>
                  <a:pt x="116616" y="46687"/>
                  <a:pt x="115025" y="41326"/>
                  <a:pt x="115025" y="35082"/>
                </a:cubicBezTo>
                <a:cubicBezTo>
                  <a:pt x="115025" y="25656"/>
                  <a:pt x="118412" y="17733"/>
                  <a:pt x="125187" y="11311"/>
                </a:cubicBezTo>
                <a:cubicBezTo>
                  <a:pt x="131962" y="4890"/>
                  <a:pt x="140975" y="1679"/>
                  <a:pt x="152227" y="1679"/>
                </a:cubicBezTo>
                <a:close/>
                <a:moveTo>
                  <a:pt x="468785" y="0"/>
                </a:moveTo>
                <a:lnTo>
                  <a:pt x="481686" y="0"/>
                </a:lnTo>
                <a:lnTo>
                  <a:pt x="411081" y="136527"/>
                </a:lnTo>
                <a:lnTo>
                  <a:pt x="397915" y="136527"/>
                </a:lnTo>
                <a:close/>
                <a:moveTo>
                  <a:pt x="397385" y="0"/>
                </a:moveTo>
                <a:cubicBezTo>
                  <a:pt x="405514" y="0"/>
                  <a:pt x="412245" y="2902"/>
                  <a:pt x="417576" y="8704"/>
                </a:cubicBezTo>
                <a:cubicBezTo>
                  <a:pt x="422908" y="14507"/>
                  <a:pt x="425574" y="23034"/>
                  <a:pt x="425574" y="34287"/>
                </a:cubicBezTo>
                <a:cubicBezTo>
                  <a:pt x="425574" y="45244"/>
                  <a:pt x="422878" y="53683"/>
                  <a:pt x="417488" y="59604"/>
                </a:cubicBezTo>
                <a:cubicBezTo>
                  <a:pt x="412098" y="65524"/>
                  <a:pt x="405455" y="68484"/>
                  <a:pt x="397561" y="68484"/>
                </a:cubicBezTo>
                <a:cubicBezTo>
                  <a:pt x="389726" y="68484"/>
                  <a:pt x="383202" y="65568"/>
                  <a:pt x="377988" y="59736"/>
                </a:cubicBezTo>
                <a:cubicBezTo>
                  <a:pt x="372774" y="53904"/>
                  <a:pt x="370168" y="45097"/>
                  <a:pt x="370168" y="33314"/>
                </a:cubicBezTo>
                <a:cubicBezTo>
                  <a:pt x="370168" y="24065"/>
                  <a:pt x="372495" y="16201"/>
                  <a:pt x="377149" y="9721"/>
                </a:cubicBezTo>
                <a:cubicBezTo>
                  <a:pt x="381803" y="3240"/>
                  <a:pt x="388548" y="0"/>
                  <a:pt x="397385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ru-RU" sz="24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41038AEA-9619-A298-F5A4-23EB424EB8AA}"/>
              </a:ext>
            </a:extLst>
          </p:cNvPr>
          <p:cNvSpPr txBox="1"/>
          <p:nvPr/>
        </p:nvSpPr>
        <p:spPr>
          <a:xfrm>
            <a:off x="8777228" y="3429000"/>
            <a:ext cx="772662" cy="1500147"/>
          </a:xfrm>
          <a:custGeom>
            <a:avLst/>
            <a:gdLst/>
            <a:ahLst/>
            <a:cxnLst/>
            <a:rect l="l" t="t" r="r" b="b"/>
            <a:pathLst>
              <a:path w="617749" h="1260465">
                <a:moveTo>
                  <a:pt x="226796" y="1216723"/>
                </a:moveTo>
                <a:lnTo>
                  <a:pt x="244911" y="1216723"/>
                </a:lnTo>
                <a:lnTo>
                  <a:pt x="244911" y="1234838"/>
                </a:lnTo>
                <a:cubicBezTo>
                  <a:pt x="244911" y="1241495"/>
                  <a:pt x="243733" y="1246871"/>
                  <a:pt x="241376" y="1250965"/>
                </a:cubicBezTo>
                <a:cubicBezTo>
                  <a:pt x="239020" y="1255059"/>
                  <a:pt x="235279" y="1258226"/>
                  <a:pt x="230154" y="1260465"/>
                </a:cubicBezTo>
                <a:lnTo>
                  <a:pt x="225735" y="1253660"/>
                </a:lnTo>
                <a:cubicBezTo>
                  <a:pt x="229093" y="1252188"/>
                  <a:pt x="231568" y="1250023"/>
                  <a:pt x="233158" y="1247165"/>
                </a:cubicBezTo>
                <a:cubicBezTo>
                  <a:pt x="234749" y="1244308"/>
                  <a:pt x="235632" y="1240199"/>
                  <a:pt x="235809" y="1234838"/>
                </a:cubicBezTo>
                <a:lnTo>
                  <a:pt x="226796" y="1234838"/>
                </a:lnTo>
                <a:close/>
                <a:moveTo>
                  <a:pt x="485147" y="1182083"/>
                </a:moveTo>
                <a:cubicBezTo>
                  <a:pt x="481141" y="1182083"/>
                  <a:pt x="477828" y="1183792"/>
                  <a:pt x="475206" y="1187209"/>
                </a:cubicBezTo>
                <a:cubicBezTo>
                  <a:pt x="472585" y="1190625"/>
                  <a:pt x="471274" y="1196899"/>
                  <a:pt x="471274" y="1206031"/>
                </a:cubicBezTo>
                <a:cubicBezTo>
                  <a:pt x="471274" y="1214278"/>
                  <a:pt x="472599" y="1220110"/>
                  <a:pt x="475250" y="1223527"/>
                </a:cubicBezTo>
                <a:cubicBezTo>
                  <a:pt x="477901" y="1226944"/>
                  <a:pt x="481171" y="1228653"/>
                  <a:pt x="485059" y="1228653"/>
                </a:cubicBezTo>
                <a:cubicBezTo>
                  <a:pt x="489124" y="1228653"/>
                  <a:pt x="492467" y="1226944"/>
                  <a:pt x="495089" y="1223527"/>
                </a:cubicBezTo>
                <a:cubicBezTo>
                  <a:pt x="497710" y="1220110"/>
                  <a:pt x="499021" y="1213866"/>
                  <a:pt x="499021" y="1204794"/>
                </a:cubicBezTo>
                <a:cubicBezTo>
                  <a:pt x="499021" y="1196428"/>
                  <a:pt x="497695" y="1190552"/>
                  <a:pt x="495044" y="1187164"/>
                </a:cubicBezTo>
                <a:cubicBezTo>
                  <a:pt x="492393" y="1183777"/>
                  <a:pt x="489094" y="1182083"/>
                  <a:pt x="485147" y="1182083"/>
                </a:cubicBezTo>
                <a:close/>
                <a:moveTo>
                  <a:pt x="568882" y="1179963"/>
                </a:moveTo>
                <a:lnTo>
                  <a:pt x="617749" y="1179963"/>
                </a:lnTo>
                <a:lnTo>
                  <a:pt x="617749" y="1195957"/>
                </a:lnTo>
                <a:lnTo>
                  <a:pt x="568882" y="1195957"/>
                </a:lnTo>
                <a:close/>
                <a:moveTo>
                  <a:pt x="484706" y="1171126"/>
                </a:moveTo>
                <a:cubicBezTo>
                  <a:pt x="492835" y="1171126"/>
                  <a:pt x="499566" y="1174027"/>
                  <a:pt x="504897" y="1179830"/>
                </a:cubicBezTo>
                <a:cubicBezTo>
                  <a:pt x="510229" y="1185633"/>
                  <a:pt x="512895" y="1194160"/>
                  <a:pt x="512895" y="1205412"/>
                </a:cubicBezTo>
                <a:cubicBezTo>
                  <a:pt x="512895" y="1216370"/>
                  <a:pt x="510199" y="1224809"/>
                  <a:pt x="504809" y="1230729"/>
                </a:cubicBezTo>
                <a:cubicBezTo>
                  <a:pt x="499419" y="1236650"/>
                  <a:pt x="492747" y="1239610"/>
                  <a:pt x="484794" y="1239610"/>
                </a:cubicBezTo>
                <a:cubicBezTo>
                  <a:pt x="476959" y="1239610"/>
                  <a:pt x="470434" y="1236679"/>
                  <a:pt x="465221" y="1230818"/>
                </a:cubicBezTo>
                <a:cubicBezTo>
                  <a:pt x="460007" y="1224956"/>
                  <a:pt x="457400" y="1216163"/>
                  <a:pt x="457400" y="1204440"/>
                </a:cubicBezTo>
                <a:cubicBezTo>
                  <a:pt x="457400" y="1195132"/>
                  <a:pt x="459727" y="1187253"/>
                  <a:pt x="464381" y="1180802"/>
                </a:cubicBezTo>
                <a:cubicBezTo>
                  <a:pt x="469035" y="1174351"/>
                  <a:pt x="475810" y="1171126"/>
                  <a:pt x="484706" y="1171126"/>
                </a:cubicBezTo>
                <a:close/>
                <a:moveTo>
                  <a:pt x="309237" y="1164852"/>
                </a:moveTo>
                <a:cubicBezTo>
                  <a:pt x="302050" y="1164852"/>
                  <a:pt x="295953" y="1167429"/>
                  <a:pt x="290945" y="1172584"/>
                </a:cubicBezTo>
                <a:cubicBezTo>
                  <a:pt x="285938" y="1177739"/>
                  <a:pt x="283434" y="1184499"/>
                  <a:pt x="283434" y="1192864"/>
                </a:cubicBezTo>
                <a:cubicBezTo>
                  <a:pt x="283434" y="1198343"/>
                  <a:pt x="284598" y="1203586"/>
                  <a:pt x="286925" y="1208593"/>
                </a:cubicBezTo>
                <a:cubicBezTo>
                  <a:pt x="289252" y="1213601"/>
                  <a:pt x="292506" y="1217415"/>
                  <a:pt x="296689" y="1220037"/>
                </a:cubicBezTo>
                <a:cubicBezTo>
                  <a:pt x="300872" y="1222658"/>
                  <a:pt x="305261" y="1223969"/>
                  <a:pt x="309856" y="1223969"/>
                </a:cubicBezTo>
                <a:cubicBezTo>
                  <a:pt x="316572" y="1223969"/>
                  <a:pt x="322345" y="1221259"/>
                  <a:pt x="327176" y="1215839"/>
                </a:cubicBezTo>
                <a:cubicBezTo>
                  <a:pt x="332006" y="1210420"/>
                  <a:pt x="334422" y="1203056"/>
                  <a:pt x="334422" y="1193748"/>
                </a:cubicBezTo>
                <a:cubicBezTo>
                  <a:pt x="334422" y="1184793"/>
                  <a:pt x="332036" y="1177739"/>
                  <a:pt x="327264" y="1172584"/>
                </a:cubicBezTo>
                <a:cubicBezTo>
                  <a:pt x="322492" y="1167429"/>
                  <a:pt x="316483" y="1164852"/>
                  <a:pt x="309237" y="1164852"/>
                </a:cubicBezTo>
                <a:close/>
                <a:moveTo>
                  <a:pt x="164437" y="1130831"/>
                </a:moveTo>
                <a:lnTo>
                  <a:pt x="123876" y="1189241"/>
                </a:lnTo>
                <a:lnTo>
                  <a:pt x="164437" y="1189241"/>
                </a:lnTo>
                <a:close/>
                <a:moveTo>
                  <a:pt x="401287" y="1114041"/>
                </a:moveTo>
                <a:cubicBezTo>
                  <a:pt x="397340" y="1114041"/>
                  <a:pt x="394056" y="1115749"/>
                  <a:pt x="391434" y="1119166"/>
                </a:cubicBezTo>
                <a:cubicBezTo>
                  <a:pt x="388813" y="1122583"/>
                  <a:pt x="387502" y="1128857"/>
                  <a:pt x="387502" y="1137988"/>
                </a:cubicBezTo>
                <a:cubicBezTo>
                  <a:pt x="387502" y="1146295"/>
                  <a:pt x="388828" y="1152142"/>
                  <a:pt x="391479" y="1155529"/>
                </a:cubicBezTo>
                <a:cubicBezTo>
                  <a:pt x="394130" y="1158917"/>
                  <a:pt x="397399" y="1160610"/>
                  <a:pt x="401287" y="1160610"/>
                </a:cubicBezTo>
                <a:cubicBezTo>
                  <a:pt x="405293" y="1160610"/>
                  <a:pt x="408607" y="1158902"/>
                  <a:pt x="411229" y="1155485"/>
                </a:cubicBezTo>
                <a:cubicBezTo>
                  <a:pt x="413850" y="1152068"/>
                  <a:pt x="415161" y="1145824"/>
                  <a:pt x="415161" y="1136751"/>
                </a:cubicBezTo>
                <a:cubicBezTo>
                  <a:pt x="415161" y="1128386"/>
                  <a:pt x="413835" y="1122509"/>
                  <a:pt x="411184" y="1119122"/>
                </a:cubicBezTo>
                <a:cubicBezTo>
                  <a:pt x="408533" y="1115735"/>
                  <a:pt x="405234" y="1114041"/>
                  <a:pt x="401287" y="1114041"/>
                </a:cubicBezTo>
                <a:close/>
                <a:moveTo>
                  <a:pt x="167353" y="1105293"/>
                </a:moveTo>
                <a:lnTo>
                  <a:pt x="180343" y="1105293"/>
                </a:lnTo>
                <a:lnTo>
                  <a:pt x="180343" y="1189241"/>
                </a:lnTo>
                <a:lnTo>
                  <a:pt x="197839" y="1189241"/>
                </a:lnTo>
                <a:lnTo>
                  <a:pt x="197839" y="1203822"/>
                </a:lnTo>
                <a:lnTo>
                  <a:pt x="180343" y="1203822"/>
                </a:lnTo>
                <a:lnTo>
                  <a:pt x="180343" y="1234838"/>
                </a:lnTo>
                <a:lnTo>
                  <a:pt x="164437" y="1234838"/>
                </a:lnTo>
                <a:lnTo>
                  <a:pt x="164437" y="1203822"/>
                </a:lnTo>
                <a:lnTo>
                  <a:pt x="108236" y="1203822"/>
                </a:lnTo>
                <a:lnTo>
                  <a:pt x="108236" y="1189241"/>
                </a:lnTo>
                <a:close/>
                <a:moveTo>
                  <a:pt x="311623" y="1104762"/>
                </a:moveTo>
                <a:cubicBezTo>
                  <a:pt x="321815" y="1104762"/>
                  <a:pt x="330165" y="1107620"/>
                  <a:pt x="336675" y="1113334"/>
                </a:cubicBezTo>
                <a:cubicBezTo>
                  <a:pt x="343185" y="1119048"/>
                  <a:pt x="347088" y="1126943"/>
                  <a:pt x="348384" y="1137016"/>
                </a:cubicBezTo>
                <a:lnTo>
                  <a:pt x="332566" y="1138253"/>
                </a:lnTo>
                <a:cubicBezTo>
                  <a:pt x="331152" y="1132009"/>
                  <a:pt x="329149" y="1127473"/>
                  <a:pt x="326557" y="1124645"/>
                </a:cubicBezTo>
                <a:cubicBezTo>
                  <a:pt x="322257" y="1120109"/>
                  <a:pt x="316955" y="1117841"/>
                  <a:pt x="310651" y="1117841"/>
                </a:cubicBezTo>
                <a:cubicBezTo>
                  <a:pt x="305585" y="1117841"/>
                  <a:pt x="301137" y="1119255"/>
                  <a:pt x="297308" y="1122082"/>
                </a:cubicBezTo>
                <a:cubicBezTo>
                  <a:pt x="292300" y="1125735"/>
                  <a:pt x="288353" y="1131066"/>
                  <a:pt x="285467" y="1138077"/>
                </a:cubicBezTo>
                <a:cubicBezTo>
                  <a:pt x="282580" y="1145087"/>
                  <a:pt x="281078" y="1155073"/>
                  <a:pt x="280960" y="1168033"/>
                </a:cubicBezTo>
                <a:cubicBezTo>
                  <a:pt x="284789" y="1162201"/>
                  <a:pt x="289473" y="1157871"/>
                  <a:pt x="295010" y="1155043"/>
                </a:cubicBezTo>
                <a:cubicBezTo>
                  <a:pt x="300548" y="1152215"/>
                  <a:pt x="306351" y="1150802"/>
                  <a:pt x="312418" y="1150802"/>
                </a:cubicBezTo>
                <a:cubicBezTo>
                  <a:pt x="323022" y="1150802"/>
                  <a:pt x="332051" y="1154704"/>
                  <a:pt x="339503" y="1162510"/>
                </a:cubicBezTo>
                <a:cubicBezTo>
                  <a:pt x="346955" y="1170316"/>
                  <a:pt x="350681" y="1180404"/>
                  <a:pt x="350681" y="1192776"/>
                </a:cubicBezTo>
                <a:cubicBezTo>
                  <a:pt x="350681" y="1200905"/>
                  <a:pt x="348929" y="1208461"/>
                  <a:pt x="345423" y="1215442"/>
                </a:cubicBezTo>
                <a:cubicBezTo>
                  <a:pt x="341918" y="1222423"/>
                  <a:pt x="337102" y="1227769"/>
                  <a:pt x="330975" y="1231480"/>
                </a:cubicBezTo>
                <a:cubicBezTo>
                  <a:pt x="324849" y="1235192"/>
                  <a:pt x="317897" y="1237047"/>
                  <a:pt x="310121" y="1237047"/>
                </a:cubicBezTo>
                <a:cubicBezTo>
                  <a:pt x="296866" y="1237047"/>
                  <a:pt x="286056" y="1232173"/>
                  <a:pt x="277690" y="1222423"/>
                </a:cubicBezTo>
                <a:cubicBezTo>
                  <a:pt x="269325" y="1212673"/>
                  <a:pt x="265142" y="1196605"/>
                  <a:pt x="265142" y="1174219"/>
                </a:cubicBezTo>
                <a:cubicBezTo>
                  <a:pt x="265142" y="1149181"/>
                  <a:pt x="269767" y="1130978"/>
                  <a:pt x="279016" y="1119608"/>
                </a:cubicBezTo>
                <a:cubicBezTo>
                  <a:pt x="287087" y="1109711"/>
                  <a:pt x="297956" y="1104762"/>
                  <a:pt x="311623" y="1104762"/>
                </a:cubicBezTo>
                <a:close/>
                <a:moveTo>
                  <a:pt x="472246" y="1103083"/>
                </a:moveTo>
                <a:lnTo>
                  <a:pt x="485147" y="1103083"/>
                </a:lnTo>
                <a:lnTo>
                  <a:pt x="414542" y="1239610"/>
                </a:lnTo>
                <a:lnTo>
                  <a:pt x="401376" y="1239610"/>
                </a:lnTo>
                <a:close/>
                <a:moveTo>
                  <a:pt x="400846" y="1103083"/>
                </a:moveTo>
                <a:cubicBezTo>
                  <a:pt x="408975" y="1103083"/>
                  <a:pt x="415706" y="1105985"/>
                  <a:pt x="421037" y="1111788"/>
                </a:cubicBezTo>
                <a:cubicBezTo>
                  <a:pt x="426369" y="1117590"/>
                  <a:pt x="429035" y="1126118"/>
                  <a:pt x="429035" y="1137370"/>
                </a:cubicBezTo>
                <a:cubicBezTo>
                  <a:pt x="429035" y="1148327"/>
                  <a:pt x="426339" y="1156766"/>
                  <a:pt x="420949" y="1162687"/>
                </a:cubicBezTo>
                <a:cubicBezTo>
                  <a:pt x="415559" y="1168607"/>
                  <a:pt x="408916" y="1171568"/>
                  <a:pt x="401022" y="1171568"/>
                </a:cubicBezTo>
                <a:cubicBezTo>
                  <a:pt x="393187" y="1171568"/>
                  <a:pt x="386663" y="1168652"/>
                  <a:pt x="381449" y="1162819"/>
                </a:cubicBezTo>
                <a:cubicBezTo>
                  <a:pt x="376235" y="1156987"/>
                  <a:pt x="373629" y="1148180"/>
                  <a:pt x="373629" y="1136398"/>
                </a:cubicBezTo>
                <a:cubicBezTo>
                  <a:pt x="373629" y="1127149"/>
                  <a:pt x="375956" y="1119284"/>
                  <a:pt x="380610" y="1112804"/>
                </a:cubicBezTo>
                <a:cubicBezTo>
                  <a:pt x="385264" y="1106324"/>
                  <a:pt x="392009" y="1103083"/>
                  <a:pt x="400846" y="1103083"/>
                </a:cubicBezTo>
                <a:close/>
                <a:moveTo>
                  <a:pt x="217947" y="953626"/>
                </a:moveTo>
                <a:lnTo>
                  <a:pt x="236062" y="953626"/>
                </a:lnTo>
                <a:lnTo>
                  <a:pt x="236062" y="971741"/>
                </a:lnTo>
                <a:cubicBezTo>
                  <a:pt x="236062" y="978398"/>
                  <a:pt x="234884" y="983774"/>
                  <a:pt x="232527" y="987868"/>
                </a:cubicBezTo>
                <a:cubicBezTo>
                  <a:pt x="230171" y="991962"/>
                  <a:pt x="226430" y="995129"/>
                  <a:pt x="221305" y="997368"/>
                </a:cubicBezTo>
                <a:lnTo>
                  <a:pt x="216886" y="990563"/>
                </a:lnTo>
                <a:cubicBezTo>
                  <a:pt x="220244" y="989091"/>
                  <a:pt x="222719" y="986926"/>
                  <a:pt x="224309" y="984068"/>
                </a:cubicBezTo>
                <a:cubicBezTo>
                  <a:pt x="225900" y="981211"/>
                  <a:pt x="226783" y="977102"/>
                  <a:pt x="226960" y="971741"/>
                </a:cubicBezTo>
                <a:lnTo>
                  <a:pt x="217947" y="971741"/>
                </a:lnTo>
                <a:close/>
                <a:moveTo>
                  <a:pt x="476298" y="918986"/>
                </a:moveTo>
                <a:cubicBezTo>
                  <a:pt x="472292" y="918986"/>
                  <a:pt x="468979" y="920695"/>
                  <a:pt x="466357" y="924112"/>
                </a:cubicBezTo>
                <a:cubicBezTo>
                  <a:pt x="463736" y="927528"/>
                  <a:pt x="462425" y="933802"/>
                  <a:pt x="462425" y="942934"/>
                </a:cubicBezTo>
                <a:cubicBezTo>
                  <a:pt x="462425" y="951181"/>
                  <a:pt x="463750" y="957013"/>
                  <a:pt x="466401" y="960430"/>
                </a:cubicBezTo>
                <a:cubicBezTo>
                  <a:pt x="469052" y="963847"/>
                  <a:pt x="472322" y="965556"/>
                  <a:pt x="476210" y="965556"/>
                </a:cubicBezTo>
                <a:cubicBezTo>
                  <a:pt x="480275" y="965556"/>
                  <a:pt x="483618" y="963847"/>
                  <a:pt x="486240" y="960430"/>
                </a:cubicBezTo>
                <a:cubicBezTo>
                  <a:pt x="488861" y="957013"/>
                  <a:pt x="490172" y="950769"/>
                  <a:pt x="490172" y="941697"/>
                </a:cubicBezTo>
                <a:cubicBezTo>
                  <a:pt x="490172" y="933331"/>
                  <a:pt x="488846" y="927455"/>
                  <a:pt x="486195" y="924067"/>
                </a:cubicBezTo>
                <a:cubicBezTo>
                  <a:pt x="483544" y="920680"/>
                  <a:pt x="480245" y="918986"/>
                  <a:pt x="476298" y="918986"/>
                </a:cubicBezTo>
                <a:close/>
                <a:moveTo>
                  <a:pt x="560033" y="916866"/>
                </a:moveTo>
                <a:lnTo>
                  <a:pt x="608900" y="916866"/>
                </a:lnTo>
                <a:lnTo>
                  <a:pt x="608900" y="932860"/>
                </a:lnTo>
                <a:lnTo>
                  <a:pt x="560033" y="932860"/>
                </a:lnTo>
                <a:close/>
                <a:moveTo>
                  <a:pt x="475857" y="908029"/>
                </a:moveTo>
                <a:cubicBezTo>
                  <a:pt x="483986" y="908029"/>
                  <a:pt x="490717" y="910930"/>
                  <a:pt x="496048" y="916733"/>
                </a:cubicBezTo>
                <a:cubicBezTo>
                  <a:pt x="501380" y="922536"/>
                  <a:pt x="504046" y="931063"/>
                  <a:pt x="504046" y="942315"/>
                </a:cubicBezTo>
                <a:cubicBezTo>
                  <a:pt x="504046" y="953273"/>
                  <a:pt x="501350" y="961712"/>
                  <a:pt x="495960" y="967632"/>
                </a:cubicBezTo>
                <a:cubicBezTo>
                  <a:pt x="490570" y="973553"/>
                  <a:pt x="483898" y="976513"/>
                  <a:pt x="475945" y="976513"/>
                </a:cubicBezTo>
                <a:cubicBezTo>
                  <a:pt x="468110" y="976513"/>
                  <a:pt x="461585" y="973582"/>
                  <a:pt x="456372" y="967721"/>
                </a:cubicBezTo>
                <a:cubicBezTo>
                  <a:pt x="451158" y="961859"/>
                  <a:pt x="448551" y="953066"/>
                  <a:pt x="448551" y="941343"/>
                </a:cubicBezTo>
                <a:cubicBezTo>
                  <a:pt x="448551" y="932035"/>
                  <a:pt x="450878" y="924156"/>
                  <a:pt x="455532" y="917705"/>
                </a:cubicBezTo>
                <a:cubicBezTo>
                  <a:pt x="460186" y="911254"/>
                  <a:pt x="466961" y="908029"/>
                  <a:pt x="475857" y="908029"/>
                </a:cubicBezTo>
                <a:close/>
                <a:moveTo>
                  <a:pt x="300388" y="901755"/>
                </a:moveTo>
                <a:cubicBezTo>
                  <a:pt x="293201" y="901755"/>
                  <a:pt x="287104" y="904332"/>
                  <a:pt x="282096" y="909487"/>
                </a:cubicBezTo>
                <a:cubicBezTo>
                  <a:pt x="277089" y="914642"/>
                  <a:pt x="274585" y="921402"/>
                  <a:pt x="274585" y="929767"/>
                </a:cubicBezTo>
                <a:cubicBezTo>
                  <a:pt x="274585" y="935246"/>
                  <a:pt x="275749" y="940489"/>
                  <a:pt x="278076" y="945496"/>
                </a:cubicBezTo>
                <a:cubicBezTo>
                  <a:pt x="280403" y="950504"/>
                  <a:pt x="283657" y="954318"/>
                  <a:pt x="287840" y="956940"/>
                </a:cubicBezTo>
                <a:cubicBezTo>
                  <a:pt x="292023" y="959561"/>
                  <a:pt x="296412" y="960872"/>
                  <a:pt x="301007" y="960872"/>
                </a:cubicBezTo>
                <a:cubicBezTo>
                  <a:pt x="307723" y="960872"/>
                  <a:pt x="313496" y="958162"/>
                  <a:pt x="318327" y="952742"/>
                </a:cubicBezTo>
                <a:cubicBezTo>
                  <a:pt x="323157" y="947323"/>
                  <a:pt x="325573" y="939959"/>
                  <a:pt x="325573" y="930651"/>
                </a:cubicBezTo>
                <a:cubicBezTo>
                  <a:pt x="325573" y="921696"/>
                  <a:pt x="323187" y="914642"/>
                  <a:pt x="318415" y="909487"/>
                </a:cubicBezTo>
                <a:cubicBezTo>
                  <a:pt x="313643" y="904332"/>
                  <a:pt x="307634" y="901755"/>
                  <a:pt x="300388" y="901755"/>
                </a:cubicBezTo>
                <a:close/>
                <a:moveTo>
                  <a:pt x="147988" y="901755"/>
                </a:moveTo>
                <a:cubicBezTo>
                  <a:pt x="140801" y="901755"/>
                  <a:pt x="134704" y="904332"/>
                  <a:pt x="129696" y="909487"/>
                </a:cubicBezTo>
                <a:cubicBezTo>
                  <a:pt x="124689" y="914642"/>
                  <a:pt x="122185" y="921402"/>
                  <a:pt x="122185" y="929767"/>
                </a:cubicBezTo>
                <a:cubicBezTo>
                  <a:pt x="122185" y="935246"/>
                  <a:pt x="123349" y="940489"/>
                  <a:pt x="125676" y="945496"/>
                </a:cubicBezTo>
                <a:cubicBezTo>
                  <a:pt x="128003" y="950504"/>
                  <a:pt x="131257" y="954318"/>
                  <a:pt x="135440" y="956940"/>
                </a:cubicBezTo>
                <a:cubicBezTo>
                  <a:pt x="139623" y="959561"/>
                  <a:pt x="144012" y="960872"/>
                  <a:pt x="148607" y="960872"/>
                </a:cubicBezTo>
                <a:cubicBezTo>
                  <a:pt x="155323" y="960872"/>
                  <a:pt x="161096" y="958162"/>
                  <a:pt x="165927" y="952742"/>
                </a:cubicBezTo>
                <a:cubicBezTo>
                  <a:pt x="170757" y="947323"/>
                  <a:pt x="173173" y="939959"/>
                  <a:pt x="173173" y="930651"/>
                </a:cubicBezTo>
                <a:cubicBezTo>
                  <a:pt x="173173" y="921696"/>
                  <a:pt x="170787" y="914642"/>
                  <a:pt x="166015" y="909487"/>
                </a:cubicBezTo>
                <a:cubicBezTo>
                  <a:pt x="161243" y="904332"/>
                  <a:pt x="155234" y="901755"/>
                  <a:pt x="147988" y="901755"/>
                </a:cubicBezTo>
                <a:close/>
                <a:moveTo>
                  <a:pt x="392438" y="850944"/>
                </a:moveTo>
                <a:cubicBezTo>
                  <a:pt x="388491" y="850944"/>
                  <a:pt x="385207" y="852652"/>
                  <a:pt x="382586" y="856069"/>
                </a:cubicBezTo>
                <a:cubicBezTo>
                  <a:pt x="379964" y="859486"/>
                  <a:pt x="378653" y="865760"/>
                  <a:pt x="378653" y="874891"/>
                </a:cubicBezTo>
                <a:cubicBezTo>
                  <a:pt x="378653" y="883198"/>
                  <a:pt x="379979" y="889045"/>
                  <a:pt x="382630" y="892432"/>
                </a:cubicBezTo>
                <a:cubicBezTo>
                  <a:pt x="385281" y="895820"/>
                  <a:pt x="388550" y="897513"/>
                  <a:pt x="392438" y="897513"/>
                </a:cubicBezTo>
                <a:cubicBezTo>
                  <a:pt x="396444" y="897513"/>
                  <a:pt x="399758" y="895805"/>
                  <a:pt x="402380" y="892388"/>
                </a:cubicBezTo>
                <a:cubicBezTo>
                  <a:pt x="405001" y="888971"/>
                  <a:pt x="406312" y="882727"/>
                  <a:pt x="406312" y="873654"/>
                </a:cubicBezTo>
                <a:cubicBezTo>
                  <a:pt x="406312" y="865289"/>
                  <a:pt x="404986" y="859412"/>
                  <a:pt x="402335" y="856025"/>
                </a:cubicBezTo>
                <a:cubicBezTo>
                  <a:pt x="399684" y="852638"/>
                  <a:pt x="396385" y="850944"/>
                  <a:pt x="392438" y="850944"/>
                </a:cubicBezTo>
                <a:close/>
                <a:moveTo>
                  <a:pt x="302774" y="841665"/>
                </a:moveTo>
                <a:cubicBezTo>
                  <a:pt x="312966" y="841665"/>
                  <a:pt x="321316" y="844523"/>
                  <a:pt x="327826" y="850237"/>
                </a:cubicBezTo>
                <a:cubicBezTo>
                  <a:pt x="334336" y="855951"/>
                  <a:pt x="338239" y="863846"/>
                  <a:pt x="339535" y="873919"/>
                </a:cubicBezTo>
                <a:lnTo>
                  <a:pt x="323717" y="875156"/>
                </a:lnTo>
                <a:cubicBezTo>
                  <a:pt x="322303" y="868912"/>
                  <a:pt x="320300" y="864376"/>
                  <a:pt x="317708" y="861548"/>
                </a:cubicBezTo>
                <a:cubicBezTo>
                  <a:pt x="313408" y="857012"/>
                  <a:pt x="308106" y="854744"/>
                  <a:pt x="301802" y="854744"/>
                </a:cubicBezTo>
                <a:cubicBezTo>
                  <a:pt x="296736" y="854744"/>
                  <a:pt x="292288" y="856158"/>
                  <a:pt x="288459" y="858985"/>
                </a:cubicBezTo>
                <a:cubicBezTo>
                  <a:pt x="283451" y="862638"/>
                  <a:pt x="279504" y="867969"/>
                  <a:pt x="276618" y="874980"/>
                </a:cubicBezTo>
                <a:cubicBezTo>
                  <a:pt x="273731" y="881990"/>
                  <a:pt x="272229" y="891976"/>
                  <a:pt x="272111" y="904936"/>
                </a:cubicBezTo>
                <a:cubicBezTo>
                  <a:pt x="275940" y="899104"/>
                  <a:pt x="280624" y="894774"/>
                  <a:pt x="286161" y="891946"/>
                </a:cubicBezTo>
                <a:cubicBezTo>
                  <a:pt x="291699" y="889118"/>
                  <a:pt x="297502" y="887705"/>
                  <a:pt x="303569" y="887705"/>
                </a:cubicBezTo>
                <a:cubicBezTo>
                  <a:pt x="314173" y="887705"/>
                  <a:pt x="323202" y="891607"/>
                  <a:pt x="330654" y="899413"/>
                </a:cubicBezTo>
                <a:cubicBezTo>
                  <a:pt x="338106" y="907219"/>
                  <a:pt x="341832" y="917307"/>
                  <a:pt x="341832" y="929679"/>
                </a:cubicBezTo>
                <a:cubicBezTo>
                  <a:pt x="341832" y="937808"/>
                  <a:pt x="340080" y="945364"/>
                  <a:pt x="336574" y="952345"/>
                </a:cubicBezTo>
                <a:cubicBezTo>
                  <a:pt x="333069" y="959326"/>
                  <a:pt x="328253" y="964672"/>
                  <a:pt x="322126" y="968383"/>
                </a:cubicBezTo>
                <a:cubicBezTo>
                  <a:pt x="316000" y="972095"/>
                  <a:pt x="309048" y="973950"/>
                  <a:pt x="301272" y="973950"/>
                </a:cubicBezTo>
                <a:cubicBezTo>
                  <a:pt x="288017" y="973950"/>
                  <a:pt x="277207" y="969076"/>
                  <a:pt x="268841" y="959326"/>
                </a:cubicBezTo>
                <a:cubicBezTo>
                  <a:pt x="260476" y="949576"/>
                  <a:pt x="256293" y="933508"/>
                  <a:pt x="256293" y="911122"/>
                </a:cubicBezTo>
                <a:cubicBezTo>
                  <a:pt x="256293" y="886084"/>
                  <a:pt x="260918" y="867881"/>
                  <a:pt x="270167" y="856511"/>
                </a:cubicBezTo>
                <a:cubicBezTo>
                  <a:pt x="278238" y="846614"/>
                  <a:pt x="289107" y="841665"/>
                  <a:pt x="302774" y="841665"/>
                </a:cubicBezTo>
                <a:close/>
                <a:moveTo>
                  <a:pt x="150374" y="841665"/>
                </a:moveTo>
                <a:cubicBezTo>
                  <a:pt x="160566" y="841665"/>
                  <a:pt x="168916" y="844523"/>
                  <a:pt x="175426" y="850237"/>
                </a:cubicBezTo>
                <a:cubicBezTo>
                  <a:pt x="181936" y="855951"/>
                  <a:pt x="185839" y="863846"/>
                  <a:pt x="187135" y="873919"/>
                </a:cubicBezTo>
                <a:lnTo>
                  <a:pt x="171317" y="875156"/>
                </a:lnTo>
                <a:cubicBezTo>
                  <a:pt x="169903" y="868912"/>
                  <a:pt x="167900" y="864376"/>
                  <a:pt x="165308" y="861548"/>
                </a:cubicBezTo>
                <a:cubicBezTo>
                  <a:pt x="161008" y="857012"/>
                  <a:pt x="155706" y="854744"/>
                  <a:pt x="149402" y="854744"/>
                </a:cubicBezTo>
                <a:cubicBezTo>
                  <a:pt x="144336" y="854744"/>
                  <a:pt x="139888" y="856158"/>
                  <a:pt x="136059" y="858985"/>
                </a:cubicBezTo>
                <a:cubicBezTo>
                  <a:pt x="131051" y="862638"/>
                  <a:pt x="127104" y="867969"/>
                  <a:pt x="124218" y="874980"/>
                </a:cubicBezTo>
                <a:cubicBezTo>
                  <a:pt x="121331" y="881990"/>
                  <a:pt x="119829" y="891976"/>
                  <a:pt x="119711" y="904936"/>
                </a:cubicBezTo>
                <a:cubicBezTo>
                  <a:pt x="123540" y="899104"/>
                  <a:pt x="128224" y="894774"/>
                  <a:pt x="133761" y="891946"/>
                </a:cubicBezTo>
                <a:cubicBezTo>
                  <a:pt x="139299" y="889118"/>
                  <a:pt x="145102" y="887705"/>
                  <a:pt x="151169" y="887705"/>
                </a:cubicBezTo>
                <a:cubicBezTo>
                  <a:pt x="161773" y="887705"/>
                  <a:pt x="170802" y="891607"/>
                  <a:pt x="178254" y="899413"/>
                </a:cubicBezTo>
                <a:cubicBezTo>
                  <a:pt x="185706" y="907219"/>
                  <a:pt x="189432" y="917307"/>
                  <a:pt x="189432" y="929679"/>
                </a:cubicBezTo>
                <a:cubicBezTo>
                  <a:pt x="189432" y="937808"/>
                  <a:pt x="187680" y="945364"/>
                  <a:pt x="184174" y="952345"/>
                </a:cubicBezTo>
                <a:cubicBezTo>
                  <a:pt x="180669" y="959326"/>
                  <a:pt x="175853" y="964672"/>
                  <a:pt x="169726" y="968383"/>
                </a:cubicBezTo>
                <a:cubicBezTo>
                  <a:pt x="163600" y="972095"/>
                  <a:pt x="156648" y="973950"/>
                  <a:pt x="148872" y="973950"/>
                </a:cubicBezTo>
                <a:cubicBezTo>
                  <a:pt x="135617" y="973950"/>
                  <a:pt x="124807" y="969076"/>
                  <a:pt x="116441" y="959326"/>
                </a:cubicBezTo>
                <a:cubicBezTo>
                  <a:pt x="108076" y="949576"/>
                  <a:pt x="103893" y="933508"/>
                  <a:pt x="103893" y="911122"/>
                </a:cubicBezTo>
                <a:cubicBezTo>
                  <a:pt x="103893" y="886084"/>
                  <a:pt x="108518" y="867881"/>
                  <a:pt x="117767" y="856511"/>
                </a:cubicBezTo>
                <a:cubicBezTo>
                  <a:pt x="125838" y="846614"/>
                  <a:pt x="136707" y="841665"/>
                  <a:pt x="150374" y="841665"/>
                </a:cubicBezTo>
                <a:close/>
                <a:moveTo>
                  <a:pt x="463397" y="839986"/>
                </a:moveTo>
                <a:lnTo>
                  <a:pt x="476298" y="839986"/>
                </a:lnTo>
                <a:lnTo>
                  <a:pt x="405693" y="976513"/>
                </a:lnTo>
                <a:lnTo>
                  <a:pt x="392527" y="976513"/>
                </a:lnTo>
                <a:close/>
                <a:moveTo>
                  <a:pt x="391997" y="839986"/>
                </a:moveTo>
                <a:cubicBezTo>
                  <a:pt x="400126" y="839986"/>
                  <a:pt x="406857" y="842888"/>
                  <a:pt x="412188" y="848691"/>
                </a:cubicBezTo>
                <a:cubicBezTo>
                  <a:pt x="417520" y="854493"/>
                  <a:pt x="420186" y="863021"/>
                  <a:pt x="420186" y="874273"/>
                </a:cubicBezTo>
                <a:cubicBezTo>
                  <a:pt x="420186" y="885230"/>
                  <a:pt x="417490" y="893669"/>
                  <a:pt x="412100" y="899590"/>
                </a:cubicBezTo>
                <a:cubicBezTo>
                  <a:pt x="406710" y="905510"/>
                  <a:pt x="400067" y="908471"/>
                  <a:pt x="392173" y="908471"/>
                </a:cubicBezTo>
                <a:cubicBezTo>
                  <a:pt x="384338" y="908471"/>
                  <a:pt x="377814" y="905555"/>
                  <a:pt x="372600" y="899722"/>
                </a:cubicBezTo>
                <a:cubicBezTo>
                  <a:pt x="367386" y="893890"/>
                  <a:pt x="364780" y="885083"/>
                  <a:pt x="364780" y="873301"/>
                </a:cubicBezTo>
                <a:cubicBezTo>
                  <a:pt x="364780" y="864052"/>
                  <a:pt x="367107" y="856187"/>
                  <a:pt x="371761" y="849707"/>
                </a:cubicBezTo>
                <a:cubicBezTo>
                  <a:pt x="376415" y="843227"/>
                  <a:pt x="383160" y="839986"/>
                  <a:pt x="391997" y="839986"/>
                </a:cubicBezTo>
                <a:close/>
                <a:moveTo>
                  <a:pt x="232184" y="673288"/>
                </a:moveTo>
                <a:lnTo>
                  <a:pt x="250299" y="673288"/>
                </a:lnTo>
                <a:lnTo>
                  <a:pt x="250299" y="691403"/>
                </a:lnTo>
                <a:cubicBezTo>
                  <a:pt x="250299" y="698060"/>
                  <a:pt x="249121" y="703436"/>
                  <a:pt x="246764" y="707530"/>
                </a:cubicBezTo>
                <a:cubicBezTo>
                  <a:pt x="244408" y="711624"/>
                  <a:pt x="240667" y="714791"/>
                  <a:pt x="235542" y="717030"/>
                </a:cubicBezTo>
                <a:lnTo>
                  <a:pt x="231123" y="710225"/>
                </a:lnTo>
                <a:cubicBezTo>
                  <a:pt x="234481" y="708753"/>
                  <a:pt x="236956" y="706588"/>
                  <a:pt x="238546" y="703730"/>
                </a:cubicBezTo>
                <a:cubicBezTo>
                  <a:pt x="240137" y="700873"/>
                  <a:pt x="241020" y="696764"/>
                  <a:pt x="241197" y="691403"/>
                </a:cubicBezTo>
                <a:lnTo>
                  <a:pt x="232184" y="691403"/>
                </a:lnTo>
                <a:close/>
                <a:moveTo>
                  <a:pt x="490535" y="638648"/>
                </a:moveTo>
                <a:cubicBezTo>
                  <a:pt x="486529" y="638648"/>
                  <a:pt x="483216" y="640357"/>
                  <a:pt x="480594" y="643774"/>
                </a:cubicBezTo>
                <a:cubicBezTo>
                  <a:pt x="477973" y="647190"/>
                  <a:pt x="476662" y="653464"/>
                  <a:pt x="476662" y="662596"/>
                </a:cubicBezTo>
                <a:cubicBezTo>
                  <a:pt x="476662" y="670843"/>
                  <a:pt x="477987" y="676675"/>
                  <a:pt x="480638" y="680092"/>
                </a:cubicBezTo>
                <a:cubicBezTo>
                  <a:pt x="483289" y="683509"/>
                  <a:pt x="486559" y="685218"/>
                  <a:pt x="490447" y="685218"/>
                </a:cubicBezTo>
                <a:cubicBezTo>
                  <a:pt x="494512" y="685218"/>
                  <a:pt x="497855" y="683509"/>
                  <a:pt x="500477" y="680092"/>
                </a:cubicBezTo>
                <a:cubicBezTo>
                  <a:pt x="503098" y="676675"/>
                  <a:pt x="504409" y="670431"/>
                  <a:pt x="504409" y="661359"/>
                </a:cubicBezTo>
                <a:cubicBezTo>
                  <a:pt x="504409" y="652993"/>
                  <a:pt x="503083" y="647117"/>
                  <a:pt x="500432" y="643729"/>
                </a:cubicBezTo>
                <a:cubicBezTo>
                  <a:pt x="497781" y="640342"/>
                  <a:pt x="494482" y="638648"/>
                  <a:pt x="490535" y="638648"/>
                </a:cubicBezTo>
                <a:close/>
                <a:moveTo>
                  <a:pt x="564745" y="636528"/>
                </a:moveTo>
                <a:lnTo>
                  <a:pt x="613612" y="636528"/>
                </a:lnTo>
                <a:lnTo>
                  <a:pt x="613612" y="652522"/>
                </a:lnTo>
                <a:lnTo>
                  <a:pt x="564745" y="652522"/>
                </a:lnTo>
                <a:close/>
                <a:moveTo>
                  <a:pt x="490094" y="627691"/>
                </a:moveTo>
                <a:cubicBezTo>
                  <a:pt x="498223" y="627691"/>
                  <a:pt x="504954" y="630592"/>
                  <a:pt x="510285" y="636395"/>
                </a:cubicBezTo>
                <a:cubicBezTo>
                  <a:pt x="515617" y="642198"/>
                  <a:pt x="518283" y="650725"/>
                  <a:pt x="518283" y="661977"/>
                </a:cubicBezTo>
                <a:cubicBezTo>
                  <a:pt x="518283" y="672935"/>
                  <a:pt x="515587" y="681374"/>
                  <a:pt x="510197" y="687294"/>
                </a:cubicBezTo>
                <a:cubicBezTo>
                  <a:pt x="504807" y="693215"/>
                  <a:pt x="498135" y="696175"/>
                  <a:pt x="490182" y="696175"/>
                </a:cubicBezTo>
                <a:cubicBezTo>
                  <a:pt x="482347" y="696175"/>
                  <a:pt x="475822" y="693244"/>
                  <a:pt x="470609" y="687383"/>
                </a:cubicBezTo>
                <a:cubicBezTo>
                  <a:pt x="465395" y="681521"/>
                  <a:pt x="462788" y="672728"/>
                  <a:pt x="462788" y="661005"/>
                </a:cubicBezTo>
                <a:cubicBezTo>
                  <a:pt x="462788" y="651697"/>
                  <a:pt x="465115" y="643818"/>
                  <a:pt x="469769" y="637367"/>
                </a:cubicBezTo>
                <a:cubicBezTo>
                  <a:pt x="474423" y="630916"/>
                  <a:pt x="481198" y="627691"/>
                  <a:pt x="490094" y="627691"/>
                </a:cubicBezTo>
                <a:close/>
                <a:moveTo>
                  <a:pt x="406675" y="570606"/>
                </a:moveTo>
                <a:cubicBezTo>
                  <a:pt x="402728" y="570606"/>
                  <a:pt x="399444" y="572314"/>
                  <a:pt x="396822" y="575731"/>
                </a:cubicBezTo>
                <a:cubicBezTo>
                  <a:pt x="394201" y="579148"/>
                  <a:pt x="392890" y="585422"/>
                  <a:pt x="392890" y="594553"/>
                </a:cubicBezTo>
                <a:cubicBezTo>
                  <a:pt x="392890" y="602860"/>
                  <a:pt x="394216" y="608707"/>
                  <a:pt x="396867" y="612094"/>
                </a:cubicBezTo>
                <a:cubicBezTo>
                  <a:pt x="399518" y="615482"/>
                  <a:pt x="402787" y="617175"/>
                  <a:pt x="406675" y="617175"/>
                </a:cubicBezTo>
                <a:cubicBezTo>
                  <a:pt x="410681" y="617175"/>
                  <a:pt x="413995" y="615467"/>
                  <a:pt x="416617" y="612050"/>
                </a:cubicBezTo>
                <a:cubicBezTo>
                  <a:pt x="419238" y="608633"/>
                  <a:pt x="420549" y="602389"/>
                  <a:pt x="420549" y="593316"/>
                </a:cubicBezTo>
                <a:cubicBezTo>
                  <a:pt x="420549" y="584951"/>
                  <a:pt x="419223" y="579074"/>
                  <a:pt x="416572" y="575687"/>
                </a:cubicBezTo>
                <a:cubicBezTo>
                  <a:pt x="413921" y="572300"/>
                  <a:pt x="410622" y="570606"/>
                  <a:pt x="406675" y="570606"/>
                </a:cubicBezTo>
                <a:close/>
                <a:moveTo>
                  <a:pt x="311886" y="561327"/>
                </a:moveTo>
                <a:cubicBezTo>
                  <a:pt x="318955" y="561327"/>
                  <a:pt x="325465" y="562844"/>
                  <a:pt x="331415" y="565878"/>
                </a:cubicBezTo>
                <a:cubicBezTo>
                  <a:pt x="337365" y="568912"/>
                  <a:pt x="341916" y="573051"/>
                  <a:pt x="345068" y="578294"/>
                </a:cubicBezTo>
                <a:cubicBezTo>
                  <a:pt x="348219" y="583537"/>
                  <a:pt x="349795" y="589104"/>
                  <a:pt x="349795" y="594995"/>
                </a:cubicBezTo>
                <a:cubicBezTo>
                  <a:pt x="349795" y="600592"/>
                  <a:pt x="348293" y="605688"/>
                  <a:pt x="345288" y="610283"/>
                </a:cubicBezTo>
                <a:cubicBezTo>
                  <a:pt x="342284" y="614878"/>
                  <a:pt x="337836" y="618530"/>
                  <a:pt x="331945" y="621240"/>
                </a:cubicBezTo>
                <a:cubicBezTo>
                  <a:pt x="339604" y="623007"/>
                  <a:pt x="345554" y="626675"/>
                  <a:pt x="349795" y="632242"/>
                </a:cubicBezTo>
                <a:cubicBezTo>
                  <a:pt x="354037" y="637809"/>
                  <a:pt x="356158" y="644775"/>
                  <a:pt x="356158" y="653140"/>
                </a:cubicBezTo>
                <a:cubicBezTo>
                  <a:pt x="356158" y="664451"/>
                  <a:pt x="352034" y="674039"/>
                  <a:pt x="343786" y="681904"/>
                </a:cubicBezTo>
                <a:cubicBezTo>
                  <a:pt x="335539" y="689768"/>
                  <a:pt x="325111" y="693701"/>
                  <a:pt x="312504" y="693701"/>
                </a:cubicBezTo>
                <a:cubicBezTo>
                  <a:pt x="301135" y="693701"/>
                  <a:pt x="291694" y="690313"/>
                  <a:pt x="284183" y="683539"/>
                </a:cubicBezTo>
                <a:cubicBezTo>
                  <a:pt x="276672" y="676764"/>
                  <a:pt x="272386" y="667986"/>
                  <a:pt x="271326" y="657205"/>
                </a:cubicBezTo>
                <a:lnTo>
                  <a:pt x="287232" y="655085"/>
                </a:lnTo>
                <a:cubicBezTo>
                  <a:pt x="289058" y="664098"/>
                  <a:pt x="292165" y="670593"/>
                  <a:pt x="296554" y="674569"/>
                </a:cubicBezTo>
                <a:cubicBezTo>
                  <a:pt x="300943" y="678546"/>
                  <a:pt x="306289" y="680534"/>
                  <a:pt x="312593" y="680534"/>
                </a:cubicBezTo>
                <a:cubicBezTo>
                  <a:pt x="320074" y="680534"/>
                  <a:pt x="326393" y="677942"/>
                  <a:pt x="331547" y="672758"/>
                </a:cubicBezTo>
                <a:cubicBezTo>
                  <a:pt x="336702" y="667574"/>
                  <a:pt x="339280" y="661152"/>
                  <a:pt x="339280" y="653494"/>
                </a:cubicBezTo>
                <a:cubicBezTo>
                  <a:pt x="339280" y="646189"/>
                  <a:pt x="336894" y="640165"/>
                  <a:pt x="332122" y="635423"/>
                </a:cubicBezTo>
                <a:cubicBezTo>
                  <a:pt x="327350" y="630681"/>
                  <a:pt x="321282" y="628309"/>
                  <a:pt x="313918" y="628309"/>
                </a:cubicBezTo>
                <a:cubicBezTo>
                  <a:pt x="310914" y="628309"/>
                  <a:pt x="307173" y="628899"/>
                  <a:pt x="302696" y="630077"/>
                </a:cubicBezTo>
                <a:lnTo>
                  <a:pt x="304463" y="616115"/>
                </a:lnTo>
                <a:cubicBezTo>
                  <a:pt x="305523" y="616233"/>
                  <a:pt x="306378" y="616292"/>
                  <a:pt x="307026" y="616292"/>
                </a:cubicBezTo>
                <a:cubicBezTo>
                  <a:pt x="313800" y="616292"/>
                  <a:pt x="319898" y="614524"/>
                  <a:pt x="325318" y="610990"/>
                </a:cubicBezTo>
                <a:cubicBezTo>
                  <a:pt x="330737" y="607455"/>
                  <a:pt x="333447" y="602006"/>
                  <a:pt x="333447" y="594642"/>
                </a:cubicBezTo>
                <a:cubicBezTo>
                  <a:pt x="333447" y="588810"/>
                  <a:pt x="331474" y="583979"/>
                  <a:pt x="327527" y="580150"/>
                </a:cubicBezTo>
                <a:cubicBezTo>
                  <a:pt x="323580" y="576320"/>
                  <a:pt x="318484" y="574406"/>
                  <a:pt x="312239" y="574406"/>
                </a:cubicBezTo>
                <a:cubicBezTo>
                  <a:pt x="306054" y="574406"/>
                  <a:pt x="300899" y="576350"/>
                  <a:pt x="296775" y="580238"/>
                </a:cubicBezTo>
                <a:cubicBezTo>
                  <a:pt x="292651" y="584126"/>
                  <a:pt x="290000" y="589958"/>
                  <a:pt x="288822" y="597735"/>
                </a:cubicBezTo>
                <a:lnTo>
                  <a:pt x="272916" y="594907"/>
                </a:lnTo>
                <a:cubicBezTo>
                  <a:pt x="274860" y="584244"/>
                  <a:pt x="279279" y="575982"/>
                  <a:pt x="286171" y="570120"/>
                </a:cubicBezTo>
                <a:cubicBezTo>
                  <a:pt x="293064" y="564258"/>
                  <a:pt x="301635" y="561327"/>
                  <a:pt x="311886" y="561327"/>
                </a:cubicBezTo>
                <a:close/>
                <a:moveTo>
                  <a:pt x="159486" y="561327"/>
                </a:moveTo>
                <a:cubicBezTo>
                  <a:pt x="166555" y="561327"/>
                  <a:pt x="173065" y="562844"/>
                  <a:pt x="179015" y="565878"/>
                </a:cubicBezTo>
                <a:cubicBezTo>
                  <a:pt x="184965" y="568912"/>
                  <a:pt x="189516" y="573051"/>
                  <a:pt x="192668" y="578294"/>
                </a:cubicBezTo>
                <a:cubicBezTo>
                  <a:pt x="195819" y="583537"/>
                  <a:pt x="197395" y="589104"/>
                  <a:pt x="197395" y="594995"/>
                </a:cubicBezTo>
                <a:cubicBezTo>
                  <a:pt x="197395" y="600592"/>
                  <a:pt x="195893" y="605688"/>
                  <a:pt x="192888" y="610283"/>
                </a:cubicBezTo>
                <a:cubicBezTo>
                  <a:pt x="189884" y="614878"/>
                  <a:pt x="185436" y="618530"/>
                  <a:pt x="179545" y="621240"/>
                </a:cubicBezTo>
                <a:cubicBezTo>
                  <a:pt x="187204" y="623007"/>
                  <a:pt x="193154" y="626675"/>
                  <a:pt x="197395" y="632242"/>
                </a:cubicBezTo>
                <a:cubicBezTo>
                  <a:pt x="201637" y="637809"/>
                  <a:pt x="203758" y="644775"/>
                  <a:pt x="203758" y="653140"/>
                </a:cubicBezTo>
                <a:cubicBezTo>
                  <a:pt x="203758" y="664451"/>
                  <a:pt x="199634" y="674039"/>
                  <a:pt x="191386" y="681904"/>
                </a:cubicBezTo>
                <a:cubicBezTo>
                  <a:pt x="183139" y="689768"/>
                  <a:pt x="172711" y="693701"/>
                  <a:pt x="160104" y="693701"/>
                </a:cubicBezTo>
                <a:cubicBezTo>
                  <a:pt x="148735" y="693701"/>
                  <a:pt x="139294" y="690313"/>
                  <a:pt x="131783" y="683539"/>
                </a:cubicBezTo>
                <a:cubicBezTo>
                  <a:pt x="124272" y="676764"/>
                  <a:pt x="119986" y="667986"/>
                  <a:pt x="118926" y="657205"/>
                </a:cubicBezTo>
                <a:lnTo>
                  <a:pt x="134832" y="655085"/>
                </a:lnTo>
                <a:cubicBezTo>
                  <a:pt x="136658" y="664098"/>
                  <a:pt x="139765" y="670593"/>
                  <a:pt x="144154" y="674569"/>
                </a:cubicBezTo>
                <a:cubicBezTo>
                  <a:pt x="148543" y="678546"/>
                  <a:pt x="153889" y="680534"/>
                  <a:pt x="160193" y="680534"/>
                </a:cubicBezTo>
                <a:cubicBezTo>
                  <a:pt x="167674" y="680534"/>
                  <a:pt x="173993" y="677942"/>
                  <a:pt x="179147" y="672758"/>
                </a:cubicBezTo>
                <a:cubicBezTo>
                  <a:pt x="184302" y="667574"/>
                  <a:pt x="186880" y="661152"/>
                  <a:pt x="186880" y="653494"/>
                </a:cubicBezTo>
                <a:cubicBezTo>
                  <a:pt x="186880" y="646189"/>
                  <a:pt x="184494" y="640165"/>
                  <a:pt x="179722" y="635423"/>
                </a:cubicBezTo>
                <a:cubicBezTo>
                  <a:pt x="174950" y="630681"/>
                  <a:pt x="168882" y="628309"/>
                  <a:pt x="161518" y="628309"/>
                </a:cubicBezTo>
                <a:cubicBezTo>
                  <a:pt x="158514" y="628309"/>
                  <a:pt x="154773" y="628899"/>
                  <a:pt x="150296" y="630077"/>
                </a:cubicBezTo>
                <a:lnTo>
                  <a:pt x="152063" y="616115"/>
                </a:lnTo>
                <a:cubicBezTo>
                  <a:pt x="153123" y="616233"/>
                  <a:pt x="153978" y="616292"/>
                  <a:pt x="154626" y="616292"/>
                </a:cubicBezTo>
                <a:cubicBezTo>
                  <a:pt x="161400" y="616292"/>
                  <a:pt x="167498" y="614524"/>
                  <a:pt x="172918" y="610990"/>
                </a:cubicBezTo>
                <a:cubicBezTo>
                  <a:pt x="178337" y="607455"/>
                  <a:pt x="181047" y="602006"/>
                  <a:pt x="181047" y="594642"/>
                </a:cubicBezTo>
                <a:cubicBezTo>
                  <a:pt x="181047" y="588810"/>
                  <a:pt x="179074" y="583979"/>
                  <a:pt x="175127" y="580150"/>
                </a:cubicBezTo>
                <a:cubicBezTo>
                  <a:pt x="171180" y="576320"/>
                  <a:pt x="166084" y="574406"/>
                  <a:pt x="159839" y="574406"/>
                </a:cubicBezTo>
                <a:cubicBezTo>
                  <a:pt x="153654" y="574406"/>
                  <a:pt x="148499" y="576350"/>
                  <a:pt x="144375" y="580238"/>
                </a:cubicBezTo>
                <a:cubicBezTo>
                  <a:pt x="140251" y="584126"/>
                  <a:pt x="137600" y="589958"/>
                  <a:pt x="136422" y="597735"/>
                </a:cubicBezTo>
                <a:lnTo>
                  <a:pt x="120516" y="594907"/>
                </a:lnTo>
                <a:cubicBezTo>
                  <a:pt x="122460" y="584244"/>
                  <a:pt x="126879" y="575982"/>
                  <a:pt x="133771" y="570120"/>
                </a:cubicBezTo>
                <a:cubicBezTo>
                  <a:pt x="140664" y="564258"/>
                  <a:pt x="149235" y="561327"/>
                  <a:pt x="159486" y="561327"/>
                </a:cubicBezTo>
                <a:close/>
                <a:moveTo>
                  <a:pt x="54711" y="561327"/>
                </a:moveTo>
                <a:cubicBezTo>
                  <a:pt x="61780" y="561327"/>
                  <a:pt x="68290" y="562844"/>
                  <a:pt x="74240" y="565878"/>
                </a:cubicBezTo>
                <a:cubicBezTo>
                  <a:pt x="80190" y="568912"/>
                  <a:pt x="84741" y="573051"/>
                  <a:pt x="87893" y="578294"/>
                </a:cubicBezTo>
                <a:cubicBezTo>
                  <a:pt x="91044" y="583537"/>
                  <a:pt x="92620" y="589104"/>
                  <a:pt x="92620" y="594995"/>
                </a:cubicBezTo>
                <a:cubicBezTo>
                  <a:pt x="92620" y="600592"/>
                  <a:pt x="91118" y="605688"/>
                  <a:pt x="88113" y="610283"/>
                </a:cubicBezTo>
                <a:cubicBezTo>
                  <a:pt x="85109" y="614878"/>
                  <a:pt x="80661" y="618530"/>
                  <a:pt x="74770" y="621240"/>
                </a:cubicBezTo>
                <a:cubicBezTo>
                  <a:pt x="82429" y="623007"/>
                  <a:pt x="88379" y="626675"/>
                  <a:pt x="92620" y="632242"/>
                </a:cubicBezTo>
                <a:cubicBezTo>
                  <a:pt x="96862" y="637809"/>
                  <a:pt x="98983" y="644775"/>
                  <a:pt x="98983" y="653140"/>
                </a:cubicBezTo>
                <a:cubicBezTo>
                  <a:pt x="98983" y="664451"/>
                  <a:pt x="94859" y="674039"/>
                  <a:pt x="86611" y="681904"/>
                </a:cubicBezTo>
                <a:cubicBezTo>
                  <a:pt x="78364" y="689768"/>
                  <a:pt x="67936" y="693701"/>
                  <a:pt x="55329" y="693701"/>
                </a:cubicBezTo>
                <a:cubicBezTo>
                  <a:pt x="43960" y="693701"/>
                  <a:pt x="34519" y="690313"/>
                  <a:pt x="27008" y="683539"/>
                </a:cubicBezTo>
                <a:cubicBezTo>
                  <a:pt x="19497" y="676764"/>
                  <a:pt x="15211" y="667986"/>
                  <a:pt x="14151" y="657205"/>
                </a:cubicBezTo>
                <a:lnTo>
                  <a:pt x="30057" y="655085"/>
                </a:lnTo>
                <a:cubicBezTo>
                  <a:pt x="31883" y="664098"/>
                  <a:pt x="34990" y="670593"/>
                  <a:pt x="39379" y="674569"/>
                </a:cubicBezTo>
                <a:cubicBezTo>
                  <a:pt x="43768" y="678546"/>
                  <a:pt x="49114" y="680534"/>
                  <a:pt x="55418" y="680534"/>
                </a:cubicBezTo>
                <a:cubicBezTo>
                  <a:pt x="62900" y="680534"/>
                  <a:pt x="69218" y="677942"/>
                  <a:pt x="74372" y="672758"/>
                </a:cubicBezTo>
                <a:cubicBezTo>
                  <a:pt x="79527" y="667574"/>
                  <a:pt x="82105" y="661152"/>
                  <a:pt x="82105" y="653494"/>
                </a:cubicBezTo>
                <a:cubicBezTo>
                  <a:pt x="82105" y="646189"/>
                  <a:pt x="79719" y="640165"/>
                  <a:pt x="74947" y="635423"/>
                </a:cubicBezTo>
                <a:cubicBezTo>
                  <a:pt x="70175" y="630681"/>
                  <a:pt x="64107" y="628309"/>
                  <a:pt x="56743" y="628309"/>
                </a:cubicBezTo>
                <a:cubicBezTo>
                  <a:pt x="53739" y="628309"/>
                  <a:pt x="49998" y="628899"/>
                  <a:pt x="45521" y="630077"/>
                </a:cubicBezTo>
                <a:lnTo>
                  <a:pt x="47288" y="616115"/>
                </a:lnTo>
                <a:cubicBezTo>
                  <a:pt x="48348" y="616233"/>
                  <a:pt x="49203" y="616292"/>
                  <a:pt x="49851" y="616292"/>
                </a:cubicBezTo>
                <a:cubicBezTo>
                  <a:pt x="56625" y="616292"/>
                  <a:pt x="62723" y="614524"/>
                  <a:pt x="68143" y="610990"/>
                </a:cubicBezTo>
                <a:cubicBezTo>
                  <a:pt x="73562" y="607455"/>
                  <a:pt x="76272" y="602006"/>
                  <a:pt x="76272" y="594642"/>
                </a:cubicBezTo>
                <a:cubicBezTo>
                  <a:pt x="76272" y="588810"/>
                  <a:pt x="74299" y="583979"/>
                  <a:pt x="70352" y="580150"/>
                </a:cubicBezTo>
                <a:cubicBezTo>
                  <a:pt x="66405" y="576320"/>
                  <a:pt x="61309" y="574406"/>
                  <a:pt x="55064" y="574406"/>
                </a:cubicBezTo>
                <a:cubicBezTo>
                  <a:pt x="48879" y="574406"/>
                  <a:pt x="43724" y="576350"/>
                  <a:pt x="39600" y="580238"/>
                </a:cubicBezTo>
                <a:cubicBezTo>
                  <a:pt x="35476" y="584126"/>
                  <a:pt x="32825" y="589958"/>
                  <a:pt x="31647" y="597735"/>
                </a:cubicBezTo>
                <a:lnTo>
                  <a:pt x="15741" y="594907"/>
                </a:lnTo>
                <a:cubicBezTo>
                  <a:pt x="17685" y="584244"/>
                  <a:pt x="22104" y="575982"/>
                  <a:pt x="28996" y="570120"/>
                </a:cubicBezTo>
                <a:cubicBezTo>
                  <a:pt x="35889" y="564258"/>
                  <a:pt x="44460" y="561327"/>
                  <a:pt x="54711" y="561327"/>
                </a:cubicBezTo>
                <a:close/>
                <a:moveTo>
                  <a:pt x="477634" y="559648"/>
                </a:moveTo>
                <a:lnTo>
                  <a:pt x="490535" y="559648"/>
                </a:lnTo>
                <a:lnTo>
                  <a:pt x="419930" y="696175"/>
                </a:lnTo>
                <a:lnTo>
                  <a:pt x="406764" y="696175"/>
                </a:lnTo>
                <a:close/>
                <a:moveTo>
                  <a:pt x="406234" y="559648"/>
                </a:moveTo>
                <a:cubicBezTo>
                  <a:pt x="414363" y="559648"/>
                  <a:pt x="421094" y="562550"/>
                  <a:pt x="426425" y="568353"/>
                </a:cubicBezTo>
                <a:cubicBezTo>
                  <a:pt x="431757" y="574155"/>
                  <a:pt x="434423" y="582683"/>
                  <a:pt x="434423" y="593935"/>
                </a:cubicBezTo>
                <a:cubicBezTo>
                  <a:pt x="434423" y="604892"/>
                  <a:pt x="431727" y="613331"/>
                  <a:pt x="426337" y="619252"/>
                </a:cubicBezTo>
                <a:cubicBezTo>
                  <a:pt x="420947" y="625172"/>
                  <a:pt x="414304" y="628133"/>
                  <a:pt x="406410" y="628133"/>
                </a:cubicBezTo>
                <a:cubicBezTo>
                  <a:pt x="398575" y="628133"/>
                  <a:pt x="392051" y="625217"/>
                  <a:pt x="386837" y="619384"/>
                </a:cubicBezTo>
                <a:cubicBezTo>
                  <a:pt x="381623" y="613552"/>
                  <a:pt x="379017" y="604745"/>
                  <a:pt x="379017" y="592963"/>
                </a:cubicBezTo>
                <a:cubicBezTo>
                  <a:pt x="379017" y="583714"/>
                  <a:pt x="381344" y="575849"/>
                  <a:pt x="385998" y="569369"/>
                </a:cubicBezTo>
                <a:cubicBezTo>
                  <a:pt x="390652" y="562889"/>
                  <a:pt x="397397" y="559648"/>
                  <a:pt x="406234" y="559648"/>
                </a:cubicBezTo>
                <a:close/>
                <a:moveTo>
                  <a:pt x="223335" y="411802"/>
                </a:moveTo>
                <a:lnTo>
                  <a:pt x="241450" y="411802"/>
                </a:lnTo>
                <a:lnTo>
                  <a:pt x="241450" y="429917"/>
                </a:lnTo>
                <a:cubicBezTo>
                  <a:pt x="241450" y="436574"/>
                  <a:pt x="240272" y="441950"/>
                  <a:pt x="237915" y="446044"/>
                </a:cubicBezTo>
                <a:cubicBezTo>
                  <a:pt x="235559" y="450138"/>
                  <a:pt x="231818" y="453305"/>
                  <a:pt x="226693" y="455543"/>
                </a:cubicBezTo>
                <a:lnTo>
                  <a:pt x="222274" y="448739"/>
                </a:lnTo>
                <a:cubicBezTo>
                  <a:pt x="225632" y="447266"/>
                  <a:pt x="228107" y="445101"/>
                  <a:pt x="229697" y="442244"/>
                </a:cubicBezTo>
                <a:cubicBezTo>
                  <a:pt x="231288" y="439387"/>
                  <a:pt x="232171" y="435278"/>
                  <a:pt x="232348" y="429917"/>
                </a:cubicBezTo>
                <a:lnTo>
                  <a:pt x="223335" y="429917"/>
                </a:lnTo>
                <a:close/>
                <a:moveTo>
                  <a:pt x="481686" y="377162"/>
                </a:moveTo>
                <a:cubicBezTo>
                  <a:pt x="477680" y="377162"/>
                  <a:pt x="474367" y="378871"/>
                  <a:pt x="471745" y="382287"/>
                </a:cubicBezTo>
                <a:cubicBezTo>
                  <a:pt x="469124" y="385704"/>
                  <a:pt x="467813" y="391978"/>
                  <a:pt x="467813" y="401110"/>
                </a:cubicBezTo>
                <a:cubicBezTo>
                  <a:pt x="467813" y="409357"/>
                  <a:pt x="469138" y="415189"/>
                  <a:pt x="471789" y="418606"/>
                </a:cubicBezTo>
                <a:cubicBezTo>
                  <a:pt x="474440" y="422023"/>
                  <a:pt x="477710" y="423731"/>
                  <a:pt x="481598" y="423731"/>
                </a:cubicBezTo>
                <a:cubicBezTo>
                  <a:pt x="485663" y="423731"/>
                  <a:pt x="489006" y="422023"/>
                  <a:pt x="491628" y="418606"/>
                </a:cubicBezTo>
                <a:cubicBezTo>
                  <a:pt x="494249" y="415189"/>
                  <a:pt x="495560" y="408945"/>
                  <a:pt x="495560" y="399872"/>
                </a:cubicBezTo>
                <a:cubicBezTo>
                  <a:pt x="495560" y="391507"/>
                  <a:pt x="494234" y="385631"/>
                  <a:pt x="491583" y="382243"/>
                </a:cubicBezTo>
                <a:cubicBezTo>
                  <a:pt x="488932" y="378856"/>
                  <a:pt x="485633" y="377162"/>
                  <a:pt x="481686" y="377162"/>
                </a:cubicBezTo>
                <a:close/>
                <a:moveTo>
                  <a:pt x="555896" y="375041"/>
                </a:moveTo>
                <a:lnTo>
                  <a:pt x="604763" y="375041"/>
                </a:lnTo>
                <a:lnTo>
                  <a:pt x="604763" y="391036"/>
                </a:lnTo>
                <a:lnTo>
                  <a:pt x="555896" y="391036"/>
                </a:lnTo>
                <a:close/>
                <a:moveTo>
                  <a:pt x="481245" y="366205"/>
                </a:moveTo>
                <a:cubicBezTo>
                  <a:pt x="489374" y="366205"/>
                  <a:pt x="496105" y="369106"/>
                  <a:pt x="501436" y="374909"/>
                </a:cubicBezTo>
                <a:cubicBezTo>
                  <a:pt x="506768" y="380712"/>
                  <a:pt x="509434" y="389239"/>
                  <a:pt x="509434" y="400491"/>
                </a:cubicBezTo>
                <a:cubicBezTo>
                  <a:pt x="509434" y="411448"/>
                  <a:pt x="506738" y="419888"/>
                  <a:pt x="501348" y="425808"/>
                </a:cubicBezTo>
                <a:cubicBezTo>
                  <a:pt x="495958" y="431729"/>
                  <a:pt x="489286" y="434689"/>
                  <a:pt x="481333" y="434689"/>
                </a:cubicBezTo>
                <a:cubicBezTo>
                  <a:pt x="473498" y="434689"/>
                  <a:pt x="466973" y="431758"/>
                  <a:pt x="461760" y="425896"/>
                </a:cubicBezTo>
                <a:cubicBezTo>
                  <a:pt x="456546" y="420035"/>
                  <a:pt x="453939" y="411242"/>
                  <a:pt x="453939" y="399519"/>
                </a:cubicBezTo>
                <a:cubicBezTo>
                  <a:pt x="453939" y="390211"/>
                  <a:pt x="456266" y="382332"/>
                  <a:pt x="460920" y="375881"/>
                </a:cubicBezTo>
                <a:cubicBezTo>
                  <a:pt x="465574" y="369430"/>
                  <a:pt x="472349" y="366205"/>
                  <a:pt x="481245" y="366205"/>
                </a:cubicBezTo>
                <a:close/>
                <a:moveTo>
                  <a:pt x="56201" y="325910"/>
                </a:moveTo>
                <a:lnTo>
                  <a:pt x="15640" y="384320"/>
                </a:lnTo>
                <a:lnTo>
                  <a:pt x="56201" y="384320"/>
                </a:lnTo>
                <a:close/>
                <a:moveTo>
                  <a:pt x="152051" y="313008"/>
                </a:moveTo>
                <a:cubicBezTo>
                  <a:pt x="144746" y="313008"/>
                  <a:pt x="138914" y="316101"/>
                  <a:pt x="134554" y="322286"/>
                </a:cubicBezTo>
                <a:cubicBezTo>
                  <a:pt x="129075" y="330181"/>
                  <a:pt x="126336" y="344761"/>
                  <a:pt x="126336" y="366028"/>
                </a:cubicBezTo>
                <a:cubicBezTo>
                  <a:pt x="126336" y="387295"/>
                  <a:pt x="128825" y="401448"/>
                  <a:pt x="133803" y="408488"/>
                </a:cubicBezTo>
                <a:cubicBezTo>
                  <a:pt x="138781" y="415528"/>
                  <a:pt x="144922" y="419048"/>
                  <a:pt x="152227" y="419048"/>
                </a:cubicBezTo>
                <a:cubicBezTo>
                  <a:pt x="159532" y="419048"/>
                  <a:pt x="165674" y="415513"/>
                  <a:pt x="170652" y="408444"/>
                </a:cubicBezTo>
                <a:cubicBezTo>
                  <a:pt x="175630" y="401375"/>
                  <a:pt x="178119" y="387236"/>
                  <a:pt x="178119" y="366028"/>
                </a:cubicBezTo>
                <a:cubicBezTo>
                  <a:pt x="178119" y="344702"/>
                  <a:pt x="175630" y="330534"/>
                  <a:pt x="170652" y="323524"/>
                </a:cubicBezTo>
                <a:cubicBezTo>
                  <a:pt x="165674" y="316513"/>
                  <a:pt x="159474" y="313008"/>
                  <a:pt x="152051" y="313008"/>
                </a:cubicBezTo>
                <a:close/>
                <a:moveTo>
                  <a:pt x="397826" y="309120"/>
                </a:moveTo>
                <a:cubicBezTo>
                  <a:pt x="393879" y="309120"/>
                  <a:pt x="390595" y="310828"/>
                  <a:pt x="387974" y="314245"/>
                </a:cubicBezTo>
                <a:cubicBezTo>
                  <a:pt x="385352" y="317662"/>
                  <a:pt x="384041" y="323936"/>
                  <a:pt x="384041" y="333067"/>
                </a:cubicBezTo>
                <a:cubicBezTo>
                  <a:pt x="384041" y="341374"/>
                  <a:pt x="385367" y="347221"/>
                  <a:pt x="388018" y="350608"/>
                </a:cubicBezTo>
                <a:cubicBezTo>
                  <a:pt x="390669" y="353995"/>
                  <a:pt x="393938" y="355689"/>
                  <a:pt x="397826" y="355689"/>
                </a:cubicBezTo>
                <a:cubicBezTo>
                  <a:pt x="401832" y="355689"/>
                  <a:pt x="405146" y="353981"/>
                  <a:pt x="407768" y="350564"/>
                </a:cubicBezTo>
                <a:cubicBezTo>
                  <a:pt x="410389" y="347147"/>
                  <a:pt x="411700" y="340902"/>
                  <a:pt x="411700" y="331830"/>
                </a:cubicBezTo>
                <a:cubicBezTo>
                  <a:pt x="411700" y="323465"/>
                  <a:pt x="410374" y="317588"/>
                  <a:pt x="407723" y="314201"/>
                </a:cubicBezTo>
                <a:cubicBezTo>
                  <a:pt x="405072" y="310814"/>
                  <a:pt x="401773" y="309120"/>
                  <a:pt x="397826" y="309120"/>
                </a:cubicBezTo>
                <a:close/>
                <a:moveTo>
                  <a:pt x="263449" y="302051"/>
                </a:moveTo>
                <a:lnTo>
                  <a:pt x="347309" y="302051"/>
                </a:lnTo>
                <a:lnTo>
                  <a:pt x="347309" y="314422"/>
                </a:lnTo>
                <a:cubicBezTo>
                  <a:pt x="339061" y="323200"/>
                  <a:pt x="330887" y="334864"/>
                  <a:pt x="322787" y="349415"/>
                </a:cubicBezTo>
                <a:cubicBezTo>
                  <a:pt x="314687" y="363966"/>
                  <a:pt x="308427" y="378930"/>
                  <a:pt x="304009" y="394305"/>
                </a:cubicBezTo>
                <a:cubicBezTo>
                  <a:pt x="300828" y="405145"/>
                  <a:pt x="298795" y="417016"/>
                  <a:pt x="297912" y="429917"/>
                </a:cubicBezTo>
                <a:lnTo>
                  <a:pt x="281564" y="429917"/>
                </a:lnTo>
                <a:cubicBezTo>
                  <a:pt x="281740" y="419726"/>
                  <a:pt x="283743" y="407413"/>
                  <a:pt x="287573" y="392980"/>
                </a:cubicBezTo>
                <a:cubicBezTo>
                  <a:pt x="291402" y="378547"/>
                  <a:pt x="296895" y="364629"/>
                  <a:pt x="304053" y="351227"/>
                </a:cubicBezTo>
                <a:cubicBezTo>
                  <a:pt x="311211" y="337824"/>
                  <a:pt x="318825" y="326528"/>
                  <a:pt x="326896" y="317338"/>
                </a:cubicBezTo>
                <a:lnTo>
                  <a:pt x="263449" y="317338"/>
                </a:lnTo>
                <a:close/>
                <a:moveTo>
                  <a:pt x="59117" y="300372"/>
                </a:moveTo>
                <a:lnTo>
                  <a:pt x="72107" y="300372"/>
                </a:lnTo>
                <a:lnTo>
                  <a:pt x="72107" y="384320"/>
                </a:lnTo>
                <a:lnTo>
                  <a:pt x="89603" y="384320"/>
                </a:lnTo>
                <a:lnTo>
                  <a:pt x="89603" y="398900"/>
                </a:lnTo>
                <a:lnTo>
                  <a:pt x="72107" y="398900"/>
                </a:lnTo>
                <a:lnTo>
                  <a:pt x="72107" y="429917"/>
                </a:lnTo>
                <a:lnTo>
                  <a:pt x="56201" y="429917"/>
                </a:lnTo>
                <a:lnTo>
                  <a:pt x="56201" y="398900"/>
                </a:lnTo>
                <a:lnTo>
                  <a:pt x="0" y="398900"/>
                </a:lnTo>
                <a:lnTo>
                  <a:pt x="0" y="384320"/>
                </a:lnTo>
                <a:close/>
                <a:moveTo>
                  <a:pt x="152227" y="299841"/>
                </a:moveTo>
                <a:cubicBezTo>
                  <a:pt x="159179" y="299841"/>
                  <a:pt x="165276" y="301240"/>
                  <a:pt x="170519" y="304039"/>
                </a:cubicBezTo>
                <a:cubicBezTo>
                  <a:pt x="175762" y="306837"/>
                  <a:pt x="180092" y="310872"/>
                  <a:pt x="183509" y="316145"/>
                </a:cubicBezTo>
                <a:cubicBezTo>
                  <a:pt x="186926" y="321418"/>
                  <a:pt x="189607" y="327839"/>
                  <a:pt x="191551" y="335409"/>
                </a:cubicBezTo>
                <a:cubicBezTo>
                  <a:pt x="193495" y="342979"/>
                  <a:pt x="194467" y="353185"/>
                  <a:pt x="194467" y="366028"/>
                </a:cubicBezTo>
                <a:cubicBezTo>
                  <a:pt x="194467" y="381227"/>
                  <a:pt x="192906" y="393495"/>
                  <a:pt x="189783" y="402833"/>
                </a:cubicBezTo>
                <a:cubicBezTo>
                  <a:pt x="186661" y="412170"/>
                  <a:pt x="181992" y="419387"/>
                  <a:pt x="175777" y="424483"/>
                </a:cubicBezTo>
                <a:cubicBezTo>
                  <a:pt x="169562" y="429578"/>
                  <a:pt x="161712" y="432126"/>
                  <a:pt x="152227" y="432126"/>
                </a:cubicBezTo>
                <a:cubicBezTo>
                  <a:pt x="139738" y="432126"/>
                  <a:pt x="129930" y="427649"/>
                  <a:pt x="122801" y="418695"/>
                </a:cubicBezTo>
                <a:cubicBezTo>
                  <a:pt x="114259" y="407914"/>
                  <a:pt x="109988" y="390358"/>
                  <a:pt x="109988" y="366028"/>
                </a:cubicBezTo>
                <a:cubicBezTo>
                  <a:pt x="109988" y="350711"/>
                  <a:pt x="111564" y="338384"/>
                  <a:pt x="114716" y="329047"/>
                </a:cubicBezTo>
                <a:cubicBezTo>
                  <a:pt x="117868" y="319709"/>
                  <a:pt x="122551" y="312507"/>
                  <a:pt x="128766" y="307441"/>
                </a:cubicBezTo>
                <a:cubicBezTo>
                  <a:pt x="134981" y="302375"/>
                  <a:pt x="142802" y="299841"/>
                  <a:pt x="152227" y="299841"/>
                </a:cubicBezTo>
                <a:close/>
                <a:moveTo>
                  <a:pt x="468785" y="298162"/>
                </a:moveTo>
                <a:lnTo>
                  <a:pt x="481686" y="298162"/>
                </a:lnTo>
                <a:lnTo>
                  <a:pt x="411081" y="434689"/>
                </a:lnTo>
                <a:lnTo>
                  <a:pt x="397915" y="434689"/>
                </a:lnTo>
                <a:close/>
                <a:moveTo>
                  <a:pt x="397385" y="298162"/>
                </a:moveTo>
                <a:cubicBezTo>
                  <a:pt x="405514" y="298162"/>
                  <a:pt x="412245" y="301064"/>
                  <a:pt x="417576" y="306867"/>
                </a:cubicBezTo>
                <a:cubicBezTo>
                  <a:pt x="422908" y="312669"/>
                  <a:pt x="425574" y="321197"/>
                  <a:pt x="425574" y="332449"/>
                </a:cubicBezTo>
                <a:cubicBezTo>
                  <a:pt x="425574" y="343406"/>
                  <a:pt x="422878" y="351845"/>
                  <a:pt x="417488" y="357766"/>
                </a:cubicBezTo>
                <a:cubicBezTo>
                  <a:pt x="412098" y="363686"/>
                  <a:pt x="405455" y="366647"/>
                  <a:pt x="397561" y="366647"/>
                </a:cubicBezTo>
                <a:cubicBezTo>
                  <a:pt x="389726" y="366647"/>
                  <a:pt x="383202" y="363730"/>
                  <a:pt x="377988" y="357898"/>
                </a:cubicBezTo>
                <a:cubicBezTo>
                  <a:pt x="372774" y="352066"/>
                  <a:pt x="370168" y="343259"/>
                  <a:pt x="370168" y="331477"/>
                </a:cubicBezTo>
                <a:cubicBezTo>
                  <a:pt x="370168" y="322228"/>
                  <a:pt x="372495" y="314363"/>
                  <a:pt x="377149" y="307883"/>
                </a:cubicBezTo>
                <a:cubicBezTo>
                  <a:pt x="381803" y="301402"/>
                  <a:pt x="388548" y="298162"/>
                  <a:pt x="397385" y="298162"/>
                </a:cubicBezTo>
                <a:close/>
                <a:moveTo>
                  <a:pt x="223335" y="113640"/>
                </a:moveTo>
                <a:lnTo>
                  <a:pt x="241450" y="113640"/>
                </a:lnTo>
                <a:lnTo>
                  <a:pt x="241450" y="131755"/>
                </a:lnTo>
                <a:cubicBezTo>
                  <a:pt x="241450" y="138412"/>
                  <a:pt x="240272" y="143788"/>
                  <a:pt x="237915" y="147882"/>
                </a:cubicBezTo>
                <a:cubicBezTo>
                  <a:pt x="235559" y="151976"/>
                  <a:pt x="231818" y="155143"/>
                  <a:pt x="226693" y="157381"/>
                </a:cubicBezTo>
                <a:lnTo>
                  <a:pt x="222274" y="150577"/>
                </a:lnTo>
                <a:cubicBezTo>
                  <a:pt x="225632" y="149104"/>
                  <a:pt x="228107" y="146939"/>
                  <a:pt x="229697" y="144082"/>
                </a:cubicBezTo>
                <a:cubicBezTo>
                  <a:pt x="231288" y="141225"/>
                  <a:pt x="232171" y="137116"/>
                  <a:pt x="232348" y="131755"/>
                </a:cubicBezTo>
                <a:lnTo>
                  <a:pt x="223335" y="131755"/>
                </a:lnTo>
                <a:close/>
                <a:moveTo>
                  <a:pt x="481686" y="79000"/>
                </a:moveTo>
                <a:cubicBezTo>
                  <a:pt x="477680" y="79000"/>
                  <a:pt x="474367" y="80709"/>
                  <a:pt x="471745" y="84125"/>
                </a:cubicBezTo>
                <a:cubicBezTo>
                  <a:pt x="469124" y="87542"/>
                  <a:pt x="467813" y="93816"/>
                  <a:pt x="467813" y="102948"/>
                </a:cubicBezTo>
                <a:cubicBezTo>
                  <a:pt x="467813" y="111195"/>
                  <a:pt x="469138" y="117027"/>
                  <a:pt x="471789" y="120444"/>
                </a:cubicBezTo>
                <a:cubicBezTo>
                  <a:pt x="474440" y="123861"/>
                  <a:pt x="477710" y="125569"/>
                  <a:pt x="481598" y="125569"/>
                </a:cubicBezTo>
                <a:cubicBezTo>
                  <a:pt x="485663" y="125569"/>
                  <a:pt x="489006" y="123861"/>
                  <a:pt x="491628" y="120444"/>
                </a:cubicBezTo>
                <a:cubicBezTo>
                  <a:pt x="494249" y="117027"/>
                  <a:pt x="495560" y="110783"/>
                  <a:pt x="495560" y="101710"/>
                </a:cubicBezTo>
                <a:cubicBezTo>
                  <a:pt x="495560" y="93345"/>
                  <a:pt x="494234" y="87469"/>
                  <a:pt x="491583" y="84081"/>
                </a:cubicBezTo>
                <a:cubicBezTo>
                  <a:pt x="488932" y="80694"/>
                  <a:pt x="485633" y="79000"/>
                  <a:pt x="481686" y="79000"/>
                </a:cubicBezTo>
                <a:close/>
                <a:moveTo>
                  <a:pt x="555896" y="76879"/>
                </a:moveTo>
                <a:lnTo>
                  <a:pt x="604763" y="76879"/>
                </a:lnTo>
                <a:lnTo>
                  <a:pt x="604763" y="92874"/>
                </a:lnTo>
                <a:lnTo>
                  <a:pt x="555896" y="92874"/>
                </a:lnTo>
                <a:close/>
                <a:moveTo>
                  <a:pt x="304539" y="68396"/>
                </a:moveTo>
                <a:cubicBezTo>
                  <a:pt x="297057" y="68396"/>
                  <a:pt x="290857" y="70870"/>
                  <a:pt x="285938" y="75819"/>
                </a:cubicBezTo>
                <a:cubicBezTo>
                  <a:pt x="281019" y="80768"/>
                  <a:pt x="278559" y="86953"/>
                  <a:pt x="278559" y="94376"/>
                </a:cubicBezTo>
                <a:cubicBezTo>
                  <a:pt x="278559" y="98912"/>
                  <a:pt x="279634" y="103301"/>
                  <a:pt x="281785" y="107543"/>
                </a:cubicBezTo>
                <a:cubicBezTo>
                  <a:pt x="283935" y="111784"/>
                  <a:pt x="287131" y="115069"/>
                  <a:pt x="291372" y="117396"/>
                </a:cubicBezTo>
                <a:cubicBezTo>
                  <a:pt x="295614" y="119723"/>
                  <a:pt x="300180" y="120886"/>
                  <a:pt x="305069" y="120886"/>
                </a:cubicBezTo>
                <a:cubicBezTo>
                  <a:pt x="312669" y="120886"/>
                  <a:pt x="318943" y="118441"/>
                  <a:pt x="323891" y="113552"/>
                </a:cubicBezTo>
                <a:cubicBezTo>
                  <a:pt x="328840" y="108662"/>
                  <a:pt x="331314" y="102447"/>
                  <a:pt x="331314" y="94906"/>
                </a:cubicBezTo>
                <a:cubicBezTo>
                  <a:pt x="331314" y="87248"/>
                  <a:pt x="328766" y="80915"/>
                  <a:pt x="323670" y="75907"/>
                </a:cubicBezTo>
                <a:cubicBezTo>
                  <a:pt x="318575" y="70900"/>
                  <a:pt x="312198" y="68396"/>
                  <a:pt x="304539" y="68396"/>
                </a:cubicBezTo>
                <a:close/>
                <a:moveTo>
                  <a:pt x="481245" y="68043"/>
                </a:moveTo>
                <a:cubicBezTo>
                  <a:pt x="489374" y="68043"/>
                  <a:pt x="496105" y="70944"/>
                  <a:pt x="501436" y="76747"/>
                </a:cubicBezTo>
                <a:cubicBezTo>
                  <a:pt x="506768" y="82550"/>
                  <a:pt x="509434" y="91077"/>
                  <a:pt x="509434" y="102329"/>
                </a:cubicBezTo>
                <a:cubicBezTo>
                  <a:pt x="509434" y="113286"/>
                  <a:pt x="506738" y="121726"/>
                  <a:pt x="501348" y="127646"/>
                </a:cubicBezTo>
                <a:cubicBezTo>
                  <a:pt x="495958" y="133567"/>
                  <a:pt x="489286" y="136527"/>
                  <a:pt x="481333" y="136527"/>
                </a:cubicBezTo>
                <a:cubicBezTo>
                  <a:pt x="473498" y="136527"/>
                  <a:pt x="466973" y="133596"/>
                  <a:pt x="461760" y="127734"/>
                </a:cubicBezTo>
                <a:cubicBezTo>
                  <a:pt x="456546" y="121873"/>
                  <a:pt x="453939" y="113080"/>
                  <a:pt x="453939" y="101357"/>
                </a:cubicBezTo>
                <a:cubicBezTo>
                  <a:pt x="453939" y="92049"/>
                  <a:pt x="456266" y="84170"/>
                  <a:pt x="460920" y="77719"/>
                </a:cubicBezTo>
                <a:cubicBezTo>
                  <a:pt x="465574" y="71268"/>
                  <a:pt x="472349" y="68043"/>
                  <a:pt x="481245" y="68043"/>
                </a:cubicBezTo>
                <a:close/>
                <a:moveTo>
                  <a:pt x="160976" y="27748"/>
                </a:moveTo>
                <a:lnTo>
                  <a:pt x="120415" y="86158"/>
                </a:lnTo>
                <a:lnTo>
                  <a:pt x="160976" y="86158"/>
                </a:lnTo>
                <a:close/>
                <a:moveTo>
                  <a:pt x="304804" y="14758"/>
                </a:moveTo>
                <a:cubicBezTo>
                  <a:pt x="298736" y="14758"/>
                  <a:pt x="293699" y="16702"/>
                  <a:pt x="289693" y="20590"/>
                </a:cubicBezTo>
                <a:cubicBezTo>
                  <a:pt x="285688" y="24478"/>
                  <a:pt x="283685" y="29132"/>
                  <a:pt x="283685" y="34552"/>
                </a:cubicBezTo>
                <a:cubicBezTo>
                  <a:pt x="283685" y="40679"/>
                  <a:pt x="285658" y="45686"/>
                  <a:pt x="289605" y="49574"/>
                </a:cubicBezTo>
                <a:cubicBezTo>
                  <a:pt x="293552" y="53462"/>
                  <a:pt x="298677" y="55406"/>
                  <a:pt x="304981" y="55406"/>
                </a:cubicBezTo>
                <a:cubicBezTo>
                  <a:pt x="311108" y="55406"/>
                  <a:pt x="316130" y="53477"/>
                  <a:pt x="320047" y="49618"/>
                </a:cubicBezTo>
                <a:cubicBezTo>
                  <a:pt x="323965" y="45760"/>
                  <a:pt x="325924" y="41032"/>
                  <a:pt x="325924" y="35435"/>
                </a:cubicBezTo>
                <a:cubicBezTo>
                  <a:pt x="325924" y="29603"/>
                  <a:pt x="323906" y="24699"/>
                  <a:pt x="319871" y="20722"/>
                </a:cubicBezTo>
                <a:cubicBezTo>
                  <a:pt x="315835" y="16746"/>
                  <a:pt x="310813" y="14758"/>
                  <a:pt x="304804" y="14758"/>
                </a:cubicBezTo>
                <a:close/>
                <a:moveTo>
                  <a:pt x="397826" y="10958"/>
                </a:moveTo>
                <a:cubicBezTo>
                  <a:pt x="393879" y="10958"/>
                  <a:pt x="390595" y="12666"/>
                  <a:pt x="387974" y="16083"/>
                </a:cubicBezTo>
                <a:cubicBezTo>
                  <a:pt x="385352" y="19500"/>
                  <a:pt x="384041" y="25774"/>
                  <a:pt x="384041" y="34905"/>
                </a:cubicBezTo>
                <a:cubicBezTo>
                  <a:pt x="384041" y="43212"/>
                  <a:pt x="385367" y="49059"/>
                  <a:pt x="388018" y="52446"/>
                </a:cubicBezTo>
                <a:cubicBezTo>
                  <a:pt x="390669" y="55833"/>
                  <a:pt x="393938" y="57527"/>
                  <a:pt x="397826" y="57527"/>
                </a:cubicBezTo>
                <a:cubicBezTo>
                  <a:pt x="401832" y="57527"/>
                  <a:pt x="405146" y="55819"/>
                  <a:pt x="407768" y="52402"/>
                </a:cubicBezTo>
                <a:cubicBezTo>
                  <a:pt x="410389" y="48985"/>
                  <a:pt x="411700" y="42740"/>
                  <a:pt x="411700" y="33668"/>
                </a:cubicBezTo>
                <a:cubicBezTo>
                  <a:pt x="411700" y="25303"/>
                  <a:pt x="410374" y="19426"/>
                  <a:pt x="407723" y="16039"/>
                </a:cubicBezTo>
                <a:cubicBezTo>
                  <a:pt x="405072" y="12652"/>
                  <a:pt x="401773" y="10958"/>
                  <a:pt x="397826" y="10958"/>
                </a:cubicBezTo>
                <a:close/>
                <a:moveTo>
                  <a:pt x="163892" y="2210"/>
                </a:moveTo>
                <a:lnTo>
                  <a:pt x="176882" y="2210"/>
                </a:lnTo>
                <a:lnTo>
                  <a:pt x="176882" y="86158"/>
                </a:lnTo>
                <a:lnTo>
                  <a:pt x="194378" y="86158"/>
                </a:lnTo>
                <a:lnTo>
                  <a:pt x="194378" y="100738"/>
                </a:lnTo>
                <a:lnTo>
                  <a:pt x="176882" y="100738"/>
                </a:lnTo>
                <a:lnTo>
                  <a:pt x="176882" y="131755"/>
                </a:lnTo>
                <a:lnTo>
                  <a:pt x="160976" y="131755"/>
                </a:lnTo>
                <a:lnTo>
                  <a:pt x="160976" y="100738"/>
                </a:lnTo>
                <a:lnTo>
                  <a:pt x="104775" y="100738"/>
                </a:lnTo>
                <a:lnTo>
                  <a:pt x="104775" y="86158"/>
                </a:lnTo>
                <a:close/>
                <a:moveTo>
                  <a:pt x="304627" y="1679"/>
                </a:moveTo>
                <a:cubicBezTo>
                  <a:pt x="315938" y="1679"/>
                  <a:pt x="325040" y="4964"/>
                  <a:pt x="331933" y="11532"/>
                </a:cubicBezTo>
                <a:cubicBezTo>
                  <a:pt x="338825" y="18101"/>
                  <a:pt x="342272" y="26098"/>
                  <a:pt x="342272" y="35524"/>
                </a:cubicBezTo>
                <a:cubicBezTo>
                  <a:pt x="342272" y="41533"/>
                  <a:pt x="340696" y="46761"/>
                  <a:pt x="337544" y="51209"/>
                </a:cubicBezTo>
                <a:cubicBezTo>
                  <a:pt x="334392" y="55657"/>
                  <a:pt x="329606" y="59088"/>
                  <a:pt x="323184" y="61504"/>
                </a:cubicBezTo>
                <a:cubicBezTo>
                  <a:pt x="331137" y="64096"/>
                  <a:pt x="337191" y="68278"/>
                  <a:pt x="341344" y="74052"/>
                </a:cubicBezTo>
                <a:cubicBezTo>
                  <a:pt x="345497" y="79825"/>
                  <a:pt x="347574" y="86718"/>
                  <a:pt x="347574" y="94729"/>
                </a:cubicBezTo>
                <a:cubicBezTo>
                  <a:pt x="347574" y="105805"/>
                  <a:pt x="343656" y="115113"/>
                  <a:pt x="335821" y="122653"/>
                </a:cubicBezTo>
                <a:cubicBezTo>
                  <a:pt x="327986" y="130194"/>
                  <a:pt x="317676" y="133964"/>
                  <a:pt x="304893" y="133964"/>
                </a:cubicBezTo>
                <a:cubicBezTo>
                  <a:pt x="292109" y="133964"/>
                  <a:pt x="281799" y="130179"/>
                  <a:pt x="273964" y="122609"/>
                </a:cubicBezTo>
                <a:cubicBezTo>
                  <a:pt x="266129" y="115039"/>
                  <a:pt x="262211" y="105599"/>
                  <a:pt x="262211" y="94288"/>
                </a:cubicBezTo>
                <a:cubicBezTo>
                  <a:pt x="262211" y="85863"/>
                  <a:pt x="264347" y="78809"/>
                  <a:pt x="268618" y="73124"/>
                </a:cubicBezTo>
                <a:cubicBezTo>
                  <a:pt x="272889" y="67439"/>
                  <a:pt x="278972" y="63566"/>
                  <a:pt x="286866" y="61504"/>
                </a:cubicBezTo>
                <a:cubicBezTo>
                  <a:pt x="280268" y="59088"/>
                  <a:pt x="275378" y="55642"/>
                  <a:pt x="272197" y="51165"/>
                </a:cubicBezTo>
                <a:cubicBezTo>
                  <a:pt x="269016" y="46687"/>
                  <a:pt x="267425" y="41327"/>
                  <a:pt x="267425" y="35082"/>
                </a:cubicBezTo>
                <a:cubicBezTo>
                  <a:pt x="267425" y="25656"/>
                  <a:pt x="270812" y="17733"/>
                  <a:pt x="277587" y="11311"/>
                </a:cubicBezTo>
                <a:cubicBezTo>
                  <a:pt x="284362" y="4890"/>
                  <a:pt x="293375" y="1679"/>
                  <a:pt x="304627" y="1679"/>
                </a:cubicBezTo>
                <a:close/>
                <a:moveTo>
                  <a:pt x="54875" y="1679"/>
                </a:moveTo>
                <a:lnTo>
                  <a:pt x="65126" y="1679"/>
                </a:lnTo>
                <a:lnTo>
                  <a:pt x="65126" y="131755"/>
                </a:lnTo>
                <a:lnTo>
                  <a:pt x="49220" y="131755"/>
                </a:lnTo>
                <a:lnTo>
                  <a:pt x="49220" y="30399"/>
                </a:lnTo>
                <a:cubicBezTo>
                  <a:pt x="45391" y="34051"/>
                  <a:pt x="40368" y="37704"/>
                  <a:pt x="34153" y="41356"/>
                </a:cubicBezTo>
                <a:cubicBezTo>
                  <a:pt x="27938" y="45008"/>
                  <a:pt x="22356" y="47748"/>
                  <a:pt x="17408" y="49574"/>
                </a:cubicBezTo>
                <a:lnTo>
                  <a:pt x="17408" y="34198"/>
                </a:lnTo>
                <a:cubicBezTo>
                  <a:pt x="26303" y="30016"/>
                  <a:pt x="34080" y="24949"/>
                  <a:pt x="40737" y="18999"/>
                </a:cubicBezTo>
                <a:cubicBezTo>
                  <a:pt x="47394" y="13049"/>
                  <a:pt x="52106" y="7276"/>
                  <a:pt x="54875" y="1679"/>
                </a:cubicBezTo>
                <a:close/>
                <a:moveTo>
                  <a:pt x="468785" y="0"/>
                </a:moveTo>
                <a:lnTo>
                  <a:pt x="481686" y="0"/>
                </a:lnTo>
                <a:lnTo>
                  <a:pt x="411081" y="136527"/>
                </a:lnTo>
                <a:lnTo>
                  <a:pt x="397915" y="136527"/>
                </a:lnTo>
                <a:close/>
                <a:moveTo>
                  <a:pt x="397385" y="0"/>
                </a:moveTo>
                <a:cubicBezTo>
                  <a:pt x="405514" y="0"/>
                  <a:pt x="412245" y="2902"/>
                  <a:pt x="417576" y="8705"/>
                </a:cubicBezTo>
                <a:cubicBezTo>
                  <a:pt x="422908" y="14507"/>
                  <a:pt x="425574" y="23035"/>
                  <a:pt x="425574" y="34287"/>
                </a:cubicBezTo>
                <a:cubicBezTo>
                  <a:pt x="425574" y="45244"/>
                  <a:pt x="422878" y="53683"/>
                  <a:pt x="417488" y="59604"/>
                </a:cubicBezTo>
                <a:cubicBezTo>
                  <a:pt x="412098" y="65524"/>
                  <a:pt x="405455" y="68485"/>
                  <a:pt x="397561" y="68485"/>
                </a:cubicBezTo>
                <a:cubicBezTo>
                  <a:pt x="389726" y="68485"/>
                  <a:pt x="383202" y="65568"/>
                  <a:pt x="377988" y="59736"/>
                </a:cubicBezTo>
                <a:cubicBezTo>
                  <a:pt x="372774" y="53904"/>
                  <a:pt x="370168" y="45097"/>
                  <a:pt x="370168" y="33315"/>
                </a:cubicBezTo>
                <a:cubicBezTo>
                  <a:pt x="370168" y="24066"/>
                  <a:pt x="372495" y="16201"/>
                  <a:pt x="377149" y="9721"/>
                </a:cubicBezTo>
                <a:cubicBezTo>
                  <a:pt x="381803" y="3240"/>
                  <a:pt x="388548" y="0"/>
                  <a:pt x="397385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ru-RU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9C1F48F2-0BFD-6464-E1AB-97E1026BA9E1}"/>
              </a:ext>
            </a:extLst>
          </p:cNvPr>
          <p:cNvSpPr txBox="1"/>
          <p:nvPr/>
        </p:nvSpPr>
        <p:spPr>
          <a:xfrm>
            <a:off x="7729320" y="4367180"/>
            <a:ext cx="5934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6,6%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4289BDE8-EF78-EB58-3FAA-99BB02DCA3F4}"/>
              </a:ext>
            </a:extLst>
          </p:cNvPr>
          <p:cNvSpPr txBox="1"/>
          <p:nvPr/>
        </p:nvSpPr>
        <p:spPr>
          <a:xfrm>
            <a:off x="7935282" y="4719637"/>
            <a:ext cx="5341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</a:rPr>
              <a:t>4,6%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794995" y="2969829"/>
            <a:ext cx="33497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N=</a:t>
            </a:r>
            <a:r>
              <a:rPr lang="ru-RU" i="1" dirty="0"/>
              <a:t> 54</a:t>
            </a:r>
            <a:r>
              <a:rPr lang="en-US" i="1" dirty="0"/>
              <a:t> </a:t>
            </a:r>
            <a:r>
              <a:rPr lang="ru-RU" i="1" dirty="0"/>
              <a:t>Респонденты - врачи стационарных и амбулаторных ЛПУ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0830" y="272765"/>
            <a:ext cx="1504071" cy="1500836"/>
          </a:xfrm>
          <a:prstGeom prst="rect">
            <a:avLst/>
          </a:prstGeom>
        </p:spPr>
      </p:pic>
      <p:pic>
        <p:nvPicPr>
          <p:cNvPr id="7" name="Google Shape;111;g275a8c1f4a1_0_0">
            <a:extLst>
              <a:ext uri="{FF2B5EF4-FFF2-40B4-BE49-F238E27FC236}">
                <a16:creationId xmlns:a16="http://schemas.microsoft.com/office/drawing/2014/main" xmlns="" id="{47356756-F539-5116-7EB9-6B9F96003A76}"/>
              </a:ext>
            </a:extLst>
          </p:cNvPr>
          <p:cNvPicPr/>
          <p:nvPr/>
        </p:nvPicPr>
        <p:blipFill>
          <a:blip r:embed="rId7">
            <a:alphaModFix/>
          </a:blip>
          <a:stretch/>
        </p:blipFill>
        <p:spPr bwMode="auto">
          <a:xfrm>
            <a:off x="617682" y="1930314"/>
            <a:ext cx="1150366" cy="19138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452202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823333146" name="Рисунок 182333314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452914" y="242713"/>
            <a:ext cx="9739086" cy="637257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7D6FCD3-3699-5670-33FF-77C95E21B18D}"/>
              </a:ext>
            </a:extLst>
          </p:cNvPr>
          <p:cNvSpPr txBox="1"/>
          <p:nvPr/>
        </p:nvSpPr>
        <p:spPr>
          <a:xfrm>
            <a:off x="169333" y="376018"/>
            <a:ext cx="2138438" cy="646331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/>
            <a:r>
              <a:rPr lang="ru-RU" sz="1800" b="1" dirty="0"/>
              <a:t>ВИЗУАЛИЗАЦИЯ ИИ - РЕШЕНИЯ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F24D663D-E145-A094-72F1-A15E3465C1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41641" y="1022349"/>
            <a:ext cx="2166130" cy="2166130"/>
          </a:xfrm>
          <a:prstGeom prst="rect">
            <a:avLst/>
          </a:prstGeom>
        </p:spPr>
      </p:pic>
      <p:grpSp>
        <p:nvGrpSpPr>
          <p:cNvPr id="8" name="Группа 7">
            <a:extLst>
              <a:ext uri="{FF2B5EF4-FFF2-40B4-BE49-F238E27FC236}">
                <a16:creationId xmlns:a16="http://schemas.microsoft.com/office/drawing/2014/main" xmlns="" id="{225572A8-CB0A-DD12-8A9A-62B81B8AE784}"/>
              </a:ext>
            </a:extLst>
          </p:cNvPr>
          <p:cNvGrpSpPr/>
          <p:nvPr/>
        </p:nvGrpSpPr>
        <p:grpSpPr>
          <a:xfrm>
            <a:off x="3861977" y="6299331"/>
            <a:ext cx="122400" cy="153720"/>
            <a:chOff x="3861977" y="6299331"/>
            <a:chExt cx="122400" cy="153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6" name="Рукописный ввод 5">
                  <a:extLst>
                    <a:ext uri="{FF2B5EF4-FFF2-40B4-BE49-F238E27FC236}">
                      <a16:creationId xmlns:a16="http://schemas.microsoft.com/office/drawing/2014/main" xmlns="" id="{158317C8-A966-B1D6-ECF7-4DDB94EA51B1}"/>
                    </a:ext>
                  </a:extLst>
                </p14:cNvPr>
                <p14:cNvContentPartPr/>
                <p14:nvPr/>
              </p14:nvContentPartPr>
              <p14:xfrm>
                <a:off x="3984017" y="6371691"/>
                <a:ext cx="360" cy="360"/>
              </p14:xfrm>
            </p:contentPart>
          </mc:Choice>
          <mc:Fallback xmlns="">
            <p:pic>
              <p:nvPicPr>
                <p:cNvPr id="6" name="Рукописный ввод 5">
                  <a:extLst>
                    <a:ext uri="{FF2B5EF4-FFF2-40B4-BE49-F238E27FC236}">
                      <a16:creationId xmlns:a16="http://schemas.microsoft.com/office/drawing/2014/main" id="{158317C8-A966-B1D6-ECF7-4DDB94EA51B1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3975017" y="6362691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7" name="Рукописный ввод 6">
                  <a:extLst>
                    <a:ext uri="{FF2B5EF4-FFF2-40B4-BE49-F238E27FC236}">
                      <a16:creationId xmlns:a16="http://schemas.microsoft.com/office/drawing/2014/main" xmlns="" id="{C23A9D34-5819-A2B2-0EC6-BC84C055853F}"/>
                    </a:ext>
                  </a:extLst>
                </p14:cNvPr>
                <p14:cNvContentPartPr/>
                <p14:nvPr/>
              </p14:nvContentPartPr>
              <p14:xfrm>
                <a:off x="3861977" y="6299331"/>
                <a:ext cx="92160" cy="153720"/>
              </p14:xfrm>
            </p:contentPart>
          </mc:Choice>
          <mc:Fallback xmlns="">
            <p:pic>
              <p:nvPicPr>
                <p:cNvPr id="7" name="Рукописный ввод 6">
                  <a:extLst>
                    <a:ext uri="{FF2B5EF4-FFF2-40B4-BE49-F238E27FC236}">
                      <a16:creationId xmlns:a16="http://schemas.microsoft.com/office/drawing/2014/main" id="{C23A9D34-5819-A2B2-0EC6-BC84C055853F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853337" y="6290331"/>
                  <a:ext cx="109800" cy="171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9" name="Рукописный ввод 8">
                <a:extLst>
                  <a:ext uri="{FF2B5EF4-FFF2-40B4-BE49-F238E27FC236}">
                    <a16:creationId xmlns:a16="http://schemas.microsoft.com/office/drawing/2014/main" xmlns="" id="{67A8178D-AD3A-D444-E267-FDD6D1FFED37}"/>
                  </a:ext>
                </a:extLst>
              </p14:cNvPr>
              <p14:cNvContentPartPr/>
              <p14:nvPr/>
            </p14:nvContentPartPr>
            <p14:xfrm>
              <a:off x="2532497" y="5921331"/>
              <a:ext cx="6120" cy="49320"/>
            </p14:xfrm>
          </p:contentPart>
        </mc:Choice>
        <mc:Fallback xmlns="">
          <p:pic>
            <p:nvPicPr>
              <p:cNvPr id="9" name="Рукописный ввод 8">
                <a:extLst>
                  <a:ext uri="{FF2B5EF4-FFF2-40B4-BE49-F238E27FC236}">
                    <a16:creationId xmlns:a16="http://schemas.microsoft.com/office/drawing/2014/main" id="{67A8178D-AD3A-D444-E267-FDD6D1FFED37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523497" y="5912691"/>
                <a:ext cx="23760" cy="6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0" name="Рукописный ввод 9">
                <a:extLst>
                  <a:ext uri="{FF2B5EF4-FFF2-40B4-BE49-F238E27FC236}">
                    <a16:creationId xmlns:a16="http://schemas.microsoft.com/office/drawing/2014/main" xmlns="" id="{BC28229D-6E55-120E-D872-16DA54044718}"/>
                  </a:ext>
                </a:extLst>
              </p14:cNvPr>
              <p14:cNvContentPartPr/>
              <p14:nvPr/>
            </p14:nvContentPartPr>
            <p14:xfrm>
              <a:off x="2532497" y="5957691"/>
              <a:ext cx="23760" cy="58680"/>
            </p14:xfrm>
          </p:contentPart>
        </mc:Choice>
        <mc:Fallback xmlns="">
          <p:pic>
            <p:nvPicPr>
              <p:cNvPr id="10" name="Рукописный ввод 9">
                <a:extLst>
                  <a:ext uri="{FF2B5EF4-FFF2-40B4-BE49-F238E27FC236}">
                    <a16:creationId xmlns:a16="http://schemas.microsoft.com/office/drawing/2014/main" id="{BC28229D-6E55-120E-D872-16DA54044718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523497" y="5948691"/>
                <a:ext cx="41400" cy="763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1410485"/>
              </p:ext>
            </p:extLst>
          </p:nvPr>
        </p:nvGraphicFramePr>
        <p:xfrm>
          <a:off x="188686" y="507422"/>
          <a:ext cx="6108463" cy="6123468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309741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01104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55360">
                <a:tc>
                  <a:txBody>
                    <a:bodyPr/>
                    <a:lstStyle/>
                    <a:p>
                      <a:pPr algn="ctr">
                        <a:buFont typeface="Arial"/>
                        <a:buNone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АЛГОРИТМ ПРОВЕРКИ</a:t>
                      </a:r>
                      <a:endParaRPr dirty="0"/>
                    </a:p>
                  </a:txBody>
                  <a:tcPr marL="57386" marR="57386" marT="0" marB="0" anchor="ctr"/>
                </a:tc>
                <a:tc>
                  <a:txBody>
                    <a:bodyPr/>
                    <a:lstStyle/>
                    <a:p>
                      <a:pPr algn="ctr">
                        <a:buFont typeface="Arial"/>
                        <a:buNone/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БАЗА ДАННЫХ</a:t>
                      </a:r>
                      <a:endParaRPr lang="ru-RU" sz="1200">
                        <a:solidFill>
                          <a:schemeClr val="tx1"/>
                        </a:solidFill>
                      </a:endParaRPr>
                    </a:p>
                  </a:txBody>
                  <a:tcPr marL="57386" marR="57386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39221">
                <a:tc>
                  <a:txBody>
                    <a:bodyPr/>
                    <a:lstStyle/>
                    <a:p>
                      <a:pPr>
                        <a:buFont typeface="Arial"/>
                        <a:buNone/>
                        <a:defRPr/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</a:rPr>
                        <a:t>Проверка противопоказаний у пациента</a:t>
                      </a:r>
                      <a:endParaRPr lang="ru-RU" sz="1200" dirty="0"/>
                    </a:p>
                  </a:txBody>
                  <a:tcPr marL="57386" marR="57386" marT="0" marB="0" anchor="ctr"/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None/>
                        <a:defRPr/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</a:rPr>
                        <a:t>Диагноз ( основной, сопутствующий, осложнения, фоновый, конкурирующий, ГЕРИАТРИЧЕСКИЕ СИНДРОМЫ) , Инструкция ЛС</a:t>
                      </a:r>
                      <a:endParaRPr lang="ru-RU" sz="1200" dirty="0"/>
                    </a:p>
                    <a:p>
                      <a:pPr>
                        <a:buFont typeface="Arial"/>
                        <a:buChar char="•"/>
                        <a:defRPr/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</a:rPr>
                        <a:t>Шкалы </a:t>
                      </a:r>
                      <a:r>
                        <a:rPr lang="ru-RU" sz="1000" dirty="0" err="1">
                          <a:solidFill>
                            <a:srgbClr val="000000"/>
                          </a:solidFill>
                        </a:rPr>
                        <a:t>полиморбидности</a:t>
                      </a:r>
                      <a:endParaRPr lang="ru-RU" sz="1200" dirty="0"/>
                    </a:p>
                    <a:p>
                      <a:pPr>
                        <a:buFont typeface="Arial"/>
                        <a:buChar char="•"/>
                        <a:defRPr/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</a:rPr>
                        <a:t>Список </a:t>
                      </a:r>
                      <a:r>
                        <a:rPr lang="ru-RU" sz="1000" dirty="0" err="1">
                          <a:solidFill>
                            <a:srgbClr val="000000"/>
                          </a:solidFill>
                        </a:rPr>
                        <a:t>Forta</a:t>
                      </a:r>
                      <a:endParaRPr lang="ru-RU" sz="1200" dirty="0"/>
                    </a:p>
                    <a:p>
                      <a:pPr>
                        <a:buFont typeface="Arial"/>
                        <a:buChar char="•"/>
                        <a:defRPr/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</a:rPr>
                        <a:t>Данные комплексной гериатрической оценки</a:t>
                      </a:r>
                      <a:endParaRPr lang="ru-RU" sz="1200" dirty="0"/>
                    </a:p>
                    <a:p>
                      <a:pPr>
                        <a:buFont typeface="Arial"/>
                        <a:buChar char="•"/>
                        <a:defRPr/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</a:rPr>
                        <a:t>Скрининг на старческую астению</a:t>
                      </a:r>
                      <a:endParaRPr lang="ru-RU" sz="1200" dirty="0"/>
                    </a:p>
                    <a:p>
                      <a:pPr>
                        <a:buFont typeface="Arial"/>
                        <a:buChar char="•"/>
                        <a:defRPr/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</a:rPr>
                        <a:t>Клинические рекомендации по заболеваниям ( Минздрав)</a:t>
                      </a:r>
                      <a:endParaRPr lang="ru-RU" sz="1200" dirty="0"/>
                    </a:p>
                    <a:p>
                      <a:pPr>
                        <a:buFont typeface="Arial"/>
                        <a:buChar char="•"/>
                        <a:defRPr/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</a:rPr>
                        <a:t>база данных </a:t>
                      </a:r>
                      <a:r>
                        <a:rPr lang="ru-RU" sz="1000" dirty="0" err="1">
                          <a:solidFill>
                            <a:srgbClr val="000000"/>
                          </a:solidFill>
                        </a:rPr>
                        <a:t>VigiBase</a:t>
                      </a:r>
                      <a:r>
                        <a:rPr lang="ru-RU" sz="1000" dirty="0">
                          <a:solidFill>
                            <a:srgbClr val="000000"/>
                          </a:solidFill>
                        </a:rPr>
                        <a:t>, европейская база данных </a:t>
                      </a:r>
                      <a:r>
                        <a:rPr lang="ru-RU" sz="1000" dirty="0" err="1">
                          <a:solidFill>
                            <a:srgbClr val="000000"/>
                          </a:solidFill>
                        </a:rPr>
                        <a:t>EudraVigilance</a:t>
                      </a:r>
                      <a:r>
                        <a:rPr lang="ru-RU" sz="1000" dirty="0">
                          <a:solidFill>
                            <a:srgbClr val="000000"/>
                          </a:solidFill>
                        </a:rPr>
                        <a:t>, Единую информационную базу данных ЕАЭС</a:t>
                      </a:r>
                      <a:endParaRPr lang="ru-RU" sz="1200" dirty="0"/>
                    </a:p>
                    <a:p>
                      <a:pPr>
                        <a:buFont typeface="Arial"/>
                        <a:buChar char="•"/>
                        <a:defRPr/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</a:rPr>
                        <a:t>Источники из ведущих профессиональных реферируемых изданий</a:t>
                      </a:r>
                      <a:endParaRPr lang="ru-RU" sz="1200" dirty="0"/>
                    </a:p>
                    <a:p>
                      <a:pPr>
                        <a:buFont typeface="Arial"/>
                        <a:buChar char="•"/>
                        <a:defRPr/>
                      </a:pPr>
                      <a:endParaRPr lang="ru-RU" sz="1200" dirty="0"/>
                    </a:p>
                  </a:txBody>
                  <a:tcPr marL="57386" marR="57386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58317">
                <a:tc>
                  <a:txBody>
                    <a:bodyPr/>
                    <a:lstStyle/>
                    <a:p>
                      <a:pPr>
                        <a:buFont typeface="Arial"/>
                        <a:buNone/>
                        <a:defRPr/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</a:rPr>
                        <a:t>Проверка показаний у пациента</a:t>
                      </a:r>
                      <a:endParaRPr lang="ru-RU" sz="1200" dirty="0"/>
                    </a:p>
                    <a:p>
                      <a:pPr>
                        <a:buFont typeface="Arial"/>
                        <a:buNone/>
                        <a:defRPr/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</a:rPr>
                        <a:t>Показания для депрескрайбинга</a:t>
                      </a:r>
                      <a:endParaRPr lang="ru-RU" sz="1200" dirty="0"/>
                    </a:p>
                    <a:p>
                      <a:pPr>
                        <a:buFont typeface="Arial"/>
                        <a:buNone/>
                        <a:defRPr/>
                      </a:pPr>
                      <a:endParaRPr lang="ru-RU" sz="1200" dirty="0"/>
                    </a:p>
                  </a:txBody>
                  <a:tcPr marL="57386" marR="57386" marT="0" marB="0" anchor="ctr"/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  <a:defRPr/>
                      </a:pPr>
                      <a:r>
                        <a:rPr lang="ru-RU" sz="1000">
                          <a:solidFill>
                            <a:srgbClr val="000000"/>
                          </a:solidFill>
                        </a:rPr>
                        <a:t>Диагноз , Инструкция ЛС Список Forta</a:t>
                      </a:r>
                      <a:endParaRPr lang="ru-RU" sz="1200"/>
                    </a:p>
                    <a:p>
                      <a:pPr>
                        <a:buFont typeface="Arial"/>
                        <a:buChar char="•"/>
                        <a:defRPr/>
                      </a:pPr>
                      <a:r>
                        <a:rPr lang="ru-RU" sz="1000">
                          <a:solidFill>
                            <a:srgbClr val="000000"/>
                          </a:solidFill>
                        </a:rPr>
                        <a:t>Степень угрозы взаимодействия</a:t>
                      </a:r>
                      <a:endParaRPr lang="ru-RU" sz="1200"/>
                    </a:p>
                    <a:p>
                      <a:pPr>
                        <a:buFont typeface="Arial"/>
                        <a:buChar char="•"/>
                        <a:defRPr/>
                      </a:pPr>
                      <a:r>
                        <a:rPr lang="ru-RU" sz="1000">
                          <a:solidFill>
                            <a:srgbClr val="000000"/>
                          </a:solidFill>
                        </a:rPr>
                        <a:t>Высокий уровень доказательности</a:t>
                      </a:r>
                      <a:endParaRPr lang="ru-RU" sz="1200"/>
                    </a:p>
                    <a:p>
                      <a:pPr>
                        <a:buFont typeface="Arial"/>
                        <a:buChar char="•"/>
                        <a:defRPr/>
                      </a:pPr>
                      <a:endParaRPr lang="ru-RU" sz="1200"/>
                    </a:p>
                  </a:txBody>
                  <a:tcPr marL="57386" marR="57386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285285">
                <a:tc>
                  <a:txBody>
                    <a:bodyPr/>
                    <a:lstStyle/>
                    <a:p>
                      <a:pPr>
                        <a:buFont typeface="Arial"/>
                        <a:buNone/>
                        <a:defRPr/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</a:rPr>
                        <a:t>Проверка взаимодействия </a:t>
                      </a:r>
                      <a:endParaRPr lang="ru-RU" sz="1200" dirty="0"/>
                    </a:p>
                    <a:p>
                      <a:pPr>
                        <a:buFont typeface="Arial"/>
                        <a:buNone/>
                        <a:defRPr/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</a:rPr>
                        <a:t>лекарственных препаратов </a:t>
                      </a:r>
                      <a:endParaRPr lang="ru-RU" sz="1200" dirty="0"/>
                    </a:p>
                    <a:p>
                      <a:pPr>
                        <a:buFont typeface="Arial"/>
                        <a:buNone/>
                        <a:defRPr/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</a:rPr>
                        <a:t>(назначаемых или ранее </a:t>
                      </a:r>
                      <a:endParaRPr lang="ru-RU" sz="1200" dirty="0"/>
                    </a:p>
                    <a:p>
                      <a:pPr>
                        <a:buFont typeface="Arial"/>
                        <a:buNone/>
                        <a:defRPr/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</a:rPr>
                        <a:t>назначенных) между собой</a:t>
                      </a:r>
                      <a:endParaRPr lang="ru-RU" sz="1200" dirty="0"/>
                    </a:p>
                    <a:p>
                      <a:pPr>
                        <a:buFont typeface="Arial"/>
                        <a:buNone/>
                        <a:defRPr/>
                      </a:pPr>
                      <a:endParaRPr lang="ru-RU" sz="1200" dirty="0"/>
                    </a:p>
                  </a:txBody>
                  <a:tcPr marL="57386" marR="57386" marT="0" marB="0" anchor="ctr"/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  <a:defRPr/>
                      </a:pPr>
                      <a:r>
                        <a:rPr lang="ru-RU" sz="1000">
                          <a:solidFill>
                            <a:srgbClr val="000000"/>
                          </a:solidFill>
                        </a:rPr>
                        <a:t>Оценка полипрагмазии (шкала)</a:t>
                      </a:r>
                      <a:endParaRPr lang="ru-RU" sz="1200"/>
                    </a:p>
                    <a:p>
                      <a:pPr>
                        <a:buFont typeface="Arial"/>
                        <a:buChar char="•"/>
                        <a:defRPr/>
                      </a:pPr>
                      <a:r>
                        <a:rPr lang="ru-RU" sz="1000">
                          <a:solidFill>
                            <a:srgbClr val="000000"/>
                          </a:solidFill>
                        </a:rPr>
                        <a:t>Оценка необходимости деперескрайбинга</a:t>
                      </a:r>
                      <a:endParaRPr lang="ru-RU" sz="1200"/>
                    </a:p>
                    <a:p>
                      <a:pPr>
                        <a:buFont typeface="Arial"/>
                        <a:buChar char="•"/>
                        <a:defRPr/>
                      </a:pPr>
                      <a:r>
                        <a:rPr lang="en-US" sz="1000">
                          <a:solidFill>
                            <a:srgbClr val="000000"/>
                          </a:solidFill>
                        </a:rPr>
                        <a:t>STOPP/START </a:t>
                      </a:r>
                      <a:r>
                        <a:rPr lang="ru-RU" sz="1000">
                          <a:solidFill>
                            <a:srgbClr val="000000"/>
                          </a:solidFill>
                        </a:rPr>
                        <a:t>критерии</a:t>
                      </a:r>
                      <a:endParaRPr lang="ru-RU" sz="1200"/>
                    </a:p>
                    <a:p>
                      <a:pPr>
                        <a:buFont typeface="Arial"/>
                        <a:buChar char="•"/>
                        <a:defRPr/>
                      </a:pPr>
                      <a:r>
                        <a:rPr lang="ru-RU" sz="1000">
                          <a:solidFill>
                            <a:srgbClr val="000000"/>
                          </a:solidFill>
                        </a:rPr>
                        <a:t>Шкала Антихолинергической нагрузки</a:t>
                      </a:r>
                      <a:endParaRPr lang="ru-RU" sz="1200"/>
                    </a:p>
                    <a:p>
                      <a:pPr>
                        <a:buFont typeface="Arial"/>
                        <a:buChar char="•"/>
                        <a:defRPr/>
                      </a:pPr>
                      <a:r>
                        <a:rPr lang="ru-RU" sz="1000">
                          <a:solidFill>
                            <a:srgbClr val="000000"/>
                          </a:solidFill>
                        </a:rPr>
                        <a:t>Шкала </a:t>
                      </a:r>
                      <a:r>
                        <a:rPr lang="en-US" sz="1000">
                          <a:solidFill>
                            <a:srgbClr val="000000"/>
                          </a:solidFill>
                        </a:rPr>
                        <a:t>Brighton Adverse Drug Reactions Risk (BADRI)</a:t>
                      </a:r>
                      <a:endParaRPr lang="en-US" sz="1200"/>
                    </a:p>
                    <a:p>
                      <a:pPr>
                        <a:buFont typeface="Arial"/>
                        <a:buChar char="•"/>
                        <a:defRPr/>
                      </a:pPr>
                      <a:r>
                        <a:rPr lang="ru-RU" sz="1000">
                          <a:solidFill>
                            <a:srgbClr val="000000"/>
                          </a:solidFill>
                        </a:rPr>
                        <a:t>Список </a:t>
                      </a:r>
                      <a:r>
                        <a:rPr lang="en-US" sz="1000">
                          <a:solidFill>
                            <a:srgbClr val="000000"/>
                          </a:solidFill>
                        </a:rPr>
                        <a:t>Forta</a:t>
                      </a:r>
                      <a:endParaRPr lang="en-US" sz="1200"/>
                    </a:p>
                    <a:p>
                      <a:pPr>
                        <a:buFont typeface="Arial"/>
                        <a:buChar char="•"/>
                        <a:defRPr/>
                      </a:pPr>
                      <a:endParaRPr lang="en-US" sz="1200"/>
                    </a:p>
                  </a:txBody>
                  <a:tcPr marL="57386" marR="57386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285285">
                <a:tc>
                  <a:txBody>
                    <a:bodyPr/>
                    <a:lstStyle/>
                    <a:p>
                      <a:pPr>
                        <a:buFont typeface="Arial"/>
                        <a:buNone/>
                        <a:defRPr/>
                      </a:pPr>
                      <a:r>
                        <a:rPr lang="ru-RU" sz="1200">
                          <a:solidFill>
                            <a:srgbClr val="000000"/>
                          </a:solidFill>
                        </a:rPr>
                        <a:t>Проверка возможности </a:t>
                      </a:r>
                      <a:endParaRPr lang="ru-RU" sz="1200"/>
                    </a:p>
                    <a:p>
                      <a:pPr>
                        <a:buFont typeface="Arial"/>
                        <a:buNone/>
                        <a:defRPr/>
                      </a:pPr>
                      <a:r>
                        <a:rPr lang="ru-RU" sz="1200">
                          <a:solidFill>
                            <a:srgbClr val="000000"/>
                          </a:solidFill>
                        </a:rPr>
                        <a:t>возникновения аллергий</a:t>
                      </a:r>
                      <a:endParaRPr lang="ru-RU" sz="1200"/>
                    </a:p>
                    <a:p>
                      <a:pPr>
                        <a:buFont typeface="Arial"/>
                        <a:buNone/>
                        <a:defRPr/>
                      </a:pPr>
                      <a:r>
                        <a:rPr lang="ru-RU" sz="1200">
                          <a:solidFill>
                            <a:srgbClr val="000000"/>
                          </a:solidFill>
                        </a:rPr>
                        <a:t>и других побочных</a:t>
                      </a:r>
                      <a:endParaRPr lang="ru-RU" sz="1200"/>
                    </a:p>
                    <a:p>
                      <a:pPr>
                        <a:buFont typeface="Arial"/>
                        <a:buNone/>
                        <a:defRPr/>
                      </a:pPr>
                      <a:r>
                        <a:rPr lang="ru-RU" sz="1200">
                          <a:solidFill>
                            <a:srgbClr val="000000"/>
                          </a:solidFill>
                        </a:rPr>
                        <a:t>действий</a:t>
                      </a:r>
                      <a:endParaRPr lang="ru-RU" sz="1200"/>
                    </a:p>
                  </a:txBody>
                  <a:tcPr marL="57386" marR="57386" marT="0" marB="0" anchor="ctr"/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  <a:defRPr/>
                      </a:pPr>
                      <a:r>
                        <a:rPr lang="en-US" sz="1000" dirty="0" err="1">
                          <a:solidFill>
                            <a:srgbClr val="000000"/>
                          </a:solidFill>
                        </a:rPr>
                        <a:t>STOPPFrail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ru-RU" sz="1000" dirty="0">
                          <a:solidFill>
                            <a:srgbClr val="000000"/>
                          </a:solidFill>
                        </a:rPr>
                        <a:t>критерии</a:t>
                      </a:r>
                      <a:endParaRPr lang="ru-RU" sz="1200" dirty="0"/>
                    </a:p>
                    <a:p>
                      <a:pPr>
                        <a:buFont typeface="Arial"/>
                        <a:buChar char="•"/>
                        <a:defRPr/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</a:rPr>
                        <a:t>ни один из критериев не подходит</a:t>
                      </a:r>
                      <a:endParaRPr lang="ru-RU" sz="1200" dirty="0"/>
                    </a:p>
                    <a:p>
                      <a:pPr>
                        <a:buFont typeface="Arial"/>
                        <a:buChar char="•"/>
                        <a:defRPr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STOPP/START </a:t>
                      </a:r>
                      <a:r>
                        <a:rPr lang="ru-RU" sz="1000" dirty="0">
                          <a:solidFill>
                            <a:srgbClr val="000000"/>
                          </a:solidFill>
                        </a:rPr>
                        <a:t>критерии</a:t>
                      </a:r>
                      <a:endParaRPr lang="ru-RU" sz="1200" dirty="0"/>
                    </a:p>
                    <a:p>
                      <a:pPr>
                        <a:buFont typeface="Arial"/>
                        <a:buChar char="•"/>
                        <a:defRPr/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</a:rPr>
                        <a:t>Шкала 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Brighton Adverse Drug Reactions Risk (BADRI)</a:t>
                      </a:r>
                      <a:endParaRPr lang="en-US" sz="1200" dirty="0"/>
                    </a:p>
                    <a:p>
                      <a:pPr>
                        <a:buFont typeface="Arial"/>
                        <a:buChar char="•"/>
                        <a:defRPr/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</a:rPr>
                        <a:t>Шкала 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</a:rPr>
                        <a:t>GerontoNet</a:t>
                      </a:r>
                      <a:endParaRPr lang="en-US" sz="1200" dirty="0"/>
                    </a:p>
                    <a:p>
                      <a:pPr>
                        <a:buFont typeface="Arial"/>
                        <a:buChar char="•"/>
                        <a:defRPr/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</a:rPr>
                        <a:t>Ортостатическая проба</a:t>
                      </a:r>
                      <a:endParaRPr lang="ru-RU" sz="1200" dirty="0"/>
                    </a:p>
                    <a:p>
                      <a:pPr>
                        <a:buFont typeface="Arial"/>
                        <a:buChar char="•"/>
                        <a:defRPr/>
                      </a:pPr>
                      <a:endParaRPr lang="ru-RU" sz="1200" dirty="0"/>
                    </a:p>
                  </a:txBody>
                  <a:tcPr marL="57386" marR="57386" marT="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5229933"/>
              </p:ext>
            </p:extLst>
          </p:nvPr>
        </p:nvGraphicFramePr>
        <p:xfrm>
          <a:off x="6495142" y="507422"/>
          <a:ext cx="5508172" cy="6123469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275408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5408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8232">
                <a:tc>
                  <a:txBody>
                    <a:bodyPr/>
                    <a:lstStyle/>
                    <a:p>
                      <a:pPr algn="ctr">
                        <a:buFont typeface="Arial"/>
                        <a:buNone/>
                        <a:defRPr/>
                      </a:pPr>
                      <a:r>
                        <a:rPr lang="ru-RU" sz="1100"/>
                        <a:t> </a:t>
                      </a:r>
                      <a:r>
                        <a:rPr lang="ru-RU" sz="1100" b="1">
                          <a:solidFill>
                            <a:schemeClr val="tx1"/>
                          </a:solidFill>
                        </a:rPr>
                        <a:t>АЛГОРИТМ ПРОВЕРКИ</a:t>
                      </a:r>
                      <a:endParaRPr/>
                    </a:p>
                  </a:txBody>
                  <a:tcPr marL="52851" marR="52851" marT="0" marB="0" anchor="ctr"/>
                </a:tc>
                <a:tc>
                  <a:txBody>
                    <a:bodyPr/>
                    <a:lstStyle/>
                    <a:p>
                      <a:pPr algn="ctr">
                        <a:buFont typeface="Arial"/>
                        <a:buNone/>
                        <a:defRPr/>
                      </a:pPr>
                      <a:r>
                        <a:rPr lang="ru-RU" sz="1100"/>
                        <a:t> </a:t>
                      </a:r>
                      <a:r>
                        <a:rPr lang="ru-RU" sz="1100" b="1">
                          <a:solidFill>
                            <a:schemeClr val="tx1"/>
                          </a:solidFill>
                        </a:rPr>
                        <a:t>БАЗА ДАННЫХ</a:t>
                      </a:r>
                      <a:endParaRPr/>
                    </a:p>
                  </a:txBody>
                  <a:tcPr marL="52851" marR="52851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3838">
                <a:tc>
                  <a:txBody>
                    <a:bodyPr/>
                    <a:lstStyle/>
                    <a:p>
                      <a:pPr>
                        <a:buFont typeface="Arial"/>
                        <a:buNone/>
                        <a:defRPr/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</a:rPr>
                        <a:t>Скрининг на лекарственный каскад на основе НПР</a:t>
                      </a:r>
                      <a:endParaRPr lang="ru-RU" sz="1100" dirty="0"/>
                    </a:p>
                  </a:txBody>
                  <a:tcPr marL="52851" marR="52851" marT="0" marB="0" anchor="ctr"/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  <a:defRPr/>
                      </a:pPr>
                      <a:r>
                        <a:rPr lang="ru-RU" sz="1100">
                          <a:solidFill>
                            <a:srgbClr val="000000"/>
                          </a:solidFill>
                        </a:rPr>
                        <a:t>Основные лекарственные каскады в гериатрии</a:t>
                      </a:r>
                      <a:endParaRPr lang="ru-RU" sz="1100"/>
                    </a:p>
                  </a:txBody>
                  <a:tcPr marL="52851" marR="52851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375349">
                <a:tc>
                  <a:txBody>
                    <a:bodyPr/>
                    <a:lstStyle/>
                    <a:p>
                      <a:pPr>
                        <a:buFont typeface="Arial"/>
                        <a:buNone/>
                        <a:defRPr/>
                      </a:pPr>
                      <a:r>
                        <a:rPr lang="ru-RU" sz="1100">
                          <a:solidFill>
                            <a:srgbClr val="000000"/>
                          </a:solidFill>
                        </a:rPr>
                        <a:t>Проверка противопоказаний при </a:t>
                      </a:r>
                      <a:endParaRPr lang="ru-RU" sz="1100"/>
                    </a:p>
                    <a:p>
                      <a:pPr>
                        <a:buFont typeface="Arial"/>
                        <a:buNone/>
                        <a:defRPr/>
                      </a:pPr>
                      <a:r>
                        <a:rPr lang="ru-RU" sz="1100">
                          <a:solidFill>
                            <a:srgbClr val="000000"/>
                          </a:solidFill>
                        </a:rPr>
                        <a:t>наличии патологических состояний</a:t>
                      </a:r>
                      <a:endParaRPr lang="ru-RU" sz="1100"/>
                    </a:p>
                  </a:txBody>
                  <a:tcPr marL="52851" marR="52851" marT="0" marB="0" anchor="ctr"/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  <a:defRPr/>
                      </a:pPr>
                      <a:r>
                        <a:rPr lang="ru-RU" sz="1100">
                          <a:solidFill>
                            <a:srgbClr val="000000"/>
                          </a:solidFill>
                        </a:rPr>
                        <a:t>Диагноз , Инструкция ЛС</a:t>
                      </a:r>
                      <a:endParaRPr lang="ru-RU" sz="1100"/>
                    </a:p>
                    <a:p>
                      <a:pPr>
                        <a:buFont typeface="Arial"/>
                        <a:buChar char="•"/>
                        <a:defRPr/>
                      </a:pPr>
                      <a:r>
                        <a:rPr lang="ru-RU" sz="1100">
                          <a:solidFill>
                            <a:srgbClr val="000000"/>
                          </a:solidFill>
                        </a:rPr>
                        <a:t>Критерии Бирса 2023</a:t>
                      </a:r>
                      <a:endParaRPr lang="ru-RU" sz="1100"/>
                    </a:p>
                    <a:p>
                      <a:pPr>
                        <a:buFont typeface="Arial"/>
                        <a:buChar char="•"/>
                        <a:defRPr/>
                      </a:pPr>
                      <a:r>
                        <a:rPr lang="ru-RU" sz="1100">
                          <a:solidFill>
                            <a:srgbClr val="000000"/>
                          </a:solidFill>
                        </a:rPr>
                        <a:t>Специфичные шкалы для заболеваний и препаратов (SCORE2, SCORE OP, HAS-BLED, CHA2DS2-VASс)</a:t>
                      </a:r>
                      <a:endParaRPr lang="ru-RU" sz="1100"/>
                    </a:p>
                    <a:p>
                      <a:pPr>
                        <a:buFont typeface="Arial"/>
                        <a:buChar char="•"/>
                        <a:defRPr/>
                      </a:pPr>
                      <a:r>
                        <a:rPr lang="ru-RU" sz="1100">
                          <a:solidFill>
                            <a:srgbClr val="000000"/>
                          </a:solidFill>
                        </a:rPr>
                        <a:t>Список Forta</a:t>
                      </a:r>
                      <a:endParaRPr lang="ru-RU" sz="1100"/>
                    </a:p>
                    <a:p>
                      <a:pPr>
                        <a:buFont typeface="Arial"/>
                        <a:buChar char="•"/>
                        <a:defRPr/>
                      </a:pPr>
                      <a:endParaRPr lang="ru-RU" sz="1100"/>
                    </a:p>
                  </a:txBody>
                  <a:tcPr marL="52851" marR="52851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87675">
                <a:tc>
                  <a:txBody>
                    <a:bodyPr/>
                    <a:lstStyle/>
                    <a:p>
                      <a:pPr>
                        <a:buFont typeface="Arial"/>
                        <a:buNone/>
                        <a:defRPr/>
                      </a:pPr>
                      <a:r>
                        <a:rPr lang="ru-RU" sz="1100">
                          <a:solidFill>
                            <a:srgbClr val="000000"/>
                          </a:solidFill>
                        </a:rPr>
                        <a:t>Проверка противопоказаний к </a:t>
                      </a:r>
                      <a:endParaRPr lang="ru-RU" sz="1100"/>
                    </a:p>
                    <a:p>
                      <a:pPr>
                        <a:buFont typeface="Arial"/>
                        <a:buNone/>
                        <a:defRPr/>
                      </a:pPr>
                      <a:r>
                        <a:rPr lang="ru-RU" sz="1100">
                          <a:solidFill>
                            <a:srgbClr val="000000"/>
                          </a:solidFill>
                        </a:rPr>
                        <a:t>назначению ЛС при наличии </a:t>
                      </a:r>
                      <a:endParaRPr lang="ru-RU" sz="1100"/>
                    </a:p>
                    <a:p>
                      <a:pPr>
                        <a:buFont typeface="Arial"/>
                        <a:buNone/>
                        <a:defRPr/>
                      </a:pPr>
                      <a:r>
                        <a:rPr lang="ru-RU" sz="1100">
                          <a:solidFill>
                            <a:srgbClr val="000000"/>
                          </a:solidFill>
                        </a:rPr>
                        <a:t>сопутствующих заболеваний</a:t>
                      </a:r>
                      <a:endParaRPr lang="ru-RU" sz="1100"/>
                    </a:p>
                  </a:txBody>
                  <a:tcPr marL="52851" marR="52851" marT="0" marB="0" anchor="ctr"/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  <a:defRPr/>
                      </a:pPr>
                      <a:r>
                        <a:rPr lang="ru-RU" sz="1100">
                          <a:solidFill>
                            <a:srgbClr val="000000"/>
                          </a:solidFill>
                        </a:rPr>
                        <a:t>Диагноз , Инструкция ЛС</a:t>
                      </a:r>
                      <a:endParaRPr lang="ru-RU" sz="1100"/>
                    </a:p>
                    <a:p>
                      <a:pPr>
                        <a:buFont typeface="Arial"/>
                        <a:buChar char="•"/>
                        <a:defRPr/>
                      </a:pPr>
                      <a:r>
                        <a:rPr lang="ru-RU" sz="1100">
                          <a:solidFill>
                            <a:srgbClr val="000000"/>
                          </a:solidFill>
                        </a:rPr>
                        <a:t>Критерии Бирса 2023</a:t>
                      </a:r>
                      <a:endParaRPr lang="ru-RU" sz="1100"/>
                    </a:p>
                    <a:p>
                      <a:pPr>
                        <a:buFont typeface="Arial"/>
                        <a:buChar char="•"/>
                        <a:defRPr/>
                      </a:pPr>
                      <a:r>
                        <a:rPr lang="ru-RU" sz="1100">
                          <a:solidFill>
                            <a:srgbClr val="000000"/>
                          </a:solidFill>
                        </a:rPr>
                        <a:t>Шкала Антихолинергической нагрузки</a:t>
                      </a:r>
                      <a:endParaRPr lang="ru-RU" sz="1100"/>
                    </a:p>
                  </a:txBody>
                  <a:tcPr marL="52851" marR="52851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719187">
                <a:tc>
                  <a:txBody>
                    <a:bodyPr/>
                    <a:lstStyle/>
                    <a:p>
                      <a:pPr>
                        <a:buFont typeface="Arial"/>
                        <a:buNone/>
                        <a:defRPr/>
                      </a:pPr>
                      <a:r>
                        <a:rPr lang="ru-RU" sz="1100">
                          <a:solidFill>
                            <a:srgbClr val="000000"/>
                          </a:solidFill>
                        </a:rPr>
                        <a:t>Проверка на ДУБЛИРОВАНИЯ ( из одной фармакологической группы или с разными коммерческими названиями препараты) назначаемой </a:t>
                      </a:r>
                      <a:endParaRPr lang="ru-RU" sz="1100"/>
                    </a:p>
                    <a:p>
                      <a:pPr>
                        <a:buFont typeface="Arial"/>
                        <a:buNone/>
                        <a:defRPr/>
                      </a:pPr>
                      <a:r>
                        <a:rPr lang="ru-RU" sz="1100">
                          <a:solidFill>
                            <a:srgbClr val="000000"/>
                          </a:solidFill>
                        </a:rPr>
                        <a:t>и ранее назначенной терапии</a:t>
                      </a:r>
                      <a:endParaRPr lang="ru-RU" sz="1100"/>
                    </a:p>
                  </a:txBody>
                  <a:tcPr marL="52851" marR="52851" marT="0" marB="0" anchor="ctr"/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  <a:defRPr/>
                      </a:pPr>
                      <a:r>
                        <a:rPr lang="ru-RU" sz="1100">
                          <a:solidFill>
                            <a:srgbClr val="000000"/>
                          </a:solidFill>
                        </a:rPr>
                        <a:t>Инструкция, данные по фармакологическим и коммерческим названиям препаратов</a:t>
                      </a:r>
                      <a:endParaRPr lang="ru-RU" sz="1100"/>
                    </a:p>
                    <a:p>
                      <a:pPr>
                        <a:buFont typeface="Arial"/>
                        <a:buChar char="•"/>
                        <a:defRPr/>
                      </a:pPr>
                      <a:r>
                        <a:rPr lang="ru-RU" sz="1100">
                          <a:solidFill>
                            <a:srgbClr val="000000"/>
                          </a:solidFill>
                        </a:rPr>
                        <a:t>Шкалы приверженности к терапии</a:t>
                      </a:r>
                      <a:endParaRPr lang="ru-RU" sz="1100"/>
                    </a:p>
                    <a:p>
                      <a:pPr>
                        <a:buFont typeface="Arial"/>
                        <a:buChar char="•"/>
                        <a:defRPr/>
                      </a:pPr>
                      <a:r>
                        <a:rPr lang="ru-RU" sz="1100">
                          <a:solidFill>
                            <a:srgbClr val="000000"/>
                          </a:solidFill>
                        </a:rPr>
                        <a:t>Гериатрическая шкала депрессии (GDS-15)</a:t>
                      </a:r>
                      <a:endParaRPr lang="ru-RU" sz="1100"/>
                    </a:p>
                    <a:p>
                      <a:pPr>
                        <a:buFont typeface="Arial"/>
                        <a:buChar char="•"/>
                        <a:defRPr/>
                      </a:pPr>
                      <a:r>
                        <a:rPr lang="ru-RU" sz="1100">
                          <a:solidFill>
                            <a:srgbClr val="000000"/>
                          </a:solidFill>
                        </a:rPr>
                        <a:t>Краткая шкала оценки психического статуса (ММSE)</a:t>
                      </a:r>
                      <a:endParaRPr lang="ru-RU" sz="1100"/>
                    </a:p>
                    <a:p>
                      <a:pPr>
                        <a:buFont typeface="Arial"/>
                        <a:buChar char="•"/>
                        <a:defRPr/>
                      </a:pPr>
                      <a:endParaRPr lang="ru-RU" sz="1100"/>
                    </a:p>
                  </a:txBody>
                  <a:tcPr marL="52851" marR="52851" marT="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15756"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  <a:defRPr/>
                      </a:pPr>
                      <a:r>
                        <a:rPr lang="ru-RU" sz="1100">
                          <a:solidFill>
                            <a:srgbClr val="000000"/>
                          </a:solidFill>
                        </a:rPr>
                        <a:t>Противопоказания по уровню клиренса креатинина и коррекция дозы</a:t>
                      </a:r>
                      <a:endParaRPr lang="ru-RU" sz="1100"/>
                    </a:p>
                  </a:txBody>
                  <a:tcPr marL="52851" marR="52851" marT="0" marB="0" anchor="ctr"/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  <a:defRPr/>
                      </a:pPr>
                      <a:r>
                        <a:rPr lang="ru-RU" sz="1100">
                          <a:solidFill>
                            <a:srgbClr val="000000"/>
                          </a:solidFill>
                        </a:rPr>
                        <a:t>Оценка СКФ по формуле СКD-ЕРІ</a:t>
                      </a:r>
                      <a:endParaRPr lang="ru-RU" sz="1100"/>
                    </a:p>
                    <a:p>
                      <a:pPr>
                        <a:buFont typeface="Arial"/>
                        <a:buChar char="•"/>
                        <a:defRPr/>
                      </a:pPr>
                      <a:r>
                        <a:rPr lang="ru-RU" sz="1100">
                          <a:solidFill>
                            <a:srgbClr val="000000"/>
                          </a:solidFill>
                        </a:rPr>
                        <a:t>Оценка СКФ по формуле Кокрофта-Голта</a:t>
                      </a:r>
                      <a:endParaRPr lang="ru-RU" sz="1100"/>
                    </a:p>
                  </a:txBody>
                  <a:tcPr marL="52851" marR="52851" marT="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43838">
                <a:tc>
                  <a:txBody>
                    <a:bodyPr/>
                    <a:lstStyle/>
                    <a:p>
                      <a:pPr>
                        <a:buFont typeface="Arial"/>
                        <a:buNone/>
                        <a:defRPr/>
                      </a:pPr>
                      <a:r>
                        <a:rPr lang="ru-RU" sz="1100">
                          <a:solidFill>
                            <a:srgbClr val="000000"/>
                          </a:solidFill>
                        </a:rPr>
                        <a:t>Коррекция доза препарата по возрасту</a:t>
                      </a:r>
                      <a:endParaRPr lang="ru-RU" sz="1100"/>
                    </a:p>
                  </a:txBody>
                  <a:tcPr marL="52851" marR="52851" marT="0" marB="0" anchor="ctr"/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  <a:defRPr/>
                      </a:pPr>
                      <a:r>
                        <a:rPr lang="ru-RU" sz="1100">
                          <a:solidFill>
                            <a:srgbClr val="000000"/>
                          </a:solidFill>
                        </a:rPr>
                        <a:t>Инструкция ЛС</a:t>
                      </a:r>
                      <a:endParaRPr lang="ru-RU" sz="1100"/>
                    </a:p>
                  </a:txBody>
                  <a:tcPr marL="52851" marR="52851" marT="0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43838">
                <a:tc>
                  <a:txBody>
                    <a:bodyPr/>
                    <a:lstStyle/>
                    <a:p>
                      <a:pPr>
                        <a:buFont typeface="Arial"/>
                        <a:buNone/>
                        <a:defRPr/>
                      </a:pPr>
                      <a:r>
                        <a:rPr lang="ru-RU" sz="1100">
                          <a:solidFill>
                            <a:srgbClr val="000000"/>
                          </a:solidFill>
                        </a:rPr>
                        <a:t>Коррекция доза препарата по массе тела</a:t>
                      </a:r>
                      <a:endParaRPr lang="ru-RU" sz="1100"/>
                    </a:p>
                  </a:txBody>
                  <a:tcPr marL="52851" marR="52851" marT="0" marB="0" anchor="ctr"/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  <a:defRPr/>
                      </a:pPr>
                      <a:r>
                        <a:rPr lang="ru-RU" sz="1100">
                          <a:solidFill>
                            <a:srgbClr val="000000"/>
                          </a:solidFill>
                        </a:rPr>
                        <a:t>Инструкция ЛС</a:t>
                      </a:r>
                      <a:endParaRPr lang="ru-RU" sz="1100"/>
                    </a:p>
                  </a:txBody>
                  <a:tcPr marL="52851" marR="52851" marT="0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15756">
                <a:tc>
                  <a:txBody>
                    <a:bodyPr/>
                    <a:lstStyle/>
                    <a:p>
                      <a:pPr>
                        <a:buFont typeface="Arial"/>
                        <a:buNone/>
                        <a:defRPr/>
                      </a:pPr>
                      <a:r>
                        <a:rPr lang="ru-RU" sz="1100">
                          <a:solidFill>
                            <a:srgbClr val="000000"/>
                          </a:solidFill>
                        </a:rPr>
                        <a:t>Коррекция по фармокогенетике (быстрый, медленный метаболизатор)</a:t>
                      </a:r>
                      <a:endParaRPr lang="ru-RU" sz="1100"/>
                    </a:p>
                  </a:txBody>
                  <a:tcPr marL="52851" marR="52851" marT="0" marB="0" anchor="ctr"/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  <a:defRPr/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</a:rPr>
                        <a:t>Инструкция ЛС</a:t>
                      </a:r>
                      <a:endParaRPr lang="ru-RU" sz="1100" dirty="0"/>
                    </a:p>
                  </a:txBody>
                  <a:tcPr marL="52851" marR="52851" marT="0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 bwMode="auto">
          <a:xfrm>
            <a:off x="3332606" y="79827"/>
            <a:ext cx="64411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800" b="1" dirty="0">
                <a:solidFill>
                  <a:srgbClr val="C00000"/>
                </a:solidFill>
              </a:rPr>
              <a:t>АЛГОРИТМЫ и БАЗЫ ДАННЫХ ВРАЧЕЙ - ГЕРИАТРОВ</a:t>
            </a:r>
            <a:endParaRPr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2624101" y="5281863"/>
            <a:ext cx="7122694" cy="1621857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Google Shape;103;p18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450779" y="1434376"/>
            <a:ext cx="1507800" cy="235387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 bwMode="auto">
          <a:xfrm>
            <a:off x="2634364" y="-218153"/>
            <a:ext cx="7456082" cy="72943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  <a:defRPr/>
            </a:pPr>
            <a:endParaRPr lang="ru-RU" sz="2400" b="1" dirty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  <a:defRPr/>
            </a:pPr>
            <a:r>
              <a:rPr lang="ru-RU" sz="2400" b="1" dirty="0"/>
              <a:t>Целевая аудитория для </a:t>
            </a:r>
            <a:r>
              <a:rPr lang="ru-RU" sz="2400" b="1" dirty="0">
                <a:solidFill>
                  <a:srgbClr val="C00000"/>
                </a:solidFill>
              </a:rPr>
              <a:t>В2В</a:t>
            </a:r>
            <a:r>
              <a:rPr lang="ru-RU" sz="2400" b="1" dirty="0"/>
              <a:t> продуктов:</a:t>
            </a:r>
            <a:endParaRPr lang="ru-RU" sz="2400" dirty="0">
              <a:ea typeface="Libre Franklin"/>
              <a:cs typeface="Libre Franklin"/>
            </a:endParaRPr>
          </a:p>
          <a:p>
            <a:pPr>
              <a:defRPr/>
            </a:pPr>
            <a:r>
              <a:rPr lang="ru-RU" sz="2400" b="1" dirty="0">
                <a:solidFill>
                  <a:srgbClr val="C00000"/>
                </a:solidFill>
              </a:rPr>
              <a:t>	</a:t>
            </a:r>
            <a:r>
              <a:rPr lang="ru-RU" sz="2400" b="1" dirty="0">
                <a:solidFill>
                  <a:srgbClr val="002060"/>
                </a:solidFill>
              </a:rPr>
              <a:t>Руководство  частных лечебных 	учреждений </a:t>
            </a:r>
          </a:p>
          <a:p>
            <a:pPr marL="342900" indent="-342900">
              <a:buFont typeface="Wingdings" panose="05000000000000000000" pitchFamily="2" charset="2"/>
              <a:buChar char="ü"/>
              <a:defRPr/>
            </a:pPr>
            <a:endParaRPr lang="ru-RU" sz="2400" b="1" dirty="0">
              <a:solidFill>
                <a:srgbClr val="C0000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  <a:defRPr/>
            </a:pPr>
            <a:r>
              <a:rPr lang="ru-RU" sz="2400" b="1" dirty="0">
                <a:solidFill>
                  <a:schemeClr val="tx1"/>
                </a:solidFill>
              </a:rPr>
              <a:t>Целевая аудитория для </a:t>
            </a:r>
            <a:r>
              <a:rPr lang="ru-RU" sz="2400" b="1" dirty="0">
                <a:solidFill>
                  <a:srgbClr val="C00000"/>
                </a:solidFill>
              </a:rPr>
              <a:t>В2</a:t>
            </a:r>
            <a:r>
              <a:rPr lang="en-US" sz="2400" b="1" dirty="0">
                <a:solidFill>
                  <a:srgbClr val="C00000"/>
                </a:solidFill>
              </a:rPr>
              <a:t>G</a:t>
            </a:r>
            <a:r>
              <a:rPr lang="ru-RU" sz="2400" b="1" dirty="0">
                <a:solidFill>
                  <a:schemeClr val="tx1"/>
                </a:solidFill>
              </a:rPr>
              <a:t> продуктов:</a:t>
            </a:r>
          </a:p>
          <a:p>
            <a:pPr>
              <a:defRPr/>
            </a:pPr>
            <a:r>
              <a:rPr lang="ru-RU" sz="2400" b="1" dirty="0">
                <a:solidFill>
                  <a:srgbClr val="C00000"/>
                </a:solidFill>
                <a:ea typeface="Libre Franklin"/>
                <a:cs typeface="Libre Franklin"/>
              </a:rPr>
              <a:t>	</a:t>
            </a:r>
            <a:r>
              <a:rPr lang="ru-RU" sz="2400" b="1" dirty="0">
                <a:solidFill>
                  <a:srgbClr val="002060"/>
                </a:solidFill>
                <a:ea typeface="Libre Franklin"/>
                <a:cs typeface="Libre Franklin"/>
              </a:rPr>
              <a:t>Министерство здравоохранения</a:t>
            </a:r>
          </a:p>
          <a:p>
            <a:pPr>
              <a:defRPr/>
            </a:pPr>
            <a:r>
              <a:rPr lang="ru-RU" sz="2400" b="1" dirty="0">
                <a:solidFill>
                  <a:srgbClr val="002060"/>
                </a:solidFill>
              </a:rPr>
              <a:t>	Государственные медицинские 	учреждения</a:t>
            </a:r>
            <a:r>
              <a:rPr lang="ru-RU" sz="2400" dirty="0">
                <a:solidFill>
                  <a:schemeClr val="tx1"/>
                </a:solidFill>
              </a:rPr>
              <a:t>, которые ищут 	эффективные решения для оптимизации 	лечения  пожилых пациентов</a:t>
            </a:r>
          </a:p>
          <a:p>
            <a:pPr>
              <a:defRPr/>
            </a:pPr>
            <a:endParaRPr lang="ru-RU" sz="2400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  <a:defRPr/>
            </a:pPr>
            <a:r>
              <a:rPr lang="ru-RU" sz="2000" b="1" dirty="0">
                <a:latin typeface="Arial"/>
              </a:rPr>
              <a:t>Ц</a:t>
            </a:r>
            <a:r>
              <a:rPr lang="ru-RU" sz="2000" b="1" dirty="0">
                <a:solidFill>
                  <a:srgbClr val="000000"/>
                </a:solidFill>
                <a:latin typeface="Arial"/>
              </a:rPr>
              <a:t>елевая аудитория для </a:t>
            </a:r>
            <a:r>
              <a:rPr lang="ru-RU" sz="2000" b="1" dirty="0">
                <a:solidFill>
                  <a:srgbClr val="C00000"/>
                </a:solidFill>
                <a:latin typeface="Arial"/>
              </a:rPr>
              <a:t>В2С</a:t>
            </a:r>
            <a:r>
              <a:rPr lang="ru-RU" sz="2000" b="1" dirty="0">
                <a:solidFill>
                  <a:srgbClr val="000000"/>
                </a:solidFill>
                <a:latin typeface="Arial"/>
              </a:rPr>
              <a:t> продуктов:</a:t>
            </a:r>
            <a:endParaRPr lang="ru-RU" sz="1600" dirty="0"/>
          </a:p>
          <a:p>
            <a:pPr>
              <a:defRPr/>
            </a:pPr>
            <a:r>
              <a:rPr lang="ru-RU" sz="2000" b="1" dirty="0">
                <a:solidFill>
                  <a:srgbClr val="C00000"/>
                </a:solidFill>
                <a:latin typeface="Arial"/>
              </a:rPr>
              <a:t>	</a:t>
            </a:r>
            <a:r>
              <a:rPr lang="ru-RU" sz="2000" b="1" dirty="0">
                <a:solidFill>
                  <a:srgbClr val="002060"/>
                </a:solidFill>
                <a:latin typeface="Arial"/>
              </a:rPr>
              <a:t>Врачи</a:t>
            </a:r>
            <a:r>
              <a:rPr lang="ru-RU" sz="2000" dirty="0">
                <a:solidFill>
                  <a:srgbClr val="C00000"/>
                </a:solidFill>
                <a:latin typeface="Arial"/>
              </a:rPr>
              <a:t> </a:t>
            </a:r>
            <a:r>
              <a:rPr lang="ru-RU" sz="2000" dirty="0">
                <a:solidFill>
                  <a:schemeClr val="tx1"/>
                </a:solidFill>
                <a:latin typeface="Arial"/>
              </a:rPr>
              <a:t>- терапевты, работающие с пожилыми       пациентами на территории РФ </a:t>
            </a:r>
            <a:endParaRPr lang="ru-RU" sz="1600" dirty="0">
              <a:solidFill>
                <a:schemeClr val="tx1"/>
              </a:solidFill>
              <a:latin typeface="Arial"/>
            </a:endParaRPr>
          </a:p>
          <a:p>
            <a:pPr>
              <a:defRPr/>
            </a:pPr>
            <a:endParaRPr lang="ru-RU" b="1" dirty="0"/>
          </a:p>
          <a:p>
            <a:pPr lvl="1">
              <a:defRPr/>
            </a:pPr>
            <a:r>
              <a:rPr lang="ru-RU" sz="1800" dirty="0">
                <a:solidFill>
                  <a:srgbClr val="000000"/>
                </a:solidFill>
                <a:latin typeface="Noto Sans"/>
              </a:rPr>
              <a:t>	Продукт поможет </a:t>
            </a:r>
            <a:r>
              <a:rPr lang="ru-RU" sz="1800" dirty="0">
                <a:latin typeface="Noto Sans"/>
              </a:rPr>
              <a:t>в</a:t>
            </a:r>
            <a:r>
              <a:rPr lang="ru-RU" sz="1800" dirty="0">
                <a:solidFill>
                  <a:srgbClr val="000000"/>
                </a:solidFill>
                <a:latin typeface="Noto Sans"/>
              </a:rPr>
              <a:t> достижении: </a:t>
            </a:r>
          </a:p>
          <a:p>
            <a:pPr marL="342900" lvl="1" indent="-342900">
              <a:buFont typeface="Arial" panose="020B0604020202020204" pitchFamily="34" charset="0"/>
              <a:buChar char="•"/>
              <a:defRPr/>
            </a:pPr>
            <a:r>
              <a:rPr lang="ru-RU" sz="1800" b="1" dirty="0">
                <a:solidFill>
                  <a:srgbClr val="000000"/>
                </a:solidFill>
                <a:latin typeface="Noto Sans"/>
              </a:rPr>
              <a:t>улучшения качества оказания медицинской помощи</a:t>
            </a:r>
            <a:r>
              <a:rPr lang="ru-RU" sz="1800" dirty="0">
                <a:solidFill>
                  <a:srgbClr val="000000"/>
                </a:solidFill>
                <a:latin typeface="Noto Sans"/>
              </a:rPr>
              <a:t>,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ru-RU" sz="1800" b="1" dirty="0">
                <a:solidFill>
                  <a:srgbClr val="000000"/>
                </a:solidFill>
                <a:latin typeface="Noto Sans"/>
              </a:rPr>
              <a:t>интегрирования новых IT технологий в лечебный процесс; </a:t>
            </a:r>
          </a:p>
          <a:p>
            <a:pPr marL="342900" lvl="1" indent="-342900">
              <a:buFont typeface="Arial" panose="020B0604020202020204" pitchFamily="34" charset="0"/>
              <a:buChar char="•"/>
              <a:defRPr/>
            </a:pPr>
            <a:r>
              <a:rPr lang="ru-RU" sz="1800" b="1" dirty="0">
                <a:solidFill>
                  <a:srgbClr val="000000"/>
                </a:solidFill>
                <a:latin typeface="Noto Sans"/>
              </a:rPr>
              <a:t>персонифицированной терапии</a:t>
            </a:r>
            <a:endParaRPr lang="ru-RU" b="1" dirty="0"/>
          </a:p>
          <a:p>
            <a:pPr algn="ctr">
              <a:defRPr/>
            </a:pPr>
            <a:endParaRPr lang="ru-RU" sz="1600" b="1" dirty="0">
              <a:solidFill>
                <a:srgbClr val="000000"/>
              </a:solidFill>
              <a:latin typeface="Noto San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/>
        </p:blipFill>
        <p:spPr bwMode="auto">
          <a:xfrm>
            <a:off x="10163832" y="3067650"/>
            <a:ext cx="1441201" cy="1441201"/>
          </a:xfrm>
          <a:prstGeom prst="rect">
            <a:avLst/>
          </a:prstGeom>
          <a:noFill/>
        </p:spPr>
      </p:pic>
      <p:sp>
        <p:nvSpPr>
          <p:cNvPr id="2" name="Google Shape;109;g275a8c1f4a1_0_0">
            <a:extLst>
              <a:ext uri="{FF2B5EF4-FFF2-40B4-BE49-F238E27FC236}">
                <a16:creationId xmlns:a16="http://schemas.microsoft.com/office/drawing/2014/main" xmlns="" id="{BE77ACC0-AB48-E5A5-BDFC-2D95D52F9AB0}"/>
              </a:ext>
            </a:extLst>
          </p:cNvPr>
          <p:cNvSpPr txBox="1">
            <a:spLocks/>
          </p:cNvSpPr>
          <p:nvPr/>
        </p:nvSpPr>
        <p:spPr bwMode="auto">
          <a:xfrm>
            <a:off x="-214743" y="112470"/>
            <a:ext cx="2838844" cy="10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lnSpc>
                <a:spcPct val="90000"/>
              </a:lnSpc>
              <a:buClr>
                <a:schemeClr val="dk1"/>
              </a:buClr>
              <a:buSzPts val="3200"/>
              <a:buFont typeface="Libre Franklin"/>
              <a:buNone/>
              <a:defRPr/>
            </a:pPr>
            <a:r>
              <a:rPr lang="ru-RU" sz="2400" b="1" dirty="0">
                <a:solidFill>
                  <a:srgbClr val="FFC000"/>
                </a:solidFill>
              </a:rPr>
              <a:t>ЦЕЛЕВАЯ </a:t>
            </a:r>
            <a:br>
              <a:rPr lang="ru-RU" sz="2400" b="1" dirty="0">
                <a:solidFill>
                  <a:srgbClr val="FFC000"/>
                </a:solidFill>
              </a:rPr>
            </a:br>
            <a:r>
              <a:rPr lang="ru-RU" sz="2400" b="1" dirty="0">
                <a:solidFill>
                  <a:srgbClr val="FFC000"/>
                </a:solidFill>
              </a:rPr>
              <a:t>АУДИТОРИЯ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FADA8AE-3448-778D-E177-18468E0DAE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24957" y="351087"/>
            <a:ext cx="2518952" cy="251895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5B19ABC5-626A-8053-9DA4-F722F10F16D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 bwMode="auto">
          <a:xfrm>
            <a:off x="10247483" y="5133943"/>
            <a:ext cx="1608502" cy="160850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507795" y="90482"/>
            <a:ext cx="2958465" cy="2031325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b="1" dirty="0"/>
              <a:t>Низкое качество помощи пожилым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b="1" dirty="0"/>
              <a:t>Рост обращений  пожилых за мед помощью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b="1" dirty="0"/>
              <a:t>Дефицит терапевтов и гериатров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b="1" dirty="0"/>
              <a:t>Большая нагрузка на врача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b="1" dirty="0"/>
              <a:t>Нет возможности повышать квалификацию</a:t>
            </a:r>
          </a:p>
        </p:txBody>
      </p:sp>
      <p:sp>
        <p:nvSpPr>
          <p:cNvPr id="197" name="Google Shape;197;p31"/>
          <p:cNvSpPr txBox="1">
            <a:spLocks noGrp="1"/>
          </p:cNvSpPr>
          <p:nvPr>
            <p:ph type="title"/>
          </p:nvPr>
        </p:nvSpPr>
        <p:spPr bwMode="auto">
          <a:xfrm>
            <a:off x="-255619" y="184370"/>
            <a:ext cx="3035992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  <a:defRPr/>
            </a:pPr>
            <a:r>
              <a:rPr lang="ru-RU" sz="2800" b="1" dirty="0">
                <a:solidFill>
                  <a:srgbClr val="FFC000"/>
                </a:solidFill>
                <a:latin typeface="+mn-lt"/>
              </a:rPr>
              <a:t>Ценностное предложение</a:t>
            </a:r>
            <a:endParaRPr sz="2800" b="1" dirty="0">
              <a:solidFill>
                <a:srgbClr val="FFC000"/>
              </a:solidFill>
              <a:latin typeface="+mn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E6B2EC53-D24C-1CDF-C2B8-3B9F72AC005A}"/>
              </a:ext>
            </a:extLst>
          </p:cNvPr>
          <p:cNvSpPr txBox="1"/>
          <p:nvPr/>
        </p:nvSpPr>
        <p:spPr>
          <a:xfrm>
            <a:off x="2342144" y="6065020"/>
            <a:ext cx="96401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rgbClr val="C00000"/>
                </a:solidFill>
              </a:rPr>
              <a:t>Доверьтесь нашей СППВР - нейросети для улучшения результатов лечения пожилых пациентов!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1BE0A56C-213D-CAE5-C5C7-CA64175827FD}"/>
              </a:ext>
            </a:extLst>
          </p:cNvPr>
          <p:cNvSpPr txBox="1"/>
          <p:nvPr/>
        </p:nvSpPr>
        <p:spPr>
          <a:xfrm>
            <a:off x="2715456" y="2824706"/>
            <a:ext cx="9266841" cy="3016210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chemeClr val="tx1"/>
                </a:solidFill>
              </a:rPr>
              <a:t>+</a:t>
            </a:r>
            <a:r>
              <a:rPr lang="ru-RU" sz="18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1800" b="1" dirty="0">
                <a:solidFill>
                  <a:schemeClr val="tx1"/>
                </a:solidFill>
              </a:rPr>
              <a:t>Для B2B: </a:t>
            </a:r>
            <a:r>
              <a:rPr lang="ru-RU" b="1" dirty="0">
                <a:solidFill>
                  <a:schemeClr val="tx1"/>
                </a:solidFill>
              </a:rPr>
              <a:t>Интегрируемое решение, обладающее возможностью адаптации под специфические потребности ЧАСТНОЙ клиники и её информационные системы, автоматизация процесса и улучшение оперативности принятия медицинских решений </a:t>
            </a:r>
          </a:p>
          <a:p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ru-RU" sz="1800" b="1" dirty="0">
                <a:solidFill>
                  <a:schemeClr val="tx1"/>
                </a:solidFill>
              </a:rPr>
              <a:t>+ Для B2G: </a:t>
            </a:r>
            <a:r>
              <a:rPr lang="ru-RU" b="1" dirty="0">
                <a:solidFill>
                  <a:schemeClr val="tx1"/>
                </a:solidFill>
              </a:rPr>
              <a:t>Экономически эффективное решение, позволяющее ГОСУДАРСТВЕННЫМ учреждениям сократить затраты на лечение за счет улучшения качества и точности принятия клинических решений: Повышение качества лечения и результативности терапии у пожилых пациентов, уменьшение госпитализаций из-за неправильного решения по ЛТ, Облегчение рабочей нагрузки врачей (экономия времени на приеме пациента), снижение профессионального выгорания, Уменьшение «кадрового голода» высококвалифицированных специалистов</a:t>
            </a:r>
          </a:p>
          <a:p>
            <a:endParaRPr lang="ru-RU" b="1" dirty="0">
              <a:solidFill>
                <a:schemeClr val="tx1"/>
              </a:solidFill>
            </a:endParaRPr>
          </a:p>
          <a:p>
            <a:r>
              <a:rPr lang="ru-RU" b="1" dirty="0">
                <a:solidFill>
                  <a:schemeClr val="tx1"/>
                </a:solidFill>
              </a:rPr>
              <a:t>+ Для B2C: Индивидуальное приложение с функционалом, необходимым для поддержки принятия решений в ежедневной практике.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70566" y="1506937"/>
            <a:ext cx="1895875" cy="3453151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/>
              <a:t>СППВР</a:t>
            </a:r>
            <a:r>
              <a:rPr lang="ru-RU" sz="1600" dirty="0"/>
              <a:t> </a:t>
            </a:r>
          </a:p>
          <a:p>
            <a:pPr algn="ctr"/>
            <a:r>
              <a:rPr lang="ru-RU" sz="2000" b="1" dirty="0">
                <a:solidFill>
                  <a:srgbClr val="FF0000"/>
                </a:solidFill>
              </a:rPr>
              <a:t>+</a:t>
            </a:r>
            <a:r>
              <a:rPr lang="ru-RU" sz="1600" dirty="0"/>
              <a:t> </a:t>
            </a:r>
          </a:p>
          <a:p>
            <a:pPr algn="ctr"/>
            <a:r>
              <a:rPr lang="ru-RU" sz="1600" b="1" dirty="0"/>
              <a:t>Нейронная сеть </a:t>
            </a:r>
          </a:p>
          <a:p>
            <a:pPr algn="ctr"/>
            <a:r>
              <a:rPr lang="ru-RU" sz="2000" b="1" dirty="0">
                <a:solidFill>
                  <a:srgbClr val="FF0000"/>
                </a:solidFill>
              </a:rPr>
              <a:t>+</a:t>
            </a:r>
            <a:r>
              <a:rPr lang="ru-RU" sz="1600" dirty="0"/>
              <a:t> </a:t>
            </a:r>
          </a:p>
          <a:p>
            <a:pPr algn="ctr"/>
            <a:r>
              <a:rPr lang="ru-RU" sz="1600" b="1" dirty="0"/>
              <a:t>ВРАЧ</a:t>
            </a:r>
          </a:p>
          <a:p>
            <a:pPr algn="ctr"/>
            <a:r>
              <a:rPr lang="ru-RU" sz="2000" b="1" dirty="0">
                <a:solidFill>
                  <a:srgbClr val="FF0000"/>
                </a:solidFill>
              </a:rPr>
              <a:t>=</a:t>
            </a:r>
            <a:r>
              <a:rPr lang="ru-RU" sz="1600" b="1" dirty="0"/>
              <a:t> Оптимизации лекарственной терапии для пожилых пациентов</a:t>
            </a:r>
            <a:r>
              <a:rPr lang="ru-RU" sz="1600" dirty="0"/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65310" y="2250118"/>
            <a:ext cx="3480866" cy="46166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ru-RU" sz="2400" b="1" dirty="0"/>
              <a:t>Выгоды и подходы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46574" y="146649"/>
            <a:ext cx="1267267" cy="40011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боли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8361424" y="105870"/>
            <a:ext cx="3719949" cy="2000548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b="1" dirty="0"/>
              <a:t>предоставить врачам удобный инструмент, способный адаптировать и оптимизировать лечебные решения, подкрепленные передовыми исследованиями с соблюдением высочайших медицинских стандартов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b="1" dirty="0"/>
              <a:t>Здоровое долголетие пожилых</a:t>
            </a:r>
          </a:p>
          <a:p>
            <a:endParaRPr lang="ru-RU" sz="1200" dirty="0"/>
          </a:p>
        </p:txBody>
      </p:sp>
      <p:sp>
        <p:nvSpPr>
          <p:cNvPr id="17" name="TextBox 16"/>
          <p:cNvSpPr txBox="1"/>
          <p:nvPr/>
        </p:nvSpPr>
        <p:spPr bwMode="auto">
          <a:xfrm>
            <a:off x="7105743" y="146649"/>
            <a:ext cx="1067921" cy="40011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ru-RU" sz="2000" b="1" dirty="0"/>
              <a:t>задачи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F24D663D-E145-A094-72F1-A15E3465C1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894725" y="299432"/>
            <a:ext cx="2161368" cy="216613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4" name="Google Shape;214;p29"/>
          <p:cNvSpPr txBox="1">
            <a:spLocks noGrp="1"/>
          </p:cNvSpPr>
          <p:nvPr>
            <p:ph type="title"/>
          </p:nvPr>
        </p:nvSpPr>
        <p:spPr bwMode="auto">
          <a:xfrm>
            <a:off x="-132180" y="63555"/>
            <a:ext cx="2676096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/>
            </a:pPr>
            <a:r>
              <a:rPr lang="ru-RU" sz="2400" b="1" dirty="0">
                <a:solidFill>
                  <a:srgbClr val="FFC000"/>
                </a:solidFill>
                <a:latin typeface="+mj-lt"/>
              </a:rPr>
              <a:t>АНАЛИЗ </a:t>
            </a:r>
            <a:br>
              <a:rPr lang="ru-RU" sz="2400" b="1" dirty="0">
                <a:solidFill>
                  <a:srgbClr val="FFC000"/>
                </a:solidFill>
                <a:latin typeface="+mj-lt"/>
              </a:rPr>
            </a:br>
            <a:r>
              <a:rPr lang="ru-RU" sz="2400" b="1" dirty="0">
                <a:solidFill>
                  <a:srgbClr val="FFC000"/>
                </a:solidFill>
                <a:latin typeface="+mj-lt"/>
              </a:rPr>
              <a:t>КОНКУРЕНТОВ</a:t>
            </a:r>
          </a:p>
        </p:txBody>
      </p:sp>
      <p:pic>
        <p:nvPicPr>
          <p:cNvPr id="6" name="Google Shape;103;p18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415126" y="1206518"/>
            <a:ext cx="1507800" cy="235387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5983005"/>
              </p:ext>
            </p:extLst>
          </p:nvPr>
        </p:nvGraphicFramePr>
        <p:xfrm>
          <a:off x="2413416" y="-1"/>
          <a:ext cx="9876019" cy="6874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61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111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16965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320199">
                  <a:extLst>
                    <a:ext uri="{9D8B030D-6E8A-4147-A177-3AD203B41FA5}">
                      <a16:colId xmlns:a16="http://schemas.microsoft.com/office/drawing/2014/main" xmlns="" val="1612912806"/>
                    </a:ext>
                  </a:extLst>
                </a:gridCol>
                <a:gridCol w="2318851">
                  <a:extLst>
                    <a:ext uri="{9D8B030D-6E8A-4147-A177-3AD203B41FA5}">
                      <a16:colId xmlns:a16="http://schemas.microsoft.com/office/drawing/2014/main" xmlns="" val="488162608"/>
                    </a:ext>
                  </a:extLst>
                </a:gridCol>
              </a:tblGrid>
              <a:tr h="7924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dirty="0"/>
                    </a:p>
                    <a:p>
                      <a:pPr algn="ctr">
                        <a:defRPr/>
                      </a:pPr>
                      <a:r>
                        <a:rPr lang="ru-RU" sz="1600" dirty="0"/>
                        <a:t>Конкуренты</a:t>
                      </a:r>
                    </a:p>
                  </a:txBody>
                  <a:tcPr>
                    <a:solidFill>
                      <a:srgbClr val="2E3C6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  <a:p>
                      <a:pPr algn="ctr">
                        <a:defRPr/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ИИ – СППВР «</a:t>
                      </a:r>
                      <a:r>
                        <a:rPr lang="ru-RU" sz="1400" b="1" i="0" u="none" strike="noStrike" cap="none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Гериатрист</a:t>
                      </a:r>
                      <a:r>
                        <a:rPr lang="ru-RU" sz="1400" b="1" i="0" u="none" strike="noStrike" cap="none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»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i="0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</a:rPr>
                        <a:t>«Электронный Клинический Фармаколог»</a:t>
                      </a:r>
                      <a:endParaRPr lang="ru-RU" dirty="0"/>
                    </a:p>
                  </a:txBody>
                  <a:tcPr>
                    <a:solidFill>
                      <a:srgbClr val="2E3C6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sz="1400" b="1" i="0" u="none" strike="noStrike" cap="none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b="1" i="0" u="none" strike="noStrike" cap="none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РЛС</a:t>
                      </a:r>
                      <a:r>
                        <a:rPr lang="ru-RU" sz="1800" b="1" i="0" u="none" strike="noStrike" cap="none" baseline="300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®</a:t>
                      </a:r>
                      <a:r>
                        <a:rPr lang="ru-RU" sz="1800" b="1" i="0" u="none" strike="noStrike" cap="none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СППВР</a:t>
                      </a:r>
                    </a:p>
                    <a:p>
                      <a:pPr algn="ctr">
                        <a:defRPr/>
                      </a:pPr>
                      <a:endParaRPr lang="ru-RU" dirty="0"/>
                    </a:p>
                  </a:txBody>
                  <a:tcPr>
                    <a:solidFill>
                      <a:srgbClr val="2E3C6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en-US" dirty="0"/>
                    </a:p>
                    <a:p>
                      <a:pPr algn="ctr">
                        <a:defRPr/>
                      </a:pPr>
                      <a:r>
                        <a:rPr lang="en-US" sz="2000" dirty="0" err="1"/>
                        <a:t>MedicBK</a:t>
                      </a:r>
                      <a:endParaRPr lang="ru-RU" sz="2000" dirty="0"/>
                    </a:p>
                  </a:txBody>
                  <a:tcPr>
                    <a:solidFill>
                      <a:srgbClr val="2E3C6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727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b="1" dirty="0"/>
                        <a:t>Система с ИИ</a:t>
                      </a:r>
                      <a:endParaRPr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8406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b="1" dirty="0"/>
                        <a:t>Интеграция в МИС</a:t>
                      </a:r>
                      <a:endParaRPr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/>
                    </a:p>
                    <a:p>
                      <a:pPr algn="ctr">
                        <a:defRPr/>
                      </a:pPr>
                      <a:endParaRPr lang="ru-RU"/>
                    </a:p>
                    <a:p>
                      <a:pPr algn="ctr"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355128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b="1" dirty="0">
                          <a:solidFill>
                            <a:srgbClr val="C00000"/>
                          </a:solidFill>
                        </a:rPr>
                        <a:t>Базы знаний включают гериатрические оценки, шкалы 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dirty="0"/>
                    </a:p>
                    <a:p>
                      <a:pPr algn="ctr">
                        <a:defRPr/>
                      </a:pPr>
                      <a:endParaRPr lang="ru-RU" dirty="0"/>
                    </a:p>
                    <a:p>
                      <a:pPr algn="ctr">
                        <a:defRPr/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dirty="0"/>
                    </a:p>
                    <a:p>
                      <a:pPr>
                        <a:defRPr/>
                      </a:pPr>
                      <a:endParaRPr lang="ru-RU" dirty="0"/>
                    </a:p>
                    <a:p>
                      <a:pPr>
                        <a:defRPr/>
                      </a:pPr>
                      <a:r>
                        <a:rPr lang="ru-RU" dirty="0"/>
                        <a:t>                            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537551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 b="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</a:endParaRPr>
                    </a:p>
                    <a:p>
                      <a:pPr algn="ctr">
                        <a:defRPr/>
                      </a:pPr>
                      <a:r>
                        <a:rPr lang="ru-RU" sz="14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Гибкость и </a:t>
                      </a:r>
                      <a:r>
                        <a:rPr lang="ru-RU" sz="1400" b="1" i="0" u="none" strike="noStrike" cap="none" dirty="0" err="1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настраиваемость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dirty="0"/>
                        <a:t>Предназначены только для оценки и оптимизации лекарственной терапии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dirty="0"/>
                        <a:t>Несколько приложений с разными функциями, включая выбор  лекарственной терапии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</a:rPr>
                        <a:t>Включает несколько различных приложений, включая мониторинг и комбинирование лекарственной терапии.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/>
                        <a:t>Включает несколько различных приложений, включая назначение  лекарственной терапии</a:t>
                      </a:r>
                    </a:p>
                    <a:p>
                      <a:pPr>
                        <a:defRPr/>
                      </a:pP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2013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Автоматизация процессов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012746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b="1" dirty="0"/>
                        <a:t>Модель оплаты</a:t>
                      </a:r>
                      <a:endParaRPr b="1" dirty="0"/>
                    </a:p>
                    <a:p>
                      <a:pPr>
                        <a:defRPr/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endParaRPr lang="ru-RU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ru-RU" dirty="0"/>
                        <a:t>Система подписки</a:t>
                      </a:r>
                      <a:endParaRPr dirty="0"/>
                    </a:p>
                    <a:p>
                      <a:pPr>
                        <a:defRPr/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endParaRPr lang="ru-RU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ru-RU" dirty="0"/>
                        <a:t>Система подписки</a:t>
                      </a:r>
                      <a:endParaRPr dirty="0"/>
                    </a:p>
                    <a:p>
                      <a:pPr>
                        <a:defRPr/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dirty="0"/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/>
                        <a:t>Бесплатный период +</a:t>
                      </a:r>
                      <a:r>
                        <a:rPr lang="en-US" dirty="0"/>
                        <a:t> </a:t>
                      </a:r>
                      <a:r>
                        <a:rPr lang="ru-RU" dirty="0"/>
                        <a:t>    Система </a:t>
                      </a:r>
                      <a:r>
                        <a:rPr lang="ru-RU" dirty="0" err="1"/>
                        <a:t>лизензии</a:t>
                      </a:r>
                      <a:endParaRPr lang="ru-RU" dirty="0"/>
                    </a:p>
                    <a:p>
                      <a:pPr>
                        <a:defRPr/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dirty="0"/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/>
                        <a:t>Бесплатный период +</a:t>
                      </a:r>
                      <a:r>
                        <a:rPr lang="en-US" dirty="0"/>
                        <a:t> </a:t>
                      </a:r>
                      <a:r>
                        <a:rPr lang="ru-RU" dirty="0"/>
                        <a:t>    Система </a:t>
                      </a:r>
                      <a:r>
                        <a:rPr lang="ru-RU" dirty="0" err="1"/>
                        <a:t>лизензии</a:t>
                      </a:r>
                      <a:endParaRPr lang="ru-RU" dirty="0"/>
                    </a:p>
                    <a:p>
                      <a:pPr>
                        <a:defRPr/>
                      </a:pP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pic>
        <p:nvPicPr>
          <p:cNvPr id="9" name="Рисунок 8" descr="Флажок со сплошной заливкой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410158" y="2607012"/>
            <a:ext cx="657452" cy="657452"/>
          </a:xfrm>
          <a:prstGeom prst="rect">
            <a:avLst/>
          </a:prstGeom>
        </p:spPr>
      </p:pic>
      <p:pic>
        <p:nvPicPr>
          <p:cNvPr id="10" name="Рисунок 9" descr="Флажок со сплошной заливкой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410158" y="1522582"/>
            <a:ext cx="657452" cy="657452"/>
          </a:xfrm>
          <a:prstGeom prst="rect">
            <a:avLst/>
          </a:prstGeom>
        </p:spPr>
      </p:pic>
      <p:pic>
        <p:nvPicPr>
          <p:cNvPr id="11" name="Рисунок 10" descr="Флажок со сплошной заливкой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6225368" y="1522582"/>
            <a:ext cx="657452" cy="657452"/>
          </a:xfrm>
          <a:prstGeom prst="rect">
            <a:avLst/>
          </a:prstGeom>
        </p:spPr>
      </p:pic>
      <p:pic>
        <p:nvPicPr>
          <p:cNvPr id="13" name="Рисунок 12" descr="Закрыть со сплошной заливкой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6225368" y="2612908"/>
            <a:ext cx="657453" cy="657453"/>
          </a:xfrm>
          <a:prstGeom prst="rect">
            <a:avLst/>
          </a:prstGeom>
        </p:spPr>
      </p:pic>
      <p:pic>
        <p:nvPicPr>
          <p:cNvPr id="14" name="Рисунок 13" descr="Флажок со сплошной заливкой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294376" y="5090091"/>
            <a:ext cx="657452" cy="657452"/>
          </a:xfrm>
          <a:prstGeom prst="rect">
            <a:avLst/>
          </a:prstGeom>
        </p:spPr>
      </p:pic>
      <p:pic>
        <p:nvPicPr>
          <p:cNvPr id="15" name="Рисунок 14" descr="Флажок со сплошной заливкой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6148234" y="5090091"/>
            <a:ext cx="657452" cy="657452"/>
          </a:xfrm>
          <a:prstGeom prst="rect">
            <a:avLst/>
          </a:prstGeom>
        </p:spPr>
      </p:pic>
      <p:pic>
        <p:nvPicPr>
          <p:cNvPr id="16" name="Рисунок 15" descr="Флажок со сплошной заливкой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410158" y="781731"/>
            <a:ext cx="657452" cy="657452"/>
          </a:xfrm>
          <a:prstGeom prst="rect">
            <a:avLst/>
          </a:prstGeom>
        </p:spPr>
      </p:pic>
      <p:pic>
        <p:nvPicPr>
          <p:cNvPr id="17" name="Рисунок 16" descr="Закрыть со сплошной заливкой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6225368" y="814236"/>
            <a:ext cx="657453" cy="657453"/>
          </a:xfrm>
          <a:prstGeom prst="rect">
            <a:avLst/>
          </a:prstGeom>
        </p:spPr>
      </p:pic>
      <p:pic>
        <p:nvPicPr>
          <p:cNvPr id="18" name="Рисунок 17" descr="Флажок со сплошной заливкой">
            <a:extLst>
              <a:ext uri="{FF2B5EF4-FFF2-40B4-BE49-F238E27FC236}">
                <a16:creationId xmlns:a16="http://schemas.microsoft.com/office/drawing/2014/main" xmlns="" id="{E77EDB2F-3957-4AA1-B79B-979CEC4FAB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8394113" y="1568660"/>
            <a:ext cx="657452" cy="657452"/>
          </a:xfrm>
          <a:prstGeom prst="rect">
            <a:avLst/>
          </a:prstGeom>
        </p:spPr>
      </p:pic>
      <p:pic>
        <p:nvPicPr>
          <p:cNvPr id="19" name="Рисунок 18" descr="Закрыть со сплошной заливкой">
            <a:extLst>
              <a:ext uri="{FF2B5EF4-FFF2-40B4-BE49-F238E27FC236}">
                <a16:creationId xmlns:a16="http://schemas.microsoft.com/office/drawing/2014/main" xmlns="" id="{347E5A92-5505-4B92-87CD-5E4057B3AD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8390850" y="2601115"/>
            <a:ext cx="657453" cy="663349"/>
          </a:xfrm>
          <a:prstGeom prst="rect">
            <a:avLst/>
          </a:prstGeom>
        </p:spPr>
      </p:pic>
      <p:pic>
        <p:nvPicPr>
          <p:cNvPr id="20" name="Рисунок 19" descr="Флажок со сплошной заливкой">
            <a:extLst>
              <a:ext uri="{FF2B5EF4-FFF2-40B4-BE49-F238E27FC236}">
                <a16:creationId xmlns:a16="http://schemas.microsoft.com/office/drawing/2014/main" xmlns="" id="{25FA9609-415F-439E-BACC-40E981F2C6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8482928" y="5090091"/>
            <a:ext cx="657452" cy="657452"/>
          </a:xfrm>
          <a:prstGeom prst="rect">
            <a:avLst/>
          </a:prstGeom>
        </p:spPr>
      </p:pic>
      <p:pic>
        <p:nvPicPr>
          <p:cNvPr id="21" name="Рисунок 20" descr="Закрыть со сплошной заливкой">
            <a:extLst>
              <a:ext uri="{FF2B5EF4-FFF2-40B4-BE49-F238E27FC236}">
                <a16:creationId xmlns:a16="http://schemas.microsoft.com/office/drawing/2014/main" xmlns="" id="{E4B84591-5F3A-4558-A916-7872B639C5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8420336" y="775488"/>
            <a:ext cx="657453" cy="65745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FDFBC990-1754-4B9D-9894-B468D667DF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15305" y="1514472"/>
            <a:ext cx="658425" cy="658425"/>
          </a:xfrm>
          <a:prstGeom prst="rect">
            <a:avLst/>
          </a:prstGeom>
        </p:spPr>
      </p:pic>
      <p:pic>
        <p:nvPicPr>
          <p:cNvPr id="23" name="Рисунок 22" descr="Закрыть со сплошной заливкой">
            <a:extLst>
              <a:ext uri="{FF2B5EF4-FFF2-40B4-BE49-F238E27FC236}">
                <a16:creationId xmlns:a16="http://schemas.microsoft.com/office/drawing/2014/main" xmlns="" id="{06CECD62-3D6C-4D41-A69A-18B7C999E2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10615304" y="2558201"/>
            <a:ext cx="657453" cy="663349"/>
          </a:xfrm>
          <a:prstGeom prst="rect">
            <a:avLst/>
          </a:prstGeom>
        </p:spPr>
      </p:pic>
      <p:pic>
        <p:nvPicPr>
          <p:cNvPr id="24" name="Рисунок 23" descr="Флажок со сплошной заливкой">
            <a:extLst>
              <a:ext uri="{FF2B5EF4-FFF2-40B4-BE49-F238E27FC236}">
                <a16:creationId xmlns:a16="http://schemas.microsoft.com/office/drawing/2014/main" xmlns="" id="{C88E10D2-8DF5-45BE-828E-1E58838886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615305" y="781731"/>
            <a:ext cx="657452" cy="657452"/>
          </a:xfrm>
          <a:prstGeom prst="rect">
            <a:avLst/>
          </a:prstGeom>
        </p:spPr>
      </p:pic>
      <p:pic>
        <p:nvPicPr>
          <p:cNvPr id="26" name="Рисунок 25" descr="Флажок со сплошной заливкой">
            <a:extLst>
              <a:ext uri="{FF2B5EF4-FFF2-40B4-BE49-F238E27FC236}">
                <a16:creationId xmlns:a16="http://schemas.microsoft.com/office/drawing/2014/main" xmlns="" id="{49557F0C-288E-4F29-8D67-188BF6BD76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724339" y="5090091"/>
            <a:ext cx="657452" cy="65745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31" name="Google Shape;231;p33"/>
          <p:cNvSpPr txBox="1">
            <a:spLocks noGrp="1"/>
          </p:cNvSpPr>
          <p:nvPr>
            <p:ph type="title"/>
          </p:nvPr>
        </p:nvSpPr>
        <p:spPr bwMode="auto">
          <a:xfrm>
            <a:off x="-61928" y="499313"/>
            <a:ext cx="2593189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  <a:defRPr/>
            </a:pPr>
            <a:r>
              <a:rPr lang="ru-RU" sz="2400" b="1" dirty="0">
                <a:solidFill>
                  <a:srgbClr val="FFC000"/>
                </a:solidFill>
              </a:rPr>
              <a:t>БИЗНЕС МОДЕЛЬ </a:t>
            </a:r>
            <a:br>
              <a:rPr lang="ru-RU" sz="2400" b="1" dirty="0">
                <a:solidFill>
                  <a:srgbClr val="FFC000"/>
                </a:solidFill>
              </a:rPr>
            </a:br>
            <a:r>
              <a:rPr lang="ru-RU" sz="2400" b="1" dirty="0">
                <a:solidFill>
                  <a:srgbClr val="FFC000"/>
                </a:solidFill>
              </a:rPr>
              <a:t>И</a:t>
            </a:r>
            <a:br>
              <a:rPr lang="ru-RU" sz="2400" b="1" dirty="0">
                <a:solidFill>
                  <a:srgbClr val="FFC000"/>
                </a:solidFill>
              </a:rPr>
            </a:br>
            <a:r>
              <a:rPr lang="ru-RU" sz="2400" b="1" dirty="0">
                <a:solidFill>
                  <a:srgbClr val="FFC000"/>
                </a:solidFill>
              </a:rPr>
              <a:t> ФАКТОРЫ УСПЕХА</a:t>
            </a:r>
          </a:p>
        </p:txBody>
      </p:sp>
      <p:pic>
        <p:nvPicPr>
          <p:cNvPr id="234" name="Google Shape;234;p33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543064" y="1946233"/>
            <a:ext cx="1507800" cy="23538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28D4531-6FF4-D1A8-4BAC-977532130EF2}"/>
              </a:ext>
            </a:extLst>
          </p:cNvPr>
          <p:cNvSpPr txBox="1"/>
          <p:nvPr/>
        </p:nvSpPr>
        <p:spPr>
          <a:xfrm>
            <a:off x="5184074" y="2512126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565A983-CA4D-C522-8BCD-E8340315EA1C}"/>
              </a:ext>
            </a:extLst>
          </p:cNvPr>
          <p:cNvSpPr txBox="1"/>
          <p:nvPr/>
        </p:nvSpPr>
        <p:spPr>
          <a:xfrm>
            <a:off x="3571498" y="3851071"/>
            <a:ext cx="2320714" cy="1175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72C6B1EA-A2BF-1282-CFA2-F18875BD49F1}"/>
              </a:ext>
            </a:extLst>
          </p:cNvPr>
          <p:cNvSpPr txBox="1"/>
          <p:nvPr/>
        </p:nvSpPr>
        <p:spPr>
          <a:xfrm>
            <a:off x="4384392" y="85115"/>
            <a:ext cx="2105538" cy="3722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Канал сбыта:</a:t>
            </a:r>
            <a:endParaRPr lang="ru-RU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lvl="1" indent="-171450" fontAlgn="base">
              <a:buFont typeface="Arial" panose="020B0604020202020204" pitchFamily="34" charset="0"/>
              <a:buChar char="•"/>
            </a:pPr>
            <a:r>
              <a:rPr lang="ru-RU" sz="12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B2C: Прямые продажи через веб-сайт и мобильные платформы, медицинские конференции, реклама в профессиональных медицинских изданиях.</a:t>
            </a:r>
          </a:p>
          <a:p>
            <a:pPr marL="171450" lvl="1" indent="-171450" fontAlgn="base">
              <a:buFont typeface="Arial" panose="020B0604020202020204" pitchFamily="34" charset="0"/>
              <a:buChar char="•"/>
            </a:pPr>
            <a:endPara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lvl="1" indent="-171450" fontAlgn="base">
              <a:buFont typeface="Arial" panose="020B0604020202020204" pitchFamily="34" charset="0"/>
              <a:buChar char="•"/>
            </a:pPr>
            <a:r>
              <a:rPr lang="ru-RU" sz="12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B2B и B2G: Коммерческие представители, партнерство с медицинскими IT-компаниями, тендеры и государственные закупки, участие в профильных выставках и семинарах.</a:t>
            </a:r>
            <a:endPara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0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A49353F9-0B5A-42B0-973C-896CD62F0E7E}"/>
              </a:ext>
            </a:extLst>
          </p:cNvPr>
          <p:cNvSpPr txBox="1"/>
          <p:nvPr/>
        </p:nvSpPr>
        <p:spPr>
          <a:xfrm>
            <a:off x="2472827" y="3851071"/>
            <a:ext cx="4518056" cy="2927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Ключевые ресурсы: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indent="-171450">
              <a:lnSpc>
                <a:spcPts val="11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Финансирование</a:t>
            </a:r>
          </a:p>
          <a:p>
            <a:pPr marL="171450" indent="-171450">
              <a:lnSpc>
                <a:spcPts val="11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 -программисты</a:t>
            </a:r>
          </a:p>
          <a:p>
            <a:pPr marL="171450" indent="-171450">
              <a:lnSpc>
                <a:spcPts val="11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Инженеры</a:t>
            </a:r>
          </a:p>
          <a:p>
            <a:pPr marL="171450" indent="-171450">
              <a:lnSpc>
                <a:spcPts val="11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юди, рекламирующие продукт</a:t>
            </a:r>
          </a:p>
          <a:p>
            <a:pPr marL="171450" indent="-171450">
              <a:lnSpc>
                <a:spcPts val="11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Дизайне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ры</a:t>
            </a:r>
            <a:endParaRPr lang="ru-RU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indent="-171450">
              <a:lnSpc>
                <a:spcPts val="11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Техническая поддержка</a:t>
            </a:r>
          </a:p>
          <a:p>
            <a:pPr marL="171450" indent="-171450">
              <a:lnSpc>
                <a:spcPts val="11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Технологическая инфраструктура платформы.</a:t>
            </a:r>
          </a:p>
          <a:p>
            <a:pPr marL="171450" indent="-171450">
              <a:lnSpc>
                <a:spcPts val="11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Профессиональная команда разработчиков и медицинских экспертов.</a:t>
            </a:r>
          </a:p>
          <a:p>
            <a:pPr marL="171450" indent="-171450">
              <a:lnSpc>
                <a:spcPts val="11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Партнерские отношения с  частными клиниками</a:t>
            </a:r>
          </a:p>
          <a:p>
            <a:pPr marL="171450" indent="-171450">
              <a:lnSpc>
                <a:spcPts val="11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государственными организациями</a:t>
            </a:r>
            <a:endParaRPr lang="ru-RU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1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74DB3EB-3907-2C0C-529A-4FCB66423244}"/>
              </a:ext>
            </a:extLst>
          </p:cNvPr>
          <p:cNvSpPr txBox="1"/>
          <p:nvPr/>
        </p:nvSpPr>
        <p:spPr>
          <a:xfrm>
            <a:off x="-2128261" y="3911398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B9B97809-AFDF-BD00-70C8-E225F6D37DC1}"/>
              </a:ext>
            </a:extLst>
          </p:cNvPr>
          <p:cNvSpPr txBox="1"/>
          <p:nvPr/>
        </p:nvSpPr>
        <p:spPr>
          <a:xfrm>
            <a:off x="2475147" y="52997"/>
            <a:ext cx="2192702" cy="1413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Ключевые партнёры:</a:t>
            </a:r>
            <a:endParaRPr lang="ru-RU" b="1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Государство, инвесторы, страховые компании, специалисты по ИИ, другие физические и юридические лица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2F195D7B-F6BA-68A4-25F0-FA74F4783341}"/>
              </a:ext>
            </a:extLst>
          </p:cNvPr>
          <p:cNvSpPr txBox="1"/>
          <p:nvPr/>
        </p:nvSpPr>
        <p:spPr>
          <a:xfrm>
            <a:off x="6797449" y="3870826"/>
            <a:ext cx="2630213" cy="2456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Ключевые процесс: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lvl="1" indent="-171450" fontAlgn="base">
              <a:buFont typeface="Arial" panose="020B0604020202020204" pitchFamily="34" charset="0"/>
              <a:buChar char="•"/>
            </a:pPr>
            <a:r>
              <a:rPr lang="ru-RU" sz="12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и обновление программного обеспечения. </a:t>
            </a:r>
          </a:p>
          <a:p>
            <a:pPr marL="171450" lvl="1" indent="-171450" fontAlgn="base">
              <a:buFont typeface="Arial" panose="020B0604020202020204" pitchFamily="34" charset="0"/>
              <a:buChar char="•"/>
            </a:pPr>
            <a:r>
              <a:rPr lang="ru-RU" sz="12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Экспертная  помощь в создание алгоритмов  </a:t>
            </a:r>
          </a:p>
          <a:p>
            <a:pPr marL="171450" lvl="1" indent="-171450" fontAlgn="base">
              <a:buFont typeface="Arial" panose="020B0604020202020204" pitchFamily="34" charset="0"/>
              <a:buChar char="•"/>
            </a:pPr>
            <a:r>
              <a:rPr lang="ru-RU" sz="12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и апробация </a:t>
            </a:r>
            <a:r>
              <a:rPr lang="ru-RU" sz="12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датасетов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lvl="1" indent="-171450" fontAlgn="base">
              <a:buFont typeface="Arial" panose="020B0604020202020204" pitchFamily="34" charset="0"/>
              <a:buChar char="•"/>
            </a:pPr>
            <a:r>
              <a:rPr lang="ru-RU" sz="12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дизайна</a:t>
            </a:r>
            <a:endPara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lvl="1" indent="-171450" fontAlgn="base">
              <a:buFont typeface="Arial" panose="020B0604020202020204" pitchFamily="34" charset="0"/>
              <a:buChar char="•"/>
            </a:pPr>
            <a:r>
              <a:rPr lang="ru-RU" sz="12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 и продажи.</a:t>
            </a:r>
            <a:br>
              <a:rPr lang="ru-RU" sz="12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</a:t>
            </a:r>
            <a:r>
              <a:rPr lang="ru-RU" sz="12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грантовых</a:t>
            </a:r>
            <a:r>
              <a:rPr lang="ru-RU" sz="12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конкурсах</a:t>
            </a:r>
            <a:endPara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lvl="1" indent="-171450" fontAlgn="base">
              <a:buFont typeface="Arial" panose="020B0604020202020204" pitchFamily="34" charset="0"/>
              <a:buChar char="•"/>
            </a:pPr>
            <a:r>
              <a:rPr lang="ru-RU" sz="12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 партнерских соглашений и управление контрактами.</a:t>
            </a:r>
            <a:endPara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E6C7AE7F-706B-C553-5676-2311BE434FDC}"/>
              </a:ext>
            </a:extLst>
          </p:cNvPr>
          <p:cNvSpPr txBox="1"/>
          <p:nvPr/>
        </p:nvSpPr>
        <p:spPr>
          <a:xfrm>
            <a:off x="9431346" y="3914864"/>
            <a:ext cx="2919602" cy="2706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Отношения с клиентом: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ru-RU" sz="12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Персонализированная поддержка для врачей.</a:t>
            </a:r>
            <a:endParaRPr lang="ru-RU" sz="1100" kern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ru-RU" sz="12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Сопровождение и техническая поддержка для клиник.</a:t>
            </a:r>
            <a:endParaRPr lang="ru-RU" sz="1100" kern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ru-RU" sz="12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Долгосрочные контракты и государственные соглашения с органами здравоохранения.</a:t>
            </a:r>
            <a:endParaRPr lang="ru-RU" sz="1100" kern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Поощрение клиентов за длительное сотрудничество. 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лиенты, которые достаточно долго контактируют с нами и покупают наш товар, будут получать скидки и другие бонусы. 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7E1B7329-B1E4-2C84-E516-8E14A67EEBDB}"/>
              </a:ext>
            </a:extLst>
          </p:cNvPr>
          <p:cNvSpPr txBox="1"/>
          <p:nvPr/>
        </p:nvSpPr>
        <p:spPr>
          <a:xfrm>
            <a:off x="6253008" y="85115"/>
            <a:ext cx="2195496" cy="1713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Целевая аудитория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Врачи-терапевты и врачи других специальностей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медицинские организации (частные и государственные) Минздрав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2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B77F8CA9-E165-FF5A-FF45-9526E5D5AEB6}"/>
              </a:ext>
            </a:extLst>
          </p:cNvPr>
          <p:cNvSpPr txBox="1"/>
          <p:nvPr/>
        </p:nvSpPr>
        <p:spPr>
          <a:xfrm>
            <a:off x="10347563" y="118905"/>
            <a:ext cx="2003385" cy="2998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Структура издержек: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lvl="1" indent="-171450" fontAlgn="base">
              <a:buFont typeface="Arial" panose="020B0604020202020204" pitchFamily="34" charset="0"/>
              <a:buChar char="•"/>
            </a:pPr>
            <a:r>
              <a:rPr lang="ru-RU" sz="12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Исследования и разработка </a:t>
            </a:r>
            <a:r>
              <a:rPr lang="ru-RU" sz="12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датасетов</a:t>
            </a:r>
            <a:r>
              <a:rPr lang="ru-RU" sz="12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программного обеспечения.</a:t>
            </a:r>
            <a:endPara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lvl="1" indent="-171450" fontAlgn="base">
              <a:buFont typeface="Arial" panose="020B0604020202020204" pitchFamily="34" charset="0"/>
              <a:buChar char="•"/>
            </a:pPr>
            <a:r>
              <a:rPr lang="ru-RU" sz="12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 и продажи.</a:t>
            </a:r>
            <a:endPara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lvl="1" indent="-171450" fontAlgn="base">
              <a:buFont typeface="Arial" panose="020B0604020202020204" pitchFamily="34" charset="0"/>
              <a:buChar char="•"/>
            </a:pPr>
            <a:r>
              <a:rPr lang="ru-RU" sz="12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и обслуживание платформы.</a:t>
            </a:r>
            <a:endPara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lvl="1" indent="-171450" fontAlgn="base">
              <a:buFont typeface="Arial" panose="020B0604020202020204" pitchFamily="34" charset="0"/>
              <a:buChar char="•"/>
            </a:pPr>
            <a:r>
              <a:rPr lang="ru-RU" sz="12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Операционные расходы и административные затраты.</a:t>
            </a:r>
          </a:p>
          <a:p>
            <a:pPr marL="171450" lvl="1" indent="-171450" fontAlgn="base">
              <a:buFont typeface="Arial" panose="020B0604020202020204" pitchFamily="34" charset="0"/>
              <a:buChar char="•"/>
            </a:pPr>
            <a:r>
              <a:rPr lang="ru-RU" sz="12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Юридические расходы</a:t>
            </a:r>
          </a:p>
          <a:p>
            <a:pPr marL="171450" lvl="1" indent="-171450" fontAlgn="base">
              <a:buFont typeface="Arial" panose="020B0604020202020204" pitchFamily="34" charset="0"/>
              <a:buChar char="•"/>
            </a:pPr>
            <a:r>
              <a:rPr lang="ru-RU" sz="12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Налоги</a:t>
            </a:r>
            <a:endPara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ru-RU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753B1001-4483-C2FA-6C26-46C6C20D9D63}"/>
              </a:ext>
            </a:extLst>
          </p:cNvPr>
          <p:cNvSpPr txBox="1"/>
          <p:nvPr/>
        </p:nvSpPr>
        <p:spPr>
          <a:xfrm>
            <a:off x="2494818" y="1528510"/>
            <a:ext cx="2135095" cy="2438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Достоинства предложения: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клиентов важна точность, удобное использование, низкая цена, мобильность помощника, надёжность и другие конкурентные преимущества и выгоды при покупке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5DF2E38D-0B85-5926-7E95-7E90526EE40A}"/>
              </a:ext>
            </a:extLst>
          </p:cNvPr>
          <p:cNvSpPr txBox="1"/>
          <p:nvPr/>
        </p:nvSpPr>
        <p:spPr>
          <a:xfrm>
            <a:off x="8210728" y="101534"/>
            <a:ext cx="2294427" cy="3609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Источники доходов: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айт</a:t>
            </a:r>
            <a:endParaRPr lang="ru-RU" sz="1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окупка 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подписки или долгосрочной лицензии</a:t>
            </a:r>
            <a:endParaRPr lang="ru-RU" sz="1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ополнительные функции к помощнику</a:t>
            </a: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оставка, установка, консультации</a:t>
            </a: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Оплату можно производить по-разному: наличное, безналичное</a:t>
            </a: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Продукт, попавший на биржу, может привлечь инвесторов, которые будут вкладываться, покупать акции, облигации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B92284E2-1575-1B48-C6FF-210FFA9201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3742" y="3896767"/>
            <a:ext cx="1035635" cy="103563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305747" y="1536902"/>
            <a:ext cx="2003926" cy="23483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Конечная цена зависит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 длительности пребывания нашего товара на рынке, от договорённости с клиентом, от готовности предоставить основной продукт, дополнительных услуги, обслуживании системы. Скорее всего, цена будет варьироваться от нескольких сотен тысяч до нескольких миллионов</a:t>
            </a:r>
            <a:r>
              <a:rPr lang="ru-RU" sz="10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0613870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17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 rot="10800000" flipV="1">
            <a:off x="4747097" y="4547510"/>
            <a:ext cx="5213237" cy="164196"/>
          </a:xfrm>
          <a:prstGeom prst="rect">
            <a:avLst/>
          </a:prstGeom>
          <a:noFill/>
        </p:spPr>
      </p:pic>
      <p:pic>
        <p:nvPicPr>
          <p:cNvPr id="3089" name="Picture 17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 flipV="1">
            <a:off x="3930101" y="3264803"/>
            <a:ext cx="5444358" cy="171475"/>
          </a:xfrm>
          <a:prstGeom prst="rect">
            <a:avLst/>
          </a:prstGeom>
          <a:noFill/>
        </p:spPr>
      </p:pic>
      <p:sp>
        <p:nvSpPr>
          <p:cNvPr id="231" name="Google Shape;231;p33"/>
          <p:cNvSpPr txBox="1">
            <a:spLocks noGrp="1"/>
          </p:cNvSpPr>
          <p:nvPr>
            <p:ph type="title"/>
          </p:nvPr>
        </p:nvSpPr>
        <p:spPr bwMode="auto">
          <a:xfrm>
            <a:off x="3900819" y="-110217"/>
            <a:ext cx="9605643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  <a:defRPr/>
            </a:pPr>
            <a:r>
              <a:rPr lang="ru-RU" dirty="0"/>
              <a:t>Рекуррентная бизнес модель</a:t>
            </a:r>
            <a:endParaRPr dirty="0"/>
          </a:p>
        </p:txBody>
      </p:sp>
      <p:pic>
        <p:nvPicPr>
          <p:cNvPr id="5" name="Google Shape;103;p18"/>
          <p:cNvPicPr/>
          <p:nvPr/>
        </p:nvPicPr>
        <p:blipFill>
          <a:blip r:embed="rId4">
            <a:alphaModFix/>
          </a:blip>
          <a:stretch/>
        </p:blipFill>
        <p:spPr bwMode="auto">
          <a:xfrm>
            <a:off x="516860" y="1256433"/>
            <a:ext cx="1507800" cy="235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5" name="Picture 13"/>
          <p:cNvPicPr>
            <a:picLocks noChangeAspect="1" noChangeArrowheads="1"/>
          </p:cNvPicPr>
          <p:nvPr/>
        </p:nvPicPr>
        <p:blipFill>
          <a:blip r:embed="rId5"/>
          <a:stretch/>
        </p:blipFill>
        <p:spPr bwMode="auto">
          <a:xfrm>
            <a:off x="2728250" y="2860674"/>
            <a:ext cx="2018847" cy="2069743"/>
          </a:xfrm>
          <a:prstGeom prst="rect">
            <a:avLst/>
          </a:prstGeom>
          <a:noFill/>
        </p:spPr>
      </p:pic>
      <p:pic>
        <p:nvPicPr>
          <p:cNvPr id="3087" name="Picture 15"/>
          <p:cNvPicPr>
            <a:picLocks noChangeAspect="1" noChangeArrowheads="1"/>
          </p:cNvPicPr>
          <p:nvPr/>
        </p:nvPicPr>
        <p:blipFill>
          <a:blip r:embed="rId6"/>
          <a:stretch/>
        </p:blipFill>
        <p:spPr bwMode="auto">
          <a:xfrm>
            <a:off x="9453902" y="2860675"/>
            <a:ext cx="2018847" cy="2069743"/>
          </a:xfrm>
          <a:prstGeom prst="rect">
            <a:avLst/>
          </a:prstGeom>
          <a:noFill/>
        </p:spPr>
      </p:pic>
      <p:pic>
        <p:nvPicPr>
          <p:cNvPr id="3093" name="Picture 21"/>
          <p:cNvPicPr>
            <a:picLocks noChangeAspect="1" noChangeArrowheads="1"/>
          </p:cNvPicPr>
          <p:nvPr/>
        </p:nvPicPr>
        <p:blipFill>
          <a:blip r:embed="rId7"/>
          <a:stretch/>
        </p:blipFill>
        <p:spPr bwMode="auto">
          <a:xfrm>
            <a:off x="7524088" y="988741"/>
            <a:ext cx="2359106" cy="1762391"/>
          </a:xfrm>
          <a:prstGeom prst="rect">
            <a:avLst/>
          </a:prstGeom>
          <a:noFill/>
        </p:spPr>
      </p:pic>
      <p:pic>
        <p:nvPicPr>
          <p:cNvPr id="3095" name="Picture 23"/>
          <p:cNvPicPr>
            <a:picLocks noChangeAspect="1" noChangeArrowheads="1"/>
          </p:cNvPicPr>
          <p:nvPr/>
        </p:nvPicPr>
        <p:blipFill>
          <a:blip r:embed="rId8"/>
          <a:stretch/>
        </p:blipFill>
        <p:spPr bwMode="auto">
          <a:xfrm>
            <a:off x="6225921" y="2669048"/>
            <a:ext cx="1417000" cy="1239875"/>
          </a:xfrm>
          <a:prstGeom prst="rect">
            <a:avLst/>
          </a:prstGeom>
          <a:noFill/>
        </p:spPr>
      </p:pic>
      <p:pic>
        <p:nvPicPr>
          <p:cNvPr id="3103" name="Picture 31"/>
          <p:cNvPicPr>
            <a:picLocks noChangeAspect="1" noChangeArrowheads="1"/>
          </p:cNvPicPr>
          <p:nvPr/>
        </p:nvPicPr>
        <p:blipFill>
          <a:blip r:embed="rId9"/>
          <a:stretch/>
        </p:blipFill>
        <p:spPr bwMode="auto">
          <a:xfrm>
            <a:off x="10248643" y="4126377"/>
            <a:ext cx="429363" cy="449489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 bwMode="auto">
          <a:xfrm>
            <a:off x="2728250" y="3664712"/>
            <a:ext cx="20617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sz="2400" b="1">
                <a:solidFill>
                  <a:schemeClr val="bg1"/>
                </a:solidFill>
              </a:rPr>
              <a:t>КОМПАНИЯ </a:t>
            </a:r>
            <a:endParaRPr/>
          </a:p>
        </p:txBody>
      </p:sp>
      <p:sp>
        <p:nvSpPr>
          <p:cNvPr id="13" name="TextBox 12"/>
          <p:cNvSpPr txBox="1"/>
          <p:nvPr/>
        </p:nvSpPr>
        <p:spPr bwMode="auto">
          <a:xfrm>
            <a:off x="7754886" y="1157389"/>
            <a:ext cx="2128308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srgbClr val="000000"/>
                </a:solidFill>
                <a:latin typeface="Arial"/>
              </a:rPr>
              <a:t>Получение клиентом </a:t>
            </a:r>
            <a:r>
              <a:rPr lang="ru-RU" sz="1600" b="1" dirty="0">
                <a:solidFill>
                  <a:srgbClr val="000000"/>
                </a:solidFill>
                <a:latin typeface="Arial"/>
              </a:rPr>
              <a:t>лицензии на использование продукта </a:t>
            </a:r>
            <a:r>
              <a:rPr lang="ru-RU" dirty="0">
                <a:solidFill>
                  <a:srgbClr val="000000"/>
                </a:solidFill>
                <a:latin typeface="Arial"/>
              </a:rPr>
              <a:t>на определенный период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 bwMode="auto">
          <a:xfrm>
            <a:off x="6433698" y="2907038"/>
            <a:ext cx="10230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b="1"/>
              <a:t>ПРОДУКТ</a:t>
            </a:r>
            <a:endParaRPr/>
          </a:p>
        </p:txBody>
      </p:sp>
      <p:pic>
        <p:nvPicPr>
          <p:cNvPr id="16" name="Рисунок 15" descr="Интернет со сплошной заливкой"/>
          <p:cNvPicPr>
            <a:picLocks noChangeAspect="1"/>
          </p:cNvPicPr>
          <p:nvPr/>
        </p:nvPicPr>
        <p:blipFill>
          <a:blip r:embed="rId10"/>
          <a:stretch/>
        </p:blipFill>
        <p:spPr bwMode="auto">
          <a:xfrm>
            <a:off x="6509038" y="3089278"/>
            <a:ext cx="850767" cy="850767"/>
          </a:xfrm>
          <a:prstGeom prst="rect">
            <a:avLst/>
          </a:prstGeom>
        </p:spPr>
      </p:pic>
      <p:sp>
        <p:nvSpPr>
          <p:cNvPr id="17" name="Блок-схема: узел 16"/>
          <p:cNvSpPr/>
          <p:nvPr/>
        </p:nvSpPr>
        <p:spPr bwMode="auto">
          <a:xfrm>
            <a:off x="5566181" y="4277151"/>
            <a:ext cx="704920" cy="671462"/>
          </a:xfrm>
          <a:prstGeom prst="flowChartConnector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" name="Блок-схема: узел 17"/>
          <p:cNvSpPr/>
          <p:nvPr/>
        </p:nvSpPr>
        <p:spPr bwMode="auto">
          <a:xfrm>
            <a:off x="6581961" y="4293877"/>
            <a:ext cx="704920" cy="671462"/>
          </a:xfrm>
          <a:prstGeom prst="flowChartConnector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" name="Блок-схема: узел 18"/>
          <p:cNvSpPr/>
          <p:nvPr/>
        </p:nvSpPr>
        <p:spPr bwMode="auto">
          <a:xfrm>
            <a:off x="7642921" y="4293877"/>
            <a:ext cx="704920" cy="671462"/>
          </a:xfrm>
          <a:prstGeom prst="flowChartConnector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23" name="Рисунок 22" descr="Деньги со сплошной заливкой"/>
          <p:cNvPicPr>
            <a:picLocks noChangeAspect="1"/>
          </p:cNvPicPr>
          <p:nvPr/>
        </p:nvPicPr>
        <p:blipFill>
          <a:blip r:embed="rId11"/>
          <a:stretch/>
        </p:blipFill>
        <p:spPr bwMode="auto">
          <a:xfrm>
            <a:off x="5587648" y="4225497"/>
            <a:ext cx="704920" cy="704920"/>
          </a:xfrm>
          <a:prstGeom prst="rect">
            <a:avLst/>
          </a:prstGeom>
        </p:spPr>
      </p:pic>
      <p:pic>
        <p:nvPicPr>
          <p:cNvPr id="24" name="Рисунок 23" descr="Деньги со сплошной заливкой"/>
          <p:cNvPicPr>
            <a:picLocks noChangeAspect="1"/>
          </p:cNvPicPr>
          <p:nvPr/>
        </p:nvPicPr>
        <p:blipFill>
          <a:blip r:embed="rId11"/>
          <a:stretch/>
        </p:blipFill>
        <p:spPr bwMode="auto">
          <a:xfrm>
            <a:off x="6587993" y="4244886"/>
            <a:ext cx="704920" cy="704920"/>
          </a:xfrm>
          <a:prstGeom prst="rect">
            <a:avLst/>
          </a:prstGeom>
        </p:spPr>
      </p:pic>
      <p:pic>
        <p:nvPicPr>
          <p:cNvPr id="25" name="Рисунок 24" descr="Деньги со сплошной заливкой"/>
          <p:cNvPicPr>
            <a:picLocks noChangeAspect="1"/>
          </p:cNvPicPr>
          <p:nvPr/>
        </p:nvPicPr>
        <p:blipFill>
          <a:blip r:embed="rId11"/>
          <a:stretch/>
        </p:blipFill>
        <p:spPr bwMode="auto">
          <a:xfrm>
            <a:off x="7648952" y="4243693"/>
            <a:ext cx="704920" cy="70492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 bwMode="auto">
          <a:xfrm>
            <a:off x="9547154" y="3708868"/>
            <a:ext cx="19479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000" b="1">
                <a:solidFill>
                  <a:schemeClr val="bg1"/>
                </a:solidFill>
              </a:rPr>
              <a:t>ПОКУПАТЕЛЬ</a:t>
            </a:r>
            <a:endParaRPr/>
          </a:p>
        </p:txBody>
      </p:sp>
      <p:sp>
        <p:nvSpPr>
          <p:cNvPr id="27" name="TextBox 26"/>
          <p:cNvSpPr txBox="1"/>
          <p:nvPr/>
        </p:nvSpPr>
        <p:spPr bwMode="auto">
          <a:xfrm>
            <a:off x="4815882" y="4999617"/>
            <a:ext cx="35108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800" b="1" dirty="0"/>
              <a:t>ПЕРИОДИЧЕСКИЕ ПЛАТЕЖИ</a:t>
            </a:r>
            <a:endParaRPr dirty="0"/>
          </a:p>
        </p:txBody>
      </p:sp>
      <p:sp>
        <p:nvSpPr>
          <p:cNvPr id="30" name="TextBox 29"/>
          <p:cNvSpPr txBox="1"/>
          <p:nvPr/>
        </p:nvSpPr>
        <p:spPr bwMode="auto">
          <a:xfrm>
            <a:off x="2887428" y="5767823"/>
            <a:ext cx="44662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dirty="0"/>
              <a:t>ДОПОЛНИТЕЛЬНЫЙ ДОХОД – </a:t>
            </a:r>
          </a:p>
          <a:p>
            <a:pPr>
              <a:defRPr/>
            </a:pPr>
            <a:r>
              <a:rPr lang="ru-RU" dirty="0"/>
              <a:t>ПАКЕТЫ СОПРОВОЖДЕНИЯ И ОБСЛУЖИВАНИЯ</a:t>
            </a:r>
            <a:endParaRPr dirty="0"/>
          </a:p>
        </p:txBody>
      </p:sp>
      <p:sp>
        <p:nvSpPr>
          <p:cNvPr id="2" name="Прямоугольник 1"/>
          <p:cNvSpPr/>
          <p:nvPr/>
        </p:nvSpPr>
        <p:spPr bwMode="auto">
          <a:xfrm>
            <a:off x="8397393" y="4653905"/>
            <a:ext cx="3794607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b="1" dirty="0">
                <a:latin typeface="Libre Franklin"/>
                <a:ea typeface="Libre Franklin"/>
                <a:cs typeface="Libre Franklin"/>
              </a:rPr>
              <a:t>Каналы сбыта </a:t>
            </a:r>
            <a:endParaRPr dirty="0"/>
          </a:p>
          <a:p>
            <a:pPr marL="0" marR="0" lvl="1" indent="0" algn="l" defTabSz="91440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400" b="0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Для B2B: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 Лицензирование продукта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 с годовой подпиской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, включающей обновления и поддержку.</a:t>
            </a: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0" marR="0" lvl="1" indent="0" algn="l" defTabSz="91440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400" b="0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Для B2G: 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Долгосрочные государственные контракты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на поставки и обслуживание платформы.</a:t>
            </a:r>
            <a:endParaRPr lang="ru-RU" u="sng" dirty="0"/>
          </a:p>
          <a:p>
            <a:pPr lvl="1" fontAlgn="base"/>
            <a:r>
              <a:rPr lang="ru-RU" u="sng" dirty="0"/>
              <a:t>Для B2C: </a:t>
            </a:r>
            <a:r>
              <a:rPr lang="ru-RU" b="1" dirty="0"/>
              <a:t>Оплата за подписку</a:t>
            </a:r>
            <a:r>
              <a:rPr lang="en-US" b="1" dirty="0"/>
              <a:t> </a:t>
            </a:r>
            <a:r>
              <a:rPr lang="ru-RU" b="1" dirty="0"/>
              <a:t>посуточно по востребованности или 1 генерация</a:t>
            </a:r>
            <a:r>
              <a:rPr lang="ru-RU" dirty="0"/>
              <a:t> (разовая покупка)</a:t>
            </a:r>
            <a:endParaRPr lang="ru-RU" sz="1200" dirty="0"/>
          </a:p>
          <a:p>
            <a:pPr marL="139700" lvl="0">
              <a:buSzPts val="1400"/>
              <a:defRPr/>
            </a:pPr>
            <a:endParaRPr lang="en-US" dirty="0">
              <a:latin typeface="Libre Franklin"/>
              <a:ea typeface="Libre Franklin"/>
              <a:cs typeface="Libre Franklin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658C365-62C3-C298-6459-4E34CE1180CB}"/>
              </a:ext>
            </a:extLst>
          </p:cNvPr>
          <p:cNvSpPr txBox="1"/>
          <p:nvPr/>
        </p:nvSpPr>
        <p:spPr>
          <a:xfrm>
            <a:off x="321578" y="158693"/>
            <a:ext cx="187526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FFC000"/>
                </a:solidFill>
              </a:rPr>
              <a:t>Бизнес модель </a:t>
            </a:r>
            <a:endParaRPr lang="ru-RU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10128090" y="1176268"/>
            <a:ext cx="172473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От 1 генерация, 1 день,1 месяц - </a:t>
            </a:r>
            <a:r>
              <a:rPr lang="en-US" dirty="0">
                <a:latin typeface="Libre Franklin"/>
                <a:ea typeface="Libre Franklin"/>
                <a:cs typeface="Libre Franklin"/>
              </a:rPr>
              <a:t>B2</a:t>
            </a:r>
            <a:r>
              <a:rPr lang="ru-RU" dirty="0">
                <a:latin typeface="Libre Franklin"/>
                <a:ea typeface="Libre Franklin"/>
                <a:cs typeface="Libre Franklin"/>
              </a:rPr>
              <a:t>С</a:t>
            </a:r>
          </a:p>
          <a:p>
            <a:r>
              <a:rPr lang="ru-RU" dirty="0">
                <a:latin typeface="Libre Franklin"/>
                <a:cs typeface="Libre Franklin"/>
              </a:rPr>
              <a:t>От 1 года - </a:t>
            </a:r>
            <a:r>
              <a:rPr lang="ru-RU" dirty="0">
                <a:latin typeface="Libre Franklin"/>
                <a:ea typeface="Libre Franklin"/>
                <a:cs typeface="Libre Franklin"/>
              </a:rPr>
              <a:t>В2В</a:t>
            </a:r>
          </a:p>
          <a:p>
            <a:r>
              <a:rPr lang="ru-RU" dirty="0">
                <a:latin typeface="Libre Franklin"/>
                <a:cs typeface="Libre Franklin"/>
              </a:rPr>
              <a:t>От 3 лет -</a:t>
            </a:r>
            <a:r>
              <a:rPr lang="en-US" dirty="0">
                <a:latin typeface="Libre Franklin"/>
                <a:ea typeface="Libre Franklin"/>
                <a:cs typeface="Libre Franklin"/>
              </a:rPr>
              <a:t>B2G</a:t>
            </a:r>
            <a:endParaRPr lang="ru-RU" dirty="0"/>
          </a:p>
        </p:txBody>
      </p:sp>
      <p:sp>
        <p:nvSpPr>
          <p:cNvPr id="28" name="Прямоугольник 27"/>
          <p:cNvSpPr/>
          <p:nvPr/>
        </p:nvSpPr>
        <p:spPr bwMode="auto">
          <a:xfrm>
            <a:off x="2655542" y="889443"/>
            <a:ext cx="440984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b="1" dirty="0">
                <a:latin typeface="Libre Franklin"/>
                <a:ea typeface="Libre Franklin"/>
                <a:cs typeface="Libre Franklin"/>
              </a:rPr>
              <a:t>Каналы сбыта</a:t>
            </a:r>
          </a:p>
          <a:p>
            <a:pPr lvl="0">
              <a:defRPr/>
            </a:pPr>
            <a:r>
              <a:rPr lang="ru-RU" b="1" dirty="0">
                <a:latin typeface="Libre Franklin"/>
                <a:ea typeface="Libre Franklin"/>
                <a:cs typeface="Libre Franklin"/>
              </a:rPr>
              <a:t> </a:t>
            </a:r>
            <a:endParaRPr dirty="0"/>
          </a:p>
          <a:p>
            <a:pPr marL="139700" lvl="0">
              <a:buSzPts val="1400"/>
              <a:defRPr/>
            </a:pPr>
            <a:r>
              <a:rPr lang="ru-RU" dirty="0">
                <a:latin typeface="Libre Franklin"/>
                <a:ea typeface="Libre Franklin"/>
                <a:cs typeface="Libre Franklin"/>
              </a:rPr>
              <a:t>В2В –частные клинки (пакет услуг «Премиум»)</a:t>
            </a:r>
          </a:p>
          <a:p>
            <a:pPr marL="139700" lvl="0">
              <a:buSzPts val="1400"/>
              <a:defRPr/>
            </a:pPr>
            <a:r>
              <a:rPr lang="ru-RU" dirty="0">
                <a:latin typeface="Libre Franklin"/>
                <a:ea typeface="Libre Franklin"/>
                <a:cs typeface="Libre Franklin"/>
              </a:rPr>
              <a:t>B2G-госуд. клинки (пакет услуг «Гериатр»)</a:t>
            </a:r>
          </a:p>
          <a:p>
            <a:pPr marL="139700" lvl="0">
              <a:buSzPts val="1400"/>
              <a:defRPr/>
            </a:pPr>
            <a:r>
              <a:rPr lang="en-US" dirty="0">
                <a:latin typeface="Libre Franklin"/>
                <a:ea typeface="Libre Franklin"/>
                <a:cs typeface="Libre Franklin"/>
              </a:rPr>
              <a:t>B2</a:t>
            </a:r>
            <a:r>
              <a:rPr lang="ru-RU" dirty="0">
                <a:latin typeface="Libre Franklin"/>
                <a:ea typeface="Libre Franklin"/>
                <a:cs typeface="Libre Franklin"/>
              </a:rPr>
              <a:t>С</a:t>
            </a:r>
            <a:r>
              <a:rPr lang="en-US" dirty="0">
                <a:latin typeface="Libre Franklin"/>
                <a:ea typeface="Libre Franklin"/>
                <a:cs typeface="Libre Franklin"/>
              </a:rPr>
              <a:t> –</a:t>
            </a:r>
            <a:r>
              <a:rPr lang="ru-RU" dirty="0">
                <a:latin typeface="Libre Franklin"/>
                <a:ea typeface="Libre Franklin"/>
                <a:cs typeface="Libre Franklin"/>
              </a:rPr>
              <a:t>врач (пакет услуг «Базовый»)</a:t>
            </a:r>
          </a:p>
          <a:p>
            <a:pPr marL="139700" lvl="0">
              <a:buSzPts val="1400"/>
              <a:defRPr/>
            </a:pPr>
            <a:endParaRPr lang="en-US" dirty="0">
              <a:latin typeface="Libre Franklin"/>
              <a:ea typeface="Libre Franklin"/>
              <a:cs typeface="Libre Frankli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40;g275a8c1f4a1_0_33">
            <a:extLst>
              <a:ext uri="{FF2B5EF4-FFF2-40B4-BE49-F238E27FC236}">
                <a16:creationId xmlns:a16="http://schemas.microsoft.com/office/drawing/2014/main" xmlns="" id="{D3B401FD-852C-F17B-BFB7-EED42D2EB300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2420978" y="-485890"/>
            <a:ext cx="4792099" cy="11350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chemeClr val="dk1"/>
              </a:buClr>
              <a:buSzPts val="3200"/>
              <a:buFont typeface="Calibri"/>
              <a:buNone/>
              <a:defRPr/>
            </a:pPr>
            <a:r>
              <a:rPr lang="ru-RU" sz="3200" b="1" dirty="0">
                <a:solidFill>
                  <a:schemeClr val="tx1"/>
                </a:solidFill>
              </a:rPr>
              <a:t/>
            </a:r>
            <a:br>
              <a:rPr lang="ru-RU" sz="3200" b="1" dirty="0">
                <a:solidFill>
                  <a:schemeClr val="tx1"/>
                </a:solidFill>
              </a:rPr>
            </a:br>
            <a:r>
              <a:rPr lang="ru-RU" sz="3200" b="1" dirty="0">
                <a:solidFill>
                  <a:schemeClr val="tx1"/>
                </a:solidFill>
              </a:rPr>
              <a:t/>
            </a:r>
            <a:br>
              <a:rPr lang="ru-RU" sz="3200" b="1" dirty="0">
                <a:solidFill>
                  <a:schemeClr val="tx1"/>
                </a:solidFill>
              </a:rPr>
            </a:br>
            <a:r>
              <a:rPr lang="ru-RU" sz="3200" b="1" dirty="0">
                <a:solidFill>
                  <a:schemeClr val="tx1"/>
                </a:solidFill>
              </a:rPr>
              <a:t/>
            </a:r>
            <a:br>
              <a:rPr lang="ru-RU" sz="3200" b="1" dirty="0">
                <a:solidFill>
                  <a:schemeClr val="tx1"/>
                </a:solidFill>
              </a:rPr>
            </a:br>
            <a:r>
              <a:rPr lang="ru-RU" sz="3200" b="1" dirty="0">
                <a:solidFill>
                  <a:schemeClr val="tx1"/>
                </a:solidFill>
              </a:rPr>
              <a:t>Финансовые показатели </a:t>
            </a:r>
            <a:br>
              <a:rPr lang="ru-RU" sz="3200" b="1" dirty="0">
                <a:solidFill>
                  <a:schemeClr val="tx1"/>
                </a:solidFill>
              </a:rPr>
            </a:br>
            <a:endParaRPr sz="3200" b="1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81D166C-4F0B-5DE7-11C4-DAFAC0681959}"/>
              </a:ext>
            </a:extLst>
          </p:cNvPr>
          <p:cNvSpPr txBox="1"/>
          <p:nvPr/>
        </p:nvSpPr>
        <p:spPr>
          <a:xfrm>
            <a:off x="2698853" y="712481"/>
            <a:ext cx="9273291" cy="56638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Показатели за период разработки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135 666 (Программист) * 28 + 81 343 (Веб -Дизайнер) * 28 + 69 657 (Маркетолог) * 28 + 65 447 (Бухгалтер) * 28 +   77 709 ( </a:t>
            </a:r>
            <a:r>
              <a:rPr lang="ru-RU" sz="1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Киберстрахование</a:t>
            </a:r>
            <a:r>
              <a:rPr lang="ru-RU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* 3 + 800 (Тестировщики) * 4 + 10 000 (блочное хранилище) * 28 +  800 (ИП) + Налоги (5 – 15 %) + 650 (Связь) * 28  = 3</a:t>
            </a:r>
            <a:r>
              <a:rPr lang="en-US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798</a:t>
            </a:r>
            <a:r>
              <a:rPr lang="en-US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648 + 2 277 604 + 1</a:t>
            </a:r>
            <a:r>
              <a:rPr lang="en-US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950</a:t>
            </a:r>
            <a:r>
              <a:rPr lang="en-US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396+ 1 832 516 + 233</a:t>
            </a:r>
            <a:r>
              <a:rPr lang="en-US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127 + 3</a:t>
            </a:r>
            <a:r>
              <a:rPr lang="en-US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200 + 280 000 + 800 + 10% + 18200 + 10 000=  10 404 491  + 10%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 10 404 491 руб. 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Показатели за месяц: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135 666 + 81 343 + 69 657 + 65 447 + 776 + 10 000 + 650 + 10% = </a:t>
            </a:r>
            <a:r>
              <a:rPr lang="ru-RU" sz="16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363 539 + 10%  </a:t>
            </a:r>
            <a:r>
              <a:rPr lang="ru-R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месяц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Стоимость лицензии: 17 999 руб.( для сектора </a:t>
            </a:r>
            <a:r>
              <a:rPr lang="en-US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B2B </a:t>
            </a:r>
            <a:r>
              <a:rPr lang="ru-R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lang="en-US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B2G)</a:t>
            </a:r>
            <a:endParaRPr lang="ru-RU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Необходимое количество подписок = 23 за месяц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Производственные издержки за бесплатный период = 4 за месяц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 подписок + продление - 179 990 руб.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12 п + п = 215 988 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15 п + п = 269 985 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19 п + п = 341 810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Google Shape;103;p18">
            <a:extLst>
              <a:ext uri="{FF2B5EF4-FFF2-40B4-BE49-F238E27FC236}">
                <a16:creationId xmlns:a16="http://schemas.microsoft.com/office/drawing/2014/main" xmlns="" id="{1E7F878C-BE37-A685-8A3D-20748A6E0E1B}"/>
              </a:ext>
            </a:extLst>
          </p:cNvPr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504431" y="1075125"/>
            <a:ext cx="1507800" cy="235387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4D29F27B-A725-199D-42BE-A520C38A13EB}"/>
              </a:ext>
            </a:extLst>
          </p:cNvPr>
          <p:cNvSpPr txBox="1"/>
          <p:nvPr/>
        </p:nvSpPr>
        <p:spPr>
          <a:xfrm>
            <a:off x="126451" y="293109"/>
            <a:ext cx="22637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FFC000"/>
                </a:solidFill>
              </a:rPr>
              <a:t>РАССЧЕТЫ</a:t>
            </a:r>
          </a:p>
        </p:txBody>
      </p:sp>
      <p:pic>
        <p:nvPicPr>
          <p:cNvPr id="10" name="Рисунок 9" descr="Математика со сплошной заливкой">
            <a:extLst>
              <a:ext uri="{FF2B5EF4-FFF2-40B4-BE49-F238E27FC236}">
                <a16:creationId xmlns:a16="http://schemas.microsoft.com/office/drawing/2014/main" xmlns="" id="{D02A3DBC-3DCD-D17B-EC22-F37222BA5C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882859" y="5523411"/>
            <a:ext cx="1089285" cy="1089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6951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0" name="Google Shape;240;g275a8c1f4a1_0_33"/>
          <p:cNvSpPr txBox="1">
            <a:spLocks noGrp="1"/>
          </p:cNvSpPr>
          <p:nvPr>
            <p:ph type="title"/>
          </p:nvPr>
        </p:nvSpPr>
        <p:spPr bwMode="auto">
          <a:xfrm>
            <a:off x="-71965" y="-305933"/>
            <a:ext cx="2540671" cy="10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chemeClr val="dk1"/>
              </a:buClr>
              <a:buSzPts val="3200"/>
              <a:buFont typeface="Calibri"/>
              <a:buNone/>
              <a:defRPr/>
            </a:pPr>
            <a:r>
              <a:rPr lang="ru-RU" sz="2800" b="1" dirty="0">
                <a:solidFill>
                  <a:srgbClr val="FFC000"/>
                </a:solidFill>
              </a:rPr>
              <a:t/>
            </a:r>
            <a:br>
              <a:rPr lang="ru-RU" sz="2800" b="1" dirty="0">
                <a:solidFill>
                  <a:srgbClr val="FFC000"/>
                </a:solidFill>
              </a:rPr>
            </a:br>
            <a:r>
              <a:rPr lang="ru-RU" sz="2800" b="1" dirty="0">
                <a:solidFill>
                  <a:srgbClr val="FFC000"/>
                </a:solidFill>
              </a:rPr>
              <a:t/>
            </a:r>
            <a:br>
              <a:rPr lang="ru-RU" sz="2800" b="1" dirty="0">
                <a:solidFill>
                  <a:srgbClr val="FFC000"/>
                </a:solidFill>
              </a:rPr>
            </a:br>
            <a:r>
              <a:rPr lang="ru-RU" sz="2800" b="1" dirty="0">
                <a:solidFill>
                  <a:srgbClr val="FFC000"/>
                </a:solidFill>
              </a:rPr>
              <a:t/>
            </a:r>
            <a:br>
              <a:rPr lang="ru-RU" sz="2800" b="1" dirty="0">
                <a:solidFill>
                  <a:srgbClr val="FFC000"/>
                </a:solidFill>
              </a:rPr>
            </a:br>
            <a:r>
              <a:rPr lang="ru-RU" sz="2000" b="1" dirty="0">
                <a:solidFill>
                  <a:srgbClr val="FFC000"/>
                </a:solidFill>
                <a:latin typeface="+mn-lt"/>
              </a:rPr>
              <a:t>ФИНАНСОВЫЕ ПОКАЗАТЕЛИ</a:t>
            </a:r>
            <a:r>
              <a:rPr lang="ru-RU" sz="2400" b="1" dirty="0">
                <a:solidFill>
                  <a:srgbClr val="FFC000"/>
                </a:solidFill>
                <a:latin typeface="+mn-lt"/>
              </a:rPr>
              <a:t> </a:t>
            </a:r>
            <a:r>
              <a:rPr lang="ru-RU" sz="2800" b="1" dirty="0">
                <a:solidFill>
                  <a:srgbClr val="FFC000"/>
                </a:solidFill>
                <a:latin typeface="+mn-lt"/>
              </a:rPr>
              <a:t/>
            </a:r>
            <a:br>
              <a:rPr lang="ru-RU" sz="2800" b="1" dirty="0">
                <a:solidFill>
                  <a:srgbClr val="FFC000"/>
                </a:solidFill>
                <a:latin typeface="+mn-lt"/>
              </a:rPr>
            </a:br>
            <a:endParaRPr sz="2800" b="1" dirty="0">
              <a:solidFill>
                <a:srgbClr val="FFC000"/>
              </a:solidFill>
              <a:latin typeface="+mn-lt"/>
            </a:endParaRPr>
          </a:p>
        </p:txBody>
      </p:sp>
      <p:pic>
        <p:nvPicPr>
          <p:cNvPr id="6" name="Google Shape;103;p18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444471" y="1103893"/>
            <a:ext cx="1507800" cy="235387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 bwMode="auto">
          <a:xfrm>
            <a:off x="7356208" y="2784422"/>
            <a:ext cx="4391321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endParaRPr lang="ru-RU" sz="2000" b="1" dirty="0"/>
          </a:p>
          <a:p>
            <a:pPr algn="ctr">
              <a:defRPr/>
            </a:pPr>
            <a:r>
              <a:rPr lang="ru-RU" sz="2000" b="1" dirty="0"/>
              <a:t>Источники инвестиций – привлеченные средства</a:t>
            </a:r>
          </a:p>
          <a:p>
            <a:pPr algn="ctr">
              <a:defRPr/>
            </a:pPr>
            <a:endParaRPr lang="ru-RU" sz="2000" b="1" dirty="0"/>
          </a:p>
          <a:p>
            <a:pPr algn="ctr">
              <a:defRPr/>
            </a:pPr>
            <a:r>
              <a:rPr lang="ru-RU" sz="2000" b="1" dirty="0"/>
              <a:t>Форма сотрудничества с инвесторами – грант</a:t>
            </a:r>
          </a:p>
          <a:p>
            <a:pPr algn="ctr">
              <a:defRPr/>
            </a:pPr>
            <a:endParaRPr lang="ru-RU" sz="2000" b="1" dirty="0"/>
          </a:p>
          <a:p>
            <a:pPr algn="ctr">
              <a:defRPr/>
            </a:pPr>
            <a:r>
              <a:rPr lang="ru-RU" sz="2000" b="1" dirty="0"/>
              <a:t>Необходимая сумма инвестиций –</a:t>
            </a:r>
          </a:p>
          <a:p>
            <a:pPr algn="ctr">
              <a:defRPr/>
            </a:pPr>
            <a:r>
              <a:rPr lang="ru-RU" sz="2000" b="1" dirty="0"/>
              <a:t> 10.000.000 руб.</a:t>
            </a:r>
            <a:endParaRPr sz="1600" dirty="0"/>
          </a:p>
          <a:p>
            <a:pPr algn="ctr">
              <a:defRPr/>
            </a:pPr>
            <a:endParaRPr lang="ru-RU" sz="2000" b="1" dirty="0"/>
          </a:p>
        </p:txBody>
      </p:sp>
      <p:pic>
        <p:nvPicPr>
          <p:cNvPr id="11" name="Рисунок 10" descr="Монеты со сплошной заливкой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1138785" y="5811485"/>
            <a:ext cx="914400" cy="9144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 bwMode="auto">
          <a:xfrm>
            <a:off x="2543548" y="1858766"/>
            <a:ext cx="9408056" cy="646331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800" b="1" dirty="0"/>
              <a:t>SOM - </a:t>
            </a:r>
            <a:r>
              <a:rPr lang="ru-RU" sz="1800" b="1" dirty="0"/>
              <a:t>Клиника СЗГМУ, Городской гериатрический центр, частные медицинские центы города Санкт –Петербурга, Городские поликлиники    -720 </a:t>
            </a:r>
            <a:r>
              <a:rPr lang="ru-RU" sz="1800" b="1" dirty="0" err="1"/>
              <a:t>тыс</a:t>
            </a:r>
            <a:endParaRPr lang="ru-RU" sz="1800" b="1" dirty="0"/>
          </a:p>
        </p:txBody>
      </p:sp>
      <p:sp>
        <p:nvSpPr>
          <p:cNvPr id="3" name="TextBox 2"/>
          <p:cNvSpPr txBox="1"/>
          <p:nvPr/>
        </p:nvSpPr>
        <p:spPr bwMode="auto">
          <a:xfrm>
            <a:off x="2543549" y="1103893"/>
            <a:ext cx="9408055" cy="646331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800" b="1" dirty="0"/>
              <a:t>SAM - </a:t>
            </a:r>
            <a:r>
              <a:rPr lang="ru-RU" sz="1800" b="1" dirty="0"/>
              <a:t>ЛПУ г (</a:t>
            </a:r>
            <a:r>
              <a:rPr lang="ru-RU" sz="1800" b="1" dirty="0" err="1"/>
              <a:t>амб</a:t>
            </a:r>
            <a:r>
              <a:rPr lang="ru-RU" sz="1800" b="1" dirty="0"/>
              <a:t>. учреждений 132, </a:t>
            </a:r>
            <a:r>
              <a:rPr lang="ru-RU" sz="1800" b="1" dirty="0" err="1"/>
              <a:t>стац</a:t>
            </a:r>
            <a:r>
              <a:rPr lang="ru-RU" sz="1800" b="1" dirty="0"/>
              <a:t>. 57) Санкт-Петербурга, Ленинградской области, Новгородской области, Псковской области, Москва - 18 мил</a:t>
            </a:r>
          </a:p>
        </p:txBody>
      </p:sp>
      <p:sp>
        <p:nvSpPr>
          <p:cNvPr id="4" name="TextBox 3"/>
          <p:cNvSpPr txBox="1"/>
          <p:nvPr/>
        </p:nvSpPr>
        <p:spPr bwMode="auto">
          <a:xfrm>
            <a:off x="2543549" y="573412"/>
            <a:ext cx="9408055" cy="40011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000" b="1" dirty="0"/>
              <a:t>TAM - </a:t>
            </a:r>
            <a:r>
              <a:rPr lang="ru-RU" sz="2000" b="1" dirty="0"/>
              <a:t>ЛПУ РФ (</a:t>
            </a:r>
            <a:r>
              <a:rPr lang="ru-RU" sz="2000" dirty="0"/>
              <a:t>9 301 учреждений)</a:t>
            </a:r>
            <a:r>
              <a:rPr lang="ru-RU" sz="2000" b="1" dirty="0"/>
              <a:t> (амбулаторные, стационарные) </a:t>
            </a:r>
          </a:p>
        </p:txBody>
      </p:sp>
      <p:sp>
        <p:nvSpPr>
          <p:cNvPr id="12" name="TextBox 11"/>
          <p:cNvSpPr txBox="1"/>
          <p:nvPr/>
        </p:nvSpPr>
        <p:spPr bwMode="auto">
          <a:xfrm>
            <a:off x="2543549" y="57452"/>
            <a:ext cx="9408055" cy="40011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000" b="1" dirty="0"/>
              <a:t>PAM </a:t>
            </a:r>
            <a:r>
              <a:rPr lang="ru-RU" sz="2000" b="1" dirty="0"/>
              <a:t>- Страны СНГ (амбулаторные, стационарные) </a:t>
            </a:r>
          </a:p>
        </p:txBody>
      </p:sp>
      <p:graphicFrame>
        <p:nvGraphicFramePr>
          <p:cNvPr id="18" name="Таблица 17">
            <a:extLst>
              <a:ext uri="{FF2B5EF4-FFF2-40B4-BE49-F238E27FC236}">
                <a16:creationId xmlns:a16="http://schemas.microsoft.com/office/drawing/2014/main" xmlns="" id="{50B4DE65-60A8-5C70-777C-FAF6B86C96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4413377"/>
              </p:ext>
            </p:extLst>
          </p:nvPr>
        </p:nvGraphicFramePr>
        <p:xfrm>
          <a:off x="2543548" y="2635468"/>
          <a:ext cx="4544594" cy="41392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4017">
                  <a:extLst>
                    <a:ext uri="{9D8B030D-6E8A-4147-A177-3AD203B41FA5}">
                      <a16:colId xmlns:a16="http://schemas.microsoft.com/office/drawing/2014/main" xmlns="" val="1185595602"/>
                    </a:ext>
                  </a:extLst>
                </a:gridCol>
                <a:gridCol w="2710577">
                  <a:extLst>
                    <a:ext uri="{9D8B030D-6E8A-4147-A177-3AD203B41FA5}">
                      <a16:colId xmlns:a16="http://schemas.microsoft.com/office/drawing/2014/main" xmlns="" val="2292704279"/>
                    </a:ext>
                  </a:extLst>
                </a:gridCol>
              </a:tblGrid>
              <a:tr h="210547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ЗАТРАТЫ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СТОИМОСТЬ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57164018"/>
                  </a:ext>
                </a:extLst>
              </a:tr>
              <a:tr h="210547">
                <a:tc>
                  <a:txBody>
                    <a:bodyPr/>
                    <a:lstStyle/>
                    <a:p>
                      <a:r>
                        <a:rPr lang="ru-RU" sz="1100" b="1" dirty="0"/>
                        <a:t>Программист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113 000 – 158 333 </a:t>
                      </a:r>
                      <a:r>
                        <a:rPr lang="ru-RU" sz="1100" dirty="0" err="1"/>
                        <a:t>руб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52257929"/>
                  </a:ext>
                </a:extLst>
              </a:tr>
              <a:tr h="210547">
                <a:tc>
                  <a:txBody>
                    <a:bodyPr/>
                    <a:lstStyle/>
                    <a:p>
                      <a:r>
                        <a:rPr lang="ru-RU" sz="1100" b="1" dirty="0"/>
                        <a:t>Веб – дизайнер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69 500 – 93 187 </a:t>
                      </a:r>
                      <a:r>
                        <a:rPr lang="ru-RU" sz="1100" dirty="0" err="1"/>
                        <a:t>руб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16805461"/>
                  </a:ext>
                </a:extLst>
              </a:tr>
              <a:tr h="536463">
                <a:tc>
                  <a:txBody>
                    <a:bodyPr/>
                    <a:lstStyle/>
                    <a:p>
                      <a:r>
                        <a:rPr lang="ru-RU" sz="1100" b="1" dirty="0"/>
                        <a:t>Маркетолог</a:t>
                      </a:r>
                    </a:p>
                    <a:p>
                      <a:endParaRPr lang="ru-RU" sz="1100" dirty="0"/>
                    </a:p>
                    <a:p>
                      <a:r>
                        <a:rPr lang="ru-RU" sz="1100" b="1" dirty="0"/>
                        <a:t>Реклама на запуск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51 666 – 87 649 руб. </a:t>
                      </a:r>
                    </a:p>
                    <a:p>
                      <a:endParaRPr lang="ru-RU" sz="1100" dirty="0"/>
                    </a:p>
                    <a:p>
                      <a:r>
                        <a:rPr lang="ru-RU" sz="1100" dirty="0"/>
                        <a:t>10 000 руб. в месяц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85761651"/>
                  </a:ext>
                </a:extLst>
              </a:tr>
              <a:tr h="210547">
                <a:tc>
                  <a:txBody>
                    <a:bodyPr/>
                    <a:lstStyle/>
                    <a:p>
                      <a:r>
                        <a:rPr lang="ru-RU" sz="1100" b="1" dirty="0"/>
                        <a:t>Бухгалтер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55 000 – 75 894 </a:t>
                      </a:r>
                      <a:r>
                        <a:rPr lang="ru-RU" sz="1100" dirty="0" err="1"/>
                        <a:t>руб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9258122"/>
                  </a:ext>
                </a:extLst>
              </a:tr>
              <a:tr h="1021010">
                <a:tc>
                  <a:txBody>
                    <a:bodyPr/>
                    <a:lstStyle/>
                    <a:p>
                      <a:r>
                        <a:rPr lang="ru-RU" sz="1100" b="1" dirty="0" err="1"/>
                        <a:t>Киберстрахование</a:t>
                      </a:r>
                      <a:endParaRPr lang="ru-RU" sz="1100" b="1" dirty="0"/>
                    </a:p>
                    <a:p>
                      <a:endParaRPr lang="ru-RU" sz="1100" dirty="0"/>
                    </a:p>
                    <a:p>
                      <a:r>
                        <a:rPr lang="ru-RU" sz="1100" dirty="0"/>
                        <a:t>Страхование ответственности врачей и медработников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  <a:p>
                      <a:endParaRPr lang="ru-RU" sz="1100" dirty="0"/>
                    </a:p>
                    <a:p>
                      <a:r>
                        <a:rPr lang="ru-RU" sz="1100" dirty="0"/>
                        <a:t>15 000 руб. в год</a:t>
                      </a:r>
                    </a:p>
                    <a:p>
                      <a:endParaRPr lang="ru-RU" sz="1100" dirty="0"/>
                    </a:p>
                    <a:p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72047757"/>
                  </a:ext>
                </a:extLst>
              </a:tr>
              <a:tr h="415326">
                <a:tc>
                  <a:txBody>
                    <a:bodyPr/>
                    <a:lstStyle/>
                    <a:p>
                      <a:r>
                        <a:rPr lang="ru-RU" sz="1100" b="1" dirty="0"/>
                        <a:t>Ответственность арендаторов при СМР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15 380 руб. в год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71417494"/>
                  </a:ext>
                </a:extLst>
              </a:tr>
              <a:tr h="294189">
                <a:tc>
                  <a:txBody>
                    <a:bodyPr/>
                    <a:lstStyle/>
                    <a:p>
                      <a:r>
                        <a:rPr lang="ru-RU" sz="1100" b="1" dirty="0"/>
                        <a:t>ТЕСТИРОВАНИЕ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800 руб. в час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13652098"/>
                  </a:ext>
                </a:extLst>
              </a:tr>
              <a:tr h="294189">
                <a:tc>
                  <a:txBody>
                    <a:bodyPr/>
                    <a:lstStyle/>
                    <a:p>
                      <a:r>
                        <a:rPr lang="ru-RU" sz="1100" b="1" dirty="0"/>
                        <a:t>Колл - центр </a:t>
                      </a:r>
                      <a:r>
                        <a:rPr lang="ru-RU" sz="1100" dirty="0"/>
                        <a:t>(коммерческий)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37 000 </a:t>
                      </a:r>
                      <a:r>
                        <a:rPr lang="ru-RU" sz="1100" dirty="0" err="1"/>
                        <a:t>руб</a:t>
                      </a:r>
                      <a:r>
                        <a:rPr lang="ru-RU" sz="1100" dirty="0"/>
                        <a:t> . (600 звонков / 1000 минут диалога)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46880536"/>
                  </a:ext>
                </a:extLst>
              </a:tr>
              <a:tr h="294189">
                <a:tc>
                  <a:txBody>
                    <a:bodyPr/>
                    <a:lstStyle/>
                    <a:p>
                      <a:r>
                        <a:rPr lang="ru-RU" sz="1100" b="1" dirty="0"/>
                        <a:t>Налогообложение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5 – 15 %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2058805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14946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59" name="Google Shape;259;p35"/>
          <p:cNvSpPr txBox="1">
            <a:spLocks noGrp="1"/>
          </p:cNvSpPr>
          <p:nvPr>
            <p:ph type="title"/>
          </p:nvPr>
        </p:nvSpPr>
        <p:spPr bwMode="auto">
          <a:xfrm>
            <a:off x="-143470" y="254814"/>
            <a:ext cx="2796792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  <a:defRPr/>
            </a:pPr>
            <a:r>
              <a:rPr lang="ru-RU" sz="2400" b="1" dirty="0">
                <a:solidFill>
                  <a:srgbClr val="FFC000"/>
                </a:solidFill>
              </a:rPr>
              <a:t>Стратегия продвижения</a:t>
            </a:r>
            <a:endParaRPr sz="2400" b="1" dirty="0">
              <a:solidFill>
                <a:srgbClr val="FFC000"/>
              </a:solidFill>
            </a:endParaRPr>
          </a:p>
        </p:txBody>
      </p:sp>
      <p:pic>
        <p:nvPicPr>
          <p:cNvPr id="261" name="Google Shape;261;p35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418904" y="1334221"/>
            <a:ext cx="1507800" cy="23538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F5101EC-3321-7A52-C64B-8E0BD0C25C14}"/>
              </a:ext>
            </a:extLst>
          </p:cNvPr>
          <p:cNvSpPr txBox="1"/>
          <p:nvPr/>
        </p:nvSpPr>
        <p:spPr>
          <a:xfrm>
            <a:off x="2653322" y="102499"/>
            <a:ext cx="6510991" cy="70173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Для B2B и B2G: 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342900" marR="0" lvl="0" indent="-3429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Коммерческие представители, партнерство с медицинскими IT-компаниями</a:t>
            </a:r>
          </a:p>
          <a:p>
            <a:pPr marL="342900" marR="0" lvl="0" indent="-3429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организация демо-доступа для частных клиник</a:t>
            </a:r>
          </a:p>
          <a:p>
            <a:pPr marL="342900" marR="0" lvl="0" indent="-3429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тендеры и государственные закупки, </a:t>
            </a:r>
          </a:p>
          <a:p>
            <a:pPr marL="342900" marR="0" lvl="0" indent="-3429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активное участие в грантовых программах</a:t>
            </a:r>
          </a:p>
          <a:p>
            <a:pPr marL="342900" marR="0" lvl="0" indent="-3429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участие в профильных выставках и семинарах.</a:t>
            </a:r>
          </a:p>
          <a:p>
            <a:pPr marL="342900" marR="0" lvl="0" indent="-3429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ru-RU" sz="1800" dirty="0"/>
              <a:t>Мед. конференции и семинары для демонстрации возможностей нашей системы перед медицинским сообществом.</a:t>
            </a:r>
          </a:p>
          <a:p>
            <a:pPr marL="342900" marR="0" lvl="0" indent="-3429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ru-RU" sz="1800" dirty="0"/>
              <a:t>Публикация в научном журнале с клиническим исследованием с использованием ССПВР</a:t>
            </a:r>
          </a:p>
          <a:p>
            <a:endParaRPr lang="ru-RU" sz="1800" b="1" dirty="0"/>
          </a:p>
          <a:p>
            <a:r>
              <a:rPr lang="ru-RU" sz="1800" b="1" dirty="0"/>
              <a:t>Для B2C: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1800" dirty="0"/>
              <a:t>прямые продажи через веб-сайты и мобильные платформы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1800" kern="1200" dirty="0">
                <a:solidFill>
                  <a:schemeClr val="tx1"/>
                </a:solidFill>
              </a:rPr>
              <a:t>рекламные кампании в социальных сетях ( блоги врачей, специфические сообщества) и мед. журналах, направленной на врачей и медицинские учреждения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1800" kern="1200" dirty="0">
                <a:solidFill>
                  <a:schemeClr val="tx1"/>
                </a:solidFill>
              </a:rPr>
              <a:t>публикация детальных кейсов  и  создания вебинаров, которые показывают, как программа помогла в реальных клинических случаях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1800" kern="1200" dirty="0">
                <a:solidFill>
                  <a:schemeClr val="tx1"/>
                </a:solidFill>
              </a:rPr>
              <a:t>организация демо-доступа </a:t>
            </a:r>
            <a:endParaRPr lang="ru-RU" sz="1800" dirty="0"/>
          </a:p>
          <a:p>
            <a:endParaRPr lang="ru-RU" sz="18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D85552BA-442D-D5E0-6301-4056908050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4179" y="466955"/>
            <a:ext cx="3206372" cy="246644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72704039-7263-A504-3E93-2F782CB39E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64313" y="3611152"/>
            <a:ext cx="2608783" cy="2608783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76" name="Google Shape;276;p20"/>
          <p:cNvSpPr txBox="1">
            <a:spLocks noGrp="1"/>
          </p:cNvSpPr>
          <p:nvPr>
            <p:ph type="title" idx="4294967295"/>
          </p:nvPr>
        </p:nvSpPr>
        <p:spPr bwMode="auto">
          <a:xfrm>
            <a:off x="268479" y="108857"/>
            <a:ext cx="1917859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/>
            </a:pPr>
            <a:r>
              <a:rPr lang="ru-RU" b="1" dirty="0">
                <a:solidFill>
                  <a:srgbClr val="FFC000"/>
                </a:solidFill>
              </a:rPr>
              <a:t>Команда</a:t>
            </a:r>
            <a:r>
              <a:rPr lang="ru-RU" sz="2800" b="1" dirty="0">
                <a:solidFill>
                  <a:srgbClr val="FFC000"/>
                </a:solidFill>
              </a:rPr>
              <a:t> </a:t>
            </a:r>
            <a:br>
              <a:rPr lang="ru-RU" sz="2800" b="1" dirty="0">
                <a:solidFill>
                  <a:srgbClr val="FFC000"/>
                </a:solidFill>
              </a:rPr>
            </a:br>
            <a:r>
              <a:rPr lang="ru-RU" b="1" dirty="0">
                <a:solidFill>
                  <a:srgbClr val="FFC000"/>
                </a:solidFill>
              </a:rPr>
              <a:t>проекта</a:t>
            </a:r>
            <a:endParaRPr sz="2800" b="1" dirty="0">
              <a:solidFill>
                <a:srgbClr val="FFC000"/>
              </a:solidFill>
            </a:endParaRPr>
          </a:p>
        </p:txBody>
      </p:sp>
      <p:sp>
        <p:nvSpPr>
          <p:cNvPr id="277" name="Google Shape;277;p20"/>
          <p:cNvSpPr txBox="1">
            <a:spLocks noGrp="1"/>
          </p:cNvSpPr>
          <p:nvPr>
            <p:ph type="body" idx="4294967295"/>
          </p:nvPr>
        </p:nvSpPr>
        <p:spPr bwMode="auto">
          <a:xfrm>
            <a:off x="2358205" y="2130112"/>
            <a:ext cx="2517873" cy="2160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ru-RU" sz="1100" u="sng" dirty="0" err="1">
                <a:latin typeface="Arial Black" panose="020B0A04020102020204" pitchFamily="34" charset="0"/>
              </a:rPr>
              <a:t>Запарина</a:t>
            </a:r>
            <a:r>
              <a:rPr lang="ru-RU" sz="1100" u="sng" dirty="0">
                <a:latin typeface="Arial Black" panose="020B0A04020102020204" pitchFamily="34" charset="0"/>
              </a:rPr>
              <a:t> </a:t>
            </a:r>
            <a:r>
              <a:rPr lang="ru-RU" sz="1100" u="sng" dirty="0" err="1">
                <a:latin typeface="Arial Black" panose="020B0A04020102020204" pitchFamily="34" charset="0"/>
              </a:rPr>
              <a:t>Дарина</a:t>
            </a:r>
            <a:r>
              <a:rPr lang="ru-RU" sz="1100" u="sng" dirty="0">
                <a:latin typeface="Arial Black" panose="020B0A04020102020204" pitchFamily="34" charset="0"/>
              </a:rPr>
              <a:t> Николаевна</a:t>
            </a:r>
            <a:r>
              <a:rPr lang="ru-RU" sz="1100" dirty="0">
                <a:latin typeface="Arial Black" panose="020B0A04020102020204" pitchFamily="34" charset="0"/>
              </a:rPr>
              <a:t>, </a:t>
            </a:r>
            <a:endParaRPr sz="1100" dirty="0">
              <a:latin typeface="Arial Black" panose="020B0A04020102020204" pitchFamily="34" charset="0"/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ru-RU" sz="1100" dirty="0">
                <a:solidFill>
                  <a:schemeClr val="bg2"/>
                </a:solidFill>
                <a:latin typeface="Arial Black" panose="020B0A04020102020204" pitchFamily="34" charset="0"/>
              </a:rPr>
              <a:t>Ординатор по специальности Гериатрия</a:t>
            </a:r>
            <a:endParaRPr sz="1100" dirty="0">
              <a:solidFill>
                <a:schemeClr val="bg2"/>
              </a:solidFill>
              <a:latin typeface="Arial Black" panose="020B0A04020102020204" pitchFamily="34" charset="0"/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SzPts val="1600"/>
              <a:buNone/>
              <a:defRPr/>
            </a:pPr>
            <a:r>
              <a:rPr lang="ru-RU" sz="1100" dirty="0">
                <a:solidFill>
                  <a:schemeClr val="bg2"/>
                </a:solidFill>
                <a:latin typeface="Arial Black" panose="020B0A04020102020204" pitchFamily="34" charset="0"/>
              </a:rPr>
              <a:t>каф. Гериатрии, пропедевтики и </a:t>
            </a:r>
            <a:r>
              <a:rPr lang="ru-RU" sz="1100" dirty="0" err="1">
                <a:solidFill>
                  <a:schemeClr val="bg2"/>
                </a:solidFill>
                <a:latin typeface="Arial Black" panose="020B0A04020102020204" pitchFamily="34" charset="0"/>
              </a:rPr>
              <a:t>УвСД</a:t>
            </a:r>
            <a:r>
              <a:rPr lang="ru-RU" sz="1100" dirty="0">
                <a:solidFill>
                  <a:schemeClr val="bg2"/>
                </a:solidFill>
                <a:latin typeface="Arial Black" panose="020B0A04020102020204" pitchFamily="34" charset="0"/>
              </a:rPr>
              <a:t> СЗГМУ </a:t>
            </a:r>
            <a:r>
              <a:rPr lang="ru-RU" sz="1100" dirty="0" err="1">
                <a:solidFill>
                  <a:schemeClr val="bg2"/>
                </a:solidFill>
                <a:latin typeface="Arial Black" panose="020B0A04020102020204" pitchFamily="34" charset="0"/>
              </a:rPr>
              <a:t>И.И.Мечникова</a:t>
            </a:r>
            <a:endParaRPr sz="1100" i="0" dirty="0">
              <a:solidFill>
                <a:schemeClr val="bg2"/>
              </a:solidFill>
              <a:latin typeface="Arial Black" panose="020B0A04020102020204" pitchFamily="34" charset="0"/>
            </a:endParaRPr>
          </a:p>
        </p:txBody>
      </p:sp>
      <p:sp>
        <p:nvSpPr>
          <p:cNvPr id="278" name="Google Shape;278;p20"/>
          <p:cNvSpPr txBox="1"/>
          <p:nvPr/>
        </p:nvSpPr>
        <p:spPr bwMode="auto">
          <a:xfrm>
            <a:off x="4891598" y="2130112"/>
            <a:ext cx="2517649" cy="2692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100" dirty="0">
                <a:solidFill>
                  <a:schemeClr val="dk1"/>
                </a:solidFill>
                <a:latin typeface="Arial Black" panose="020B0A04020102020204" pitchFamily="34" charset="0"/>
                <a:ea typeface="Libre Franklin"/>
                <a:cs typeface="Libre Franklin"/>
              </a:rPr>
              <a:t>Петрова Виктория Борисовна, </a:t>
            </a:r>
            <a:endParaRPr sz="1100" dirty="0">
              <a:latin typeface="Bernard MT Condensed" panose="02050806060905020404" pitchFamily="18" charset="0"/>
            </a:endParaRPr>
          </a:p>
          <a:p>
            <a:pPr marL="0" marR="0" lv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100" dirty="0">
                <a:solidFill>
                  <a:schemeClr val="bg2"/>
                </a:solidFill>
                <a:latin typeface="Arial Black" panose="020B0A04020102020204" pitchFamily="34" charset="0"/>
                <a:cs typeface="Libre Franklin"/>
              </a:rPr>
              <a:t>к.м.н., доцент каф. Гериатрии, пропедевтики и </a:t>
            </a:r>
            <a:r>
              <a:rPr lang="ru-RU" sz="1100" dirty="0" err="1">
                <a:solidFill>
                  <a:schemeClr val="bg2"/>
                </a:solidFill>
                <a:latin typeface="Arial Black" panose="020B0A04020102020204" pitchFamily="34" charset="0"/>
                <a:cs typeface="Libre Franklin"/>
              </a:rPr>
              <a:t>УвСД</a:t>
            </a:r>
            <a:r>
              <a:rPr lang="ru-RU" sz="1100" dirty="0">
                <a:solidFill>
                  <a:schemeClr val="bg2"/>
                </a:solidFill>
                <a:latin typeface="Arial Black" panose="020B0A04020102020204" pitchFamily="34" charset="0"/>
                <a:cs typeface="Libre Franklin"/>
              </a:rPr>
              <a:t> СЗГМУ </a:t>
            </a:r>
            <a:r>
              <a:rPr lang="ru-RU" sz="1100" dirty="0" err="1">
                <a:solidFill>
                  <a:schemeClr val="bg2"/>
                </a:solidFill>
                <a:latin typeface="Arial Black" panose="020B0A04020102020204" pitchFamily="34" charset="0"/>
                <a:cs typeface="Libre Franklin"/>
              </a:rPr>
              <a:t>И.И.Мечникова</a:t>
            </a:r>
            <a:r>
              <a:rPr lang="ru-RU" sz="1100" dirty="0">
                <a:solidFill>
                  <a:schemeClr val="bg2"/>
                </a:solidFill>
                <a:latin typeface="Arial Black" panose="020B0A04020102020204" pitchFamily="34" charset="0"/>
                <a:cs typeface="Libre Franklin"/>
              </a:rPr>
              <a:t>, врач-гериатр, терапевт, кардиолог</a:t>
            </a:r>
            <a:endParaRPr sz="1100" dirty="0">
              <a:solidFill>
                <a:schemeClr val="bg2"/>
              </a:solidFill>
              <a:latin typeface="Bernard MT Condensed" panose="02050806060905020404" pitchFamily="18" charset="0"/>
            </a:endParaRPr>
          </a:p>
          <a:p>
            <a:pPr marL="228600" marR="0" lvl="0" indent="-1270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endParaRPr sz="700" dirty="0">
              <a:solidFill>
                <a:schemeClr val="bg2"/>
              </a:solidFill>
              <a:latin typeface="Libre Franklin"/>
              <a:ea typeface="Libre Franklin"/>
              <a:cs typeface="Libre Franklin"/>
            </a:endParaRPr>
          </a:p>
        </p:txBody>
      </p:sp>
      <p:sp>
        <p:nvSpPr>
          <p:cNvPr id="279" name="Google Shape;279;p20"/>
          <p:cNvSpPr txBox="1"/>
          <p:nvPr/>
        </p:nvSpPr>
        <p:spPr bwMode="auto">
          <a:xfrm>
            <a:off x="7664536" y="2238051"/>
            <a:ext cx="2245142" cy="19322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050" dirty="0" err="1">
                <a:solidFill>
                  <a:schemeClr val="dk1"/>
                </a:solidFill>
                <a:latin typeface="Arial Black" panose="020B0A04020102020204" pitchFamily="34" charset="0"/>
                <a:ea typeface="Libre Franklin"/>
                <a:cs typeface="Libre Franklin"/>
              </a:rPr>
              <a:t>Сигаев</a:t>
            </a:r>
            <a:r>
              <a:rPr lang="ru-RU" sz="1050" dirty="0">
                <a:solidFill>
                  <a:schemeClr val="dk1"/>
                </a:solidFill>
                <a:latin typeface="Arial Black" panose="020B0A04020102020204" pitchFamily="34" charset="0"/>
                <a:ea typeface="Libre Franklin"/>
                <a:cs typeface="Libre Franklin"/>
              </a:rPr>
              <a:t> Владислав Павлович, </a:t>
            </a:r>
            <a:endParaRPr sz="1050" dirty="0">
              <a:latin typeface="Arial Black" panose="020B0A04020102020204" pitchFamily="34" charset="0"/>
            </a:endParaRPr>
          </a:p>
          <a:p>
            <a:pPr lvl="0" algn="ctr">
              <a:buClr>
                <a:schemeClr val="dk1"/>
              </a:buClr>
              <a:buSzPts val="1600"/>
              <a:defRPr/>
            </a:pPr>
            <a:r>
              <a:rPr lang="ru-RU" sz="1050" dirty="0">
                <a:solidFill>
                  <a:schemeClr val="bg2"/>
                </a:solidFill>
                <a:latin typeface="Arial Black" panose="020B0A04020102020204" pitchFamily="34" charset="0"/>
              </a:rPr>
              <a:t>Ординатор по специальности Гериатрия</a:t>
            </a:r>
            <a:r>
              <a:rPr lang="en-US" sz="1050" dirty="0">
                <a:solidFill>
                  <a:schemeClr val="bg2"/>
                </a:solidFill>
                <a:latin typeface="Arial Black" panose="020B0A04020102020204" pitchFamily="34" charset="0"/>
              </a:rPr>
              <a:t> </a:t>
            </a:r>
            <a:r>
              <a:rPr lang="ru-RU" sz="1050" dirty="0">
                <a:solidFill>
                  <a:schemeClr val="bg2"/>
                </a:solidFill>
                <a:latin typeface="Arial Black" panose="020B0A04020102020204" pitchFamily="34" charset="0"/>
              </a:rPr>
              <a:t>каф. Гериатрии, пропедевтики и </a:t>
            </a:r>
            <a:r>
              <a:rPr lang="ru-RU" sz="1050" dirty="0" err="1">
                <a:solidFill>
                  <a:schemeClr val="bg2"/>
                </a:solidFill>
                <a:latin typeface="Arial Black" panose="020B0A04020102020204" pitchFamily="34" charset="0"/>
              </a:rPr>
              <a:t>УвСД</a:t>
            </a:r>
            <a:r>
              <a:rPr lang="ru-RU" sz="1050" dirty="0">
                <a:solidFill>
                  <a:schemeClr val="bg2"/>
                </a:solidFill>
                <a:latin typeface="Arial Black" panose="020B0A04020102020204" pitchFamily="34" charset="0"/>
              </a:rPr>
              <a:t> СЗГМУ </a:t>
            </a:r>
            <a:r>
              <a:rPr lang="ru-RU" sz="1050" dirty="0" err="1">
                <a:solidFill>
                  <a:schemeClr val="bg2"/>
                </a:solidFill>
                <a:latin typeface="Arial Black" panose="020B0A04020102020204" pitchFamily="34" charset="0"/>
              </a:rPr>
              <a:t>И.И.Мечникова</a:t>
            </a:r>
            <a:endParaRPr lang="ru-RU" sz="1050" dirty="0">
              <a:solidFill>
                <a:schemeClr val="bg2"/>
              </a:solidFill>
              <a:latin typeface="Arial Black" panose="020B0A04020102020204" pitchFamily="34" charset="0"/>
            </a:endParaRPr>
          </a:p>
          <a:p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endParaRPr sz="1050" dirty="0">
              <a:solidFill>
                <a:schemeClr val="bg2"/>
              </a:solidFill>
              <a:latin typeface="Arial Black" panose="020B0A04020102020204" pitchFamily="34" charset="0"/>
              <a:ea typeface="Libre Franklin"/>
              <a:cs typeface="Libre Franklin"/>
            </a:endParaRPr>
          </a:p>
          <a:p>
            <a:pPr marL="228600" marR="0" lvl="0" indent="-1270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endParaRPr sz="700" dirty="0">
              <a:solidFill>
                <a:schemeClr val="dk1"/>
              </a:solidFill>
              <a:latin typeface="Arial Black" panose="020B0A04020102020204" pitchFamily="34" charset="0"/>
              <a:ea typeface="Libre Franklin"/>
              <a:cs typeface="Libre Franklin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2913" y="285274"/>
            <a:ext cx="1954976" cy="1756476"/>
          </a:xfrm>
          <a:prstGeom prst="snip2DiagRect">
            <a:avLst>
              <a:gd name="adj1" fmla="val 0"/>
              <a:gd name="adj2" fmla="val 21665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83" r="9260"/>
          <a:stretch/>
        </p:blipFill>
        <p:spPr>
          <a:xfrm>
            <a:off x="5160948" y="278744"/>
            <a:ext cx="1978950" cy="172533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FDE56EE1-C95C-B32A-E0AF-F927E95363E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39839"/>
          <a:stretch/>
        </p:blipFill>
        <p:spPr>
          <a:xfrm>
            <a:off x="2706010" y="211481"/>
            <a:ext cx="1917859" cy="173219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737BF209-F315-C3FC-EB6E-13921A2A6303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70000" contrast="-70000"/>
          </a:blip>
          <a:stretch>
            <a:fillRect/>
          </a:stretch>
        </p:blipFill>
        <p:spPr>
          <a:xfrm>
            <a:off x="146972" y="1492941"/>
            <a:ext cx="2160872" cy="2160872"/>
          </a:xfrm>
          <a:prstGeom prst="rect">
            <a:avLst/>
          </a:prstGeom>
        </p:spPr>
      </p:pic>
      <p:sp>
        <p:nvSpPr>
          <p:cNvPr id="11" name="Google Shape;277;p20"/>
          <p:cNvSpPr txBox="1">
            <a:spLocks/>
          </p:cNvSpPr>
          <p:nvPr/>
        </p:nvSpPr>
        <p:spPr bwMode="auto">
          <a:xfrm>
            <a:off x="10009495" y="2244412"/>
            <a:ext cx="2093555" cy="2160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</a:defRPr>
            </a:lvl1pPr>
            <a:lvl2pPr marL="914400" marR="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</a:defRPr>
            </a:lvl2pPr>
            <a:lvl3pPr marL="1371600" marR="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SzPts val="1600"/>
              <a:buFont typeface="Arial"/>
              <a:buNone/>
              <a:defRPr/>
            </a:pPr>
            <a:r>
              <a:rPr lang="ru-RU" sz="1050" dirty="0">
                <a:latin typeface="Arial Black" panose="020B0A04020102020204" pitchFamily="34" charset="0"/>
              </a:rPr>
              <a:t>Афанасьева Елена Сергеевна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SzPts val="1600"/>
              <a:buFont typeface="Arial"/>
              <a:buNone/>
              <a:defRPr/>
            </a:pPr>
            <a:r>
              <a:rPr lang="ru-RU" sz="1050" dirty="0">
                <a:solidFill>
                  <a:schemeClr val="bg2"/>
                </a:solidFill>
                <a:latin typeface="Arial Black" panose="020B0A04020102020204" pitchFamily="34" charset="0"/>
              </a:rPr>
              <a:t>Ординатор по специальности Гериатрия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SzPts val="1600"/>
              <a:buFont typeface="Arial"/>
              <a:buNone/>
              <a:defRPr/>
            </a:pPr>
            <a:r>
              <a:rPr lang="ru-RU" sz="1050" dirty="0">
                <a:solidFill>
                  <a:schemeClr val="bg2"/>
                </a:solidFill>
                <a:latin typeface="Arial Black" panose="020B0A04020102020204" pitchFamily="34" charset="0"/>
              </a:rPr>
              <a:t>каф. Гериатрии, пропедевтики и </a:t>
            </a:r>
            <a:r>
              <a:rPr lang="ru-RU" sz="1050" dirty="0" err="1">
                <a:solidFill>
                  <a:schemeClr val="bg2"/>
                </a:solidFill>
                <a:latin typeface="Arial Black" panose="020B0A04020102020204" pitchFamily="34" charset="0"/>
              </a:rPr>
              <a:t>УвСД</a:t>
            </a:r>
            <a:r>
              <a:rPr lang="ru-RU" sz="1050" dirty="0">
                <a:solidFill>
                  <a:schemeClr val="bg2"/>
                </a:solidFill>
                <a:latin typeface="Arial Black" panose="020B0A04020102020204" pitchFamily="34" charset="0"/>
              </a:rPr>
              <a:t> СЗГМУ </a:t>
            </a:r>
            <a:r>
              <a:rPr lang="ru-RU" sz="1050" dirty="0" err="1">
                <a:solidFill>
                  <a:schemeClr val="bg2"/>
                </a:solidFill>
                <a:latin typeface="Arial Black" panose="020B0A04020102020204" pitchFamily="34" charset="0"/>
              </a:rPr>
              <a:t>И.И.Мечникова</a:t>
            </a:r>
            <a:endParaRPr lang="ru-RU" sz="1050" dirty="0">
              <a:solidFill>
                <a:schemeClr val="bg2"/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Google Shape;277;p20"/>
          <p:cNvSpPr txBox="1">
            <a:spLocks/>
          </p:cNvSpPr>
          <p:nvPr/>
        </p:nvSpPr>
        <p:spPr bwMode="auto">
          <a:xfrm>
            <a:off x="6096000" y="5677183"/>
            <a:ext cx="2616403" cy="2160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</a:defRPr>
            </a:lvl1pPr>
            <a:lvl2pPr marL="914400" marR="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</a:defRPr>
            </a:lvl2pPr>
            <a:lvl3pPr marL="1371600" marR="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SzPts val="1600"/>
              <a:buFont typeface="Arial"/>
              <a:buNone/>
              <a:defRPr/>
            </a:pPr>
            <a:r>
              <a:rPr lang="ru-RU" sz="1100" dirty="0" err="1">
                <a:latin typeface="Arial Black" panose="020B0A04020102020204" pitchFamily="34" charset="0"/>
              </a:rPr>
              <a:t>Белосков</a:t>
            </a:r>
            <a:r>
              <a:rPr lang="ru-RU" sz="1100" dirty="0">
                <a:latin typeface="Arial Black" panose="020B0A04020102020204" pitchFamily="34" charset="0"/>
              </a:rPr>
              <a:t> Александр Евгеньевич,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SzPts val="1600"/>
              <a:buFont typeface="Arial"/>
              <a:buNone/>
              <a:defRPr/>
            </a:pPr>
            <a:r>
              <a:rPr lang="ru-RU" sz="1100" dirty="0">
                <a:solidFill>
                  <a:schemeClr val="bg2"/>
                </a:solidFill>
                <a:latin typeface="Arial Black" panose="020B0A04020102020204" pitchFamily="34" charset="0"/>
              </a:rPr>
              <a:t>Бакалавр Северо-Западного Государственного Медицинского университета </a:t>
            </a:r>
            <a:r>
              <a:rPr lang="ru-RU" sz="1100" dirty="0" err="1">
                <a:solidFill>
                  <a:schemeClr val="bg2"/>
                </a:solidFill>
                <a:latin typeface="Arial Black" panose="020B0A04020102020204" pitchFamily="34" charset="0"/>
              </a:rPr>
              <a:t>И.И.Мечникова</a:t>
            </a:r>
            <a:endParaRPr lang="ru-RU" sz="1100" dirty="0">
              <a:solidFill>
                <a:schemeClr val="bg2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Google Shape;277;p20"/>
          <p:cNvSpPr txBox="1">
            <a:spLocks/>
          </p:cNvSpPr>
          <p:nvPr/>
        </p:nvSpPr>
        <p:spPr bwMode="auto">
          <a:xfrm>
            <a:off x="9393610" y="5677183"/>
            <a:ext cx="2508012" cy="2160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</a:defRPr>
            </a:lvl1pPr>
            <a:lvl2pPr marL="914400" marR="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</a:defRPr>
            </a:lvl2pPr>
            <a:lvl3pPr marL="1371600" marR="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SzPts val="1600"/>
              <a:buFont typeface="Arial"/>
              <a:buNone/>
              <a:defRPr/>
            </a:pPr>
            <a:r>
              <a:rPr lang="ru-RU" sz="1100" dirty="0">
                <a:latin typeface="Arial Black" panose="020B0A04020102020204" pitchFamily="34" charset="0"/>
              </a:rPr>
              <a:t>Шитова Виктория Ильинична,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SzPts val="1600"/>
              <a:buFont typeface="Arial"/>
              <a:buNone/>
              <a:defRPr/>
            </a:pPr>
            <a:r>
              <a:rPr lang="ru-RU" sz="1100" dirty="0">
                <a:solidFill>
                  <a:schemeClr val="bg2"/>
                </a:solidFill>
                <a:latin typeface="Arial Black" panose="020B0A04020102020204" pitchFamily="34" charset="0"/>
              </a:rPr>
              <a:t>Бакалавр Северо-Западного Государственного Медицинского университета </a:t>
            </a:r>
            <a:r>
              <a:rPr lang="ru-RU" sz="1100" dirty="0" err="1">
                <a:solidFill>
                  <a:schemeClr val="bg2"/>
                </a:solidFill>
                <a:latin typeface="Arial Black" panose="020B0A04020102020204" pitchFamily="34" charset="0"/>
              </a:rPr>
              <a:t>И.И.Мечникова</a:t>
            </a:r>
            <a:endParaRPr lang="ru-RU" sz="1100" dirty="0">
              <a:solidFill>
                <a:schemeClr val="bg2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Google Shape;277;p20"/>
          <p:cNvSpPr txBox="1">
            <a:spLocks/>
          </p:cNvSpPr>
          <p:nvPr/>
        </p:nvSpPr>
        <p:spPr bwMode="auto">
          <a:xfrm>
            <a:off x="2798390" y="5594064"/>
            <a:ext cx="2616403" cy="2160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</a:defRPr>
            </a:lvl1pPr>
            <a:lvl2pPr marL="914400" marR="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</a:defRPr>
            </a:lvl2pPr>
            <a:lvl3pPr marL="1371600" marR="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SzPts val="1600"/>
              <a:buFont typeface="Arial"/>
              <a:buNone/>
              <a:defRPr/>
            </a:pPr>
            <a:r>
              <a:rPr lang="ru-RU" sz="1100" dirty="0" err="1">
                <a:latin typeface="Arial Black" panose="020B0A04020102020204" pitchFamily="34" charset="0"/>
              </a:rPr>
              <a:t>Шакуро</a:t>
            </a:r>
            <a:r>
              <a:rPr lang="ru-RU" sz="1100" dirty="0">
                <a:latin typeface="Arial Black" panose="020B0A04020102020204" pitchFamily="34" charset="0"/>
              </a:rPr>
              <a:t> Денис Владимирович,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SzPts val="1600"/>
              <a:buFont typeface="Arial"/>
              <a:buNone/>
              <a:defRPr/>
            </a:pPr>
            <a:r>
              <a:rPr lang="ru-RU" sz="1100" dirty="0">
                <a:solidFill>
                  <a:schemeClr val="bg2"/>
                </a:solidFill>
                <a:latin typeface="Arial Black" panose="020B0A04020102020204" pitchFamily="34" charset="0"/>
              </a:rPr>
              <a:t>Ординатор по специальности Гериатрия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SzPts val="1600"/>
              <a:buFont typeface="Arial"/>
              <a:buNone/>
              <a:defRPr/>
            </a:pPr>
            <a:r>
              <a:rPr lang="ru-RU" sz="1100" dirty="0">
                <a:solidFill>
                  <a:schemeClr val="bg2"/>
                </a:solidFill>
                <a:latin typeface="Arial Black" panose="020B0A04020102020204" pitchFamily="34" charset="0"/>
              </a:rPr>
              <a:t>каф. Гериатрии, пропедевтики и </a:t>
            </a:r>
            <a:r>
              <a:rPr lang="ru-RU" sz="1100" dirty="0" err="1">
                <a:solidFill>
                  <a:schemeClr val="bg2"/>
                </a:solidFill>
                <a:latin typeface="Arial Black" panose="020B0A04020102020204" pitchFamily="34" charset="0"/>
              </a:rPr>
              <a:t>УвСД</a:t>
            </a:r>
            <a:r>
              <a:rPr lang="ru-RU" sz="1100" dirty="0">
                <a:solidFill>
                  <a:schemeClr val="bg2"/>
                </a:solidFill>
                <a:latin typeface="Arial Black" panose="020B0A04020102020204" pitchFamily="34" charset="0"/>
              </a:rPr>
              <a:t> СЗГМУ </a:t>
            </a:r>
            <a:r>
              <a:rPr lang="ru-RU" sz="1100" dirty="0" err="1">
                <a:solidFill>
                  <a:schemeClr val="bg2"/>
                </a:solidFill>
                <a:latin typeface="Arial Black" panose="020B0A04020102020204" pitchFamily="34" charset="0"/>
              </a:rPr>
              <a:t>И.И.Мечникова</a:t>
            </a:r>
            <a:endParaRPr lang="ru-RU" sz="1100" dirty="0">
              <a:solidFill>
                <a:schemeClr val="bg2"/>
              </a:solidFill>
              <a:latin typeface="Arial Black" panose="020B0A040201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09478279-7B04-515C-306B-2B6AAC84354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4181" t="10880" r="35931"/>
          <a:stretch/>
        </p:blipFill>
        <p:spPr>
          <a:xfrm>
            <a:off x="6444718" y="3837588"/>
            <a:ext cx="1561593" cy="175647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D1061819-92B3-A582-150C-02968646E17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4820"/>
          <a:stretch/>
        </p:blipFill>
        <p:spPr>
          <a:xfrm>
            <a:off x="3314485" y="3725830"/>
            <a:ext cx="1561593" cy="175647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99DD4A4B-23B7-AD30-F618-5BE7131E94F2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6412" t="6406" r="13689" b="36377"/>
          <a:stretch/>
        </p:blipFill>
        <p:spPr>
          <a:xfrm>
            <a:off x="10164968" y="298403"/>
            <a:ext cx="1782607" cy="183170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A575ECAA-E3AE-8BE0-4037-40DA13F12187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b="23520"/>
          <a:stretch/>
        </p:blipFill>
        <p:spPr>
          <a:xfrm>
            <a:off x="9909678" y="3764146"/>
            <a:ext cx="1428882" cy="1829918"/>
          </a:xfrm>
          <a:prstGeom prst="snip2DiagRect">
            <a:avLst>
              <a:gd name="adj1" fmla="val 2650"/>
              <a:gd name="adj2" fmla="val 16667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86" name="Google Shape;286;g275a8c1f4a1_0_41"/>
          <p:cNvSpPr txBox="1">
            <a:spLocks noGrp="1"/>
          </p:cNvSpPr>
          <p:nvPr>
            <p:ph type="title"/>
          </p:nvPr>
        </p:nvSpPr>
        <p:spPr bwMode="auto">
          <a:xfrm>
            <a:off x="4022366" y="-270087"/>
            <a:ext cx="962529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/>
            </a:pPr>
            <a:r>
              <a:rPr lang="ru-RU" dirty="0">
                <a:highlight>
                  <a:srgbClr val="FFC000"/>
                </a:highlight>
              </a:rPr>
              <a:t>Д</a:t>
            </a:r>
            <a:r>
              <a:rPr lang="ru-RU" sz="3200" dirty="0">
                <a:highlight>
                  <a:srgbClr val="FFC000"/>
                </a:highlight>
              </a:rPr>
              <a:t>орожная карта проекта</a:t>
            </a:r>
            <a:endParaRPr sz="3200" dirty="0">
              <a:highlight>
                <a:srgbClr val="FFC000"/>
              </a:highlight>
            </a:endParaRPr>
          </a:p>
        </p:txBody>
      </p:sp>
      <p:sp>
        <p:nvSpPr>
          <p:cNvPr id="5" name="Стрелка: вправо 4"/>
          <p:cNvSpPr/>
          <p:nvPr/>
        </p:nvSpPr>
        <p:spPr bwMode="auto">
          <a:xfrm>
            <a:off x="2518228" y="3276600"/>
            <a:ext cx="9499600" cy="3048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ln>
                <a:solidFill>
                  <a:srgbClr val="7030A0"/>
                </a:solidFill>
              </a:ln>
              <a:solidFill>
                <a:srgbClr val="7030A0"/>
              </a:solidFill>
            </a:endParaRPr>
          </a:p>
        </p:txBody>
      </p:sp>
      <p:sp>
        <p:nvSpPr>
          <p:cNvPr id="9" name="Блок-схема: узел 8"/>
          <p:cNvSpPr/>
          <p:nvPr/>
        </p:nvSpPr>
        <p:spPr bwMode="auto">
          <a:xfrm>
            <a:off x="2001274" y="1291338"/>
            <a:ext cx="1978574" cy="1875399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200" b="1" dirty="0">
                <a:solidFill>
                  <a:schemeClr val="tx1"/>
                </a:solidFill>
                <a:highlight>
                  <a:srgbClr val="FFC000"/>
                </a:highlight>
              </a:rPr>
              <a:t>СЕНТРЯБРЬ 2023</a:t>
            </a:r>
            <a:endParaRPr dirty="0">
              <a:highlight>
                <a:srgbClr val="FFC000"/>
              </a:highlight>
            </a:endParaRPr>
          </a:p>
          <a:p>
            <a:pPr algn="ctr">
              <a:defRPr/>
            </a:pPr>
            <a:endParaRPr lang="ru-RU" sz="1200" b="1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ru-RU" sz="1200" b="1" dirty="0">
                <a:solidFill>
                  <a:schemeClr val="tx1"/>
                </a:solidFill>
                <a:highlight>
                  <a:srgbClr val="FFC000"/>
                </a:highlight>
              </a:rPr>
              <a:t>Создание проекта</a:t>
            </a:r>
            <a:r>
              <a:rPr lang="ru-RU" sz="1200" b="1" dirty="0">
                <a:solidFill>
                  <a:schemeClr val="tx1"/>
                </a:solidFill>
              </a:rPr>
              <a:t>, </a:t>
            </a:r>
          </a:p>
          <a:p>
            <a:pPr algn="ctr">
              <a:defRPr/>
            </a:pPr>
            <a:r>
              <a:rPr lang="ru-RU" sz="1200" b="1" dirty="0">
                <a:solidFill>
                  <a:schemeClr val="tx1"/>
                </a:solidFill>
              </a:rPr>
              <a:t>оценка актуальности </a:t>
            </a:r>
            <a:endParaRPr b="1" dirty="0"/>
          </a:p>
        </p:txBody>
      </p:sp>
      <p:sp>
        <p:nvSpPr>
          <p:cNvPr id="10" name="Блок-схема: узел 9"/>
          <p:cNvSpPr/>
          <p:nvPr/>
        </p:nvSpPr>
        <p:spPr bwMode="auto">
          <a:xfrm>
            <a:off x="2730100" y="4022220"/>
            <a:ext cx="2074689" cy="1958949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highlight>
                  <a:srgbClr val="FFC000"/>
                </a:highlight>
              </a:rPr>
              <a:t>ОКТЯБРЬ 2023</a:t>
            </a:r>
            <a:endParaRPr lang="ru-RU" dirty="0">
              <a:solidFill>
                <a:schemeClr val="tx1"/>
              </a:solidFill>
              <a:highlight>
                <a:srgbClr val="FFC000"/>
              </a:highlight>
            </a:endParaRPr>
          </a:p>
          <a:p>
            <a:pPr algn="ctr">
              <a:defRPr/>
            </a:pPr>
            <a:endParaRPr lang="ru-RU" sz="1200" b="1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ru-RU" sz="1200" b="1" dirty="0">
                <a:solidFill>
                  <a:schemeClr val="tx1"/>
                </a:solidFill>
              </a:rPr>
              <a:t>Формирование структуры проекта, определение ЦА, </a:t>
            </a:r>
            <a:r>
              <a:rPr lang="en-US" sz="1200" b="1" dirty="0">
                <a:solidFill>
                  <a:schemeClr val="tx1"/>
                </a:solidFill>
              </a:rPr>
              <a:t>COSDEF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12" name="Блок-схема: узел 11"/>
          <p:cNvSpPr/>
          <p:nvPr/>
        </p:nvSpPr>
        <p:spPr bwMode="auto">
          <a:xfrm>
            <a:off x="4346161" y="1265181"/>
            <a:ext cx="1978574" cy="1875400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b="1" dirty="0">
                <a:solidFill>
                  <a:schemeClr val="bg1"/>
                </a:solidFill>
                <a:highlight>
                  <a:srgbClr val="800080"/>
                </a:highlight>
              </a:rPr>
              <a:t> МАЙ 2024  </a:t>
            </a:r>
            <a:endParaRPr dirty="0">
              <a:solidFill>
                <a:schemeClr val="bg1"/>
              </a:solidFill>
              <a:highlight>
                <a:srgbClr val="800080"/>
              </a:highlight>
            </a:endParaRPr>
          </a:p>
          <a:p>
            <a:pPr algn="ctr">
              <a:defRPr/>
            </a:pPr>
            <a:endParaRPr lang="ru-RU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ru-RU" sz="1200" b="1" dirty="0">
                <a:solidFill>
                  <a:schemeClr val="tx1"/>
                </a:solidFill>
              </a:rPr>
              <a:t>Разработка и создание  </a:t>
            </a:r>
            <a:r>
              <a:rPr lang="ru-RU" sz="1200" b="1" dirty="0" err="1">
                <a:solidFill>
                  <a:schemeClr val="tx1"/>
                </a:solidFill>
              </a:rPr>
              <a:t>нейросети</a:t>
            </a:r>
            <a:endParaRPr lang="ru-RU" sz="1200" b="1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ru-RU" sz="1200" b="1" dirty="0">
                <a:solidFill>
                  <a:schemeClr val="tx1"/>
                </a:solidFill>
              </a:rPr>
              <a:t>Создание алгоритмов, Оформление ООО</a:t>
            </a:r>
            <a:endParaRPr sz="1200" b="1" dirty="0"/>
          </a:p>
        </p:txBody>
      </p:sp>
      <p:sp>
        <p:nvSpPr>
          <p:cNvPr id="13" name="Блок-схема: узел 12"/>
          <p:cNvSpPr/>
          <p:nvPr/>
        </p:nvSpPr>
        <p:spPr bwMode="auto">
          <a:xfrm>
            <a:off x="5196620" y="4022220"/>
            <a:ext cx="2074689" cy="1970736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b="1" dirty="0">
                <a:solidFill>
                  <a:schemeClr val="bg1"/>
                </a:solidFill>
                <a:highlight>
                  <a:srgbClr val="800080"/>
                </a:highlight>
              </a:rPr>
              <a:t> ЯНВАРЬ 2024. </a:t>
            </a:r>
            <a:endParaRPr lang="ru-RU" dirty="0">
              <a:solidFill>
                <a:schemeClr val="bg1"/>
              </a:solidFill>
              <a:highlight>
                <a:srgbClr val="800080"/>
              </a:highlight>
            </a:endParaRPr>
          </a:p>
          <a:p>
            <a:pPr algn="ctr">
              <a:defRPr/>
            </a:pPr>
            <a:endParaRPr lang="ru-RU" sz="1200" b="1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ru-RU" sz="1200" b="1" dirty="0">
                <a:solidFill>
                  <a:schemeClr val="tx1"/>
                </a:solidFill>
              </a:rPr>
              <a:t>Обучение нейросети на </a:t>
            </a:r>
            <a:r>
              <a:rPr lang="ru-RU" sz="1200" b="1" dirty="0" err="1">
                <a:solidFill>
                  <a:schemeClr val="tx1"/>
                </a:solidFill>
              </a:rPr>
              <a:t>деперсонализированных</a:t>
            </a:r>
            <a:r>
              <a:rPr lang="ru-RU" sz="1200" b="1" dirty="0">
                <a:solidFill>
                  <a:schemeClr val="tx1"/>
                </a:solidFill>
              </a:rPr>
              <a:t> данных</a:t>
            </a:r>
            <a:endParaRPr b="1" dirty="0"/>
          </a:p>
        </p:txBody>
      </p:sp>
      <p:pic>
        <p:nvPicPr>
          <p:cNvPr id="14" name="Рисунок 13" descr="Назад со сплошной заливкой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rot="19078515">
            <a:off x="6177772" y="2864999"/>
            <a:ext cx="895553" cy="1128003"/>
          </a:xfrm>
          <a:prstGeom prst="rect">
            <a:avLst/>
          </a:prstGeom>
          <a:effectLst/>
        </p:spPr>
      </p:pic>
      <p:sp>
        <p:nvSpPr>
          <p:cNvPr id="15" name="Блок-схема: узел 14"/>
          <p:cNvSpPr/>
          <p:nvPr/>
        </p:nvSpPr>
        <p:spPr bwMode="auto">
          <a:xfrm>
            <a:off x="6590586" y="1254059"/>
            <a:ext cx="1978574" cy="1875399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b="1" dirty="0">
                <a:solidFill>
                  <a:schemeClr val="bg1"/>
                </a:solidFill>
                <a:highlight>
                  <a:srgbClr val="000080"/>
                </a:highlight>
              </a:rPr>
              <a:t>ИЮЛЬ 2025 </a:t>
            </a:r>
            <a:endParaRPr dirty="0">
              <a:solidFill>
                <a:schemeClr val="bg1"/>
              </a:solidFill>
              <a:highlight>
                <a:srgbClr val="000080"/>
              </a:highlight>
            </a:endParaRPr>
          </a:p>
          <a:p>
            <a:pPr algn="ctr">
              <a:defRPr/>
            </a:pPr>
            <a:endParaRPr lang="ru-RU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ru-RU" sz="1200" b="1" dirty="0">
                <a:solidFill>
                  <a:schemeClr val="tx1"/>
                </a:solidFill>
              </a:rPr>
              <a:t>Создание </a:t>
            </a:r>
            <a:r>
              <a:rPr lang="ru-RU" sz="1200" b="1" dirty="0" err="1">
                <a:solidFill>
                  <a:schemeClr val="tx1"/>
                </a:solidFill>
              </a:rPr>
              <a:t>дататестов</a:t>
            </a:r>
            <a:endParaRPr lang="ru-RU" sz="1200" b="1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ru-RU" sz="1200" b="1" dirty="0">
                <a:solidFill>
                  <a:schemeClr val="tx1"/>
                </a:solidFill>
              </a:rPr>
              <a:t>Участие в </a:t>
            </a:r>
            <a:r>
              <a:rPr lang="ru-RU" sz="1200" b="1" dirty="0" err="1">
                <a:solidFill>
                  <a:schemeClr val="tx1"/>
                </a:solidFill>
              </a:rPr>
              <a:t>грантовых</a:t>
            </a:r>
            <a:r>
              <a:rPr lang="ru-RU" sz="1200" b="1" dirty="0">
                <a:solidFill>
                  <a:schemeClr val="tx1"/>
                </a:solidFill>
              </a:rPr>
              <a:t> конкурсах (старт и </a:t>
            </a:r>
            <a:r>
              <a:rPr lang="ru-RU" sz="1200" b="1" dirty="0" err="1">
                <a:solidFill>
                  <a:schemeClr val="tx1"/>
                </a:solidFill>
              </a:rPr>
              <a:t>т.д</a:t>
            </a:r>
            <a:r>
              <a:rPr lang="ru-RU" sz="1200" b="1" dirty="0">
                <a:solidFill>
                  <a:schemeClr val="tx1"/>
                </a:solidFill>
              </a:rPr>
              <a:t>)</a:t>
            </a:r>
          </a:p>
        </p:txBody>
      </p:sp>
      <p:pic>
        <p:nvPicPr>
          <p:cNvPr id="19" name="Рисунок 18" descr="Назад со сплошной заливкой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 rot="710525" flipV="1">
            <a:off x="9631772" y="3104579"/>
            <a:ext cx="881639" cy="1110478"/>
          </a:xfrm>
          <a:prstGeom prst="rect">
            <a:avLst/>
          </a:prstGeom>
          <a:effectLst/>
        </p:spPr>
      </p:pic>
      <p:pic>
        <p:nvPicPr>
          <p:cNvPr id="16" name="Рисунок 15" descr="Назад со сплошной заливкой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rot="5400000">
            <a:off x="7902939" y="3034842"/>
            <a:ext cx="881639" cy="1110478"/>
          </a:xfrm>
          <a:prstGeom prst="rect">
            <a:avLst/>
          </a:prstGeom>
          <a:effectLst/>
        </p:spPr>
      </p:pic>
      <p:sp>
        <p:nvSpPr>
          <p:cNvPr id="17" name="Блок-схема: узел 16"/>
          <p:cNvSpPr/>
          <p:nvPr/>
        </p:nvSpPr>
        <p:spPr bwMode="auto">
          <a:xfrm>
            <a:off x="7663489" y="4022221"/>
            <a:ext cx="2074689" cy="1970735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b="1" dirty="0">
                <a:solidFill>
                  <a:schemeClr val="bg1"/>
                </a:solidFill>
                <a:highlight>
                  <a:srgbClr val="000080"/>
                </a:highlight>
              </a:rPr>
              <a:t> НОЯБРЬ 2025</a:t>
            </a:r>
            <a:endParaRPr dirty="0">
              <a:solidFill>
                <a:schemeClr val="bg1"/>
              </a:solidFill>
              <a:highlight>
                <a:srgbClr val="000080"/>
              </a:highlight>
            </a:endParaRPr>
          </a:p>
          <a:p>
            <a:pPr algn="ctr">
              <a:defRPr/>
            </a:pPr>
            <a:endParaRPr lang="ru-RU" dirty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</a:rPr>
              <a:t>Апробация </a:t>
            </a:r>
            <a:r>
              <a:rPr lang="ru-RU" b="1" dirty="0" err="1">
                <a:solidFill>
                  <a:schemeClr val="tx1"/>
                </a:solidFill>
              </a:rPr>
              <a:t>дататестов</a:t>
            </a:r>
            <a:r>
              <a:rPr lang="ru-RU" b="1" dirty="0">
                <a:solidFill>
                  <a:schemeClr val="tx1"/>
                </a:solidFill>
              </a:rPr>
              <a:t> на базе ГГЦ и других ЛПУ</a:t>
            </a:r>
            <a:endParaRPr b="1" dirty="0"/>
          </a:p>
        </p:txBody>
      </p:sp>
      <p:sp>
        <p:nvSpPr>
          <p:cNvPr id="18" name="Блок-схема: узел 17"/>
          <p:cNvSpPr/>
          <p:nvPr/>
        </p:nvSpPr>
        <p:spPr bwMode="auto">
          <a:xfrm>
            <a:off x="10448470" y="2884122"/>
            <a:ext cx="1645286" cy="1551391"/>
          </a:xfrm>
          <a:prstGeom prst="flowChartConnecto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b="1" dirty="0">
                <a:solidFill>
                  <a:srgbClr val="C00000"/>
                </a:solidFill>
              </a:rPr>
              <a:t>АВГУСТ 2026</a:t>
            </a:r>
            <a:endParaRPr b="1" dirty="0">
              <a:solidFill>
                <a:srgbClr val="C00000"/>
              </a:solidFill>
            </a:endParaRPr>
          </a:p>
          <a:p>
            <a:pPr algn="ctr">
              <a:defRPr/>
            </a:pPr>
            <a:endParaRPr lang="ru-RU" b="1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ru-RU" b="1" dirty="0">
                <a:solidFill>
                  <a:srgbClr val="C00000"/>
                </a:solidFill>
              </a:rPr>
              <a:t>ВЫПУСК ПРОДУКТА</a:t>
            </a:r>
            <a:endParaRPr dirty="0">
              <a:solidFill>
                <a:srgbClr val="C00000"/>
              </a:solidFill>
            </a:endParaRPr>
          </a:p>
        </p:txBody>
      </p:sp>
      <p:pic>
        <p:nvPicPr>
          <p:cNvPr id="2" name="Рисунок 1" descr="Назад со сплошной заливкой">
            <a:extLst>
              <a:ext uri="{FF2B5EF4-FFF2-40B4-BE49-F238E27FC236}">
                <a16:creationId xmlns:a16="http://schemas.microsoft.com/office/drawing/2014/main" xmlns="" id="{D4E45DC7-10F4-5EC1-E7FA-CCF8277C24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rot="19108229">
            <a:off x="3913661" y="2765841"/>
            <a:ext cx="881639" cy="1110478"/>
          </a:xfrm>
          <a:prstGeom prst="rect">
            <a:avLst/>
          </a:prstGeom>
          <a:effectLst/>
        </p:spPr>
      </p:pic>
      <p:pic>
        <p:nvPicPr>
          <p:cNvPr id="3" name="Рисунок 2" descr="Назад со сплошной заливкой">
            <a:extLst>
              <a:ext uri="{FF2B5EF4-FFF2-40B4-BE49-F238E27FC236}">
                <a16:creationId xmlns:a16="http://schemas.microsoft.com/office/drawing/2014/main" xmlns="" id="{4DD2799F-34E0-A37B-C437-1AD1310688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rot="5400000">
            <a:off x="5448874" y="3052318"/>
            <a:ext cx="881639" cy="1110478"/>
          </a:xfrm>
          <a:prstGeom prst="rect">
            <a:avLst/>
          </a:prstGeom>
          <a:effectLst/>
        </p:spPr>
      </p:pic>
      <p:sp>
        <p:nvSpPr>
          <p:cNvPr id="4" name="Блок-схема: узел 3">
            <a:extLst>
              <a:ext uri="{FF2B5EF4-FFF2-40B4-BE49-F238E27FC236}">
                <a16:creationId xmlns:a16="http://schemas.microsoft.com/office/drawing/2014/main" xmlns="" id="{85BF1BCF-911B-AA58-822C-FD7FC67C078E}"/>
              </a:ext>
            </a:extLst>
          </p:cNvPr>
          <p:cNvSpPr/>
          <p:nvPr/>
        </p:nvSpPr>
        <p:spPr bwMode="auto">
          <a:xfrm>
            <a:off x="8835011" y="1265180"/>
            <a:ext cx="1978574" cy="1875399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b="1" dirty="0">
                <a:solidFill>
                  <a:schemeClr val="bg1"/>
                </a:solidFill>
                <a:highlight>
                  <a:srgbClr val="000080"/>
                </a:highlight>
              </a:rPr>
              <a:t>АПРЕЛЬ 2026 </a:t>
            </a:r>
            <a:endParaRPr dirty="0">
              <a:solidFill>
                <a:schemeClr val="bg1"/>
              </a:solidFill>
              <a:highlight>
                <a:srgbClr val="000080"/>
              </a:highlight>
            </a:endParaRPr>
          </a:p>
          <a:p>
            <a:pPr algn="ctr">
              <a:defRPr/>
            </a:pPr>
            <a:endParaRPr lang="ru-RU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ru-RU" sz="1100" b="1" dirty="0">
                <a:solidFill>
                  <a:schemeClr val="tx1"/>
                </a:solidFill>
              </a:rPr>
              <a:t>ТЕСТИРОВАНИЕ</a:t>
            </a:r>
          </a:p>
          <a:p>
            <a:pPr algn="ctr">
              <a:defRPr/>
            </a:pPr>
            <a:r>
              <a:rPr lang="ru-RU" sz="1100" b="1" dirty="0">
                <a:solidFill>
                  <a:schemeClr val="tx1"/>
                </a:solidFill>
              </a:rPr>
              <a:t>СИСТЕМЫ</a:t>
            </a:r>
          </a:p>
        </p:txBody>
      </p:sp>
      <p:pic>
        <p:nvPicPr>
          <p:cNvPr id="11" name="Рисунок 10" descr="Назад со сплошной заливкой">
            <a:extLst>
              <a:ext uri="{FF2B5EF4-FFF2-40B4-BE49-F238E27FC236}">
                <a16:creationId xmlns:a16="http://schemas.microsoft.com/office/drawing/2014/main" xmlns="" id="{6319DA03-10AC-C51F-7544-06593D020C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rot="18285360">
            <a:off x="8640443" y="2916200"/>
            <a:ext cx="881639" cy="1110478"/>
          </a:xfrm>
          <a:prstGeom prst="rect">
            <a:avLst/>
          </a:prstGeom>
          <a:effectLst/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xmlns="" id="{B8D3A011-41B1-4072-7C0A-529CD2DD0F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184" y="309272"/>
            <a:ext cx="1492681" cy="1492681"/>
          </a:xfrm>
          <a:prstGeom prst="rect">
            <a:avLst/>
          </a:prstGeom>
        </p:spPr>
      </p:pic>
      <p:pic>
        <p:nvPicPr>
          <p:cNvPr id="28" name="Google Shape;261;p35">
            <a:extLst>
              <a:ext uri="{FF2B5EF4-FFF2-40B4-BE49-F238E27FC236}">
                <a16:creationId xmlns:a16="http://schemas.microsoft.com/office/drawing/2014/main" xmlns="" id="{F89A4D7B-6054-95B5-B7EF-43E1648C5532}"/>
              </a:ext>
            </a:extLst>
          </p:cNvPr>
          <p:cNvPicPr/>
          <p:nvPr/>
        </p:nvPicPr>
        <p:blipFill>
          <a:blip r:embed="rId6">
            <a:alphaModFix/>
          </a:blip>
          <a:stretch/>
        </p:blipFill>
        <p:spPr bwMode="auto">
          <a:xfrm>
            <a:off x="525491" y="1830783"/>
            <a:ext cx="1358784" cy="2106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Рисунок 28" descr="Назад со сплошной заливкой">
            <a:extLst>
              <a:ext uri="{FF2B5EF4-FFF2-40B4-BE49-F238E27FC236}">
                <a16:creationId xmlns:a16="http://schemas.microsoft.com/office/drawing/2014/main" xmlns="" id="{6F5FD54B-395A-2114-B980-FAC9AA2A69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 rot="6054182">
            <a:off x="3253256" y="2968708"/>
            <a:ext cx="881639" cy="1202698"/>
          </a:xfrm>
          <a:prstGeom prst="rect">
            <a:avLst/>
          </a:prstGeom>
          <a:effectLst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C2143158-D2DB-3C7B-5F64-2065AF89F1F9}"/>
              </a:ext>
            </a:extLst>
          </p:cNvPr>
          <p:cNvSpPr txBox="1"/>
          <p:nvPr/>
        </p:nvSpPr>
        <p:spPr>
          <a:xfrm>
            <a:off x="2518228" y="6264022"/>
            <a:ext cx="91554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Регистрация мед. изделия: подготовка и подача документов в Росздравнадзор -</a:t>
            </a:r>
            <a:r>
              <a:rPr lang="en-US" dirty="0"/>
              <a:t>&gt;</a:t>
            </a:r>
            <a:r>
              <a:rPr lang="ru-RU" dirty="0"/>
              <a:t> 1 этап экспертизы -</a:t>
            </a:r>
            <a:r>
              <a:rPr lang="en-US" dirty="0"/>
              <a:t>&gt;</a:t>
            </a:r>
            <a:r>
              <a:rPr lang="ru-RU" dirty="0"/>
              <a:t> клин. испытания -</a:t>
            </a:r>
            <a:r>
              <a:rPr lang="en-US" dirty="0"/>
              <a:t>&gt;</a:t>
            </a:r>
            <a:r>
              <a:rPr lang="ru-RU" dirty="0"/>
              <a:t> 2 этап экспертизы(оценка клин. испытаний) -</a:t>
            </a:r>
            <a:r>
              <a:rPr lang="en-US" dirty="0"/>
              <a:t>&gt; </a:t>
            </a:r>
            <a:r>
              <a:rPr lang="ru-RU" dirty="0"/>
              <a:t>регистрационное удостоверение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94" name="Google Shape;294;p37"/>
          <p:cNvSpPr/>
          <p:nvPr/>
        </p:nvSpPr>
        <p:spPr bwMode="auto">
          <a:xfrm>
            <a:off x="9674352" y="0"/>
            <a:ext cx="2517648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95" name="Google Shape;295;p37"/>
          <p:cNvSpPr txBox="1">
            <a:spLocks noGrp="1"/>
          </p:cNvSpPr>
          <p:nvPr>
            <p:ph type="title"/>
          </p:nvPr>
        </p:nvSpPr>
        <p:spPr bwMode="auto">
          <a:xfrm>
            <a:off x="130754" y="-72792"/>
            <a:ext cx="10545972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  <a:defRPr/>
            </a:pPr>
            <a:r>
              <a:rPr lang="ru-RU" sz="3200" b="1" dirty="0">
                <a:solidFill>
                  <a:srgbClr val="FFC000"/>
                </a:solidFill>
              </a:rPr>
              <a:t>Контакты</a:t>
            </a:r>
            <a:endParaRPr sz="3200" dirty="0">
              <a:solidFill>
                <a:srgbClr val="FFC000"/>
              </a:solidFill>
            </a:endParaRPr>
          </a:p>
        </p:txBody>
      </p:sp>
      <p:sp>
        <p:nvSpPr>
          <p:cNvPr id="296" name="Google Shape;296;p37"/>
          <p:cNvSpPr txBox="1">
            <a:spLocks noGrp="1"/>
          </p:cNvSpPr>
          <p:nvPr>
            <p:ph type="body" idx="1"/>
          </p:nvPr>
        </p:nvSpPr>
        <p:spPr bwMode="auto">
          <a:xfrm>
            <a:off x="4737984" y="2400426"/>
            <a:ext cx="1805343" cy="23390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594" lvl="0" indent="-228594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pPr>
            <a:r>
              <a:rPr lang="en-US" sz="2000" b="1" dirty="0"/>
              <a:t>QR</a:t>
            </a:r>
            <a:r>
              <a:rPr lang="ru-RU" sz="2000" b="1" dirty="0"/>
              <a:t>-код на ссылку проекта на </a:t>
            </a:r>
            <a:r>
              <a:rPr lang="en-US" sz="2000" b="1" dirty="0"/>
              <a:t>PROJECTS</a:t>
            </a:r>
            <a:endParaRPr sz="2000" b="1" dirty="0"/>
          </a:p>
          <a:p>
            <a:pPr marL="228594" lvl="0" indent="-228594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pPr>
            <a:endParaRPr sz="2000" b="1" dirty="0"/>
          </a:p>
        </p:txBody>
      </p:sp>
      <p:sp>
        <p:nvSpPr>
          <p:cNvPr id="297" name="Google Shape;297;p37"/>
          <p:cNvSpPr txBox="1">
            <a:spLocks noGrp="1"/>
          </p:cNvSpPr>
          <p:nvPr>
            <p:ph type="body" idx="2"/>
          </p:nvPr>
        </p:nvSpPr>
        <p:spPr bwMode="auto">
          <a:xfrm>
            <a:off x="2562722" y="-159819"/>
            <a:ext cx="9340896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pPr>
            <a:endParaRPr lang="ru-RU" sz="2800" b="1" dirty="0">
              <a:solidFill>
                <a:schemeClr val="tx1"/>
              </a:solidFill>
            </a:endParaRPr>
          </a:p>
          <a:p>
            <a:pPr marL="0" lv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pPr>
            <a:r>
              <a:rPr lang="ru-RU" sz="2800" b="1" dirty="0">
                <a:solidFill>
                  <a:schemeClr val="tx1"/>
                </a:solidFill>
              </a:rPr>
              <a:t>СПАСИБО БОЛЬШОЕ ЗА ВНИМАНИЕ!</a:t>
            </a:r>
            <a:endParaRPr sz="2000" dirty="0">
              <a:solidFill>
                <a:schemeClr val="tx1"/>
              </a:solidFill>
            </a:endParaRPr>
          </a:p>
          <a:p>
            <a:pPr marL="0" lvl="0" indent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pPr>
            <a:endParaRPr lang="ru-RU" sz="2000" b="1" dirty="0">
              <a:solidFill>
                <a:srgbClr val="C00000"/>
              </a:solidFill>
            </a:endParaRPr>
          </a:p>
          <a:p>
            <a:pPr marL="0" lvl="0" indent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pP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</a:rPr>
              <a:t>Давайте все вместе обеспечим себе в будущем комфортную и безопасную старость!</a:t>
            </a:r>
            <a:endParaRPr sz="32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228594" lvl="0" indent="-11429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pPr>
            <a:endParaRPr sz="2000" dirty="0"/>
          </a:p>
        </p:txBody>
      </p:sp>
      <p:pic>
        <p:nvPicPr>
          <p:cNvPr id="6" name="Google Shape;103;p18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338662" y="936702"/>
            <a:ext cx="1675992" cy="2614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7C293DE0-3CC1-9D26-79B3-598C9F94B6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8401" y="2400426"/>
            <a:ext cx="2302961" cy="201295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7024185" y="2206518"/>
            <a:ext cx="6096000" cy="13634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28594" lvl="0" indent="-228594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1800"/>
              <a:defRPr/>
            </a:pPr>
            <a:endParaRPr lang="ru-RU" sz="1600" dirty="0"/>
          </a:p>
          <a:p>
            <a:pPr marL="228594" lvl="0" indent="-228594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1800"/>
              <a:defRPr/>
            </a:pPr>
            <a:r>
              <a:rPr lang="ru-RU" sz="1600" b="1" dirty="0"/>
              <a:t>Телефон</a:t>
            </a:r>
            <a:r>
              <a:rPr lang="en-US" sz="1600" b="1" dirty="0"/>
              <a:t> 89117179118</a:t>
            </a:r>
            <a:endParaRPr lang="ru-RU" sz="1600" b="1" dirty="0"/>
          </a:p>
          <a:p>
            <a:pPr marL="228594" lvl="0" indent="-228594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1800"/>
              <a:defRPr/>
            </a:pPr>
            <a:r>
              <a:rPr lang="ru-RU" sz="1600" b="1" dirty="0" err="1"/>
              <a:t>Эл.почта</a:t>
            </a:r>
            <a:r>
              <a:rPr lang="en-US" sz="1600" b="1" dirty="0"/>
              <a:t> nikki007@mail.ru</a:t>
            </a:r>
            <a:endParaRPr lang="ru-RU" sz="1600" b="1" dirty="0"/>
          </a:p>
          <a:p>
            <a:pPr marL="228594" lvl="0" indent="-228594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1800"/>
              <a:defRPr/>
            </a:pPr>
            <a:r>
              <a:rPr lang="ru-RU" sz="1600" b="1" dirty="0" err="1"/>
              <a:t>Соц.сети</a:t>
            </a:r>
            <a:r>
              <a:rPr lang="en-US" sz="1600" b="1" dirty="0"/>
              <a:t> https://t.me/neotenia</a:t>
            </a:r>
            <a:endParaRPr lang="ru-RU" sz="1600" b="1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54747" y="2090056"/>
            <a:ext cx="1548871" cy="213116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47B1B1B6-67FD-0E4C-C789-E7FCCF6F297D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55161" y="4663611"/>
            <a:ext cx="9340896" cy="198843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 bwMode="auto">
          <a:xfrm>
            <a:off x="5196734" y="3784782"/>
            <a:ext cx="4338258" cy="287948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13" name="Схема 12"/>
          <p:cNvGraphicFramePr>
            <a:graphicFrameLocks/>
          </p:cNvGraphicFramePr>
          <p:nvPr/>
        </p:nvGraphicFramePr>
        <p:xfrm>
          <a:off x="2365150" y="712561"/>
          <a:ext cx="10363879" cy="58885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4" name="Google Shape;103;p18"/>
          <p:cNvPicPr/>
          <p:nvPr/>
        </p:nvPicPr>
        <p:blipFill>
          <a:blip r:embed="rId8">
            <a:alphaModFix/>
          </a:blip>
          <a:stretch/>
        </p:blipFill>
        <p:spPr bwMode="auto">
          <a:xfrm>
            <a:off x="427952" y="1302969"/>
            <a:ext cx="1507800" cy="2353875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TextBox 15"/>
          <p:cNvSpPr txBox="1"/>
          <p:nvPr/>
        </p:nvSpPr>
        <p:spPr bwMode="auto">
          <a:xfrm>
            <a:off x="6045115" y="3160545"/>
            <a:ext cx="2281435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800" b="1" dirty="0">
                <a:solidFill>
                  <a:srgbClr val="C00000"/>
                </a:solidFill>
                <a:latin typeface="Arial"/>
              </a:rPr>
              <a:t>Наша технология помогает  врачам быстро и точно оценить лекарственную терапию пожилого пациента и принять верное  решение для ее коррекции</a:t>
            </a:r>
            <a:r>
              <a:rPr lang="ru-RU" sz="1600" b="1" dirty="0">
                <a:solidFill>
                  <a:srgbClr val="C00000"/>
                </a:solidFill>
                <a:latin typeface="Arial"/>
              </a:rPr>
              <a:t>. </a:t>
            </a:r>
            <a:endParaRPr lang="ru-RU" sz="1600" dirty="0"/>
          </a:p>
        </p:txBody>
      </p:sp>
      <p:sp>
        <p:nvSpPr>
          <p:cNvPr id="5" name="Стрелка вниз 4"/>
          <p:cNvSpPr/>
          <p:nvPr/>
        </p:nvSpPr>
        <p:spPr bwMode="auto">
          <a:xfrm>
            <a:off x="8652358" y="5169055"/>
            <a:ext cx="403233" cy="496299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2458387" y="47959"/>
            <a:ext cx="963552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" indent="0" algn="ctr">
              <a:buNone/>
              <a:defRPr/>
            </a:pPr>
            <a:r>
              <a:rPr lang="ru-RU" sz="1800" b="1" dirty="0" err="1">
                <a:solidFill>
                  <a:srgbClr val="C00000"/>
                </a:solidFill>
                <a:latin typeface="Noto Sans"/>
              </a:rPr>
              <a:t>Интеллектуализированная</a:t>
            </a:r>
            <a:r>
              <a:rPr lang="ru-RU" sz="1800" b="1" dirty="0">
                <a:solidFill>
                  <a:srgbClr val="C00000"/>
                </a:solidFill>
                <a:latin typeface="Noto Sans"/>
              </a:rPr>
              <a:t> (ИИ) Система поддержки принятия решений (СППР) </a:t>
            </a:r>
            <a:r>
              <a:rPr lang="ru-RU" sz="1800" b="1" dirty="0">
                <a:latin typeface="Noto Sans"/>
              </a:rPr>
              <a:t>для  врачей осуществляющих лечение пациентов </a:t>
            </a:r>
            <a:r>
              <a:rPr lang="ru-RU" sz="1800" b="1" u="sng" dirty="0">
                <a:latin typeface="Noto Sans"/>
              </a:rPr>
              <a:t>старческого возраста  –  «</a:t>
            </a:r>
            <a:r>
              <a:rPr lang="ru-RU" sz="1800" b="1" dirty="0" err="1"/>
              <a:t>Гериатрист</a:t>
            </a:r>
            <a:r>
              <a:rPr lang="ru-RU" sz="1800" b="1" dirty="0"/>
              <a:t>»</a:t>
            </a:r>
            <a:endParaRPr lang="ru-RU" sz="1800" b="1" u="sng" dirty="0">
              <a:latin typeface="Noto Sans"/>
            </a:endParaRPr>
          </a:p>
        </p:txBody>
      </p:sp>
      <p:sp>
        <p:nvSpPr>
          <p:cNvPr id="2" name="Стрелка вниз 4">
            <a:extLst>
              <a:ext uri="{FF2B5EF4-FFF2-40B4-BE49-F238E27FC236}">
                <a16:creationId xmlns:a16="http://schemas.microsoft.com/office/drawing/2014/main" xmlns="" id="{05461BA3-800E-A0AE-5397-C51EF6BE98BE}"/>
              </a:ext>
            </a:extLst>
          </p:cNvPr>
          <p:cNvSpPr/>
          <p:nvPr/>
        </p:nvSpPr>
        <p:spPr bwMode="auto">
          <a:xfrm>
            <a:off x="8450741" y="3152767"/>
            <a:ext cx="403233" cy="496299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" name="Стрелка вниз 4">
            <a:extLst>
              <a:ext uri="{FF2B5EF4-FFF2-40B4-BE49-F238E27FC236}">
                <a16:creationId xmlns:a16="http://schemas.microsoft.com/office/drawing/2014/main" xmlns="" id="{49FC54C1-10B7-CC4E-8ED6-F742A7428CD6}"/>
              </a:ext>
            </a:extLst>
          </p:cNvPr>
          <p:cNvSpPr/>
          <p:nvPr/>
        </p:nvSpPr>
        <p:spPr bwMode="auto">
          <a:xfrm>
            <a:off x="5692767" y="1661049"/>
            <a:ext cx="403233" cy="496299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" name="Стрелка вниз 4">
            <a:extLst>
              <a:ext uri="{FF2B5EF4-FFF2-40B4-BE49-F238E27FC236}">
                <a16:creationId xmlns:a16="http://schemas.microsoft.com/office/drawing/2014/main" xmlns="" id="{7444D185-2B5D-BA6A-BF8F-FE55887E9042}"/>
              </a:ext>
            </a:extLst>
          </p:cNvPr>
          <p:cNvSpPr/>
          <p:nvPr/>
        </p:nvSpPr>
        <p:spPr bwMode="auto">
          <a:xfrm>
            <a:off x="2999044" y="3160545"/>
            <a:ext cx="403233" cy="496299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CD0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Стрелка вниз 4">
            <a:extLst>
              <a:ext uri="{FF2B5EF4-FFF2-40B4-BE49-F238E27FC236}">
                <a16:creationId xmlns:a16="http://schemas.microsoft.com/office/drawing/2014/main" xmlns="" id="{70E27998-413E-62C4-C73B-AE02AD2E4ADC}"/>
              </a:ext>
            </a:extLst>
          </p:cNvPr>
          <p:cNvSpPr/>
          <p:nvPr/>
        </p:nvSpPr>
        <p:spPr bwMode="auto">
          <a:xfrm>
            <a:off x="2999044" y="5045683"/>
            <a:ext cx="403233" cy="496299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1" name="Google Shape;109;g275a8c1f4a1_0_0">
            <a:extLst>
              <a:ext uri="{FF2B5EF4-FFF2-40B4-BE49-F238E27FC236}">
                <a16:creationId xmlns:a16="http://schemas.microsoft.com/office/drawing/2014/main" xmlns="" id="{40D3E76C-7A48-C54E-5D33-69F54EE03BA7}"/>
              </a:ext>
            </a:extLst>
          </p:cNvPr>
          <p:cNvSpPr txBox="1">
            <a:spLocks/>
          </p:cNvSpPr>
          <p:nvPr/>
        </p:nvSpPr>
        <p:spPr bwMode="auto">
          <a:xfrm>
            <a:off x="-164237" y="119291"/>
            <a:ext cx="2838844" cy="10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lnSpc>
                <a:spcPct val="90000"/>
              </a:lnSpc>
              <a:buClr>
                <a:schemeClr val="dk1"/>
              </a:buClr>
              <a:buSzPts val="3200"/>
              <a:buFont typeface="Libre Franklin"/>
              <a:buNone/>
              <a:defRPr/>
            </a:pPr>
            <a:r>
              <a:rPr lang="ru-RU" sz="2800" b="1" dirty="0">
                <a:solidFill>
                  <a:srgbClr val="FFC000"/>
                </a:solidFill>
              </a:rPr>
              <a:t>РЕШЕНИЕ ПРОБЛЕМ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 bwMode="auto">
          <a:xfrm>
            <a:off x="2697331" y="714192"/>
            <a:ext cx="2806233" cy="2114052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91436" y="772495"/>
            <a:ext cx="2672612" cy="2229683"/>
          </a:xfrm>
          <a:prstGeom prst="rect">
            <a:avLst/>
          </a:prstGeom>
        </p:spPr>
      </p:pic>
      <p:sp>
        <p:nvSpPr>
          <p:cNvPr id="19" name="Google Shape;109;g275a8c1f4a1_0_0">
            <a:extLst>
              <a:ext uri="{FF2B5EF4-FFF2-40B4-BE49-F238E27FC236}">
                <a16:creationId xmlns:a16="http://schemas.microsoft.com/office/drawing/2014/main" xmlns="" id="{2230AF4A-3D0D-06FE-1B8F-CBB4CD96B825}"/>
              </a:ext>
            </a:extLst>
          </p:cNvPr>
          <p:cNvSpPr txBox="1">
            <a:spLocks/>
          </p:cNvSpPr>
          <p:nvPr/>
        </p:nvSpPr>
        <p:spPr bwMode="auto">
          <a:xfrm>
            <a:off x="152670" y="112747"/>
            <a:ext cx="2219274" cy="9144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lnSpc>
                <a:spcPct val="90000"/>
              </a:lnSpc>
              <a:buClr>
                <a:schemeClr val="dk1"/>
              </a:buClr>
              <a:buSzPts val="3200"/>
              <a:buFont typeface="Libre Franklin"/>
              <a:buNone/>
              <a:defRPr/>
            </a:pPr>
            <a:r>
              <a:rPr lang="ru-RU" sz="1800" b="1" dirty="0">
                <a:solidFill>
                  <a:schemeClr val="tx1"/>
                </a:solidFill>
              </a:rPr>
              <a:t>РЕШЕНИЕ ПРОБЛЕМ</a:t>
            </a:r>
          </a:p>
        </p:txBody>
      </p:sp>
    </p:spTree>
    <p:extLst>
      <p:ext uri="{BB962C8B-B14F-4D97-AF65-F5344CB8AC3E}">
        <p14:creationId xmlns:p14="http://schemas.microsoft.com/office/powerpoint/2010/main" val="22101969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93880895" name="TextBox 1193880894"/>
          <p:cNvSpPr txBox="1"/>
          <p:nvPr/>
        </p:nvSpPr>
        <p:spPr bwMode="auto">
          <a:xfrm>
            <a:off x="10084285" y="1428750"/>
            <a:ext cx="925284" cy="3051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4" name="Google Shape;109;g275a8c1f4a1_0_0">
            <a:extLst>
              <a:ext uri="{FF2B5EF4-FFF2-40B4-BE49-F238E27FC236}">
                <a16:creationId xmlns:a16="http://schemas.microsoft.com/office/drawing/2014/main" xmlns="" id="{8354B9F3-A475-5EF2-3CA2-2D0CBDF60EFB}"/>
              </a:ext>
            </a:extLst>
          </p:cNvPr>
          <p:cNvSpPr txBox="1">
            <a:spLocks/>
          </p:cNvSpPr>
          <p:nvPr/>
        </p:nvSpPr>
        <p:spPr bwMode="auto">
          <a:xfrm>
            <a:off x="20270" y="0"/>
            <a:ext cx="2838844" cy="10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lnSpc>
                <a:spcPct val="90000"/>
              </a:lnSpc>
              <a:buClr>
                <a:schemeClr val="dk1"/>
              </a:buClr>
              <a:buSzPts val="3200"/>
              <a:buFont typeface="Libre Franklin"/>
              <a:buNone/>
              <a:defRPr/>
            </a:pPr>
            <a:r>
              <a:rPr lang="ru-RU" sz="2000" b="1" dirty="0">
                <a:solidFill>
                  <a:srgbClr val="FFC000"/>
                </a:solidFill>
              </a:rPr>
              <a:t>СТЕЙКХОЛДЕРЫ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57166757-371C-4D8A-EFD4-9D6E2B2F1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114" y="1176625"/>
            <a:ext cx="2252374" cy="2252374"/>
          </a:xfrm>
          <a:prstGeom prst="rect">
            <a:avLst/>
          </a:prstGeom>
        </p:spPr>
      </p:pic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xmlns="" id="{E0B2E60B-FD48-9DD9-6207-5956B0CC9685}"/>
              </a:ext>
            </a:extLst>
          </p:cNvPr>
          <p:cNvGraphicFramePr/>
          <p:nvPr/>
        </p:nvGraphicFramePr>
        <p:xfrm>
          <a:off x="2560177" y="-245329"/>
          <a:ext cx="9515709" cy="78653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67AA5772-1688-89DF-F4F1-E5F10B3CE4EA}"/>
              </a:ext>
            </a:extLst>
          </p:cNvPr>
          <p:cNvSpPr txBox="1"/>
          <p:nvPr/>
        </p:nvSpPr>
        <p:spPr>
          <a:xfrm>
            <a:off x="2954958" y="140745"/>
            <a:ext cx="8292925" cy="3989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" marR="0" lvl="0" indent="0" algn="ctr">
              <a:lnSpc>
                <a:spcPct val="82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pPr>
            <a:r>
              <a:rPr lang="ru-RU" sz="2400" b="1" dirty="0">
                <a:solidFill>
                  <a:schemeClr val="tx1"/>
                </a:solidFill>
                <a:latin typeface="Noto Sans"/>
                <a:ea typeface="Noto Sans"/>
                <a:cs typeface="Noto Sans"/>
              </a:rPr>
              <a:t>Л</a:t>
            </a:r>
            <a:r>
              <a:rPr lang="ru-RU" sz="2400" b="1" i="0" u="none" strike="noStrike" cap="none" spc="0" dirty="0">
                <a:solidFill>
                  <a:schemeClr val="tx1"/>
                </a:solidFill>
                <a:latin typeface="Noto Sans"/>
                <a:ea typeface="Noto Sans"/>
                <a:cs typeface="Noto Sans"/>
              </a:rPr>
              <a:t>юди, которые имеют влияние на развитие</a:t>
            </a:r>
          </a:p>
        </p:txBody>
      </p:sp>
    </p:spTree>
    <p:extLst>
      <p:ext uri="{BB962C8B-B14F-4D97-AF65-F5344CB8AC3E}">
        <p14:creationId xmlns:p14="http://schemas.microsoft.com/office/powerpoint/2010/main" val="17676724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4600346" name="Стрелка вверх 74600345"/>
          <p:cNvSpPr/>
          <p:nvPr/>
        </p:nvSpPr>
        <p:spPr bwMode="auto">
          <a:xfrm>
            <a:off x="2727749" y="239553"/>
            <a:ext cx="166687" cy="6119812"/>
          </a:xfrm>
          <a:prstGeom prst="up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2447091" name="Стрелка вверх 1632447090"/>
          <p:cNvSpPr/>
          <p:nvPr/>
        </p:nvSpPr>
        <p:spPr bwMode="auto">
          <a:xfrm rot="5399976">
            <a:off x="7055081" y="1948177"/>
            <a:ext cx="166747" cy="8726709"/>
          </a:xfrm>
          <a:prstGeom prst="up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2" name="Прямая соединительная линия 1"/>
          <p:cNvCxnSpPr>
            <a:cxnSpLocks/>
          </p:cNvCxnSpPr>
          <p:nvPr/>
        </p:nvCxnSpPr>
        <p:spPr bwMode="auto">
          <a:xfrm>
            <a:off x="7278692" y="369556"/>
            <a:ext cx="0" cy="5965031"/>
          </a:xfrm>
          <a:prstGeom prst="line">
            <a:avLst/>
          </a:prstGeom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Прямая соединительная линия 2"/>
          <p:cNvCxnSpPr>
            <a:cxnSpLocks/>
          </p:cNvCxnSpPr>
          <p:nvPr/>
        </p:nvCxnSpPr>
        <p:spPr bwMode="auto">
          <a:xfrm>
            <a:off x="2858718" y="3202421"/>
            <a:ext cx="8477250" cy="360"/>
          </a:xfrm>
          <a:prstGeom prst="line">
            <a:avLst/>
          </a:prstGeom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5276476" name="TextBox 845276475"/>
          <p:cNvSpPr txBox="1"/>
          <p:nvPr/>
        </p:nvSpPr>
        <p:spPr bwMode="auto">
          <a:xfrm>
            <a:off x="3438302" y="439339"/>
            <a:ext cx="3369082" cy="33563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 b="1" dirty="0" err="1"/>
              <a:t>Сохранять</a:t>
            </a:r>
            <a:r>
              <a:rPr sz="1600" b="1" dirty="0"/>
              <a:t> </a:t>
            </a:r>
            <a:r>
              <a:rPr sz="1600" b="1" dirty="0" err="1"/>
              <a:t>удовлетворённость</a:t>
            </a:r>
            <a:endParaRPr b="1" dirty="0"/>
          </a:p>
        </p:txBody>
      </p:sp>
      <p:sp>
        <p:nvSpPr>
          <p:cNvPr id="1943764447" name="TextBox 1943764446"/>
          <p:cNvSpPr txBox="1"/>
          <p:nvPr/>
        </p:nvSpPr>
        <p:spPr bwMode="auto">
          <a:xfrm>
            <a:off x="7727805" y="267308"/>
            <a:ext cx="3501491" cy="5794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ctr">
              <a:defRPr/>
            </a:pPr>
            <a:r>
              <a:rPr sz="1600" b="1" dirty="0" err="1"/>
              <a:t>Пристальный</a:t>
            </a:r>
            <a:r>
              <a:rPr sz="1600" b="1" dirty="0"/>
              <a:t> </a:t>
            </a:r>
            <a:r>
              <a:rPr sz="1600" b="1" dirty="0" err="1"/>
              <a:t>контроль</a:t>
            </a:r>
            <a:r>
              <a:rPr sz="1600" b="1" dirty="0"/>
              <a:t> и </a:t>
            </a:r>
            <a:r>
              <a:rPr sz="1600" b="1" dirty="0" err="1"/>
              <a:t>вовлечение</a:t>
            </a:r>
            <a:endParaRPr b="1" dirty="0"/>
          </a:p>
        </p:txBody>
      </p:sp>
      <p:sp>
        <p:nvSpPr>
          <p:cNvPr id="239266207" name="TextBox 239266206"/>
          <p:cNvSpPr txBox="1"/>
          <p:nvPr/>
        </p:nvSpPr>
        <p:spPr bwMode="auto">
          <a:xfrm>
            <a:off x="3298759" y="3333297"/>
            <a:ext cx="3442680" cy="5794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ctr">
              <a:defRPr/>
            </a:pPr>
            <a:r>
              <a:rPr sz="1600" b="1" dirty="0" err="1"/>
              <a:t>Мониторинг</a:t>
            </a:r>
            <a:r>
              <a:rPr sz="1600" b="1" dirty="0"/>
              <a:t>, </a:t>
            </a:r>
            <a:r>
              <a:rPr sz="1600" b="1" dirty="0" err="1"/>
              <a:t>низкий</a:t>
            </a:r>
            <a:r>
              <a:rPr sz="1600" b="1" dirty="0"/>
              <a:t> </a:t>
            </a:r>
            <a:r>
              <a:rPr sz="1600" b="1" dirty="0" err="1"/>
              <a:t>уровень</a:t>
            </a:r>
            <a:r>
              <a:rPr sz="1600" b="1" dirty="0"/>
              <a:t> </a:t>
            </a:r>
            <a:r>
              <a:rPr sz="1600" b="1" dirty="0" err="1"/>
              <a:t>вовлечения</a:t>
            </a:r>
            <a:endParaRPr b="1" dirty="0"/>
          </a:p>
        </p:txBody>
      </p:sp>
      <p:sp>
        <p:nvSpPr>
          <p:cNvPr id="870871196" name="TextBox 870871195"/>
          <p:cNvSpPr txBox="1"/>
          <p:nvPr/>
        </p:nvSpPr>
        <p:spPr bwMode="auto">
          <a:xfrm>
            <a:off x="8058540" y="3365480"/>
            <a:ext cx="3251819" cy="5794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ctr">
              <a:defRPr/>
            </a:pPr>
            <a:r>
              <a:rPr sz="1600" b="1" dirty="0" err="1"/>
              <a:t>Полное</a:t>
            </a:r>
            <a:r>
              <a:rPr sz="1600" b="1" dirty="0"/>
              <a:t> </a:t>
            </a:r>
            <a:r>
              <a:rPr sz="1600" b="1" dirty="0" err="1"/>
              <a:t>информирование</a:t>
            </a:r>
            <a:r>
              <a:rPr sz="1600" b="1" dirty="0"/>
              <a:t> о </a:t>
            </a:r>
            <a:r>
              <a:rPr sz="1600" b="1" dirty="0" err="1"/>
              <a:t>ходе</a:t>
            </a:r>
            <a:r>
              <a:rPr sz="1600" b="1" dirty="0"/>
              <a:t> </a:t>
            </a:r>
            <a:r>
              <a:rPr sz="1600" b="1" dirty="0" err="1"/>
              <a:t>проекта</a:t>
            </a:r>
            <a:endParaRPr b="1" dirty="0"/>
          </a:p>
        </p:txBody>
      </p:sp>
      <p:sp>
        <p:nvSpPr>
          <p:cNvPr id="1532083405" name="TextBox 1532083404"/>
          <p:cNvSpPr txBox="1"/>
          <p:nvPr/>
        </p:nvSpPr>
        <p:spPr bwMode="auto">
          <a:xfrm>
            <a:off x="2977781" y="1131093"/>
            <a:ext cx="2881285" cy="3051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1209968705" name="TextBox 1209968704"/>
          <p:cNvSpPr txBox="1"/>
          <p:nvPr/>
        </p:nvSpPr>
        <p:spPr bwMode="auto">
          <a:xfrm>
            <a:off x="3156374" y="4369593"/>
            <a:ext cx="3131317" cy="3051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259695928" name="TextBox 259695927"/>
          <p:cNvSpPr txBox="1"/>
          <p:nvPr/>
        </p:nvSpPr>
        <p:spPr bwMode="auto">
          <a:xfrm>
            <a:off x="7530301" y="5649933"/>
            <a:ext cx="2909778" cy="3051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1130908716" name="Прямоугольник 1130908715"/>
          <p:cNvSpPr/>
          <p:nvPr/>
        </p:nvSpPr>
        <p:spPr bwMode="auto">
          <a:xfrm>
            <a:off x="3160009" y="1007265"/>
            <a:ext cx="3619499" cy="1971675"/>
          </a:xfrm>
          <a:prstGeom prst="rect">
            <a:avLst/>
          </a:prstGeom>
          <a:solidFill>
            <a:schemeClr val="accent1">
              <a:lumMod val="60000"/>
              <a:lumOff val="40000"/>
              <a:alpha val="41000"/>
            </a:schemeClr>
          </a:solidFill>
          <a:ln w="25400" cap="flat" cmpd="sng" algn="ctr">
            <a:solidFill>
              <a:schemeClr val="accent1">
                <a:shade val="50000"/>
                <a:alpha val="99999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98405336" name="TextBox 1298405335"/>
          <p:cNvSpPr txBox="1"/>
          <p:nvPr/>
        </p:nvSpPr>
        <p:spPr bwMode="auto">
          <a:xfrm>
            <a:off x="3285928" y="1598368"/>
            <a:ext cx="3440133" cy="82332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ctr">
              <a:defRPr/>
            </a:pPr>
            <a:r>
              <a:rPr lang="en-US" sz="1600" i="0" u="none" strike="noStrike" cap="none" spc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Врачи</a:t>
            </a:r>
            <a:r>
              <a:rPr lang="en-US" sz="1600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, </a:t>
            </a:r>
            <a:r>
              <a:rPr lang="en-US" sz="1600" i="0" u="none" strike="noStrike" cap="none" spc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аптечные</a:t>
            </a:r>
            <a:r>
              <a:rPr lang="en-US" sz="1600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и </a:t>
            </a:r>
            <a:r>
              <a:rPr lang="en-US" sz="1600" i="0" u="none" strike="noStrike" cap="none" spc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фармацевтические</a:t>
            </a:r>
            <a:r>
              <a:rPr lang="en-US" sz="1600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i="0" u="none" strike="noStrike" cap="none" spc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компании</a:t>
            </a:r>
            <a:r>
              <a:rPr sz="1600" dirty="0"/>
              <a:t>, </a:t>
            </a:r>
            <a:r>
              <a:rPr sz="1600" dirty="0" err="1"/>
              <a:t>программисты</a:t>
            </a:r>
            <a:endParaRPr dirty="0"/>
          </a:p>
        </p:txBody>
      </p:sp>
      <p:sp>
        <p:nvSpPr>
          <p:cNvPr id="205821711" name="Прямоугольник 205821710"/>
          <p:cNvSpPr/>
          <p:nvPr/>
        </p:nvSpPr>
        <p:spPr bwMode="auto">
          <a:xfrm>
            <a:off x="3157478" y="3976050"/>
            <a:ext cx="3619498" cy="1971675"/>
          </a:xfrm>
          <a:prstGeom prst="rect">
            <a:avLst/>
          </a:prstGeom>
          <a:solidFill>
            <a:schemeClr val="accent1">
              <a:lumMod val="60000"/>
              <a:lumOff val="40000"/>
              <a:alpha val="41000"/>
            </a:schemeClr>
          </a:solidFill>
          <a:ln w="25400" cap="flat" cmpd="sng" algn="ctr">
            <a:solidFill>
              <a:schemeClr val="accent1">
                <a:shade val="50000"/>
                <a:alpha val="99999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18291021" name="TextBox 2118291020"/>
          <p:cNvSpPr txBox="1"/>
          <p:nvPr/>
        </p:nvSpPr>
        <p:spPr bwMode="auto">
          <a:xfrm>
            <a:off x="3298759" y="4568687"/>
            <a:ext cx="3336937" cy="82332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ctr">
              <a:defRPr/>
            </a:pPr>
            <a:r>
              <a:rPr lang="en-US" sz="1600" i="0" u="none" strike="noStrike" cap="none" spc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Пациенты</a:t>
            </a:r>
            <a:r>
              <a:rPr lang="en-US" sz="1600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, </a:t>
            </a:r>
            <a:r>
              <a:rPr lang="en-US" sz="1600" i="0" u="none" strike="noStrike" cap="none" spc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родственники</a:t>
            </a:r>
            <a:r>
              <a:rPr lang="en-US" sz="1600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i="0" u="none" strike="noStrike" cap="none" spc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пациентов</a:t>
            </a:r>
            <a:r>
              <a:rPr sz="1600" dirty="0"/>
              <a:t>, </a:t>
            </a:r>
            <a:r>
              <a:rPr sz="1600" dirty="0" err="1"/>
              <a:t>конкуренты</a:t>
            </a:r>
            <a:r>
              <a:rPr sz="1600" dirty="0"/>
              <a:t>, СМИ, </a:t>
            </a:r>
            <a:r>
              <a:rPr sz="1600" dirty="0" err="1"/>
              <a:t>поставщики</a:t>
            </a:r>
            <a:endParaRPr dirty="0"/>
          </a:p>
        </p:txBody>
      </p:sp>
      <p:sp>
        <p:nvSpPr>
          <p:cNvPr id="317117443" name="Прямоугольник 317117442"/>
          <p:cNvSpPr/>
          <p:nvPr/>
        </p:nvSpPr>
        <p:spPr bwMode="auto">
          <a:xfrm>
            <a:off x="7874701" y="3976051"/>
            <a:ext cx="3619498" cy="1971675"/>
          </a:xfrm>
          <a:prstGeom prst="rect">
            <a:avLst/>
          </a:prstGeom>
          <a:solidFill>
            <a:schemeClr val="accent1">
              <a:lumMod val="60000"/>
              <a:lumOff val="40000"/>
              <a:alpha val="41000"/>
            </a:schemeClr>
          </a:solidFill>
          <a:ln w="25400" cap="flat" cmpd="sng" algn="ctr">
            <a:solidFill>
              <a:schemeClr val="accent1">
                <a:shade val="50000"/>
                <a:alpha val="99999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83184736" name="TextBox 1283184735"/>
          <p:cNvSpPr txBox="1"/>
          <p:nvPr/>
        </p:nvSpPr>
        <p:spPr bwMode="auto">
          <a:xfrm>
            <a:off x="8157962" y="4487636"/>
            <a:ext cx="3282795" cy="888705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en-US" sz="1800" i="0" u="none" strike="noStrike" cap="none" spc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Государство</a:t>
            </a:r>
            <a:r>
              <a:rPr lang="en-US" sz="1800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(</a:t>
            </a:r>
            <a:r>
              <a:rPr lang="en-US" sz="1800" i="0" u="none" strike="noStrike" cap="none" spc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Минздрав</a:t>
            </a:r>
            <a:r>
              <a:rPr lang="en-US" sz="1800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), </a:t>
            </a:r>
            <a:r>
              <a:rPr lang="en-US" sz="1800" i="0" u="none" strike="noStrike" cap="none" spc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страховые</a:t>
            </a:r>
            <a:r>
              <a:rPr lang="en-US" sz="1800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800" i="0" u="none" strike="noStrike" cap="none" spc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компании</a:t>
            </a:r>
            <a:r>
              <a:rPr lang="en-US" sz="1800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, </a:t>
            </a:r>
            <a:r>
              <a:rPr lang="en-US" sz="1800" i="0" u="none" strike="noStrike" cap="none" spc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инвесторы</a:t>
            </a:r>
            <a:r>
              <a:rPr sz="1800" dirty="0"/>
              <a:t>, </a:t>
            </a:r>
            <a:r>
              <a:rPr sz="1800" dirty="0" err="1"/>
              <a:t>программисты</a:t>
            </a:r>
            <a:endParaRPr sz="1600" dirty="0"/>
          </a:p>
        </p:txBody>
      </p:sp>
      <p:sp>
        <p:nvSpPr>
          <p:cNvPr id="1607814815" name="Прямоугольник 1607814814"/>
          <p:cNvSpPr/>
          <p:nvPr/>
        </p:nvSpPr>
        <p:spPr bwMode="auto">
          <a:xfrm>
            <a:off x="7874701" y="1005467"/>
            <a:ext cx="3619498" cy="1971675"/>
          </a:xfrm>
          <a:prstGeom prst="rect">
            <a:avLst/>
          </a:prstGeom>
          <a:solidFill>
            <a:schemeClr val="accent1">
              <a:lumMod val="60000"/>
              <a:lumOff val="40000"/>
              <a:alpha val="41000"/>
            </a:schemeClr>
          </a:solidFill>
          <a:ln w="25400" cap="flat" cmpd="sng" algn="ctr">
            <a:solidFill>
              <a:schemeClr val="accent1">
                <a:shade val="50000"/>
                <a:alpha val="99999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42517493" name="TextBox 442517492"/>
          <p:cNvSpPr txBox="1"/>
          <p:nvPr/>
        </p:nvSpPr>
        <p:spPr bwMode="auto">
          <a:xfrm>
            <a:off x="8211735" y="1646638"/>
            <a:ext cx="3381166" cy="623248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ctr">
              <a:defRPr/>
            </a:pPr>
            <a:r>
              <a:rPr sz="1800" dirty="0" err="1"/>
              <a:t>Команда</a:t>
            </a:r>
            <a:r>
              <a:rPr sz="1800" dirty="0"/>
              <a:t> </a:t>
            </a:r>
            <a:r>
              <a:rPr sz="1800" dirty="0" err="1"/>
              <a:t>стартапа</a:t>
            </a:r>
            <a:r>
              <a:rPr sz="1800" dirty="0"/>
              <a:t>, </a:t>
            </a:r>
            <a:r>
              <a:rPr sz="1800" dirty="0" err="1"/>
              <a:t>инвесторы</a:t>
            </a:r>
            <a:r>
              <a:rPr sz="1800" dirty="0"/>
              <a:t>, </a:t>
            </a:r>
            <a:r>
              <a:rPr sz="1800" dirty="0" err="1"/>
              <a:t>партнёры</a:t>
            </a:r>
            <a:endParaRPr sz="1800" dirty="0"/>
          </a:p>
        </p:txBody>
      </p:sp>
      <p:sp>
        <p:nvSpPr>
          <p:cNvPr id="2109617776" name="TextBox 2109617775"/>
          <p:cNvSpPr txBox="1"/>
          <p:nvPr/>
        </p:nvSpPr>
        <p:spPr bwMode="auto">
          <a:xfrm>
            <a:off x="3172615" y="6393075"/>
            <a:ext cx="1824536" cy="3661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800" b="1" dirty="0" err="1"/>
              <a:t>низкий</a:t>
            </a:r>
            <a:endParaRPr dirty="0"/>
          </a:p>
        </p:txBody>
      </p:sp>
      <p:sp>
        <p:nvSpPr>
          <p:cNvPr id="14985994" name="TextBox 14985993"/>
          <p:cNvSpPr txBox="1"/>
          <p:nvPr/>
        </p:nvSpPr>
        <p:spPr bwMode="auto">
          <a:xfrm rot="16199969">
            <a:off x="1679404" y="5112422"/>
            <a:ext cx="1825255" cy="3661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800" b="1" dirty="0" err="1"/>
              <a:t>низкий</a:t>
            </a:r>
            <a:endParaRPr dirty="0"/>
          </a:p>
        </p:txBody>
      </p:sp>
      <p:sp>
        <p:nvSpPr>
          <p:cNvPr id="494769017" name="TextBox 494769016"/>
          <p:cNvSpPr txBox="1"/>
          <p:nvPr/>
        </p:nvSpPr>
        <p:spPr bwMode="auto">
          <a:xfrm rot="16199969">
            <a:off x="1870606" y="890947"/>
            <a:ext cx="1408897" cy="3661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en-US" sz="1800" b="1" i="0" u="none" strike="noStrike" cap="none" spc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высокий</a:t>
            </a:r>
            <a:endParaRPr dirty="0"/>
          </a:p>
        </p:txBody>
      </p:sp>
      <p:sp>
        <p:nvSpPr>
          <p:cNvPr id="1865046460" name="TextBox 1865046459"/>
          <p:cNvSpPr txBox="1"/>
          <p:nvPr/>
        </p:nvSpPr>
        <p:spPr bwMode="auto">
          <a:xfrm>
            <a:off x="9735451" y="6399711"/>
            <a:ext cx="1409256" cy="3661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en-US" sz="1800" b="1" i="0" u="none" strike="noStrike" cap="none" spc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высокий</a:t>
            </a:r>
            <a:endParaRPr dirty="0"/>
          </a:p>
        </p:txBody>
      </p:sp>
      <p:sp>
        <p:nvSpPr>
          <p:cNvPr id="1336435180" name="TextBox 1336435179"/>
          <p:cNvSpPr txBox="1"/>
          <p:nvPr/>
        </p:nvSpPr>
        <p:spPr bwMode="auto">
          <a:xfrm rot="16199969">
            <a:off x="1518732" y="3266534"/>
            <a:ext cx="2177076" cy="33563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 b="1"/>
              <a:t>уровень влияния</a:t>
            </a:r>
            <a:endParaRPr/>
          </a:p>
        </p:txBody>
      </p:sp>
      <p:sp>
        <p:nvSpPr>
          <p:cNvPr id="101195597" name="TextBox 101195596"/>
          <p:cNvSpPr txBox="1"/>
          <p:nvPr/>
        </p:nvSpPr>
        <p:spPr bwMode="auto">
          <a:xfrm>
            <a:off x="6186030" y="6414952"/>
            <a:ext cx="2185323" cy="33563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 b="1" dirty="0" err="1"/>
              <a:t>уровень</a:t>
            </a:r>
            <a:r>
              <a:rPr sz="1600" b="1" dirty="0"/>
              <a:t> </a:t>
            </a:r>
            <a:r>
              <a:rPr sz="1600" b="1" dirty="0" err="1"/>
              <a:t>важности</a:t>
            </a:r>
            <a:endParaRPr dirty="0"/>
          </a:p>
        </p:txBody>
      </p:sp>
      <p:sp>
        <p:nvSpPr>
          <p:cNvPr id="4" name="Google Shape;109;g275a8c1f4a1_0_0">
            <a:extLst>
              <a:ext uri="{FF2B5EF4-FFF2-40B4-BE49-F238E27FC236}">
                <a16:creationId xmlns:a16="http://schemas.microsoft.com/office/drawing/2014/main" xmlns="" id="{248454B6-8854-AF1F-4E91-666B483D3EA2}"/>
              </a:ext>
            </a:extLst>
          </p:cNvPr>
          <p:cNvSpPr txBox="1">
            <a:spLocks/>
          </p:cNvSpPr>
          <p:nvPr/>
        </p:nvSpPr>
        <p:spPr bwMode="auto">
          <a:xfrm>
            <a:off x="-202209" y="-5394"/>
            <a:ext cx="2838844" cy="10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lnSpc>
                <a:spcPct val="90000"/>
              </a:lnSpc>
              <a:buClr>
                <a:schemeClr val="dk1"/>
              </a:buClr>
              <a:buSzPts val="3200"/>
              <a:buFont typeface="Libre Franklin"/>
              <a:buNone/>
              <a:defRPr/>
            </a:pPr>
            <a:r>
              <a:rPr lang="ru-RU" sz="2600" b="1" i="0" dirty="0">
                <a:solidFill>
                  <a:srgbClr val="FFC000"/>
                </a:solidFill>
                <a:effectLst/>
                <a:latin typeface="Google Sans"/>
              </a:rPr>
              <a:t>Матрица стейкхолдеров</a:t>
            </a:r>
            <a:endParaRPr lang="ru-RU" sz="2600" b="1" dirty="0">
              <a:solidFill>
                <a:srgbClr val="FFC000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C19B05C3-95BA-42DE-8E86-34F6CF43D7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03448" y="1176626"/>
            <a:ext cx="2252374" cy="2252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59924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3121</TotalTime>
  <Words>2532</Words>
  <Application>Microsoft Office PowerPoint</Application>
  <DocSecurity>0</DocSecurity>
  <PresentationFormat>Широкоэкранный</PresentationFormat>
  <Paragraphs>510</Paragraphs>
  <Slides>22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33" baseType="lpstr">
      <vt:lpstr>Bernard MT Condensed</vt:lpstr>
      <vt:lpstr>Times New Roman</vt:lpstr>
      <vt:lpstr>Wingdings</vt:lpstr>
      <vt:lpstr>Arial</vt:lpstr>
      <vt:lpstr>Google Sans</vt:lpstr>
      <vt:lpstr>Arial Black</vt:lpstr>
      <vt:lpstr>Open Sans</vt:lpstr>
      <vt:lpstr>Libre Franklin</vt:lpstr>
      <vt:lpstr>Calibri</vt:lpstr>
      <vt:lpstr>Noto Sans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Ценностное предложение</vt:lpstr>
      <vt:lpstr>АНАЛИЗ  КОНКУРЕНТОВ</vt:lpstr>
      <vt:lpstr>БИЗНЕС МОДЕЛЬ  И  ФАКТОРЫ УСПЕХА</vt:lpstr>
      <vt:lpstr>Рекуррентная бизнес модель</vt:lpstr>
      <vt:lpstr>   Финансовые показатели  </vt:lpstr>
      <vt:lpstr>   ФИНАНСОВЫЕ ПОКАЗАТЕЛИ  </vt:lpstr>
      <vt:lpstr>Стратегия продвижения</vt:lpstr>
      <vt:lpstr>Команда  проекта</vt:lpstr>
      <vt:lpstr>Дорожная карта проекта</vt:lpstr>
      <vt:lpstr>Контакты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Артем Безруков</dc:creator>
  <cp:keywords/>
  <dc:description/>
  <cp:lastModifiedBy>RePack by Diakov</cp:lastModifiedBy>
  <cp:revision>224</cp:revision>
  <dcterms:created xsi:type="dcterms:W3CDTF">2022-10-23T14:21:41Z</dcterms:created>
  <dcterms:modified xsi:type="dcterms:W3CDTF">2023-12-06T16:09:54Z</dcterms:modified>
  <cp:category/>
  <dc:identifier/>
  <cp:contentStatus/>
  <dc:language/>
  <cp:version/>
</cp:coreProperties>
</file>