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5143500" cx="9144000"/>
  <p:notesSz cx="6858000" cy="9144000"/>
  <p:embeddedFontLst>
    <p:embeddedFont>
      <p:font typeface="Raleway"/>
      <p:regular r:id="rId19"/>
      <p:bold r:id="rId20"/>
      <p:italic r:id="rId21"/>
      <p:boldItalic r:id="rId22"/>
    </p:embeddedFont>
    <p:embeddedFont>
      <p:font typeface="Raleway SemiBold"/>
      <p:regular r:id="rId23"/>
      <p:bold r:id="rId24"/>
      <p:italic r:id="rId25"/>
      <p:boldItalic r:id="rId26"/>
    </p:embeddedFont>
    <p:embeddedFont>
      <p:font typeface="Helvetica Neue"/>
      <p:regular r:id="rId27"/>
      <p:bold r:id="rId28"/>
      <p:italic r:id="rId29"/>
      <p:boldItalic r:id="rId30"/>
    </p:embeddedFont>
    <p:embeddedFont>
      <p:font typeface="Century Gothic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9C88A9C-9A7A-4DBD-ACE5-AB8FC9318DAE}">
  <a:tblStyle styleId="{29C88A9C-9A7A-4DBD-ACE5-AB8FC9318DA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.fntdata"/><Relationship Id="rId22" Type="http://schemas.openxmlformats.org/officeDocument/2006/relationships/font" Target="fonts/Raleway-boldItalic.fntdata"/><Relationship Id="rId21" Type="http://schemas.openxmlformats.org/officeDocument/2006/relationships/font" Target="fonts/Raleway-italic.fntdata"/><Relationship Id="rId24" Type="http://schemas.openxmlformats.org/officeDocument/2006/relationships/font" Target="fonts/RalewaySemiBold-bold.fntdata"/><Relationship Id="rId23" Type="http://schemas.openxmlformats.org/officeDocument/2006/relationships/font" Target="fonts/RalewaySemiBo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Italic.fntdata"/><Relationship Id="rId25" Type="http://schemas.openxmlformats.org/officeDocument/2006/relationships/font" Target="fonts/RalewaySemiBold-italic.fntdata"/><Relationship Id="rId28" Type="http://schemas.openxmlformats.org/officeDocument/2006/relationships/font" Target="fonts/HelveticaNeue-bold.fntdata"/><Relationship Id="rId27" Type="http://schemas.openxmlformats.org/officeDocument/2006/relationships/font" Target="fonts/HelveticaNeue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CenturyGothic-regular.fntdata"/><Relationship Id="rId30" Type="http://schemas.openxmlformats.org/officeDocument/2006/relationships/font" Target="fonts/HelveticaNeue-boldItalic.fntdata"/><Relationship Id="rId11" Type="http://schemas.openxmlformats.org/officeDocument/2006/relationships/slide" Target="slides/slide4.xml"/><Relationship Id="rId33" Type="http://schemas.openxmlformats.org/officeDocument/2006/relationships/font" Target="fonts/CenturyGothic-italic.fntdata"/><Relationship Id="rId10" Type="http://schemas.openxmlformats.org/officeDocument/2006/relationships/slide" Target="slides/slide3.xml"/><Relationship Id="rId32" Type="http://schemas.openxmlformats.org/officeDocument/2006/relationships/font" Target="fonts/CenturyGothic-bold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34" Type="http://schemas.openxmlformats.org/officeDocument/2006/relationships/font" Target="fonts/CenturyGothic-bold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font" Target="fonts/Raleway-regular.fntdata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a0a5cd1799_1_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g2a0a5cd1799_1_35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a0a5cd1799_1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" name="Google Shape;207;g2a0a5cd1799_1_38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a0a5cd1799_1_3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g2a0a5cd1799_1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a0a5cd1799_1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1" name="Google Shape;231;g2a0a5cd1799_1_41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951b5debc9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6" name="Google Shape;246;g2951b5debc9_0_6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3" name="Google Shape;83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1" name="Google Shape;91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2" name="Google Shape;92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6" name="Google Shape;9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9" name="Google Shape;99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2.jpg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mailto:polina.tyutchenko.01@mail.ru" TargetMode="External"/><Relationship Id="rId4" Type="http://schemas.openxmlformats.org/officeDocument/2006/relationships/image" Target="../media/image10.png"/><Relationship Id="rId5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8" name="Google Shape;10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6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/>
              <a:t>Spacer </a:t>
            </a:r>
            <a:endParaRPr sz="3100"/>
          </a:p>
        </p:txBody>
      </p:sp>
      <p:sp>
        <p:nvSpPr>
          <p:cNvPr id="110" name="Google Shape;110;p26"/>
          <p:cNvSpPr txBox="1"/>
          <p:nvPr>
            <p:ph idx="1" type="body"/>
          </p:nvPr>
        </p:nvSpPr>
        <p:spPr>
          <a:xfrm>
            <a:off x="456818" y="1837406"/>
            <a:ext cx="38253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000"/>
              <a:t>Социальная сеть для творчества и работы</a:t>
            </a:r>
            <a:r>
              <a:rPr lang="ru" sz="1000"/>
              <a:t> </a:t>
            </a:r>
            <a:r>
              <a:rPr lang="ru" sz="1000"/>
              <a:t>(HR Consult)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 sz="1000"/>
          </a:p>
        </p:txBody>
      </p:sp>
      <p:pic>
        <p:nvPicPr>
          <p:cNvPr id="111" name="Google Shape;111;p26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6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6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6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6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" name="Google Shape;118;p2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7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7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7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7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0" name="Google Shape;13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7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" name="Google Shape;133;p27"/>
          <p:cNvSpPr txBox="1"/>
          <p:nvPr/>
        </p:nvSpPr>
        <p:spPr>
          <a:xfrm>
            <a:off x="213350" y="2234750"/>
            <a:ext cx="67368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Разрабатываем социальную сеть - биржу для поиска работы для творческих и креативных профессий. Это актуально, потому что наши будущие пользователи ищут удаленную работу и имеют сложности с аналитикой рынка и ценообразованием на свои услуги. </a:t>
            </a:r>
            <a:endParaRPr sz="1500">
              <a:solidFill>
                <a:srgbClr val="202124"/>
              </a:solidFill>
              <a:highlight>
                <a:srgbClr val="FFFFFF"/>
              </a:highlight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4" name="Google Shape;134;p27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5" name="Google Shape;135;p27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6" name="Google Shape;136;p2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2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2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6" name="Google Shape;146;p28"/>
          <p:cNvSpPr txBox="1"/>
          <p:nvPr>
            <p:ph idx="1" type="body"/>
          </p:nvPr>
        </p:nvSpPr>
        <p:spPr>
          <a:xfrm>
            <a:off x="401724" y="2396625"/>
            <a:ext cx="73974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Основная аудитория - специалисты креативной индустрии. Ориентируемся на аудиторию 18-25 лет, которые сейчас работают сммщиками и хотят переквалифицироваться в дизайнера, либо являются Junior/ Midle/ Senior/ Lead дизайнерами и хотят вырасти в профессии.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B2B рынок: малые компании и стартапы, которые имеют ограниченные бюджеты и ищут более доступные услуги.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" name="Google Shape;15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4" name="Google Shape;15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9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0" name="Google Shape;160;p29"/>
          <p:cNvSpPr txBox="1"/>
          <p:nvPr>
            <p:ph idx="1" type="body"/>
          </p:nvPr>
        </p:nvSpPr>
        <p:spPr>
          <a:xfrm>
            <a:off x="456818" y="2568881"/>
            <a:ext cx="6568200" cy="18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Высокая стоимость ошибки в найме креативных специалистов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Рынок РФ 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недоступен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 для использования 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иностранных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 площадок для поиска заказчика и исполнителя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Отсутствие понимания ценообразования или ценности у заказчика, 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часто переговоры об оплате на больших проектах сильно затягиваются и в итоге срываются 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Трудный поиск full-time дистанционной занятости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8" name="Google Shape;16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>
            <p:ph type="title"/>
          </p:nvPr>
        </p:nvSpPr>
        <p:spPr>
          <a:xfrm>
            <a:off x="457192" y="13140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4" name="Google Shape;174;p30"/>
          <p:cNvSpPr txBox="1"/>
          <p:nvPr>
            <p:ph idx="1" type="body"/>
          </p:nvPr>
        </p:nvSpPr>
        <p:spPr>
          <a:xfrm>
            <a:off x="456818" y="1825418"/>
            <a:ext cx="7993200" cy="30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Наше решение - это площадка в интернете в виде сайта на CMS Битрикс, с подключенными хостингами API (базами данных), технологиями информационных баз данных, когнитивными и информационными технологиями, искусственным интеллектом, чат ботом и применением ChatGPT.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При этом с функциями социальной сети: 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Решаем качественный поиск исполнителя в области креативных работ, </a:t>
            </a:r>
            <a:r>
              <a:rPr lang="ru" sz="1300">
                <a:latin typeface="Arial"/>
                <a:ea typeface="Arial"/>
                <a:cs typeface="Arial"/>
                <a:sym typeface="Arial"/>
              </a:rPr>
              <a:t>благодаря тому, что можно будет</a:t>
            </a:r>
            <a:r>
              <a:rPr lang="ru" sz="1300">
                <a:latin typeface="Arial"/>
                <a:ea typeface="Arial"/>
                <a:cs typeface="Arial"/>
                <a:sym typeface="Arial"/>
              </a:rPr>
              <a:t> ознакомиться с кейсами, работами и отзывы предыдущих заказчиков. Люди ищут подтверждение, что специалист крутой через его портфолио и отзывы.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Решаем проблему поиска нового заказчика через возможность размещения на личной странице кейсов, портфолио, отзывов предыдущих заказчиков. </a:t>
            </a:r>
            <a:r>
              <a:rPr lang="ru" sz="1300">
                <a:latin typeface="Arial"/>
                <a:ea typeface="Arial"/>
                <a:cs typeface="Arial"/>
                <a:sym typeface="Arial"/>
              </a:rPr>
              <a:t>Мы даем визуальное подтверждение, что специалист имеет высокую квалификацию.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Даёт доступ к индивидуальному обучению прохождения собеседования</a:t>
            </a:r>
            <a:r>
              <a:rPr lang="ru" sz="1300">
                <a:latin typeface="Arial"/>
                <a:ea typeface="Arial"/>
                <a:cs typeface="Arial"/>
                <a:sym typeface="Arial"/>
              </a:rPr>
              <a:t>, помогает быстро и качественно найти работу, помогает повысить квалификацию в свой сфере или полностью сменить профессиональное направление.</a:t>
            </a: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2" name="Google Shape;18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1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8" name="Google Shape;188;p31"/>
          <p:cNvSpPr txBox="1"/>
          <p:nvPr/>
        </p:nvSpPr>
        <p:spPr>
          <a:xfrm>
            <a:off x="878948" y="1575925"/>
            <a:ext cx="6426000" cy="27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</a:rPr>
              <a:t>Мы, компания HR Consult </a:t>
            </a:r>
            <a:endParaRPr sz="13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</a:rPr>
              <a:t>помогаем</a:t>
            </a:r>
            <a:r>
              <a:rPr lang="ru" sz="1300">
                <a:solidFill>
                  <a:schemeClr val="dk2"/>
                </a:solidFill>
              </a:rPr>
              <a:t> </a:t>
            </a:r>
            <a:r>
              <a:rPr lang="ru" sz="1300">
                <a:solidFill>
                  <a:schemeClr val="dk2"/>
                </a:solidFill>
              </a:rPr>
              <a:t>клиентам</a:t>
            </a:r>
            <a:r>
              <a:rPr lang="ru" sz="1300">
                <a:solidFill>
                  <a:schemeClr val="dk2"/>
                </a:solidFill>
              </a:rPr>
              <a:t> креативных и творческих профессий: сммщикам и дизайнерам</a:t>
            </a:r>
            <a:endParaRPr sz="13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</a:rPr>
              <a:t>в ситуации, когда требуется найти нового заказчика</a:t>
            </a:r>
            <a:endParaRPr sz="13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</a:rPr>
              <a:t>решаем проблему поиска новых проектов, ценообразования, маркетинга</a:t>
            </a:r>
            <a:endParaRPr sz="13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</a:rPr>
              <a:t>с помощью </a:t>
            </a:r>
            <a:r>
              <a:rPr lang="ru" sz="1300">
                <a:solidFill>
                  <a:schemeClr val="dk2"/>
                </a:solidFill>
              </a:rPr>
              <a:t>технологий информационных баз данных, когнитивных технологий, искусственного интеллекта, чат бота</a:t>
            </a:r>
            <a:endParaRPr sz="13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</a:rPr>
              <a:t>и </a:t>
            </a:r>
            <a:r>
              <a:rPr lang="ru" sz="1300">
                <a:solidFill>
                  <a:schemeClr val="dk2"/>
                </a:solidFill>
              </a:rPr>
              <a:t>повысить</a:t>
            </a:r>
            <a:r>
              <a:rPr lang="ru" sz="1300">
                <a:solidFill>
                  <a:schemeClr val="dk2"/>
                </a:solidFill>
              </a:rPr>
              <a:t> узнаваемость в профессии и очередь из довольных клиентов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189" name="Google Shape;189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2"/>
          <p:cNvSpPr/>
          <p:nvPr/>
        </p:nvSpPr>
        <p:spPr>
          <a:xfrm>
            <a:off x="488952" y="413500"/>
            <a:ext cx="21093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2"/>
          <p:cNvSpPr txBox="1"/>
          <p:nvPr/>
        </p:nvSpPr>
        <p:spPr>
          <a:xfrm>
            <a:off x="488944" y="12699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9" name="Google Shape;199;p32"/>
          <p:cNvSpPr txBox="1"/>
          <p:nvPr>
            <p:ph type="title"/>
          </p:nvPr>
        </p:nvSpPr>
        <p:spPr>
          <a:xfrm>
            <a:off x="782800" y="379000"/>
            <a:ext cx="4790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0" name="Google Shape;200;p32"/>
          <p:cNvSpPr txBox="1"/>
          <p:nvPr>
            <p:ph idx="1" type="body"/>
          </p:nvPr>
        </p:nvSpPr>
        <p:spPr>
          <a:xfrm>
            <a:off x="488952" y="1749231"/>
            <a:ext cx="79932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B2B, B2C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</a:t>
            </a:r>
            <a:r>
              <a:rPr b="1" lang="ru"/>
              <a:t>18 152 челове</a:t>
            </a:r>
            <a:r>
              <a:rPr b="1" lang="ru"/>
              <a:t>к/ 554 компаний</a:t>
            </a:r>
            <a:endParaRPr b="1"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</a:t>
            </a:r>
            <a:r>
              <a:rPr lang="ru"/>
              <a:t>для соискателей </a:t>
            </a:r>
            <a:r>
              <a:rPr lang="ru"/>
              <a:t>будет стоить от 3 000 рублей - это 18 152*3 000 = 54 456 000 рублей</a:t>
            </a:r>
            <a:br>
              <a:rPr lang="ru"/>
            </a:br>
            <a:r>
              <a:rPr lang="ru"/>
              <a:t>Наше решение для работодателей будет стоить от 12 000 рублей - это 554 *12 000 = 6 648 000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Сегменты: </a:t>
            </a:r>
            <a:r>
              <a:rPr b="1" lang="ru"/>
              <a:t>272</a:t>
            </a:r>
            <a:r>
              <a:rPr lang="ru" sz="1000">
                <a:solidFill>
                  <a:srgbClr val="3266D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"/>
              <a:t>и</a:t>
            </a:r>
            <a:r>
              <a:rPr lang="ru"/>
              <a:t>щет возможность получить новые знания, первые проекты. (Получают больше всего ценности, платят много и долго)</a:t>
            </a:r>
            <a:r>
              <a:rPr lang="ru"/>
              <a:t> и</a:t>
            </a:r>
            <a:r>
              <a:rPr lang="ru"/>
              <a:t> </a:t>
            </a:r>
            <a:r>
              <a:rPr b="1" lang="ru"/>
              <a:t>8 компаний и стартапа</a:t>
            </a:r>
            <a:r>
              <a:rPr lang="ru"/>
              <a:t>, которые имеют ограниченные бюджеты и ищут более доступные услуги (Получают не очень много ценности, сложно объяснить, нужны доработки продукта, платят не очень долго, требуют больше усилий на обслуживание)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1 687 596 рублей</a:t>
            </a:r>
            <a:endParaRPr b="1"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</a:t>
            </a:r>
            <a:r>
              <a:rPr b="1" lang="ru"/>
              <a:t>237 600 рублей </a:t>
            </a:r>
            <a:r>
              <a:rPr lang="ru"/>
              <a:t>(доля от доли)</a:t>
            </a:r>
            <a:endParaRPr/>
          </a:p>
        </p:txBody>
      </p:sp>
      <p:sp>
        <p:nvSpPr>
          <p:cNvPr id="201" name="Google Shape;20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 txBox="1"/>
          <p:nvPr/>
        </p:nvSpPr>
        <p:spPr>
          <a:xfrm>
            <a:off x="917025" y="1630900"/>
            <a:ext cx="68007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ru" sz="1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это будет подписной доступ для соискателей и пакетное обслуживание для работодателей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3"/>
          <p:cNvSpPr/>
          <p:nvPr/>
        </p:nvSpPr>
        <p:spPr>
          <a:xfrm>
            <a:off x="467843" y="84291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3"/>
          <p:cNvSpPr txBox="1"/>
          <p:nvPr>
            <p:ph type="title"/>
          </p:nvPr>
        </p:nvSpPr>
        <p:spPr>
          <a:xfrm>
            <a:off x="467842" y="84293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3"/>
          <p:cNvSpPr txBox="1"/>
          <p:nvPr>
            <p:ph idx="1" type="body"/>
          </p:nvPr>
        </p:nvSpPr>
        <p:spPr>
          <a:xfrm>
            <a:off x="444900" y="2250325"/>
            <a:ext cx="82542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сайт, где соискатели смогут покупать подписку на аналитический блок, агрегатор рынка труда, для работодатели это комплексные услуги: доступ к базе специалистов, </a:t>
            </a:r>
            <a:r>
              <a:rPr lang="ru"/>
              <a:t>чёрный</a:t>
            </a:r>
            <a:r>
              <a:rPr lang="ru"/>
              <a:t> список </a:t>
            </a:r>
            <a:r>
              <a:rPr lang="ru"/>
              <a:t>исполнителей</a:t>
            </a:r>
            <a:r>
              <a:rPr lang="ru"/>
              <a:t>, рейтинги соискателей, оформление сделок.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от 3 000 рублей в месяц для соискателей, от 12 000 рублей в квартал для </a:t>
            </a:r>
            <a:r>
              <a:rPr lang="ru"/>
              <a:t>работодателей</a:t>
            </a:r>
            <a:r>
              <a:rPr lang="ru"/>
              <a:t>.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Бизнес-модель: будет открыто ООО, один учредитель, нанята команда из 2 разработчиков и 1 дизайнера, внешние консультанты на маркетинговые запуски.  организована разработка данного решения. Затраты на запуск проекта 2 000 000 рублей. 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помощи в создании резюме портфолио </a:t>
            </a:r>
            <a:endParaRPr/>
          </a:p>
        </p:txBody>
      </p:sp>
      <p:sp>
        <p:nvSpPr>
          <p:cNvPr id="215" name="Google Shape;21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4"/>
          <p:cNvSpPr txBox="1"/>
          <p:nvPr>
            <p:ph idx="1" type="body"/>
          </p:nvPr>
        </p:nvSpPr>
        <p:spPr>
          <a:xfrm>
            <a:off x="456818" y="2088581"/>
            <a:ext cx="7993200" cy="27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/>
              <a:t>За период с 14.10.23 по 8.12.23 В настоящий момент описана технология, рассчитана экономика проекта, сформировано техническое задание для разработки, утверждена маркетинговая стратегия.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/>
              <a:t>про</a:t>
            </a:r>
            <a:r>
              <a:rPr lang="ru"/>
              <a:t>ведена аналитика рынка,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/>
              <a:t>Customer Development,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/>
              <a:t>получено подтверждение гипотез,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/>
              <a:t>сформировано понимание продукта,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/>
              <a:t>произведен </a:t>
            </a:r>
            <a:r>
              <a:rPr lang="ru"/>
              <a:t>расчет</a:t>
            </a:r>
            <a:r>
              <a:rPr lang="ru"/>
              <a:t> затрат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/>
              <a:t>составлена бизнес модель проекта. </a:t>
            </a:r>
            <a:endParaRPr/>
          </a:p>
        </p:txBody>
      </p:sp>
      <p:sp>
        <p:nvSpPr>
          <p:cNvPr id="225" name="Google Shape;225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5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34" name="Google Shape;234;p35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35" name="Google Shape;235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43" name="Google Shape;243;p35"/>
          <p:cNvGraphicFramePr/>
          <p:nvPr/>
        </p:nvGraphicFramePr>
        <p:xfrm>
          <a:off x="677672" y="2330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{29C88A9C-9A7A-4DBD-ACE5-AB8FC9318DAE}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Формирование команды разработчиков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12.23 - 1.02.2023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Тютченко Полина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Разработка сайта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1.02.2023-1.04.2023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Тютченко Полина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Тестирование и</a:t>
                      </a:r>
                      <a:r>
                        <a:rPr lang="ru"/>
                        <a:t> доработка ошибок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1.04.2023-1.06.2023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Тютченко Полина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Привлечение первых пользователей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1.06.2023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Тютченко Полина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6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9" name="Google Shape;249;p36"/>
          <p:cNvSpPr txBox="1"/>
          <p:nvPr>
            <p:ph idx="1" type="body"/>
          </p:nvPr>
        </p:nvSpPr>
        <p:spPr>
          <a:xfrm>
            <a:off x="618922" y="227073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">
                <a:solidFill>
                  <a:srgbClr val="132C40"/>
                </a:solidFill>
              </a:rPr>
              <a:t>Тютченко Полина 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e-mail: </a:t>
            </a:r>
            <a:r>
              <a:rPr lang="ru" u="sng">
                <a:solidFill>
                  <a:schemeClr val="hlink"/>
                </a:solidFill>
                <a:hlinkClick r:id="rId3"/>
              </a:rPr>
              <a:t>polina.tyutchenko.01@mail.ru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89174952743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тг @tyutchenko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50" name="Google Shape;25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" name="Google Shape;253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8" name="Google Shape;258;p36"/>
          <p:cNvPicPr preferRelativeResize="0"/>
          <p:nvPr/>
        </p:nvPicPr>
        <p:blipFill rotWithShape="1">
          <a:blip r:embed="rId5">
            <a:alphaModFix/>
          </a:blip>
          <a:srcRect b="4922" l="6762" r="6762" t="4922"/>
          <a:stretch/>
        </p:blipFill>
        <p:spPr>
          <a:xfrm>
            <a:off x="5368301" y="1270225"/>
            <a:ext cx="2185900" cy="3396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