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3" r:id="rId8"/>
    <p:sldId id="276" r:id="rId9"/>
    <p:sldId id="277" r:id="rId10"/>
    <p:sldId id="278" r:id="rId11"/>
    <p:sldId id="279" r:id="rId12"/>
    <p:sldId id="280" r:id="rId13"/>
    <p:sldId id="286" r:id="rId14"/>
    <p:sldId id="285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FB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9" autoAdjust="0"/>
    <p:restoredTop sz="94660"/>
  </p:normalViewPr>
  <p:slideViewPr>
    <p:cSldViewPr>
      <p:cViewPr varScale="1">
        <p:scale>
          <a:sx n="43" d="100"/>
          <a:sy n="43" d="100"/>
        </p:scale>
        <p:origin x="79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2090" y="9691385"/>
            <a:ext cx="7157760" cy="11496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spc="-10" dirty="0" err="1">
                <a:latin typeface="Microsoft Sans Serif"/>
                <a:cs typeface="Microsoft Sans Serif"/>
              </a:rPr>
              <a:t>Крючкина</a:t>
            </a:r>
            <a:r>
              <a:rPr lang="ru-RU" sz="3650" spc="-10" dirty="0">
                <a:latin typeface="Microsoft Sans Serif"/>
                <a:cs typeface="Microsoft Sans Serif"/>
              </a:rPr>
              <a:t> Виктория Юрьевна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spc="-10" dirty="0" err="1">
                <a:latin typeface="Microsoft Sans Serif"/>
                <a:cs typeface="Microsoft Sans Serif"/>
              </a:rPr>
              <a:t>Сыщикова</a:t>
            </a:r>
            <a:r>
              <a:rPr lang="ru-RU" sz="3650" spc="-10" dirty="0">
                <a:latin typeface="Microsoft Sans Serif"/>
                <a:cs typeface="Microsoft Sans Serif"/>
              </a:rPr>
              <a:t> Анастасия Петровна 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15124" y="3521075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Умный наконечник для бормашины </a:t>
            </a:r>
          </a:p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Haptic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1453" y="1263218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81361F7E-AE45-48DB-87BE-6C1F938EC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91194"/>
              </p:ext>
            </p:extLst>
          </p:nvPr>
        </p:nvGraphicFramePr>
        <p:xfrm>
          <a:off x="587447" y="2320083"/>
          <a:ext cx="19078788" cy="81351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39394">
                  <a:extLst>
                    <a:ext uri="{9D8B030D-6E8A-4147-A177-3AD203B41FA5}">
                      <a16:colId xmlns:a16="http://schemas.microsoft.com/office/drawing/2014/main" val="2499979409"/>
                    </a:ext>
                  </a:extLst>
                </a:gridCol>
                <a:gridCol w="9539394">
                  <a:extLst>
                    <a:ext uri="{9D8B030D-6E8A-4147-A177-3AD203B41FA5}">
                      <a16:colId xmlns:a16="http://schemas.microsoft.com/office/drawing/2014/main" val="1114083981"/>
                    </a:ext>
                  </a:extLst>
                </a:gridCol>
              </a:tblGrid>
              <a:tr h="72667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участия в акселерационной программе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участия в акселерационной программе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28417"/>
                  </a:ext>
                </a:extLst>
              </a:tr>
              <a:tr h="2436136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технологии 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Собраны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экспериментальные вибрационные спектры, создана первичная математическая модель.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технологии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функциональный прототип наконечника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07084"/>
                  </a:ext>
                </a:extLst>
              </a:tr>
              <a:tr h="1501728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готовность 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промышленного дизайна.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готовность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модель.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80876"/>
                  </a:ext>
                </a:extLst>
              </a:tr>
              <a:tr h="1968931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Рыночная готовность 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регистрационного удостоверения. Целевая аудитория не определена.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Рыночная готовность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глубокий анализ рынка.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873228"/>
                  </a:ext>
                </a:extLst>
              </a:tr>
              <a:tr h="1501728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Партнерства 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соглашений с производителями.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Партнерства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партнерские соглашения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1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7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D2B822-1217-4210-BEC9-AC3DA258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980" y="613329"/>
            <a:ext cx="7559055" cy="1069240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43850" y="2766868"/>
            <a:ext cx="1334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6–9 месяцев мы планируем значительно расширить нашу базу данных вибрационных сигнатур до более чем 500 образцов тканей, включая патологические, и довести точность нашей модели до 97%.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мы формируем бренд и привлекаем 5–10 ведущих врачей в качестве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амбассадоров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имеет четкую, синхронизированную дорожную карту. В ближайшие 12 месяцев ключевыми задачами являются: завершение научно-исследовательских и опытно-конструкторских работ до стадии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предсерийного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образца, начало клинических испытаний и привлечение посевных инвестиций. Успешное выполнение этих шагов откроет путь к регистрации медицинского 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273937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7655" y="1452552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3FD746-8E1D-44F2-BD88-66E0AD25AA25}"/>
              </a:ext>
            </a:extLst>
          </p:cNvPr>
          <p:cNvSpPr/>
          <p:nvPr/>
        </p:nvSpPr>
        <p:spPr>
          <a:xfrm>
            <a:off x="894152" y="2789093"/>
            <a:ext cx="18784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BE240A-0755-47AB-B48D-7F27A319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69" y="1475498"/>
            <a:ext cx="10801219" cy="108012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DF3A28-8FB3-4C38-BC6B-E368A0A7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48" y="5395572"/>
            <a:ext cx="18783404" cy="51820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EE599A9-FA55-4FFF-AB39-2F3C9D73250F}"/>
              </a:ext>
            </a:extLst>
          </p:cNvPr>
          <p:cNvSpPr/>
          <p:nvPr/>
        </p:nvSpPr>
        <p:spPr>
          <a:xfrm>
            <a:off x="989857" y="2422976"/>
            <a:ext cx="114268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команде отсутствуют два ключевых специалиста: по регистрации медицинских изделий с опытом взаимодействия с Росздравнадзором и инженер по встраиваемым системам. Для производства опытной партии из 50 наконечников, доклинических испытаний, патентования и подготовки к регистрации требуется 7-10 млн рублей на 6–8 месяцев. Основные риски связаны с отсутствием специалиста по регистрации и дефицитом финансирования до получения гранта. Без решения этих двух критических вопросов сдвигаются сроки клинических испытаний и выхода продукта на рынок.</a:t>
            </a:r>
          </a:p>
        </p:txBody>
      </p:sp>
    </p:spTree>
    <p:extLst>
      <p:ext uri="{BB962C8B-B14F-4D97-AF65-F5344CB8AC3E}">
        <p14:creationId xmlns:p14="http://schemas.microsoft.com/office/powerpoint/2010/main" val="339666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FFC21-AF02-4BEE-9D82-8A7709389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692275"/>
            <a:ext cx="10858500" cy="86868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F746FF-EE54-4AED-9B37-7E09B64B1967}"/>
              </a:ext>
            </a:extLst>
          </p:cNvPr>
          <p:cNvSpPr/>
          <p:nvPr/>
        </p:nvSpPr>
        <p:spPr>
          <a:xfrm>
            <a:off x="12566650" y="4777512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Умный наконечник для бормашины </a:t>
            </a:r>
          </a:p>
        </p:txBody>
      </p:sp>
    </p:spTree>
    <p:extLst>
      <p:ext uri="{BB962C8B-B14F-4D97-AF65-F5344CB8AC3E}">
        <p14:creationId xmlns:p14="http://schemas.microsoft.com/office/powerpoint/2010/main" val="44132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375108-3E45-445C-BF70-00AEAB9A0E4B}"/>
              </a:ext>
            </a:extLst>
          </p:cNvPr>
          <p:cNvSpPr txBox="1"/>
          <p:nvPr/>
        </p:nvSpPr>
        <p:spPr>
          <a:xfrm>
            <a:off x="3022600" y="3792627"/>
            <a:ext cx="14058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>
                <a:solidFill>
                  <a:srgbClr val="8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6764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475" y="11892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1311275"/>
            <a:ext cx="1973262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противоречие: несмотря на КТ и микроскопы, заключительный этап обработки твёрдых тканей зуба выполняется инструментами без обратной связи.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кроется в отсутствии объективного показателя, позволяющего точно определить границу между удаляемой патологической тканью и здоровыми анатомическими структурами.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негативные клинические последствия включают: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Ятрогенные перфорации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Термическое повреждение (некроз)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потери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снижения рисков применяют три опосредованные стратегии: предоперационную визуализацию (КТ, 3D-моделирование), апикальный локатор (измерение импеданса) и ментальное планирование. Главная слабость этих подходов — разрозненность: диагностика, измерение длины и обработка тканей не интегрированы в один инструмент.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Endodontics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Endodontic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частота ятрогенных перфораций достигает 2–10%. До трети таких зубов удаляют в течение 3–5 лет, даже после успешной реставрации.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250" y="2349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250" y="1158875"/>
            <a:ext cx="1912620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инновационное решение в области стоматологического инструментария: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стоматологический наконечник с системой тактильного интеллекта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стандартных инструментов, пассивно передающих вращение, разработанный наконечник активно участвует в лечении, предоставляя врачу обратную связь и контроль. Интеллектуальная система базируется на двух элементах: высокочувствительных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вибросенсорах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актуаторе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(электромагнитная муфта/ прецизионный регулятор давления воздуха), который оперативно изменяет скорость вращения бора при пересечении заданной границы между тканями.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нацелен на устранение первопричины осложнений — человеческого фактора при определении границ тканей.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Генерируемая ценность: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клиники — минимизация затрат на лечение осложнений и снижение юридических рисков.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врача — уменьшение вероятности судебных разбирательств и ускоренное профессиональное развитие.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масштабирования: 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терапевтическая стоматология.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34775" y="1300422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7F986E-F554-42E8-ADC6-5B3E0058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38" y="2225675"/>
            <a:ext cx="11458962" cy="90836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20224" y="2050702"/>
            <a:ext cx="108966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данного проекта лежит инновационное технологическое ядро, объединяющее MEMS-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периферийный искусственный интеллект и высокоточную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компактном, интегрированном устройстве. Принципиальное повышение эксплуатационных характеристик достигается за счет трансформации традиционного пассивного инструмента в динамическую систему с активной обратной связью. Эта система способна мгновенно, в течение миллисекунд, идентифицировать тип биологической ткани и автоматически оптимизировать параметры своего функционирования. Проект позиционируется в сегменте критически важных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охватывая микроэлектронику, ИИ и медицинское приборостроение, что создает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условия для привлечения государственной поддержки и реализации стратегии импортозамещения в высокотехнологичном секторе стоматологического оборудования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29804" y="106144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606C15D-5467-44FA-A168-EBF58E8A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75066"/>
              </p:ext>
            </p:extLst>
          </p:nvPr>
        </p:nvGraphicFramePr>
        <p:xfrm>
          <a:off x="755650" y="970875"/>
          <a:ext cx="18466997" cy="102101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0391">
                  <a:extLst>
                    <a:ext uri="{9D8B030D-6E8A-4147-A177-3AD203B41FA5}">
                      <a16:colId xmlns:a16="http://schemas.microsoft.com/office/drawing/2014/main" val="908284636"/>
                    </a:ext>
                  </a:extLst>
                </a:gridCol>
                <a:gridCol w="3708702">
                  <a:extLst>
                    <a:ext uri="{9D8B030D-6E8A-4147-A177-3AD203B41FA5}">
                      <a16:colId xmlns:a16="http://schemas.microsoft.com/office/drawing/2014/main" val="646702084"/>
                    </a:ext>
                  </a:extLst>
                </a:gridCol>
                <a:gridCol w="3708702">
                  <a:extLst>
                    <a:ext uri="{9D8B030D-6E8A-4147-A177-3AD203B41FA5}">
                      <a16:colId xmlns:a16="http://schemas.microsoft.com/office/drawing/2014/main" val="2885567444"/>
                    </a:ext>
                  </a:extLst>
                </a:gridCol>
                <a:gridCol w="3708702">
                  <a:extLst>
                    <a:ext uri="{9D8B030D-6E8A-4147-A177-3AD203B41FA5}">
                      <a16:colId xmlns:a16="http://schemas.microsoft.com/office/drawing/2014/main" val="1119717301"/>
                    </a:ext>
                  </a:extLst>
                </a:gridCol>
                <a:gridCol w="3670500">
                  <a:extLst>
                    <a:ext uri="{9D8B030D-6E8A-4147-A177-3AD203B41FA5}">
                      <a16:colId xmlns:a16="http://schemas.microsoft.com/office/drawing/2014/main" val="2485879747"/>
                    </a:ext>
                  </a:extLst>
                </a:gridCol>
              </a:tblGrid>
              <a:tr h="347174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разработка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Умный наконечник с </a:t>
                      </a:r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вибросенсорикой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Россия)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 №1 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Активные системы с апикальным контролем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США/Германия)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 №2 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(Название, страна)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ru-RU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Наконечники со встроенными апикальным локатором, Япония)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 №3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(Премиальные</a:t>
                      </a:r>
                      <a:r>
                        <a:rPr lang="ru-RU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хирургические системы с навигацией, Австрия 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98661"/>
                  </a:ext>
                </a:extLst>
              </a:tr>
              <a:tr h="112706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Активный.замкнутый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Активный,но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сигнализация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Активный, навигационный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4633"/>
                  </a:ext>
                </a:extLst>
              </a:tr>
              <a:tr h="344411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распознавания тканей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Автоматическая адаптация режима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локализации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Импортозамещение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Вибрационная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спектроскопия</a:t>
                      </a: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 остановка, плавное снижение оборотов</a:t>
                      </a: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Высокий, полностью российская разработка, замена импортных премиальных систем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Импедансный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работает только в корневом канале, в жидкой среде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Нулевой, полностью импортированный продукт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Импедансный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встроен в корпус наконечник. Работает только в режиме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эндодонтии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Нулевой , японский продукт не имеет аналогов 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Нулевой, австрийский продукт, высокая цена, отсутствие сервисной поддержки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34286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flipV="1">
            <a:off x="868467" y="8169275"/>
            <a:ext cx="18257845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81453" y="9388256"/>
            <a:ext cx="18441556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9726" y="-8747"/>
            <a:ext cx="19119937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19C06C-EB97-4722-ACB5-38A0CF89A1ED}"/>
              </a:ext>
            </a:extLst>
          </p:cNvPr>
          <p:cNvSpPr/>
          <p:nvPr/>
        </p:nvSpPr>
        <p:spPr>
          <a:xfrm>
            <a:off x="371649" y="1176526"/>
            <a:ext cx="195166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первую очередь, частные стоматологические клиники, позиционирующие себя в премиум-сегменте, а также крупные стоматологические сети.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Второстепенные каналы сбыта: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OEM-партнерство с отечественными производителями, участие в государственных тендерах и поставки в образовательные учреждениях.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Ценовая политика: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наконечника варьируется от 120 000 до 180 000 рублей, определяемая комплектацией и выбранным каналом реализации.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получения дохода: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Комбинирует прямые продажи, абонентскую плату за обновления программного обеспечения и библиотек тканей. Общий объем рынка: оценивается в 4–6 миллиардов рублей ежегодно.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драйверы роста: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регистрации в Росздравнадзоре, подтверждение статуса российского производителя и включение в списки для государственных закупок.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видение: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проект сфокусирован на высокодоходном премиальном сегменте российского рынка. Здесь наблюдается устойчивый спрос на инновационные технологии активной безопасности, а также готовность инвестировать в решения,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минимизирующие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клинические риски. </a:t>
            </a:r>
          </a:p>
        </p:txBody>
      </p:sp>
    </p:spTree>
    <p:extLst>
      <p:ext uri="{BB962C8B-B14F-4D97-AF65-F5344CB8AC3E}">
        <p14:creationId xmlns:p14="http://schemas.microsoft.com/office/powerpoint/2010/main" val="230391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3203" y="1314664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A86D21-A5FA-4581-99BD-66B942F94FAF}"/>
              </a:ext>
            </a:extLst>
          </p:cNvPr>
          <p:cNvSpPr txBox="1"/>
          <p:nvPr/>
        </p:nvSpPr>
        <p:spPr>
          <a:xfrm>
            <a:off x="9589770" y="580644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01594-AF5E-4155-A3AC-FF344375223B}"/>
              </a:ext>
            </a:extLst>
          </p:cNvPr>
          <p:cNvSpPr txBox="1"/>
          <p:nvPr/>
        </p:nvSpPr>
        <p:spPr>
          <a:xfrm>
            <a:off x="9589770" y="580644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789342-E4B4-4508-BBD4-0743F2F942F7}"/>
              </a:ext>
            </a:extLst>
          </p:cNvPr>
          <p:cNvSpPr txBox="1"/>
          <p:nvPr/>
        </p:nvSpPr>
        <p:spPr>
          <a:xfrm>
            <a:off x="111162" y="2060384"/>
            <a:ext cx="19603334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Крючкина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Юрьевна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курса. МИ.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Лидер, функционал: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обработка данных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вибросенсоров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планирование и дорожная карта разработки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задач между участниками и контроль сроков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ключевых технических и клинических решений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отчётности и презентация проекта перед экспертным сообществом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Релевантный опыт: участие в подобных проектах.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Сыщикова Анастасия Петровна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курса 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Работник, функционал: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отчётности и презентация проекта перед экспертным сообществом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 актуализация проектной документации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и её обработка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Релевантный опыт: участие в подобных проектах.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«входе» в программу: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Лидер: координация команды, понимание стоматологии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мышление.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Работник: умение искать информацию по заданным темам,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навыки работы с документами и перепиской.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59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ПАРТНЕРЫ (при наличии)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868467" y="3257993"/>
            <a:ext cx="15584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74896" y="2393131"/>
            <a:ext cx="1148052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Клинической основой проекта стал запрос врача-стоматолога-хирурга: «Я ищу инструмент, который будет ощущать ткани с моей чувствительностью, но при этом действовать быстрее и не знать усталости. Важно, чтобы бор самостоятельно останавливался в нужной точке, без моего участия».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партнеры: МГМСУ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им.Евдокимова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стороны: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Стоматологические клиники, производители стоматологического оборудования, страховые медицинские организации.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итог нашего партнерства: Разработка и производство первого российского стоматологического наконечника с активной системой безопасности, который успешно конкурирует с ведущими мировыми брендами  в сегменте высокотехнологичного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83617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CD5B8041-751B-4115-BC10-44C668197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64808"/>
              </p:ext>
            </p:extLst>
          </p:nvPr>
        </p:nvGraphicFramePr>
        <p:xfrm>
          <a:off x="840797" y="2454275"/>
          <a:ext cx="18422506" cy="8398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031">
                  <a:extLst>
                    <a:ext uri="{9D8B030D-6E8A-4147-A177-3AD203B41FA5}">
                      <a16:colId xmlns:a16="http://schemas.microsoft.com/office/drawing/2014/main" val="2146707146"/>
                    </a:ext>
                  </a:extLst>
                </a:gridCol>
                <a:gridCol w="7968822">
                  <a:extLst>
                    <a:ext uri="{9D8B030D-6E8A-4147-A177-3AD203B41FA5}">
                      <a16:colId xmlns:a16="http://schemas.microsoft.com/office/drawing/2014/main" val="4205423820"/>
                    </a:ext>
                  </a:extLst>
                </a:gridCol>
                <a:gridCol w="8220653">
                  <a:extLst>
                    <a:ext uri="{9D8B030D-6E8A-4147-A177-3AD203B41FA5}">
                      <a16:colId xmlns:a16="http://schemas.microsoft.com/office/drawing/2014/main" val="1604952429"/>
                    </a:ext>
                  </a:extLst>
                </a:gridCol>
              </a:tblGrid>
              <a:tr h="1271138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8473"/>
                  </a:ext>
                </a:extLst>
              </a:tr>
              <a:tr h="2132157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концепции, лабораторные исследования, создание макета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описана в тексте проекта (наконечник +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вибросенсоры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актуатор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Есть понимание клинической проблемы (перфорации, некроз). Проведён аналитический обзор литературы (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Endodontics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др.). Макета в железе пока нет.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225597"/>
                  </a:ext>
                </a:extLst>
              </a:tr>
              <a:tr h="1319906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прототипа, подтверждение характеристик в лабораторных условиях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визуализация прототипа , лабораторных испытаний не проводилось. Отсутствует инженер по встраиваемым системам и финансирование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50802"/>
                  </a:ext>
                </a:extLst>
              </a:tr>
              <a:tr h="112318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Пилотирование проекта (опытные испытания)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Фотодемонстрация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прототипа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127428"/>
                  </a:ext>
                </a:extLst>
              </a:tr>
              <a:tr h="103332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Предсерийное производство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достигнут. Опытная партия (50 шт.) не произведена.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27280"/>
                  </a:ext>
                </a:extLst>
              </a:tr>
              <a:tr h="1273686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Серийное производство, коммерческое использование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достигнут. Нет регистрации в Росздравнадзоре, нет контрактов с клиниками.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052952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BE17E8-521A-4823-BAF1-4E37BFDA0B21}"/>
              </a:ext>
            </a:extLst>
          </p:cNvPr>
          <p:cNvSpPr/>
          <p:nvPr/>
        </p:nvSpPr>
        <p:spPr>
          <a:xfrm>
            <a:off x="840797" y="46325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4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1290</Words>
  <Application>Microsoft Office PowerPoint</Application>
  <PresentationFormat>Произвольный</PresentationFormat>
  <Paragraphs>173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НатПК</dc:creator>
  <cp:lastModifiedBy>НатПК</cp:lastModifiedBy>
  <cp:revision>34</cp:revision>
  <dcterms:created xsi:type="dcterms:W3CDTF">2026-02-16T12:08:47Z</dcterms:created>
  <dcterms:modified xsi:type="dcterms:W3CDTF">2026-03-30T19:01:34Z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