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57" r:id="rId4"/>
    <p:sldId id="260" r:id="rId5"/>
    <p:sldId id="261" r:id="rId6"/>
    <p:sldId id="263" r:id="rId7"/>
    <p:sldId id="264" r:id="rId8"/>
    <p:sldId id="265" r:id="rId9"/>
    <p:sldId id="270" r:id="rId10"/>
    <p:sldId id="266" r:id="rId11"/>
    <p:sldId id="271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706"/>
    <a:srgbClr val="0073C2"/>
    <a:srgbClr val="42C4C0"/>
    <a:srgbClr val="0D3A53"/>
    <a:srgbClr val="13567B"/>
    <a:srgbClr val="28807E"/>
    <a:srgbClr val="1F6361"/>
    <a:srgbClr val="156089"/>
    <a:srgbClr val="C1C35B"/>
    <a:srgbClr val="BBA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448C0-E7C8-43AA-884D-8F8E950EE5F2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7B1C1-3523-4A4F-ACCC-5C71A20A3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031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7B1C1-3523-4A4F-ACCC-5C71A20A3B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454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E8DA75-D843-E522-43A5-8FD421D3D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10A463-CCBB-C0BE-CDF5-7CC00B8F8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21AC00-85E8-7258-5C25-26E91C0E5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BCF5EA-1BA0-E294-05F0-E0E526953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78E8D9-E0DF-9063-ADD6-2BC3F40EA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059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F92FB-2DE1-289E-53BB-9139544AF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5DA602-C6E4-88ED-76EC-BDFFD0301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E16FC9-F0CE-5D17-8CF3-9967D8F0E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B3B934-1FF6-B940-8554-91A16F916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61D08F-78A8-5673-39A7-2201FE4D8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398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8F192-607C-09FB-4385-74AB3EB42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DC34C4-0404-E965-6817-1B4A1B10A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303C4F-5FD9-7016-69C0-9CF87E452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915178-EFD3-6DEE-C51E-2F3F7E189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80C0B9-6361-6C27-931E-EB706394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132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25F9A-2695-41D6-2964-60A7388A4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59F03B-87C5-E7B3-129E-A0A69BEF5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417622-4E0B-9452-AD8B-58289630E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9F77DC-74BC-A4B9-02EE-C0FD069DD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25DE4B-F765-0858-10A1-CCBA975D0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A40E0-8D9B-2522-047B-C5A312551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54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2B3EFE-AE73-37B6-9E6A-D7E8FB13F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E735FF-1D38-03F0-FAF3-5B70C7612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4812F-6DD9-44B0-2F79-1440B2768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68AA0C-9897-9864-4CA4-9750CE36F6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41682FE-C9BD-D7CB-8823-D924711CAB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E32C8A3-DAFC-A73C-00E6-4C5CF24F0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0A7A0AF-5F51-D42B-D76A-09928FFB7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0062AEF-7354-CE3F-907E-B1C5D369E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36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32E46-8D37-9B9E-DC6B-B8CE876A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C3F12A-2BBD-D357-8166-D50A9772A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C42C452-CE2D-B640-7A2B-50E9EBDF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15D8B4-3B3D-99CF-EFC6-3DE70EA05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13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0E21C36-72D3-4A51-EC29-3287B977F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8A17E0F-FAB3-4D5C-7645-94A54AB0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51DABF6-6482-D4E5-3D7F-B2E52EB3B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3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37904F-7921-E6EB-2BBC-D2387D7CB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26AE1-AEC0-71C9-2054-E27B90388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B9A3CE-8038-6E16-673F-2650EBF1F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891975-AF21-423B-917A-5B7C22C7E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7DE03B-E9B2-6FEC-2642-D7E9BA6A3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BF05F9-B913-B300-C04B-E66B02BA6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992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3E96B0-36D6-CC87-999F-511C6E42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899ED48-F352-AA89-4819-5EAF3C9C91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462E10-BB10-5611-45DB-9B5283F55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8FD57A-9B5B-F58C-ED50-0AE3E59F8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10A139-52F8-BDCF-7B46-8124315DA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07FBEE-3547-4F5F-538F-321E3EB29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885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C6D9B8-FBEA-D22C-D8F5-B9EFA5B43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18DCA5-BC75-8783-8788-2542F2315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EF45B2-E2A6-5B51-A644-96DE24DEC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EBACAE-B598-DA22-7B37-B4FB8E11B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F2F9BA-2665-0499-6E24-CEDA04DA8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8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882DD0B-857D-86AD-2C97-FA9E50862B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8B397B-046F-5ECF-19DF-C43850043D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50D544-9079-AABB-ACC6-0C802262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948541-ACFB-CE12-9D8E-B7193AEA6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B4DE0A-FDD2-FA6F-0174-8F241D0C4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87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72147-8CC8-BFA1-C39A-CA2DCAAC9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3FBAD7-F0C3-9B2B-35E5-FBF278F52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94806B-34CE-1E73-8B88-DA95762813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9B42A-0C0B-448C-BE6B-8E421BBC2BAF}" type="datetimeFigureOut">
              <a:rPr lang="ru-RU" smtClean="0"/>
              <a:t>27.07.2025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265CE3-9D31-CCA9-325F-D3079DE90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2563E-57E9-CF9B-9471-6B20612A2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266CB-0061-4A74-B31A-7AFE387B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25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3.wdp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D9FC423-10FD-0E24-E2A9-5232A561B5E8}"/>
              </a:ext>
            </a:extLst>
          </p:cNvPr>
          <p:cNvSpPr/>
          <p:nvPr/>
        </p:nvSpPr>
        <p:spPr>
          <a:xfrm>
            <a:off x="0" y="-32765"/>
            <a:ext cx="12192000" cy="6890765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Шестиугольник 13">
            <a:extLst>
              <a:ext uri="{FF2B5EF4-FFF2-40B4-BE49-F238E27FC236}">
                <a16:creationId xmlns:a16="http://schemas.microsoft.com/office/drawing/2014/main" id="{65DD82E3-2D85-4069-FDB8-FCA7A117D427}"/>
              </a:ext>
            </a:extLst>
          </p:cNvPr>
          <p:cNvSpPr/>
          <p:nvPr/>
        </p:nvSpPr>
        <p:spPr>
          <a:xfrm>
            <a:off x="9474316" y="792853"/>
            <a:ext cx="1260813" cy="1086908"/>
          </a:xfrm>
          <a:prstGeom prst="hexagon">
            <a:avLst/>
          </a:prstGeom>
          <a:solidFill>
            <a:srgbClr val="42C4C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3A5193-803A-D477-FAE8-D48D30B63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5289" y="2893171"/>
            <a:ext cx="6427455" cy="2628522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42C4C0"/>
                </a:solidFill>
                <a:latin typeface="Montserrat" panose="00000800000000000000" pitchFamily="2" charset="-52"/>
              </a:rPr>
              <a:t>Модульный органайзер</a:t>
            </a:r>
            <a:br>
              <a:rPr lang="ru-RU" b="1" dirty="0">
                <a:solidFill>
                  <a:srgbClr val="42C4C0"/>
                </a:solidFill>
                <a:latin typeface="Montserrat" panose="00000800000000000000" pitchFamily="2" charset="-52"/>
              </a:rPr>
            </a:br>
            <a:r>
              <a:rPr lang="ru-RU" b="1" dirty="0">
                <a:solidFill>
                  <a:srgbClr val="42C4C0"/>
                </a:solidFill>
                <a:latin typeface="Montserrat" panose="00000800000000000000" pitchFamily="2" charset="-52"/>
              </a:rPr>
              <a:t>«</a:t>
            </a:r>
            <a:r>
              <a:rPr lang="en-US" b="1" dirty="0">
                <a:solidFill>
                  <a:srgbClr val="42C4C0"/>
                </a:solidFill>
                <a:latin typeface="Montserrat" panose="00000800000000000000" pitchFamily="2" charset="-52"/>
              </a:rPr>
              <a:t>So Good</a:t>
            </a:r>
            <a:r>
              <a:rPr lang="ru-RU" b="1" dirty="0">
                <a:solidFill>
                  <a:srgbClr val="42C4C0"/>
                </a:solidFill>
                <a:latin typeface="Montserrat" panose="00000800000000000000" pitchFamily="2" charset="-52"/>
              </a:rPr>
              <a:t>»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BFCA242-5EEF-692D-6EC3-1EA03DDF34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9810" y="5673546"/>
            <a:ext cx="8618414" cy="692130"/>
          </a:xfrm>
        </p:spPr>
        <p:txBody>
          <a:bodyPr>
            <a:normAutofit fontScale="92500"/>
          </a:bodyPr>
          <a:lstStyle/>
          <a:p>
            <a:pPr algn="ctr"/>
            <a:r>
              <a:rPr lang="ru-RU" sz="3600" b="1" dirty="0">
                <a:solidFill>
                  <a:srgbClr val="BBA362"/>
                </a:solidFill>
                <a:latin typeface="Montserrat" panose="00000800000000000000" pitchFamily="2" charset="-52"/>
              </a:rPr>
              <a:t>Совершенство форм и наполнения</a:t>
            </a:r>
          </a:p>
        </p:txBody>
      </p:sp>
      <p:sp>
        <p:nvSpPr>
          <p:cNvPr id="19" name="Шестиугольник 18">
            <a:extLst>
              <a:ext uri="{FF2B5EF4-FFF2-40B4-BE49-F238E27FC236}">
                <a16:creationId xmlns:a16="http://schemas.microsoft.com/office/drawing/2014/main" id="{6BA1CF9C-F5D6-93AA-0BCC-78D9DA2E7417}"/>
              </a:ext>
            </a:extLst>
          </p:cNvPr>
          <p:cNvSpPr/>
          <p:nvPr/>
        </p:nvSpPr>
        <p:spPr>
          <a:xfrm>
            <a:off x="10610966" y="1412234"/>
            <a:ext cx="1260813" cy="1086908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>
            <a:extLst>
              <a:ext uri="{FF2B5EF4-FFF2-40B4-BE49-F238E27FC236}">
                <a16:creationId xmlns:a16="http://schemas.microsoft.com/office/drawing/2014/main" id="{8BCF1B3F-5443-9453-4553-331DA8FD5B0B}"/>
              </a:ext>
            </a:extLst>
          </p:cNvPr>
          <p:cNvSpPr/>
          <p:nvPr/>
        </p:nvSpPr>
        <p:spPr>
          <a:xfrm>
            <a:off x="8337666" y="173472"/>
            <a:ext cx="1260813" cy="1086908"/>
          </a:xfrm>
          <a:prstGeom prst="hexagon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>
            <a:extLst>
              <a:ext uri="{FF2B5EF4-FFF2-40B4-BE49-F238E27FC236}">
                <a16:creationId xmlns:a16="http://schemas.microsoft.com/office/drawing/2014/main" id="{7ABFD518-0594-2A27-CC25-FBADE58FAA9E}"/>
              </a:ext>
            </a:extLst>
          </p:cNvPr>
          <p:cNvSpPr/>
          <p:nvPr/>
        </p:nvSpPr>
        <p:spPr>
          <a:xfrm>
            <a:off x="10610966" y="146281"/>
            <a:ext cx="1260813" cy="1086908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Шестиугольник 21">
            <a:extLst>
              <a:ext uri="{FF2B5EF4-FFF2-40B4-BE49-F238E27FC236}">
                <a16:creationId xmlns:a16="http://schemas.microsoft.com/office/drawing/2014/main" id="{4506545B-1AE5-E4CE-7D45-E5759E3BE593}"/>
              </a:ext>
            </a:extLst>
          </p:cNvPr>
          <p:cNvSpPr/>
          <p:nvPr/>
        </p:nvSpPr>
        <p:spPr>
          <a:xfrm rot="5400000">
            <a:off x="2633815" y="630887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>
            <a:extLst>
              <a:ext uri="{FF2B5EF4-FFF2-40B4-BE49-F238E27FC236}">
                <a16:creationId xmlns:a16="http://schemas.microsoft.com/office/drawing/2014/main" id="{36BFFC27-EB78-F264-1E86-DFA0DA43FEB9}"/>
              </a:ext>
            </a:extLst>
          </p:cNvPr>
          <p:cNvSpPr/>
          <p:nvPr/>
        </p:nvSpPr>
        <p:spPr>
          <a:xfrm rot="5400000">
            <a:off x="3528952" y="686545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Шестиугольник 23">
            <a:extLst>
              <a:ext uri="{FF2B5EF4-FFF2-40B4-BE49-F238E27FC236}">
                <a16:creationId xmlns:a16="http://schemas.microsoft.com/office/drawing/2014/main" id="{4A4AADB9-4973-9D31-5DC6-B06F18228B67}"/>
              </a:ext>
            </a:extLst>
          </p:cNvPr>
          <p:cNvSpPr/>
          <p:nvPr/>
        </p:nvSpPr>
        <p:spPr>
          <a:xfrm>
            <a:off x="10608671" y="2650995"/>
            <a:ext cx="1260813" cy="1086908"/>
          </a:xfrm>
          <a:prstGeom prst="hexagon">
            <a:avLst/>
          </a:prstGeom>
          <a:solidFill>
            <a:srgbClr val="42C4C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Шестиугольник 24">
            <a:extLst>
              <a:ext uri="{FF2B5EF4-FFF2-40B4-BE49-F238E27FC236}">
                <a16:creationId xmlns:a16="http://schemas.microsoft.com/office/drawing/2014/main" id="{C45E1251-77ED-E5D8-D1CC-E5D6ADA933F0}"/>
              </a:ext>
            </a:extLst>
          </p:cNvPr>
          <p:cNvSpPr/>
          <p:nvPr/>
        </p:nvSpPr>
        <p:spPr>
          <a:xfrm rot="5400000">
            <a:off x="3091810" y="-151066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>
            <a:extLst>
              <a:ext uri="{FF2B5EF4-FFF2-40B4-BE49-F238E27FC236}">
                <a16:creationId xmlns:a16="http://schemas.microsoft.com/office/drawing/2014/main" id="{6D78FA18-E784-1D01-AC23-96731ADA6484}"/>
              </a:ext>
            </a:extLst>
          </p:cNvPr>
          <p:cNvSpPr/>
          <p:nvPr/>
        </p:nvSpPr>
        <p:spPr>
          <a:xfrm>
            <a:off x="8337666" y="1443773"/>
            <a:ext cx="1260813" cy="1086908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Шестиугольник 26">
            <a:extLst>
              <a:ext uri="{FF2B5EF4-FFF2-40B4-BE49-F238E27FC236}">
                <a16:creationId xmlns:a16="http://schemas.microsoft.com/office/drawing/2014/main" id="{F1DA36F5-2889-66FE-1D34-A2E0E4D87132}"/>
              </a:ext>
            </a:extLst>
          </p:cNvPr>
          <p:cNvSpPr/>
          <p:nvPr/>
        </p:nvSpPr>
        <p:spPr>
          <a:xfrm>
            <a:off x="7201016" y="778022"/>
            <a:ext cx="1260813" cy="1086908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Шестиугольник 27">
            <a:extLst>
              <a:ext uri="{FF2B5EF4-FFF2-40B4-BE49-F238E27FC236}">
                <a16:creationId xmlns:a16="http://schemas.microsoft.com/office/drawing/2014/main" id="{0832053D-7CA7-6A63-FBCC-512994BE2144}"/>
              </a:ext>
            </a:extLst>
          </p:cNvPr>
          <p:cNvSpPr/>
          <p:nvPr/>
        </p:nvSpPr>
        <p:spPr>
          <a:xfrm rot="5400000">
            <a:off x="2191748" y="-165031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Шестиугольник 30">
            <a:extLst>
              <a:ext uri="{FF2B5EF4-FFF2-40B4-BE49-F238E27FC236}">
                <a16:creationId xmlns:a16="http://schemas.microsoft.com/office/drawing/2014/main" id="{E332D6A0-C7B9-5F57-DDE1-28D9EB406EF6}"/>
              </a:ext>
            </a:extLst>
          </p:cNvPr>
          <p:cNvSpPr/>
          <p:nvPr/>
        </p:nvSpPr>
        <p:spPr>
          <a:xfrm rot="5400000">
            <a:off x="-45805" y="633967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Шестиугольник 28">
            <a:extLst>
              <a:ext uri="{FF2B5EF4-FFF2-40B4-BE49-F238E27FC236}">
                <a16:creationId xmlns:a16="http://schemas.microsoft.com/office/drawing/2014/main" id="{F846DA99-A98E-5B4C-3D36-1BDB652D344B}"/>
              </a:ext>
            </a:extLst>
          </p:cNvPr>
          <p:cNvSpPr/>
          <p:nvPr/>
        </p:nvSpPr>
        <p:spPr>
          <a:xfrm rot="5400000">
            <a:off x="1291398" y="-170466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Шестиугольник 29">
            <a:extLst>
              <a:ext uri="{FF2B5EF4-FFF2-40B4-BE49-F238E27FC236}">
                <a16:creationId xmlns:a16="http://schemas.microsoft.com/office/drawing/2014/main" id="{04E5E98C-AB9E-F168-64A9-09632763B7C6}"/>
              </a:ext>
            </a:extLst>
          </p:cNvPr>
          <p:cNvSpPr/>
          <p:nvPr/>
        </p:nvSpPr>
        <p:spPr>
          <a:xfrm rot="5400000">
            <a:off x="391336" y="-170466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0FE937-FF12-71ED-9A51-7826148785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7" t="6328" r="19798" b="14260"/>
          <a:stretch>
            <a:fillRect/>
          </a:stretch>
        </p:blipFill>
        <p:spPr>
          <a:xfrm>
            <a:off x="900501" y="1952079"/>
            <a:ext cx="3563718" cy="3588936"/>
          </a:xfrm>
          <a:prstGeom prst="roundRect">
            <a:avLst>
              <a:gd name="adj" fmla="val 18433"/>
            </a:avLst>
          </a:prstGeom>
          <a:ln w="9525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6000000" scaled="0"/>
            </a:gra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C179A4E3-DC48-8421-889E-426D2935FBC1}"/>
              </a:ext>
            </a:extLst>
          </p:cNvPr>
          <p:cNvSpPr/>
          <p:nvPr/>
        </p:nvSpPr>
        <p:spPr>
          <a:xfrm>
            <a:off x="871196" y="5826493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1A7D5575-B416-FC74-6F58-BEBC0D9F6239}"/>
              </a:ext>
            </a:extLst>
          </p:cNvPr>
          <p:cNvSpPr/>
          <p:nvPr/>
        </p:nvSpPr>
        <p:spPr>
          <a:xfrm>
            <a:off x="56592" y="5344392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820ECDD5-C065-2504-FC4E-5EC0D2C358A5}"/>
              </a:ext>
            </a:extLst>
          </p:cNvPr>
          <p:cNvSpPr/>
          <p:nvPr/>
        </p:nvSpPr>
        <p:spPr>
          <a:xfrm rot="5400000">
            <a:off x="-467870" y="1449006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481EFFD5-DB76-773B-4EA3-A0EC9A540383}"/>
              </a:ext>
            </a:extLst>
          </p:cNvPr>
          <p:cNvSpPr/>
          <p:nvPr/>
        </p:nvSpPr>
        <p:spPr>
          <a:xfrm>
            <a:off x="37624" y="6261524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E35056E1-F7F3-426B-1C01-78EB2C91E79E}"/>
              </a:ext>
            </a:extLst>
          </p:cNvPr>
          <p:cNvSpPr/>
          <p:nvPr/>
        </p:nvSpPr>
        <p:spPr>
          <a:xfrm>
            <a:off x="1693317" y="6272110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5F59E827-83E7-D3E0-9478-4F0D94DA1994}"/>
              </a:ext>
            </a:extLst>
          </p:cNvPr>
          <p:cNvSpPr/>
          <p:nvPr/>
        </p:nvSpPr>
        <p:spPr>
          <a:xfrm>
            <a:off x="10741266" y="3887148"/>
            <a:ext cx="638479" cy="550413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FAA2357C-4DA7-8320-036D-2195EE5A5CF4}"/>
              </a:ext>
            </a:extLst>
          </p:cNvPr>
          <p:cNvSpPr/>
          <p:nvPr/>
        </p:nvSpPr>
        <p:spPr>
          <a:xfrm>
            <a:off x="11379745" y="4233930"/>
            <a:ext cx="638479" cy="550413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A1DDD103-5B54-57AB-5680-ABD1D5343B02}"/>
              </a:ext>
            </a:extLst>
          </p:cNvPr>
          <p:cNvSpPr/>
          <p:nvPr/>
        </p:nvSpPr>
        <p:spPr>
          <a:xfrm rot="5400000">
            <a:off x="955703" y="615816"/>
            <a:ext cx="638479" cy="550413"/>
          </a:xfrm>
          <a:prstGeom prst="hexagon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5AA17261-2A4B-E006-48E5-6BA3F4B263AE}"/>
              </a:ext>
            </a:extLst>
          </p:cNvPr>
          <p:cNvSpPr/>
          <p:nvPr/>
        </p:nvSpPr>
        <p:spPr>
          <a:xfrm rot="5400000">
            <a:off x="1853446" y="626538"/>
            <a:ext cx="638479" cy="550413"/>
          </a:xfrm>
          <a:prstGeom prst="hexagon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D3A76ED0-0C49-27EA-1725-F6FF4B1042AE}"/>
              </a:ext>
            </a:extLst>
          </p:cNvPr>
          <p:cNvSpPr/>
          <p:nvPr/>
        </p:nvSpPr>
        <p:spPr>
          <a:xfrm rot="5400000">
            <a:off x="1407237" y="1131860"/>
            <a:ext cx="638479" cy="550413"/>
          </a:xfrm>
          <a:prstGeom prst="hexagon">
            <a:avLst/>
          </a:prstGeom>
          <a:solidFill>
            <a:srgbClr val="42C4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43F4CC08-3123-F1DD-C86F-4C8913CB6390}"/>
              </a:ext>
            </a:extLst>
          </p:cNvPr>
          <p:cNvCxnSpPr>
            <a:cxnSpLocks/>
          </p:cNvCxnSpPr>
          <p:nvPr/>
        </p:nvCxnSpPr>
        <p:spPr>
          <a:xfrm>
            <a:off x="6977081" y="1321476"/>
            <a:ext cx="713163" cy="1426324"/>
          </a:xfrm>
          <a:prstGeom prst="line">
            <a:avLst/>
          </a:prstGeom>
          <a:ln w="762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24D689D8-3BB1-30D4-2512-664F7B451383}"/>
              </a:ext>
            </a:extLst>
          </p:cNvPr>
          <p:cNvCxnSpPr>
            <a:cxnSpLocks/>
          </p:cNvCxnSpPr>
          <p:nvPr/>
        </p:nvCxnSpPr>
        <p:spPr>
          <a:xfrm flipH="1">
            <a:off x="6977081" y="-104848"/>
            <a:ext cx="713163" cy="1426324"/>
          </a:xfrm>
          <a:prstGeom prst="line">
            <a:avLst/>
          </a:prstGeom>
          <a:ln w="762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DC5C0EF-122B-0725-999F-7C2F1399F3D5}"/>
              </a:ext>
            </a:extLst>
          </p:cNvPr>
          <p:cNvCxnSpPr>
            <a:cxnSpLocks/>
          </p:cNvCxnSpPr>
          <p:nvPr/>
        </p:nvCxnSpPr>
        <p:spPr>
          <a:xfrm>
            <a:off x="7690244" y="2747800"/>
            <a:ext cx="1882749" cy="0"/>
          </a:xfrm>
          <a:prstGeom prst="line">
            <a:avLst/>
          </a:prstGeom>
          <a:ln w="762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Шестиугольник 55">
            <a:extLst>
              <a:ext uri="{FF2B5EF4-FFF2-40B4-BE49-F238E27FC236}">
                <a16:creationId xmlns:a16="http://schemas.microsoft.com/office/drawing/2014/main" id="{B59A8326-4999-1611-FE54-9EA4518AACAA}"/>
              </a:ext>
            </a:extLst>
          </p:cNvPr>
          <p:cNvSpPr/>
          <p:nvPr/>
        </p:nvSpPr>
        <p:spPr>
          <a:xfrm>
            <a:off x="10741266" y="4589414"/>
            <a:ext cx="638479" cy="550413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Шестиугольник 56">
            <a:extLst>
              <a:ext uri="{FF2B5EF4-FFF2-40B4-BE49-F238E27FC236}">
                <a16:creationId xmlns:a16="http://schemas.microsoft.com/office/drawing/2014/main" id="{B83EB141-9954-FC71-CB85-7A6847F42FB0}"/>
              </a:ext>
            </a:extLst>
          </p:cNvPr>
          <p:cNvSpPr/>
          <p:nvPr/>
        </p:nvSpPr>
        <p:spPr>
          <a:xfrm>
            <a:off x="2505091" y="5852213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BF9A148D-565A-D579-03FC-E4B9AA26CFCD}"/>
              </a:ext>
            </a:extLst>
          </p:cNvPr>
          <p:cNvCxnSpPr>
            <a:cxnSpLocks/>
          </p:cNvCxnSpPr>
          <p:nvPr/>
        </p:nvCxnSpPr>
        <p:spPr>
          <a:xfrm>
            <a:off x="11497690" y="4732604"/>
            <a:ext cx="713163" cy="1426324"/>
          </a:xfrm>
          <a:prstGeom prst="line">
            <a:avLst/>
          </a:prstGeom>
          <a:ln w="762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633D2BE3-2315-AD3A-9502-97A383CD8641}"/>
              </a:ext>
            </a:extLst>
          </p:cNvPr>
          <p:cNvCxnSpPr>
            <a:cxnSpLocks/>
            <a:stCxn id="40" idx="2"/>
          </p:cNvCxnSpPr>
          <p:nvPr/>
        </p:nvCxnSpPr>
        <p:spPr>
          <a:xfrm>
            <a:off x="11517348" y="4784343"/>
            <a:ext cx="1863091" cy="0"/>
          </a:xfrm>
          <a:prstGeom prst="line">
            <a:avLst/>
          </a:prstGeom>
          <a:ln w="762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59D1465E-0412-BD92-C5D5-FB685C98BF75}"/>
              </a:ext>
            </a:extLst>
          </p:cNvPr>
          <p:cNvCxnSpPr>
            <a:cxnSpLocks/>
          </p:cNvCxnSpPr>
          <p:nvPr/>
        </p:nvCxnSpPr>
        <p:spPr>
          <a:xfrm flipH="1">
            <a:off x="11478837" y="2893171"/>
            <a:ext cx="713163" cy="1426324"/>
          </a:xfrm>
          <a:prstGeom prst="line">
            <a:avLst/>
          </a:prstGeom>
          <a:ln w="762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A0851544-6974-F3D4-1ED1-B9155C3BF5F6}"/>
              </a:ext>
            </a:extLst>
          </p:cNvPr>
          <p:cNvCxnSpPr>
            <a:cxnSpLocks/>
            <a:stCxn id="40" idx="4"/>
          </p:cNvCxnSpPr>
          <p:nvPr/>
        </p:nvCxnSpPr>
        <p:spPr>
          <a:xfrm flipV="1">
            <a:off x="11517348" y="4233929"/>
            <a:ext cx="1970052" cy="1"/>
          </a:xfrm>
          <a:prstGeom prst="line">
            <a:avLst/>
          </a:prstGeom>
          <a:ln w="762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09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6CA40-678F-9D91-8862-A79FA6B99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9">
            <a:extLst>
              <a:ext uri="{FF2B5EF4-FFF2-40B4-BE49-F238E27FC236}">
                <a16:creationId xmlns:a16="http://schemas.microsoft.com/office/drawing/2014/main" id="{40A547EF-595F-B774-EADF-606BADC44D8E}"/>
              </a:ext>
            </a:extLst>
          </p:cNvPr>
          <p:cNvSpPr txBox="1">
            <a:spLocks/>
          </p:cNvSpPr>
          <p:nvPr/>
        </p:nvSpPr>
        <p:spPr>
          <a:xfrm>
            <a:off x="222872" y="1190210"/>
            <a:ext cx="5116747" cy="24907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b="1" dirty="0">
                <a:latin typeface="Montserrat" panose="00000800000000000000" pitchFamily="2" charset="-52"/>
              </a:rPr>
              <a:t>В современном мире эффективное использование пространства и персонализация предметов становятся ключевыми приоритетами. Актуальность универсальных, прочных и эстетически привлекательных систем хранения неоспорима.</a:t>
            </a:r>
          </a:p>
          <a:p>
            <a:pPr marL="0" indent="0" algn="just">
              <a:buNone/>
            </a:pPr>
            <a:r>
              <a:rPr lang="ru-RU" sz="1800" b="1" dirty="0">
                <a:latin typeface="Montserrat" panose="00000800000000000000" pitchFamily="2" charset="-52"/>
              </a:rPr>
              <a:t>Однако: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F4CEA6-D372-AEC0-7648-7E8A7F8AB1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07" t="8596" r="8056" b="11555"/>
          <a:stretch>
            <a:fillRect/>
          </a:stretch>
        </p:blipFill>
        <p:spPr>
          <a:xfrm>
            <a:off x="6096000" y="3970674"/>
            <a:ext cx="2871573" cy="2705948"/>
          </a:xfrm>
          <a:prstGeom prst="snip2DiagRect">
            <a:avLst>
              <a:gd name="adj1" fmla="val 14495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12000">
                  <a:srgbClr val="0D3A53"/>
                </a:gs>
                <a:gs pos="82000">
                  <a:srgbClr val="42C4C0"/>
                </a:gs>
              </a:gsLst>
              <a:lin ang="6600000" scaled="0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899BEBF-0026-42C7-5114-3378E5DC28F6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636D3CF9-B731-5285-93BF-87309BD3C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Актуальность проекта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84BF44-FF8B-8C72-FB5E-2FCC4642C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74" y="8116"/>
            <a:ext cx="829325" cy="8293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CE9397-4681-A15B-5B9B-921F6CD3A4BF}"/>
              </a:ext>
            </a:extLst>
          </p:cNvPr>
          <p:cNvSpPr txBox="1"/>
          <p:nvPr/>
        </p:nvSpPr>
        <p:spPr>
          <a:xfrm>
            <a:off x="837528" y="3896841"/>
            <a:ext cx="46943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800" b="1" dirty="0">
                <a:latin typeface="Montserrat" panose="00000800000000000000" pitchFamily="2" charset="-52"/>
              </a:rPr>
              <a:t>Существующие органайзеры часто имеют </a:t>
            </a:r>
            <a:r>
              <a:rPr lang="ru-RU" sz="1800" b="1" dirty="0">
                <a:solidFill>
                  <a:srgbClr val="FF0000"/>
                </a:solidFill>
                <a:latin typeface="Montserrat" panose="00000800000000000000" pitchFamily="2" charset="-52"/>
              </a:rPr>
              <a:t>ограниченную функциональность, недостаточную надежность и не учитывают индивидуальные предпочтения пользователей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257C6B-B5D6-4F1C-6560-F308EC9FC40B}"/>
              </a:ext>
            </a:extLst>
          </p:cNvPr>
          <p:cNvSpPr txBox="1"/>
          <p:nvPr/>
        </p:nvSpPr>
        <p:spPr>
          <a:xfrm>
            <a:off x="837527" y="5655516"/>
            <a:ext cx="46942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  <a:latin typeface="Montserrat" panose="00000800000000000000" pitchFamily="2" charset="-52"/>
              </a:rPr>
              <a:t>Из-за ухода зарубежных брендов</a:t>
            </a:r>
          </a:p>
          <a:p>
            <a:pPr marL="0" indent="0" algn="just">
              <a:buNone/>
            </a:pPr>
            <a:r>
              <a:rPr lang="ru-RU" b="1">
                <a:solidFill>
                  <a:srgbClr val="FF0000"/>
                </a:solidFill>
                <a:latin typeface="Montserrat" panose="00000800000000000000" pitchFamily="2" charset="-52"/>
              </a:rPr>
              <a:t>был снижен </a:t>
            </a:r>
            <a:r>
              <a:rPr lang="ru-RU" b="1" dirty="0">
                <a:solidFill>
                  <a:srgbClr val="FF0000"/>
                </a:solidFill>
                <a:latin typeface="Montserrat" panose="00000800000000000000" pitchFamily="2" charset="-52"/>
              </a:rPr>
              <a:t>ассортимент продукции для хранения</a:t>
            </a:r>
          </a:p>
        </p:txBody>
      </p:sp>
      <p:sp>
        <p:nvSpPr>
          <p:cNvPr id="13" name="Шестиугольник 12">
            <a:extLst>
              <a:ext uri="{FF2B5EF4-FFF2-40B4-BE49-F238E27FC236}">
                <a16:creationId xmlns:a16="http://schemas.microsoft.com/office/drawing/2014/main" id="{D1327E06-5641-4730-EF11-DE3E8F163428}"/>
              </a:ext>
            </a:extLst>
          </p:cNvPr>
          <p:cNvSpPr/>
          <p:nvPr/>
        </p:nvSpPr>
        <p:spPr>
          <a:xfrm>
            <a:off x="293332" y="3970674"/>
            <a:ext cx="457465" cy="394367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D3A53"/>
                </a:solidFill>
                <a:latin typeface="Montserrat" panose="00000800000000000000" pitchFamily="2" charset="-52"/>
              </a:rPr>
              <a:t>!</a:t>
            </a:r>
            <a:endParaRPr lang="ru-RU" sz="2400" dirty="0">
              <a:solidFill>
                <a:srgbClr val="0D3A53"/>
              </a:solidFill>
              <a:latin typeface="Montserrat" panose="00000800000000000000" pitchFamily="2" charset="-52"/>
            </a:endParaRPr>
          </a:p>
        </p:txBody>
      </p:sp>
      <p:sp>
        <p:nvSpPr>
          <p:cNvPr id="15" name="Шестиугольник 14">
            <a:extLst>
              <a:ext uri="{FF2B5EF4-FFF2-40B4-BE49-F238E27FC236}">
                <a16:creationId xmlns:a16="http://schemas.microsoft.com/office/drawing/2014/main" id="{0AA8658F-1D97-F1C2-2050-E929887E6A66}"/>
              </a:ext>
            </a:extLst>
          </p:cNvPr>
          <p:cNvSpPr/>
          <p:nvPr/>
        </p:nvSpPr>
        <p:spPr>
          <a:xfrm>
            <a:off x="293332" y="5655516"/>
            <a:ext cx="457465" cy="394367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D3A53"/>
                </a:solidFill>
                <a:latin typeface="Montserrat" panose="00000800000000000000" pitchFamily="2" charset="-52"/>
              </a:rPr>
              <a:t>!</a:t>
            </a:r>
            <a:endParaRPr lang="ru-RU" sz="2400" dirty="0">
              <a:solidFill>
                <a:srgbClr val="0D3A53"/>
              </a:solidFill>
              <a:latin typeface="Montserrat" panose="00000800000000000000" pitchFamily="2" charset="-52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DAEB6C03-E900-B225-B607-AA89BD0E7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168" y="1188514"/>
            <a:ext cx="3812960" cy="2490731"/>
          </a:xfrm>
          <a:prstGeom prst="snip2DiagRect">
            <a:avLst>
              <a:gd name="adj1" fmla="val 16475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10000">
                  <a:srgbClr val="0D3A53"/>
                </a:gs>
                <a:gs pos="100000">
                  <a:srgbClr val="42C4C0"/>
                </a:gs>
              </a:gsLst>
              <a:lin ang="11400000" scaled="0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Шестиугольник 16">
            <a:extLst>
              <a:ext uri="{FF2B5EF4-FFF2-40B4-BE49-F238E27FC236}">
                <a16:creationId xmlns:a16="http://schemas.microsoft.com/office/drawing/2014/main" id="{05619D0F-B2C5-500F-0B1A-64F99B305C03}"/>
              </a:ext>
            </a:extLst>
          </p:cNvPr>
          <p:cNvSpPr/>
          <p:nvPr/>
        </p:nvSpPr>
        <p:spPr>
          <a:xfrm rot="5400000">
            <a:off x="11825976" y="4460769"/>
            <a:ext cx="857012" cy="738804"/>
          </a:xfrm>
          <a:prstGeom prst="hexagon">
            <a:avLst/>
          </a:prstGeom>
          <a:noFill/>
          <a:ln w="76200">
            <a:solidFill>
              <a:srgbClr val="0D3A5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Шестиугольник 17">
            <a:extLst>
              <a:ext uri="{FF2B5EF4-FFF2-40B4-BE49-F238E27FC236}">
                <a16:creationId xmlns:a16="http://schemas.microsoft.com/office/drawing/2014/main" id="{74BE0112-D629-04F8-B79E-31792F85126F}"/>
              </a:ext>
            </a:extLst>
          </p:cNvPr>
          <p:cNvSpPr/>
          <p:nvPr/>
        </p:nvSpPr>
        <p:spPr>
          <a:xfrm rot="5400000">
            <a:off x="10819741" y="5595470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>
            <a:extLst>
              <a:ext uri="{FF2B5EF4-FFF2-40B4-BE49-F238E27FC236}">
                <a16:creationId xmlns:a16="http://schemas.microsoft.com/office/drawing/2014/main" id="{5D6F0E37-44EC-F920-95C3-AD3C2C1D22F5}"/>
              </a:ext>
            </a:extLst>
          </p:cNvPr>
          <p:cNvSpPr/>
          <p:nvPr/>
        </p:nvSpPr>
        <p:spPr>
          <a:xfrm rot="5400000">
            <a:off x="10387989" y="5438224"/>
            <a:ext cx="2162840" cy="1864519"/>
          </a:xfrm>
          <a:prstGeom prst="hexagon">
            <a:avLst/>
          </a:prstGeom>
          <a:noFill/>
          <a:ln w="76200">
            <a:solidFill>
              <a:srgbClr val="0D3A5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>
            <a:extLst>
              <a:ext uri="{FF2B5EF4-FFF2-40B4-BE49-F238E27FC236}">
                <a16:creationId xmlns:a16="http://schemas.microsoft.com/office/drawing/2014/main" id="{F56A5981-2452-D6A4-16B3-AB0ED4C2FF01}"/>
              </a:ext>
            </a:extLst>
          </p:cNvPr>
          <p:cNvSpPr/>
          <p:nvPr/>
        </p:nvSpPr>
        <p:spPr>
          <a:xfrm rot="5400000">
            <a:off x="10136607" y="5244152"/>
            <a:ext cx="2613087" cy="2252663"/>
          </a:xfrm>
          <a:prstGeom prst="hexagon">
            <a:avLst/>
          </a:prstGeom>
          <a:noFill/>
          <a:ln w="76200">
            <a:solidFill>
              <a:srgbClr val="0D3A5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>
            <a:extLst>
              <a:ext uri="{FF2B5EF4-FFF2-40B4-BE49-F238E27FC236}">
                <a16:creationId xmlns:a16="http://schemas.microsoft.com/office/drawing/2014/main" id="{61772F15-DA5A-0527-E41D-6448171110B8}"/>
              </a:ext>
            </a:extLst>
          </p:cNvPr>
          <p:cNvSpPr/>
          <p:nvPr/>
        </p:nvSpPr>
        <p:spPr>
          <a:xfrm rot="5400000">
            <a:off x="11273049" y="6384499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Шестиугольник 21">
            <a:extLst>
              <a:ext uri="{FF2B5EF4-FFF2-40B4-BE49-F238E27FC236}">
                <a16:creationId xmlns:a16="http://schemas.microsoft.com/office/drawing/2014/main" id="{907247FA-56F8-2811-A3DD-5CB43959EE46}"/>
              </a:ext>
            </a:extLst>
          </p:cNvPr>
          <p:cNvSpPr/>
          <p:nvPr/>
        </p:nvSpPr>
        <p:spPr>
          <a:xfrm rot="5400000">
            <a:off x="9335386" y="6448362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>
            <a:extLst>
              <a:ext uri="{FF2B5EF4-FFF2-40B4-BE49-F238E27FC236}">
                <a16:creationId xmlns:a16="http://schemas.microsoft.com/office/drawing/2014/main" id="{4654A6FC-766B-6AB0-1DE5-1351BC99F31F}"/>
              </a:ext>
            </a:extLst>
          </p:cNvPr>
          <p:cNvSpPr/>
          <p:nvPr/>
        </p:nvSpPr>
        <p:spPr>
          <a:xfrm rot="5400000">
            <a:off x="6670153" y="2277535"/>
            <a:ext cx="857012" cy="738804"/>
          </a:xfrm>
          <a:prstGeom prst="hexagon">
            <a:avLst/>
          </a:prstGeom>
          <a:noFill/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D705F77-9CF4-70E1-A01D-E9338F539694}"/>
              </a:ext>
            </a:extLst>
          </p:cNvPr>
          <p:cNvCxnSpPr>
            <a:cxnSpLocks/>
            <a:stCxn id="20" idx="2"/>
          </p:cNvCxnSpPr>
          <p:nvPr/>
        </p:nvCxnSpPr>
        <p:spPr>
          <a:xfrm flipH="1" flipV="1">
            <a:off x="8967573" y="4401665"/>
            <a:ext cx="1349247" cy="1225441"/>
          </a:xfrm>
          <a:prstGeom prst="line">
            <a:avLst/>
          </a:prstGeom>
          <a:ln w="38100">
            <a:solidFill>
              <a:srgbClr val="0D3A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21556D5-3197-88BE-8BD9-342FF1F3997F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8506408" y="3989435"/>
            <a:ext cx="3378672" cy="596931"/>
          </a:xfrm>
          <a:prstGeom prst="line">
            <a:avLst/>
          </a:prstGeom>
          <a:ln w="38100">
            <a:solidFill>
              <a:srgbClr val="0D3A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126C5462-6A7A-6BEB-82A3-A92AF646AE2E}"/>
              </a:ext>
            </a:extLst>
          </p:cNvPr>
          <p:cNvCxnSpPr>
            <a:cxnSpLocks/>
            <a:stCxn id="17" idx="3"/>
          </p:cNvCxnSpPr>
          <p:nvPr/>
        </p:nvCxnSpPr>
        <p:spPr>
          <a:xfrm flipH="1" flipV="1">
            <a:off x="11784122" y="3473130"/>
            <a:ext cx="470360" cy="928535"/>
          </a:xfrm>
          <a:prstGeom prst="line">
            <a:avLst/>
          </a:prstGeom>
          <a:ln w="38100">
            <a:solidFill>
              <a:srgbClr val="0D3A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5E4D7583-957A-3FAA-1BE7-BDDEBF8F923C}"/>
              </a:ext>
            </a:extLst>
          </p:cNvPr>
          <p:cNvSpPr/>
          <p:nvPr/>
        </p:nvSpPr>
        <p:spPr>
          <a:xfrm rot="5400000">
            <a:off x="7103280" y="1462293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707C664A-B82D-C237-869F-4BBF635BFD6E}"/>
              </a:ext>
            </a:extLst>
          </p:cNvPr>
          <p:cNvCxnSpPr>
            <a:cxnSpLocks/>
            <a:stCxn id="23" idx="0"/>
            <a:endCxn id="6" idx="3"/>
          </p:cNvCxnSpPr>
          <p:nvPr/>
        </p:nvCxnSpPr>
        <p:spPr>
          <a:xfrm>
            <a:off x="7098659" y="3075443"/>
            <a:ext cx="433128" cy="895231"/>
          </a:xfrm>
          <a:prstGeom prst="line">
            <a:avLst/>
          </a:prstGeom>
          <a:ln w="38100">
            <a:solidFill>
              <a:srgbClr val="0D3A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31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Шестиугольник 17">
            <a:extLst>
              <a:ext uri="{FF2B5EF4-FFF2-40B4-BE49-F238E27FC236}">
                <a16:creationId xmlns:a16="http://schemas.microsoft.com/office/drawing/2014/main" id="{33A2ABDD-506C-09FB-F73D-DCA25A8A9AA1}"/>
              </a:ext>
            </a:extLst>
          </p:cNvPr>
          <p:cNvSpPr/>
          <p:nvPr/>
        </p:nvSpPr>
        <p:spPr>
          <a:xfrm rot="5400000">
            <a:off x="11728084" y="2640609"/>
            <a:ext cx="857012" cy="738804"/>
          </a:xfrm>
          <a:prstGeom prst="hexagon">
            <a:avLst/>
          </a:prstGeom>
          <a:noFill/>
          <a:ln w="76200">
            <a:solidFill>
              <a:srgbClr val="0D3A5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>
            <a:extLst>
              <a:ext uri="{FF2B5EF4-FFF2-40B4-BE49-F238E27FC236}">
                <a16:creationId xmlns:a16="http://schemas.microsoft.com/office/drawing/2014/main" id="{C33AF422-3764-ADB8-5589-72AD901A4CD9}"/>
              </a:ext>
            </a:extLst>
          </p:cNvPr>
          <p:cNvSpPr/>
          <p:nvPr/>
        </p:nvSpPr>
        <p:spPr>
          <a:xfrm rot="5400000">
            <a:off x="11084942" y="521739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>
            <a:extLst>
              <a:ext uri="{FF2B5EF4-FFF2-40B4-BE49-F238E27FC236}">
                <a16:creationId xmlns:a16="http://schemas.microsoft.com/office/drawing/2014/main" id="{243929E9-CA00-BC94-AC53-B9C865273EF7}"/>
              </a:ext>
            </a:extLst>
          </p:cNvPr>
          <p:cNvSpPr/>
          <p:nvPr/>
        </p:nvSpPr>
        <p:spPr>
          <a:xfrm rot="5400000">
            <a:off x="10653190" y="364493"/>
            <a:ext cx="2162840" cy="1864519"/>
          </a:xfrm>
          <a:prstGeom prst="hexagon">
            <a:avLst/>
          </a:prstGeom>
          <a:noFill/>
          <a:ln w="76200">
            <a:solidFill>
              <a:srgbClr val="0D3A5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>
            <a:extLst>
              <a:ext uri="{FF2B5EF4-FFF2-40B4-BE49-F238E27FC236}">
                <a16:creationId xmlns:a16="http://schemas.microsoft.com/office/drawing/2014/main" id="{1DD3CCBB-8ED6-7D2B-DF54-98DA3243AB9A}"/>
              </a:ext>
            </a:extLst>
          </p:cNvPr>
          <p:cNvSpPr/>
          <p:nvPr/>
        </p:nvSpPr>
        <p:spPr>
          <a:xfrm rot="5400000">
            <a:off x="10401808" y="170421"/>
            <a:ext cx="2613087" cy="2252663"/>
          </a:xfrm>
          <a:prstGeom prst="hexagon">
            <a:avLst/>
          </a:prstGeom>
          <a:noFill/>
          <a:ln w="76200">
            <a:solidFill>
              <a:srgbClr val="0D3A5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Шестиугольник 21">
            <a:extLst>
              <a:ext uri="{FF2B5EF4-FFF2-40B4-BE49-F238E27FC236}">
                <a16:creationId xmlns:a16="http://schemas.microsoft.com/office/drawing/2014/main" id="{4900BBF3-A9A9-948F-C87D-2DC17D638E85}"/>
              </a:ext>
            </a:extLst>
          </p:cNvPr>
          <p:cNvSpPr/>
          <p:nvPr/>
        </p:nvSpPr>
        <p:spPr>
          <a:xfrm rot="5400000">
            <a:off x="11538250" y="1310768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Шестиугольник 22">
            <a:extLst>
              <a:ext uri="{FF2B5EF4-FFF2-40B4-BE49-F238E27FC236}">
                <a16:creationId xmlns:a16="http://schemas.microsoft.com/office/drawing/2014/main" id="{AEB79980-8418-0579-F489-6BD63BAF78A2}"/>
              </a:ext>
            </a:extLst>
          </p:cNvPr>
          <p:cNvSpPr/>
          <p:nvPr/>
        </p:nvSpPr>
        <p:spPr>
          <a:xfrm rot="5400000">
            <a:off x="9600587" y="1374631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0479E6F-E43A-843D-C421-6FAE9F44E38B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3345EA6E-F1DC-8899-FCE7-10A15E331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Проблема</a:t>
            </a:r>
          </a:p>
        </p:txBody>
      </p:sp>
      <p:sp>
        <p:nvSpPr>
          <p:cNvPr id="2" name="Текст 14">
            <a:extLst>
              <a:ext uri="{FF2B5EF4-FFF2-40B4-BE49-F238E27FC236}">
                <a16:creationId xmlns:a16="http://schemas.microsoft.com/office/drawing/2014/main" id="{31B9371B-03E0-E8A8-824B-AA59D1BE651A}"/>
              </a:ext>
            </a:extLst>
          </p:cNvPr>
          <p:cNvSpPr txBox="1">
            <a:spLocks/>
          </p:cNvSpPr>
          <p:nvPr/>
        </p:nvSpPr>
        <p:spPr>
          <a:xfrm>
            <a:off x="188685" y="1063514"/>
            <a:ext cx="6221640" cy="19082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b="1" dirty="0">
                <a:latin typeface="Montserrat" panose="00000800000000000000" pitchFamily="2" charset="-52"/>
              </a:rPr>
              <a:t>Сегодняшние органайзеры и системы хранения — это набор отдельных, несвязанных между собой предметов.</a:t>
            </a:r>
          </a:p>
          <a:p>
            <a:pPr marL="0" indent="0" algn="just">
              <a:buNone/>
            </a:pPr>
            <a:r>
              <a:rPr lang="ru-RU" sz="1800" b="1" dirty="0">
                <a:latin typeface="Montserrat" panose="00000800000000000000" pitchFamily="2" charset="-52"/>
              </a:rPr>
              <a:t>Они не решают, а лишь маскируют проблему беспорядка.</a:t>
            </a:r>
          </a:p>
          <a:p>
            <a:pPr marL="0" indent="0" algn="just">
              <a:buNone/>
            </a:pPr>
            <a:r>
              <a:rPr lang="ru-RU" sz="1800" b="1" dirty="0">
                <a:latin typeface="Montserrat" panose="00000800000000000000" pitchFamily="2" charset="-52"/>
                <a:cs typeface="Calibri" panose="020F0502020204030204" pitchFamily="34" charset="0"/>
              </a:rPr>
              <a:t>Вот с чем сталкиваются пользователи: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865915-DBC6-2984-1AC9-62AD58F5E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630" y="12000"/>
            <a:ext cx="821558" cy="8215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AB5616-E9D8-0A57-1DD6-E4DE4D18EFF4}"/>
              </a:ext>
            </a:extLst>
          </p:cNvPr>
          <p:cNvSpPr txBox="1"/>
          <p:nvPr/>
        </p:nvSpPr>
        <p:spPr>
          <a:xfrm>
            <a:off x="897706" y="3028722"/>
            <a:ext cx="416006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800" b="1" dirty="0">
                <a:solidFill>
                  <a:srgbClr val="C00000"/>
                </a:solidFill>
                <a:latin typeface="Montserrat" panose="00000800000000000000" pitchFamily="2" charset="-52"/>
                <a:cs typeface="Calibri" panose="020F0502020204030204" pitchFamily="34" charset="0"/>
              </a:rPr>
              <a:t>Каждая задача — новая покупка</a:t>
            </a:r>
            <a:endParaRPr lang="ru-RU" b="1" dirty="0">
              <a:solidFill>
                <a:srgbClr val="C00000"/>
              </a:solidFill>
              <a:latin typeface="Montserrat" panose="00000800000000000000" pitchFamily="2" charset="-52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1800" b="1" dirty="0">
                <a:latin typeface="Montserrat" panose="00000800000000000000" pitchFamily="2" charset="-52"/>
                <a:cs typeface="Calibri" panose="020F0502020204030204" pitchFamily="34" charset="0"/>
              </a:rPr>
              <a:t>Нужна салфетница? Купите. </a:t>
            </a:r>
            <a:r>
              <a:rPr lang="ru-RU" b="1" dirty="0">
                <a:latin typeface="Montserrat" panose="00000800000000000000" pitchFamily="2" charset="-52"/>
                <a:cs typeface="Calibri" panose="020F0502020204030204" pitchFamily="34" charset="0"/>
              </a:rPr>
              <a:t>Солонка</a:t>
            </a:r>
            <a:r>
              <a:rPr lang="ru-RU" sz="1800" b="1" dirty="0">
                <a:latin typeface="Montserrat" panose="00000800000000000000" pitchFamily="2" charset="-52"/>
                <a:cs typeface="Calibri" panose="020F0502020204030204" pitchFamily="34" charset="0"/>
              </a:rPr>
              <a:t>? Ещё одна покупка. Переставить — снова искать новое решение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EDE74-EB22-5804-B113-2C70049B3B1B}"/>
              </a:ext>
            </a:extLst>
          </p:cNvPr>
          <p:cNvSpPr txBox="1"/>
          <p:nvPr/>
        </p:nvSpPr>
        <p:spPr>
          <a:xfrm>
            <a:off x="6319787" y="3030985"/>
            <a:ext cx="416006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C00000"/>
                </a:solidFill>
                <a:latin typeface="Montserrat" panose="00000800000000000000" pitchFamily="2" charset="-52"/>
                <a:cs typeface="Calibri" panose="020F0502020204030204" pitchFamily="34" charset="0"/>
              </a:rPr>
              <a:t>Крепления</a:t>
            </a:r>
            <a:r>
              <a:rPr lang="ru-RU" sz="1800" b="1" dirty="0">
                <a:solidFill>
                  <a:srgbClr val="C00000"/>
                </a:solidFill>
                <a:latin typeface="Montserrat" panose="00000800000000000000" pitchFamily="2" charset="-52"/>
                <a:cs typeface="Calibri" panose="020F0502020204030204" pitchFamily="34" charset="0"/>
              </a:rPr>
              <a:t> разъединяются</a:t>
            </a:r>
            <a:r>
              <a:rPr lang="ru-RU" sz="1800" b="1" dirty="0">
                <a:latin typeface="Montserrat" panose="00000800000000000000" pitchFamily="2" charset="-52"/>
                <a:cs typeface="Calibri" panose="020F0502020204030204" pitchFamily="34" charset="0"/>
              </a:rPr>
              <a:t> Соединения слабые, конструкция распадается от </a:t>
            </a:r>
            <a:r>
              <a:rPr lang="ru-RU" b="1" dirty="0">
                <a:latin typeface="Montserrat" panose="00000800000000000000" pitchFamily="2" charset="-52"/>
                <a:cs typeface="Calibri" panose="020F0502020204030204" pitchFamily="34" charset="0"/>
              </a:rPr>
              <a:t>небольшого</a:t>
            </a:r>
            <a:r>
              <a:rPr lang="ru-RU" sz="1800" b="1" dirty="0">
                <a:latin typeface="Montserrat" panose="00000800000000000000" pitchFamily="2" charset="-52"/>
                <a:cs typeface="Calibri" panose="020F0502020204030204" pitchFamily="34" charset="0"/>
              </a:rPr>
              <a:t> толчка — особенно в домах с детьми или животными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5B2E64-934F-357E-D698-FC599CF076F7}"/>
              </a:ext>
            </a:extLst>
          </p:cNvPr>
          <p:cNvSpPr txBox="1"/>
          <p:nvPr/>
        </p:nvSpPr>
        <p:spPr>
          <a:xfrm>
            <a:off x="6319787" y="4978413"/>
            <a:ext cx="416006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800" b="1" dirty="0">
                <a:solidFill>
                  <a:srgbClr val="C00000"/>
                </a:solidFill>
                <a:latin typeface="Montserrat" panose="00000800000000000000" pitchFamily="2" charset="-52"/>
                <a:cs typeface="Calibri" panose="020F0502020204030204" pitchFamily="34" charset="0"/>
              </a:rPr>
              <a:t>Пространство используется неэффективно</a:t>
            </a:r>
          </a:p>
          <a:p>
            <a:pPr marL="0" indent="0" algn="just">
              <a:buNone/>
            </a:pPr>
            <a:r>
              <a:rPr lang="ru-RU" sz="1800" b="1" dirty="0">
                <a:latin typeface="Montserrat" panose="00000800000000000000" pitchFamily="2" charset="-52"/>
                <a:cs typeface="Calibri" panose="020F0502020204030204" pitchFamily="34" charset="0"/>
              </a:rPr>
              <a:t>Отдельно стоящие предметы оставляют зазоры, мешают уборке, их приходится двигать по одному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95D21C-5382-2197-E2D5-A9017313A456}"/>
              </a:ext>
            </a:extLst>
          </p:cNvPr>
          <p:cNvSpPr txBox="1"/>
          <p:nvPr/>
        </p:nvSpPr>
        <p:spPr>
          <a:xfrm>
            <a:off x="897706" y="4978413"/>
            <a:ext cx="416006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800" b="1" dirty="0">
                <a:solidFill>
                  <a:srgbClr val="C00000"/>
                </a:solidFill>
                <a:latin typeface="Montserrat" panose="00000800000000000000" pitchFamily="2" charset="-52"/>
                <a:cs typeface="Calibri" panose="020F0502020204030204" pitchFamily="34" charset="0"/>
              </a:rPr>
              <a:t>Нет единого стиля</a:t>
            </a:r>
          </a:p>
          <a:p>
            <a:pPr marL="0" indent="0" algn="just">
              <a:buNone/>
            </a:pPr>
            <a:r>
              <a:rPr lang="ru-RU" sz="1800" b="1" dirty="0">
                <a:latin typeface="Montserrat" panose="00000800000000000000" pitchFamily="2" charset="-52"/>
                <a:cs typeface="Calibri" panose="020F0502020204030204" pitchFamily="34" charset="0"/>
              </a:rPr>
              <a:t>Аксессуары не сочетаются между собой, выглядят разрозненно, не становятся частью интерьера</a:t>
            </a:r>
          </a:p>
        </p:txBody>
      </p:sp>
      <p:sp>
        <p:nvSpPr>
          <p:cNvPr id="14" name="Шестиугольник 13">
            <a:extLst>
              <a:ext uri="{FF2B5EF4-FFF2-40B4-BE49-F238E27FC236}">
                <a16:creationId xmlns:a16="http://schemas.microsoft.com/office/drawing/2014/main" id="{5C36BD0F-E666-7960-87E0-D086A3752E9A}"/>
              </a:ext>
            </a:extLst>
          </p:cNvPr>
          <p:cNvSpPr/>
          <p:nvPr/>
        </p:nvSpPr>
        <p:spPr>
          <a:xfrm>
            <a:off x="312382" y="5086673"/>
            <a:ext cx="457465" cy="394367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Montserrat" panose="00000800000000000000" pitchFamily="2" charset="-52"/>
              </a:rPr>
              <a:t>!</a:t>
            </a:r>
            <a:endParaRPr lang="ru-RU" sz="2400" dirty="0">
              <a:solidFill>
                <a:srgbClr val="C00000"/>
              </a:solidFill>
              <a:latin typeface="Montserrat" panose="00000800000000000000" pitchFamily="2" charset="-52"/>
            </a:endParaRPr>
          </a:p>
        </p:txBody>
      </p:sp>
      <p:sp>
        <p:nvSpPr>
          <p:cNvPr id="15" name="Шестиугольник 14">
            <a:extLst>
              <a:ext uri="{FF2B5EF4-FFF2-40B4-BE49-F238E27FC236}">
                <a16:creationId xmlns:a16="http://schemas.microsoft.com/office/drawing/2014/main" id="{A94CF6A4-D045-8160-4F43-C93B2328CFB8}"/>
              </a:ext>
            </a:extLst>
          </p:cNvPr>
          <p:cNvSpPr/>
          <p:nvPr/>
        </p:nvSpPr>
        <p:spPr>
          <a:xfrm>
            <a:off x="312382" y="3167165"/>
            <a:ext cx="457465" cy="394367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Montserrat" panose="00000800000000000000" pitchFamily="2" charset="-52"/>
              </a:rPr>
              <a:t>!</a:t>
            </a:r>
            <a:endParaRPr lang="ru-RU" sz="2400" dirty="0">
              <a:solidFill>
                <a:srgbClr val="C00000"/>
              </a:solidFill>
              <a:latin typeface="Montserrat" panose="00000800000000000000" pitchFamily="2" charset="-52"/>
            </a:endParaRPr>
          </a:p>
        </p:txBody>
      </p:sp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AFB52353-BFCE-6800-96C1-C1A928074A62}"/>
              </a:ext>
            </a:extLst>
          </p:cNvPr>
          <p:cNvSpPr/>
          <p:nvPr/>
        </p:nvSpPr>
        <p:spPr>
          <a:xfrm>
            <a:off x="5776728" y="3167165"/>
            <a:ext cx="457465" cy="394367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Montserrat" panose="00000800000000000000" pitchFamily="2" charset="-52"/>
              </a:rPr>
              <a:t>!</a:t>
            </a:r>
            <a:endParaRPr lang="ru-RU" sz="2400" dirty="0">
              <a:solidFill>
                <a:srgbClr val="C00000"/>
              </a:solidFill>
              <a:latin typeface="Montserrat" panose="00000800000000000000" pitchFamily="2" charset="-52"/>
            </a:endParaRPr>
          </a:p>
        </p:txBody>
      </p:sp>
      <p:sp>
        <p:nvSpPr>
          <p:cNvPr id="17" name="Шестиугольник 16">
            <a:extLst>
              <a:ext uri="{FF2B5EF4-FFF2-40B4-BE49-F238E27FC236}">
                <a16:creationId xmlns:a16="http://schemas.microsoft.com/office/drawing/2014/main" id="{79F974E7-9BF1-7388-1AE0-38F43E7F7105}"/>
              </a:ext>
            </a:extLst>
          </p:cNvPr>
          <p:cNvSpPr/>
          <p:nvPr/>
        </p:nvSpPr>
        <p:spPr>
          <a:xfrm>
            <a:off x="5776727" y="5086672"/>
            <a:ext cx="457465" cy="394367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Montserrat" panose="00000800000000000000" pitchFamily="2" charset="-52"/>
              </a:rPr>
              <a:t>!</a:t>
            </a:r>
            <a:endParaRPr lang="ru-RU" sz="2400" dirty="0">
              <a:solidFill>
                <a:srgbClr val="C00000"/>
              </a:solidFill>
              <a:latin typeface="Montserrat" panose="00000800000000000000" pitchFamily="2" charset="-52"/>
            </a:endParaRPr>
          </a:p>
        </p:txBody>
      </p:sp>
      <p:sp>
        <p:nvSpPr>
          <p:cNvPr id="24" name="Шестиугольник 23">
            <a:extLst>
              <a:ext uri="{FF2B5EF4-FFF2-40B4-BE49-F238E27FC236}">
                <a16:creationId xmlns:a16="http://schemas.microsoft.com/office/drawing/2014/main" id="{F2C13535-5B19-6507-5333-4DF0443AE7B0}"/>
              </a:ext>
            </a:extLst>
          </p:cNvPr>
          <p:cNvSpPr/>
          <p:nvPr/>
        </p:nvSpPr>
        <p:spPr>
          <a:xfrm rot="5400000">
            <a:off x="11306104" y="3473609"/>
            <a:ext cx="857012" cy="738804"/>
          </a:xfrm>
          <a:prstGeom prst="hexagon">
            <a:avLst/>
          </a:prstGeom>
          <a:noFill/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>
            <a:extLst>
              <a:ext uri="{FF2B5EF4-FFF2-40B4-BE49-F238E27FC236}">
                <a16:creationId xmlns:a16="http://schemas.microsoft.com/office/drawing/2014/main" id="{B53AA409-0312-4E1B-0F13-F9625C1003CB}"/>
              </a:ext>
            </a:extLst>
          </p:cNvPr>
          <p:cNvSpPr/>
          <p:nvPr/>
        </p:nvSpPr>
        <p:spPr>
          <a:xfrm rot="5400000">
            <a:off x="11763494" y="4284818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Шестиугольник 26">
            <a:extLst>
              <a:ext uri="{FF2B5EF4-FFF2-40B4-BE49-F238E27FC236}">
                <a16:creationId xmlns:a16="http://schemas.microsoft.com/office/drawing/2014/main" id="{5D60EE3F-4FE3-E186-80C7-FD4B8938684D}"/>
              </a:ext>
            </a:extLst>
          </p:cNvPr>
          <p:cNvSpPr/>
          <p:nvPr/>
        </p:nvSpPr>
        <p:spPr>
          <a:xfrm rot="5400000">
            <a:off x="9154602" y="555220"/>
            <a:ext cx="857012" cy="738804"/>
          </a:xfrm>
          <a:prstGeom prst="hexagon">
            <a:avLst/>
          </a:prstGeom>
          <a:noFill/>
          <a:ln w="76200">
            <a:solidFill>
              <a:srgbClr val="0D3A5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167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9AEBE-DCB3-DA0B-223B-D615F3E32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3D2A051-03D7-149F-5DCC-C207F45C8959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0C2EA0AD-0AEC-459F-1F05-CA6910F96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Решение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92E17D-81BE-8BDC-0B99-DDB3B9E675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85" y="1282822"/>
            <a:ext cx="4523015" cy="3292540"/>
          </a:xfrm>
          <a:prstGeom prst="rect">
            <a:avLst/>
          </a:prstGeom>
          <a:noFill/>
          <a:ln w="3810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  <a:prstDash val="lgDash"/>
          </a:ln>
        </p:spPr>
      </p:pic>
      <p:sp>
        <p:nvSpPr>
          <p:cNvPr id="3" name="TextBox 17">
            <a:extLst>
              <a:ext uri="{FF2B5EF4-FFF2-40B4-BE49-F238E27FC236}">
                <a16:creationId xmlns:a16="http://schemas.microsoft.com/office/drawing/2014/main" id="{E9B8A5D2-742B-4FA9-A1ED-0FACE449F4C7}"/>
              </a:ext>
            </a:extLst>
          </p:cNvPr>
          <p:cNvSpPr txBox="1"/>
          <p:nvPr/>
        </p:nvSpPr>
        <p:spPr>
          <a:xfrm>
            <a:off x="304800" y="4865658"/>
            <a:ext cx="478971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 – основание; 2 – позитивные грани (выпуклые);</a:t>
            </a:r>
            <a:br>
              <a:rPr lang="ru-RU" sz="1400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3 – негативные грани (вогнутые); 4 – паз для установки аксессуаров; 5  - магниты аксиальной намагниченности.</a:t>
            </a:r>
          </a:p>
          <a:p>
            <a:pPr algn="ctr"/>
            <a:endParaRPr lang="ru-RU" sz="1200" dirty="0">
              <a:latin typeface="Montserrat" panose="00000800000000000000" pitchFamily="2" charset="-52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>
                <a:latin typeface="Montserrat" panose="00000800000000000000" pitchFamily="2" charset="-52"/>
                <a:cs typeface="Arial" panose="020B0604020202020204" pitchFamily="34" charset="0"/>
              </a:rPr>
              <a:t>Заявка на полезную модель «Модульный органайзер» №2025112339 от 13.05.2025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92DBDB-3952-FC32-C159-058CBC26956C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291" y="4645593"/>
            <a:ext cx="2590800" cy="2043772"/>
          </a:xfrm>
          <a:prstGeom prst="rect">
            <a:avLst/>
          </a:prstGeom>
          <a:noFill/>
          <a:ln w="5080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302674-D927-EFB1-548D-D05806FB7C72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667" y="4639412"/>
            <a:ext cx="2590800" cy="2049953"/>
          </a:xfrm>
          <a:prstGeom prst="rect">
            <a:avLst/>
          </a:prstGeom>
          <a:noFill/>
          <a:ln w="5080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</a:ln>
        </p:spPr>
      </p:pic>
      <p:sp>
        <p:nvSpPr>
          <p:cNvPr id="12" name="TextBox 17">
            <a:extLst>
              <a:ext uri="{FF2B5EF4-FFF2-40B4-BE49-F238E27FC236}">
                <a16:creationId xmlns:a16="http://schemas.microsoft.com/office/drawing/2014/main" id="{E1787E79-F52F-EFBC-3D67-22215C6CFBDD}"/>
              </a:ext>
            </a:extLst>
          </p:cNvPr>
          <p:cNvSpPr txBox="1"/>
          <p:nvPr/>
        </p:nvSpPr>
        <p:spPr>
          <a:xfrm>
            <a:off x="4963641" y="896694"/>
            <a:ext cx="73354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latin typeface="Montserrat" panose="00000800000000000000" pitchFamily="2" charset="-52"/>
                <a:ea typeface="Tahoma" panose="020B0604030504040204" pitchFamily="34" charset="0"/>
                <a:cs typeface="Arial" panose="020B0604020202020204" pitchFamily="34" charset="0"/>
              </a:rPr>
              <a:t>Преимущества</a:t>
            </a:r>
            <a:endParaRPr lang="ru-RU" sz="2800" b="1" dirty="0">
              <a:latin typeface="Montserrat" panose="000008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856AFB3-942C-A6AD-0C84-B1086F6C2E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812" y="-32766"/>
            <a:ext cx="911090" cy="911090"/>
          </a:xfrm>
          <a:prstGeom prst="rect">
            <a:avLst/>
          </a:prstGeom>
        </p:spPr>
      </p:pic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B23FB0D1-DB7B-8A59-DA25-643000B07B6D}"/>
              </a:ext>
            </a:extLst>
          </p:cNvPr>
          <p:cNvSpPr/>
          <p:nvPr/>
        </p:nvSpPr>
        <p:spPr>
          <a:xfrm>
            <a:off x="5540108" y="1459865"/>
            <a:ext cx="352646" cy="304005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800000000000000" pitchFamily="2" charset="-52"/>
              </a:rPr>
              <a:t>1</a:t>
            </a: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6B628FE0-E664-83FD-B2B4-75B975DD24E4}"/>
              </a:ext>
            </a:extLst>
          </p:cNvPr>
          <p:cNvSpPr/>
          <p:nvPr/>
        </p:nvSpPr>
        <p:spPr>
          <a:xfrm>
            <a:off x="5540108" y="1988013"/>
            <a:ext cx="352646" cy="304005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800000000000000" pitchFamily="2" charset="-52"/>
              </a:rPr>
              <a:t>2</a:t>
            </a: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0FA3B398-20D5-21A8-4B3E-A256907333B3}"/>
              </a:ext>
            </a:extLst>
          </p:cNvPr>
          <p:cNvSpPr/>
          <p:nvPr/>
        </p:nvSpPr>
        <p:spPr>
          <a:xfrm>
            <a:off x="5540108" y="2516161"/>
            <a:ext cx="352646" cy="304005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800000000000000" pitchFamily="2" charset="-52"/>
              </a:rPr>
              <a:t>3</a:t>
            </a: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DF9EB3F0-E73F-DCCB-F074-16069EB7344F}"/>
              </a:ext>
            </a:extLst>
          </p:cNvPr>
          <p:cNvSpPr/>
          <p:nvPr/>
        </p:nvSpPr>
        <p:spPr>
          <a:xfrm>
            <a:off x="5540108" y="3044309"/>
            <a:ext cx="352646" cy="304005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800000000000000" pitchFamily="2" charset="-52"/>
              </a:rPr>
              <a:t>4</a:t>
            </a:r>
          </a:p>
        </p:txBody>
      </p:sp>
      <p:sp>
        <p:nvSpPr>
          <p:cNvPr id="14" name="Шестиугольник 13">
            <a:extLst>
              <a:ext uri="{FF2B5EF4-FFF2-40B4-BE49-F238E27FC236}">
                <a16:creationId xmlns:a16="http://schemas.microsoft.com/office/drawing/2014/main" id="{4524E36A-115F-7D08-DF9A-8CFD0384A93A}"/>
              </a:ext>
            </a:extLst>
          </p:cNvPr>
          <p:cNvSpPr/>
          <p:nvPr/>
        </p:nvSpPr>
        <p:spPr>
          <a:xfrm>
            <a:off x="5540108" y="3572457"/>
            <a:ext cx="352646" cy="304005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800000000000000" pitchFamily="2" charset="-52"/>
              </a:rPr>
              <a:t>5</a:t>
            </a:r>
          </a:p>
        </p:txBody>
      </p:sp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D2356230-A112-5799-4E0A-13EBE459D1B4}"/>
              </a:ext>
            </a:extLst>
          </p:cNvPr>
          <p:cNvSpPr/>
          <p:nvPr/>
        </p:nvSpPr>
        <p:spPr>
          <a:xfrm>
            <a:off x="5540108" y="4079292"/>
            <a:ext cx="352646" cy="304005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800000000000000" pitchFamily="2" charset="-52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A0B4AC-65F1-34B2-08D7-DF34C4A18BBA}"/>
              </a:ext>
            </a:extLst>
          </p:cNvPr>
          <p:cNvSpPr txBox="1"/>
          <p:nvPr/>
        </p:nvSpPr>
        <p:spPr>
          <a:xfrm>
            <a:off x="5968954" y="1378116"/>
            <a:ext cx="5926349" cy="556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400" b="1" u="sng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Модульность:</a:t>
            </a:r>
            <a:r>
              <a:rPr lang="ru-RU" sz="1400" b="1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Возможность собирать различные конфигурации из шестиугольных оснований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40D247-45DD-DF49-AA19-7550BD42C664}"/>
              </a:ext>
            </a:extLst>
          </p:cNvPr>
          <p:cNvSpPr txBox="1"/>
          <p:nvPr/>
        </p:nvSpPr>
        <p:spPr>
          <a:xfrm>
            <a:off x="5968954" y="1924006"/>
            <a:ext cx="60592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Универсальность:</a:t>
            </a:r>
            <a:r>
              <a:rPr lang="ru-RU" sz="1400" b="1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Универсальный паз для установки сменных аксессуаров, что позволяет адаптировать устройство под любые задачи</a:t>
            </a:r>
            <a:endParaRPr lang="ru-RU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22B09A-804B-A250-AEA7-9991BE1831DB}"/>
              </a:ext>
            </a:extLst>
          </p:cNvPr>
          <p:cNvSpPr txBox="1"/>
          <p:nvPr/>
        </p:nvSpPr>
        <p:spPr>
          <a:xfrm>
            <a:off x="5968954" y="2447318"/>
            <a:ext cx="64940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Прочность:</a:t>
            </a:r>
            <a:r>
              <a:rPr lang="ru-RU" sz="1400" b="1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Инновационное магнитно-шлицевое соединение предотвращает сдвиговые нагрузки и обеспечивает надежность конструкции</a:t>
            </a:r>
            <a:endParaRPr lang="ru-RU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B46AF3-5911-B493-6E68-74CF9B3F5564}"/>
              </a:ext>
            </a:extLst>
          </p:cNvPr>
          <p:cNvSpPr txBox="1"/>
          <p:nvPr/>
        </p:nvSpPr>
        <p:spPr>
          <a:xfrm>
            <a:off x="5968954" y="2976317"/>
            <a:ext cx="58969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Эстетика:</a:t>
            </a:r>
            <a:r>
              <a:rPr lang="ru-RU" sz="1400" b="1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Современный дизайн, который гармонично вписывается в любой интерьер</a:t>
            </a:r>
            <a:endParaRPr lang="ru-RU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47D218-8088-008C-0E3B-CD201B10DFB3}"/>
              </a:ext>
            </a:extLst>
          </p:cNvPr>
          <p:cNvSpPr txBox="1"/>
          <p:nvPr/>
        </p:nvSpPr>
        <p:spPr>
          <a:xfrm>
            <a:off x="5968954" y="3499722"/>
            <a:ext cx="58007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Доступность:</a:t>
            </a:r>
            <a:r>
              <a:rPr lang="ru-RU" sz="1400" b="1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потенциально более низкая стоимость по сравнению с премиальными брендами</a:t>
            </a:r>
            <a:endParaRPr lang="ru-RU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BE8642-495B-6CC7-0985-A51E1E6E98A6}"/>
              </a:ext>
            </a:extLst>
          </p:cNvPr>
          <p:cNvSpPr txBox="1"/>
          <p:nvPr/>
        </p:nvSpPr>
        <p:spPr>
          <a:xfrm>
            <a:off x="5968954" y="3982780"/>
            <a:ext cx="64062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Персонализация:</a:t>
            </a:r>
            <a:r>
              <a:rPr lang="ru-RU" sz="1400" b="1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ptos" panose="020B00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Возможность изменять цвета и аксессуары, чтобы выразить индивидуальность пользователя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73817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F0265-65A1-6D5A-8ACD-2CEDEDFC3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22185D6-54D8-D2F7-28EC-617FE2827C43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A90139FE-1601-CC0D-AE3D-89B73F9E2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Конкуренты</a:t>
            </a: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6471A0E3-F8AA-531A-A30D-96B8D5A808E8}"/>
              </a:ext>
            </a:extLst>
          </p:cNvPr>
          <p:cNvSpPr txBox="1"/>
          <p:nvPr/>
        </p:nvSpPr>
        <p:spPr>
          <a:xfrm>
            <a:off x="5951468" y="1742299"/>
            <a:ext cx="22561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>
                <a:effectLst/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Joseph </a:t>
            </a:r>
            <a:r>
              <a:rPr lang="ru-RU" sz="1200" b="1" dirty="0" err="1">
                <a:effectLst/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Joseph</a:t>
            </a:r>
            <a:r>
              <a:rPr lang="ru-RU" sz="1200" dirty="0">
                <a:effectLst/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Британский бренд</a:t>
            </a:r>
            <a:endParaRPr lang="ru-RU" sz="1200" dirty="0">
              <a:latin typeface="Montserrat" panose="00000800000000000000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C2AB40-8589-A1F7-4B88-8AE059D7CFB4}"/>
              </a:ext>
            </a:extLst>
          </p:cNvPr>
          <p:cNvPicPr/>
          <p:nvPr/>
        </p:nvPicPr>
        <p:blipFill>
          <a:blip r:embed="rId3"/>
          <a:srcRect t="10864" b="13675"/>
          <a:stretch>
            <a:fillRect/>
          </a:stretch>
        </p:blipFill>
        <p:spPr>
          <a:xfrm>
            <a:off x="6391240" y="2209835"/>
            <a:ext cx="1392337" cy="198733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42C4C0"/>
            </a:solidFill>
            <a:prstDash val="sysDot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23">
            <a:extLst>
              <a:ext uri="{FF2B5EF4-FFF2-40B4-BE49-F238E27FC236}">
                <a16:creationId xmlns:a16="http://schemas.microsoft.com/office/drawing/2014/main" id="{D8AE9B5E-BCC9-B24C-B6D8-92428EBB8C90}"/>
              </a:ext>
            </a:extLst>
          </p:cNvPr>
          <p:cNvSpPr txBox="1"/>
          <p:nvPr/>
        </p:nvSpPr>
        <p:spPr>
          <a:xfrm>
            <a:off x="7821677" y="1748170"/>
            <a:ext cx="26273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>
                <a:effectLst/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The Container Store </a:t>
            </a:r>
            <a:r>
              <a:rPr lang="ru-RU" sz="1200" dirty="0">
                <a:effectLst/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Американский бренд</a:t>
            </a:r>
            <a:endParaRPr lang="ru-RU" sz="1200" dirty="0">
              <a:latin typeface="Montserrat" panose="00000800000000000000" pitchFamily="2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2C76FC1-49B5-BF08-4B7E-93800F0F6F4C}"/>
              </a:ext>
            </a:extLst>
          </p:cNvPr>
          <p:cNvPicPr/>
          <p:nvPr/>
        </p:nvPicPr>
        <p:blipFill>
          <a:blip r:embed="rId4"/>
          <a:srcRect t="2596" b="15346"/>
          <a:stretch>
            <a:fillRect/>
          </a:stretch>
        </p:blipFill>
        <p:spPr>
          <a:xfrm>
            <a:off x="8420956" y="2203107"/>
            <a:ext cx="1392337" cy="192076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D3A53"/>
            </a:solidFill>
            <a:prstDash val="sysDot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23">
            <a:extLst>
              <a:ext uri="{FF2B5EF4-FFF2-40B4-BE49-F238E27FC236}">
                <a16:creationId xmlns:a16="http://schemas.microsoft.com/office/drawing/2014/main" id="{CC6D8D84-D8FE-B640-523C-DD76837C0652}"/>
              </a:ext>
            </a:extLst>
          </p:cNvPr>
          <p:cNvSpPr txBox="1"/>
          <p:nvPr/>
        </p:nvSpPr>
        <p:spPr>
          <a:xfrm>
            <a:off x="6301237" y="899392"/>
            <a:ext cx="58193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Зарубежные</a:t>
            </a:r>
            <a:r>
              <a:rPr lang="ru-RU" sz="1600" b="1" dirty="0">
                <a:effectLst/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изделия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Montserrat" panose="00000800000000000000" pitchFamily="2" charset="-52"/>
                <a:cs typeface="Times New Roman" panose="02020603050405020304" pitchFamily="18" charset="0"/>
              </a:rPr>
              <a:t>Ограниченная универсальность и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Montserrat" panose="00000800000000000000" pitchFamily="2" charset="-52"/>
                <a:cs typeface="Times New Roman" panose="02020603050405020304" pitchFamily="18" charset="0"/>
              </a:rPr>
              <a:t>недостаточная вместимость </a:t>
            </a:r>
            <a:endParaRPr lang="ru-RU" sz="1600" dirty="0">
              <a:solidFill>
                <a:srgbClr val="C00000"/>
              </a:solidFill>
              <a:latin typeface="Montserrat" panose="00000800000000000000" pitchFamily="2" charset="-52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18F06A19-6A6E-1548-12ED-6EB9CB1296B5}"/>
              </a:ext>
            </a:extLst>
          </p:cNvPr>
          <p:cNvSpPr txBox="1"/>
          <p:nvPr/>
        </p:nvSpPr>
        <p:spPr>
          <a:xfrm>
            <a:off x="9917649" y="1741442"/>
            <a:ext cx="2336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>
                <a:effectLst/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IKEA</a:t>
            </a:r>
          </a:p>
          <a:p>
            <a:pPr algn="ctr"/>
            <a:r>
              <a:rPr lang="ru-RU" sz="1200" dirty="0">
                <a:effectLst/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Шведский бренд</a:t>
            </a:r>
            <a:endParaRPr lang="ru-RU" sz="1200" dirty="0">
              <a:latin typeface="Montserrat" panose="00000800000000000000" pitchFamily="2" charset="-52"/>
            </a:endParaRPr>
          </a:p>
        </p:txBody>
      </p:sp>
      <p:pic>
        <p:nvPicPr>
          <p:cNvPr id="14" name="Рисунок 13" descr="Picture background">
            <a:extLst>
              <a:ext uri="{FF2B5EF4-FFF2-40B4-BE49-F238E27FC236}">
                <a16:creationId xmlns:a16="http://schemas.microsoft.com/office/drawing/2014/main" id="{78C27E0A-1692-4570-E704-9B42E468484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8" b="11264"/>
          <a:stretch>
            <a:fillRect/>
          </a:stretch>
        </p:blipFill>
        <p:spPr bwMode="auto">
          <a:xfrm>
            <a:off x="10454846" y="2209835"/>
            <a:ext cx="1533404" cy="172050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42C4C0"/>
            </a:solidFill>
            <a:prstDash val="sysDot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0AE2FB-9214-FBA6-BF2D-757F8597C1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440" y="4760157"/>
            <a:ext cx="1392337" cy="185644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D3A53"/>
            </a:solidFill>
            <a:prstDash val="sysDot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39AED2C-C8BF-FD9D-E010-02E410BCAB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33" y="4753429"/>
            <a:ext cx="1392337" cy="185644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42C4C0"/>
            </a:solidFill>
            <a:prstDash val="sysDot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25">
            <a:extLst>
              <a:ext uri="{FF2B5EF4-FFF2-40B4-BE49-F238E27FC236}">
                <a16:creationId xmlns:a16="http://schemas.microsoft.com/office/drawing/2014/main" id="{670A3CB8-25B8-78F2-0E6E-8184D77306D8}"/>
              </a:ext>
            </a:extLst>
          </p:cNvPr>
          <p:cNvSpPr txBox="1"/>
          <p:nvPr/>
        </p:nvSpPr>
        <p:spPr>
          <a:xfrm>
            <a:off x="7224206" y="6616606"/>
            <a:ext cx="15908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>
                <a:effectLst/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Чашка 6600р.</a:t>
            </a:r>
            <a:endParaRPr lang="ru-RU" sz="1100" dirty="0">
              <a:latin typeface="Montserrat" panose="00000800000000000000" pitchFamily="2" charset="-52"/>
            </a:endParaRP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66274A39-1156-5C60-5C1F-7EA4DEAE0625}"/>
              </a:ext>
            </a:extLst>
          </p:cNvPr>
          <p:cNvSpPr txBox="1"/>
          <p:nvPr/>
        </p:nvSpPr>
        <p:spPr>
          <a:xfrm>
            <a:off x="5637112" y="4117469"/>
            <a:ext cx="7147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effectLst/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Фарфоровые изделия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Montserrat" panose="00000800000000000000" pitchFamily="2" charset="-52"/>
                <a:cs typeface="Times New Roman" panose="02020603050405020304" pitchFamily="18" charset="0"/>
              </a:rPr>
              <a:t>Дорогая цена и сомнительный дизайн</a:t>
            </a:r>
            <a:endParaRPr lang="ru-RU" sz="1600" dirty="0">
              <a:solidFill>
                <a:srgbClr val="C00000"/>
              </a:solidFill>
              <a:latin typeface="Montserrat" panose="00000800000000000000" pitchFamily="2" charset="-5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3FF14AA-4C92-5446-8740-AE83160197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288" y="2839118"/>
            <a:ext cx="5784176" cy="3629838"/>
          </a:xfrm>
          <a:prstGeom prst="rect">
            <a:avLst/>
          </a:prstGeom>
          <a:ln w="47625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</a:ln>
        </p:spPr>
      </p:pic>
      <p:sp>
        <p:nvSpPr>
          <p:cNvPr id="32" name="TextBox 23">
            <a:extLst>
              <a:ext uri="{FF2B5EF4-FFF2-40B4-BE49-F238E27FC236}">
                <a16:creationId xmlns:a16="http://schemas.microsoft.com/office/drawing/2014/main" id="{F2A8DD04-C586-7A2D-D15A-1510C966FD58}"/>
              </a:ext>
            </a:extLst>
          </p:cNvPr>
          <p:cNvSpPr txBox="1"/>
          <p:nvPr/>
        </p:nvSpPr>
        <p:spPr>
          <a:xfrm>
            <a:off x="677188" y="1120188"/>
            <a:ext cx="484588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b="1" dirty="0"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Многие аналоги в данном сегменте обладают ограниченной или полностью отсутствующей модульной структурой, а при наличии такой функциональности её </a:t>
            </a:r>
            <a:r>
              <a:rPr lang="ru-RU" sz="1600" b="1" dirty="0">
                <a:solidFill>
                  <a:srgbClr val="FF0000"/>
                </a:solidFill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стоимость зачастую завышена и не оправдана реальными преимуществами.</a:t>
            </a:r>
            <a:endParaRPr lang="ru-RU" sz="1600" dirty="0">
              <a:solidFill>
                <a:srgbClr val="FF0000"/>
              </a:solidFill>
              <a:latin typeface="Montserrat" panose="00000800000000000000" pitchFamily="2" charset="-52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34F27AE-4C45-97E7-DCF5-BE25C5A273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770" y="0"/>
            <a:ext cx="791830" cy="79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B8C4D-F54C-804B-B874-128410282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01D574C-A50B-9A78-0537-9CF39A364E3F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F347F162-F6A7-75EA-01AF-C7333C8DC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Рынок</a:t>
            </a: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1D83DCDF-3D5A-3E38-55AB-88F631976B70}"/>
              </a:ext>
            </a:extLst>
          </p:cNvPr>
          <p:cNvSpPr txBox="1"/>
          <p:nvPr/>
        </p:nvSpPr>
        <p:spPr>
          <a:xfrm>
            <a:off x="7832589" y="1075943"/>
            <a:ext cx="34182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Доля рынка</a:t>
            </a:r>
          </a:p>
          <a:p>
            <a:pPr algn="ctr"/>
            <a:r>
              <a:rPr lang="ru-RU" sz="2800" b="1" dirty="0"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по сегментам</a:t>
            </a:r>
            <a:endParaRPr lang="ru-RU" sz="2800" b="1" dirty="0">
              <a:solidFill>
                <a:srgbClr val="C00000"/>
              </a:solidFill>
              <a:latin typeface="Montserrat" panose="00000800000000000000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4131CA-6E6E-B226-B793-BEE70D8F68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627" y="2227670"/>
            <a:ext cx="4558222" cy="2830557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C28F9CB4-2A9D-BB43-4DA4-3301AA76C1D8}"/>
              </a:ext>
            </a:extLst>
          </p:cNvPr>
          <p:cNvSpPr txBox="1"/>
          <p:nvPr/>
        </p:nvSpPr>
        <p:spPr>
          <a:xfrm>
            <a:off x="188685" y="6386593"/>
            <a:ext cx="7802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Источник: </a:t>
            </a:r>
            <a:r>
              <a:rPr lang="ru-RU" sz="1400" dirty="0">
                <a:latin typeface="Aptos" panose="020B0004020202020204" pitchFamily="34" charset="0"/>
              </a:rPr>
              <a:t>Рынок органайзеров для хранения в России 2025г. Обзор товаров маркетплейсов</a:t>
            </a:r>
          </a:p>
          <a:p>
            <a:pPr algn="just"/>
            <a:endParaRPr lang="ru-RU" sz="160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19CC68-4E3C-3353-1F6F-35112D780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752" y="0"/>
            <a:ext cx="845301" cy="845301"/>
          </a:xfrm>
          <a:prstGeom prst="rect">
            <a:avLst/>
          </a:prstGeom>
        </p:spPr>
      </p:pic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id="{59BEFF5E-8D44-3805-70D6-ACB562F4D154}"/>
              </a:ext>
            </a:extLst>
          </p:cNvPr>
          <p:cNvSpPr/>
          <p:nvPr/>
        </p:nvSpPr>
        <p:spPr>
          <a:xfrm rot="5400000">
            <a:off x="112260" y="2463525"/>
            <a:ext cx="3681560" cy="3173761"/>
          </a:xfrm>
          <a:prstGeom prst="hexagon">
            <a:avLst/>
          </a:prstGeom>
          <a:solidFill>
            <a:srgbClr val="0073C2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Шестиугольник 11">
            <a:extLst>
              <a:ext uri="{FF2B5EF4-FFF2-40B4-BE49-F238E27FC236}">
                <a16:creationId xmlns:a16="http://schemas.microsoft.com/office/drawing/2014/main" id="{24C63482-81BD-1F99-3DB0-CB23C4B05D52}"/>
              </a:ext>
            </a:extLst>
          </p:cNvPr>
          <p:cNvSpPr/>
          <p:nvPr/>
        </p:nvSpPr>
        <p:spPr>
          <a:xfrm rot="5400000">
            <a:off x="704505" y="3566326"/>
            <a:ext cx="2497071" cy="2152649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естиугольник 10">
            <a:extLst>
              <a:ext uri="{FF2B5EF4-FFF2-40B4-BE49-F238E27FC236}">
                <a16:creationId xmlns:a16="http://schemas.microsoft.com/office/drawing/2014/main" id="{CDF91614-71BF-6215-9C06-5E13B13BD318}"/>
              </a:ext>
            </a:extLst>
          </p:cNvPr>
          <p:cNvSpPr/>
          <p:nvPr/>
        </p:nvSpPr>
        <p:spPr>
          <a:xfrm rot="5400000">
            <a:off x="1132090" y="4362520"/>
            <a:ext cx="1641900" cy="1415432"/>
          </a:xfrm>
          <a:prstGeom prst="hexagon">
            <a:avLst/>
          </a:prstGeom>
          <a:solidFill>
            <a:srgbClr val="009706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462DA0A7-758B-6A5F-9D3F-079188D35200}"/>
              </a:ext>
            </a:extLst>
          </p:cNvPr>
          <p:cNvSpPr txBox="1"/>
          <p:nvPr/>
        </p:nvSpPr>
        <p:spPr>
          <a:xfrm>
            <a:off x="3468298" y="5736647"/>
            <a:ext cx="34182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10 млн. ₽</a:t>
            </a:r>
            <a:endParaRPr lang="ru-RU" sz="2800" b="1" dirty="0">
              <a:solidFill>
                <a:srgbClr val="C00000"/>
              </a:solidFill>
              <a:latin typeface="Montserrat" panose="00000800000000000000" pitchFamily="2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46A5EA-3934-9D38-0A24-E9BC3795727F}"/>
              </a:ext>
            </a:extLst>
          </p:cNvPr>
          <p:cNvSpPr txBox="1"/>
          <p:nvPr/>
        </p:nvSpPr>
        <p:spPr>
          <a:xfrm>
            <a:off x="3717386" y="4395046"/>
            <a:ext cx="34182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3.58 млрд. ₽</a:t>
            </a:r>
            <a:endParaRPr lang="ru-RU" sz="2800" b="1" dirty="0">
              <a:solidFill>
                <a:srgbClr val="C00000"/>
              </a:solidFill>
              <a:latin typeface="Montserrat" panose="00000800000000000000" pitchFamily="2" charset="-52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D4DA6D47-D858-A438-5977-52AC1AFCDCA5}"/>
              </a:ext>
            </a:extLst>
          </p:cNvPr>
          <p:cNvSpPr txBox="1"/>
          <p:nvPr/>
        </p:nvSpPr>
        <p:spPr>
          <a:xfrm>
            <a:off x="3539921" y="2579127"/>
            <a:ext cx="34182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54 млрд. ₽</a:t>
            </a:r>
            <a:endParaRPr lang="ru-RU" sz="2800" b="1" dirty="0">
              <a:solidFill>
                <a:srgbClr val="C00000"/>
              </a:solidFill>
              <a:latin typeface="Montserrat" panose="00000800000000000000" pitchFamily="2" charset="-52"/>
            </a:endParaRPr>
          </a:p>
        </p:txBody>
      </p:sp>
      <p:sp>
        <p:nvSpPr>
          <p:cNvPr id="33" name="TextBox 23">
            <a:extLst>
              <a:ext uri="{FF2B5EF4-FFF2-40B4-BE49-F238E27FC236}">
                <a16:creationId xmlns:a16="http://schemas.microsoft.com/office/drawing/2014/main" id="{1D5F1E95-BD68-0455-6E04-66C951457578}"/>
              </a:ext>
            </a:extLst>
          </p:cNvPr>
          <p:cNvSpPr txBox="1"/>
          <p:nvPr/>
        </p:nvSpPr>
        <p:spPr>
          <a:xfrm>
            <a:off x="-126227" y="1100839"/>
            <a:ext cx="50046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latin typeface="Montserrat" panose="000008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Анализ рынка РФ</a:t>
            </a:r>
            <a:endParaRPr lang="ru-RU" sz="3200" dirty="0">
              <a:solidFill>
                <a:srgbClr val="C00000"/>
              </a:solidFill>
              <a:latin typeface="Montserrat" panose="00000800000000000000" pitchFamily="2" charset="-52"/>
            </a:endParaRPr>
          </a:p>
        </p:txBody>
      </p:sp>
      <p:sp>
        <p:nvSpPr>
          <p:cNvPr id="38" name="TextBox 23">
            <a:extLst>
              <a:ext uri="{FF2B5EF4-FFF2-40B4-BE49-F238E27FC236}">
                <a16:creationId xmlns:a16="http://schemas.microsoft.com/office/drawing/2014/main" id="{F1347A0E-E2A4-AF47-5257-F2D3180C75FA}"/>
              </a:ext>
            </a:extLst>
          </p:cNvPr>
          <p:cNvSpPr txBox="1"/>
          <p:nvPr/>
        </p:nvSpPr>
        <p:spPr>
          <a:xfrm>
            <a:off x="876715" y="2651447"/>
            <a:ext cx="2152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Montserrat" panose="00000800000000000000" pitchFamily="2" charset="-52"/>
                <a:cs typeface="Times New Roman" panose="02020603050405020304" pitchFamily="18" charset="0"/>
              </a:rPr>
              <a:t>TAM</a:t>
            </a:r>
            <a:endParaRPr lang="ru-RU" sz="3200" dirty="0">
              <a:solidFill>
                <a:schemeClr val="bg1"/>
              </a:solidFill>
              <a:latin typeface="Montserrat" panose="00000800000000000000" pitchFamily="2" charset="-52"/>
            </a:endParaRPr>
          </a:p>
        </p:txBody>
      </p:sp>
      <p:sp>
        <p:nvSpPr>
          <p:cNvPr id="40" name="TextBox 23">
            <a:extLst>
              <a:ext uri="{FF2B5EF4-FFF2-40B4-BE49-F238E27FC236}">
                <a16:creationId xmlns:a16="http://schemas.microsoft.com/office/drawing/2014/main" id="{517639F0-B50C-8940-87A2-DD9D6B4C6337}"/>
              </a:ext>
            </a:extLst>
          </p:cNvPr>
          <p:cNvSpPr txBox="1"/>
          <p:nvPr/>
        </p:nvSpPr>
        <p:spPr>
          <a:xfrm>
            <a:off x="876715" y="3678044"/>
            <a:ext cx="2152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Montserrat" panose="00000800000000000000" pitchFamily="2" charset="-52"/>
                <a:cs typeface="Times New Roman" panose="02020603050405020304" pitchFamily="18" charset="0"/>
              </a:rPr>
              <a:t>SAM</a:t>
            </a:r>
            <a:endParaRPr lang="ru-RU" sz="3200" dirty="0">
              <a:solidFill>
                <a:schemeClr val="bg1"/>
              </a:solidFill>
              <a:latin typeface="Montserrat" panose="00000800000000000000" pitchFamily="2" charset="-52"/>
            </a:endParaRPr>
          </a:p>
        </p:txBody>
      </p:sp>
      <p:sp>
        <p:nvSpPr>
          <p:cNvPr id="41" name="TextBox 23">
            <a:extLst>
              <a:ext uri="{FF2B5EF4-FFF2-40B4-BE49-F238E27FC236}">
                <a16:creationId xmlns:a16="http://schemas.microsoft.com/office/drawing/2014/main" id="{DD58FF09-E154-39C3-1B7C-5753BFE8B015}"/>
              </a:ext>
            </a:extLst>
          </p:cNvPr>
          <p:cNvSpPr txBox="1"/>
          <p:nvPr/>
        </p:nvSpPr>
        <p:spPr>
          <a:xfrm>
            <a:off x="876713" y="4777848"/>
            <a:ext cx="2152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Montserrat" panose="00000800000000000000" pitchFamily="2" charset="-52"/>
                <a:cs typeface="Times New Roman" panose="02020603050405020304" pitchFamily="18" charset="0"/>
              </a:rPr>
              <a:t>SOM</a:t>
            </a:r>
            <a:endParaRPr lang="ru-RU" sz="3200" dirty="0">
              <a:solidFill>
                <a:schemeClr val="bg1"/>
              </a:solidFill>
              <a:latin typeface="Montserrat" panose="00000800000000000000" pitchFamily="2" charset="-52"/>
            </a:endParaRP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B6F0CD4A-A33A-55EA-9BB4-D1C0A00E2055}"/>
              </a:ext>
            </a:extLst>
          </p:cNvPr>
          <p:cNvCxnSpPr>
            <a:cxnSpLocks/>
            <a:endCxn id="45" idx="2"/>
          </p:cNvCxnSpPr>
          <p:nvPr/>
        </p:nvCxnSpPr>
        <p:spPr>
          <a:xfrm>
            <a:off x="1946581" y="2196920"/>
            <a:ext cx="1983575" cy="6352"/>
          </a:xfrm>
          <a:prstGeom prst="line">
            <a:avLst/>
          </a:prstGeom>
          <a:ln w="381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3">
            <a:extLst>
              <a:ext uri="{FF2B5EF4-FFF2-40B4-BE49-F238E27FC236}">
                <a16:creationId xmlns:a16="http://schemas.microsoft.com/office/drawing/2014/main" id="{3F8A6F4A-F53D-1337-F92D-D9E402E8483E}"/>
              </a:ext>
            </a:extLst>
          </p:cNvPr>
          <p:cNvSpPr txBox="1"/>
          <p:nvPr/>
        </p:nvSpPr>
        <p:spPr>
          <a:xfrm>
            <a:off x="4089235" y="1825364"/>
            <a:ext cx="21764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TAM. Общий объем рынка товаров</a:t>
            </a:r>
          </a:p>
          <a:p>
            <a:pPr algn="just"/>
            <a:r>
              <a:rPr lang="ru-RU" sz="1600" b="1" dirty="0">
                <a:latin typeface="Aptos" panose="020B0004020202020204" pitchFamily="34" charset="0"/>
                <a:cs typeface="Times New Roman" panose="02020603050405020304" pitchFamily="18" charset="0"/>
              </a:rPr>
              <a:t>для хранения</a:t>
            </a:r>
            <a:endParaRPr lang="ru-RU" sz="1400" dirty="0">
              <a:latin typeface="Aptos" panose="020B0004020202020204" pitchFamily="34" charset="0"/>
            </a:endParaRPr>
          </a:p>
          <a:p>
            <a:pPr algn="just"/>
            <a:endParaRPr lang="ru-RU" sz="160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39" name="TextBox 23">
            <a:extLst>
              <a:ext uri="{FF2B5EF4-FFF2-40B4-BE49-F238E27FC236}">
                <a16:creationId xmlns:a16="http://schemas.microsoft.com/office/drawing/2014/main" id="{4EFBD813-8FBC-A95E-B33E-7BD114B37FE2}"/>
              </a:ext>
            </a:extLst>
          </p:cNvPr>
          <p:cNvSpPr txBox="1"/>
          <p:nvPr/>
        </p:nvSpPr>
        <p:spPr>
          <a:xfrm>
            <a:off x="4089235" y="3421471"/>
            <a:ext cx="24329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sz="1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AM. Доступный объем рынка</a:t>
            </a:r>
            <a:r>
              <a:rPr lang="en-US" sz="1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(HoReCa, </a:t>
            </a:r>
            <a:r>
              <a:rPr lang="ru-RU" sz="1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студии дизайна, бытовой сегмент</a:t>
            </a:r>
            <a:r>
              <a:rPr lang="en-US" sz="1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44" name="TextBox 23">
            <a:extLst>
              <a:ext uri="{FF2B5EF4-FFF2-40B4-BE49-F238E27FC236}">
                <a16:creationId xmlns:a16="http://schemas.microsoft.com/office/drawing/2014/main" id="{AFCE7563-1F47-B1A2-0EA5-57DD98061E6E}"/>
              </a:ext>
            </a:extLst>
          </p:cNvPr>
          <p:cNvSpPr txBox="1"/>
          <p:nvPr/>
        </p:nvSpPr>
        <p:spPr>
          <a:xfrm>
            <a:off x="4127942" y="5271787"/>
            <a:ext cx="25141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ru-RU" sz="1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</a:t>
            </a:r>
            <a:r>
              <a:rPr lang="en-US" sz="1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Достижимая доля рынка (за первый год)</a:t>
            </a:r>
            <a:endParaRPr lang="ru-RU" sz="160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926B9ABB-F556-7BF0-0839-2BF23FB92A96}"/>
              </a:ext>
            </a:extLst>
          </p:cNvPr>
          <p:cNvSpPr/>
          <p:nvPr/>
        </p:nvSpPr>
        <p:spPr>
          <a:xfrm>
            <a:off x="3930156" y="2138283"/>
            <a:ext cx="129977" cy="129977"/>
          </a:xfrm>
          <a:prstGeom prst="ellipse">
            <a:avLst/>
          </a:prstGeom>
          <a:solidFill>
            <a:srgbClr val="0073C2"/>
          </a:soli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0975E6BD-4386-39E6-8E4E-3AF8527DC8B2}"/>
              </a:ext>
            </a:extLst>
          </p:cNvPr>
          <p:cNvCxnSpPr>
            <a:cxnSpLocks/>
          </p:cNvCxnSpPr>
          <p:nvPr/>
        </p:nvCxnSpPr>
        <p:spPr>
          <a:xfrm flipV="1">
            <a:off x="2391334" y="3626769"/>
            <a:ext cx="1554061" cy="6125"/>
          </a:xfrm>
          <a:prstGeom prst="line">
            <a:avLst/>
          </a:prstGeom>
          <a:ln w="381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>
            <a:extLst>
              <a:ext uri="{FF2B5EF4-FFF2-40B4-BE49-F238E27FC236}">
                <a16:creationId xmlns:a16="http://schemas.microsoft.com/office/drawing/2014/main" id="{7EAB0392-8EE4-7D00-B0A1-4487649526F2}"/>
              </a:ext>
            </a:extLst>
          </p:cNvPr>
          <p:cNvSpPr/>
          <p:nvPr/>
        </p:nvSpPr>
        <p:spPr>
          <a:xfrm>
            <a:off x="3930155" y="3561780"/>
            <a:ext cx="129977" cy="129977"/>
          </a:xfrm>
          <a:prstGeom prst="ellipse">
            <a:avLst/>
          </a:prstGeom>
          <a:solidFill>
            <a:srgbClr val="42C4C0"/>
          </a:soli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6A24198A-7DAC-E350-8ABC-BE651C5F7F45}"/>
              </a:ext>
            </a:extLst>
          </p:cNvPr>
          <p:cNvCxnSpPr>
            <a:cxnSpLocks/>
          </p:cNvCxnSpPr>
          <p:nvPr/>
        </p:nvCxnSpPr>
        <p:spPr>
          <a:xfrm>
            <a:off x="2620400" y="5564176"/>
            <a:ext cx="1334387" cy="0"/>
          </a:xfrm>
          <a:prstGeom prst="line">
            <a:avLst/>
          </a:prstGeom>
          <a:ln w="381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Овал 52">
            <a:extLst>
              <a:ext uri="{FF2B5EF4-FFF2-40B4-BE49-F238E27FC236}">
                <a16:creationId xmlns:a16="http://schemas.microsoft.com/office/drawing/2014/main" id="{DBDB260A-6BD3-E5C0-EDEF-0CB471880F72}"/>
              </a:ext>
            </a:extLst>
          </p:cNvPr>
          <p:cNvSpPr/>
          <p:nvPr/>
        </p:nvSpPr>
        <p:spPr>
          <a:xfrm>
            <a:off x="3930155" y="5499187"/>
            <a:ext cx="129977" cy="129977"/>
          </a:xfrm>
          <a:prstGeom prst="ellipse">
            <a:avLst/>
          </a:prstGeom>
          <a:solidFill>
            <a:srgbClr val="009706"/>
          </a:soli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276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CA7D3-6EE7-2B5B-FA95-F95F6BB20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2A3426A-0C83-7C25-1717-9B674E0E07D3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00CE11A9-BA44-3AF1-86A1-8BA6BFDBA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Бизнес-модель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4F02D57-DD8E-C250-1847-68FEB0912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69237"/>
              </p:ext>
            </p:extLst>
          </p:nvPr>
        </p:nvGraphicFramePr>
        <p:xfrm>
          <a:off x="150136" y="1126813"/>
          <a:ext cx="5841504" cy="4756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2514">
                  <a:extLst>
                    <a:ext uri="{9D8B030D-6E8A-4147-A177-3AD203B41FA5}">
                      <a16:colId xmlns:a16="http://schemas.microsoft.com/office/drawing/2014/main" val="3272077163"/>
                    </a:ext>
                  </a:extLst>
                </a:gridCol>
                <a:gridCol w="1189746">
                  <a:extLst>
                    <a:ext uri="{9D8B030D-6E8A-4147-A177-3AD203B41FA5}">
                      <a16:colId xmlns:a16="http://schemas.microsoft.com/office/drawing/2014/main" val="1498272255"/>
                    </a:ext>
                  </a:extLst>
                </a:gridCol>
                <a:gridCol w="594876">
                  <a:extLst>
                    <a:ext uri="{9D8B030D-6E8A-4147-A177-3AD203B41FA5}">
                      <a16:colId xmlns:a16="http://schemas.microsoft.com/office/drawing/2014/main" val="513459729"/>
                    </a:ext>
                  </a:extLst>
                </a:gridCol>
                <a:gridCol w="594876">
                  <a:extLst>
                    <a:ext uri="{9D8B030D-6E8A-4147-A177-3AD203B41FA5}">
                      <a16:colId xmlns:a16="http://schemas.microsoft.com/office/drawing/2014/main" val="2097552486"/>
                    </a:ext>
                  </a:extLst>
                </a:gridCol>
                <a:gridCol w="1189746">
                  <a:extLst>
                    <a:ext uri="{9D8B030D-6E8A-4147-A177-3AD203B41FA5}">
                      <a16:colId xmlns:a16="http://schemas.microsoft.com/office/drawing/2014/main" val="248827224"/>
                    </a:ext>
                  </a:extLst>
                </a:gridCol>
                <a:gridCol w="1189746">
                  <a:extLst>
                    <a:ext uri="{9D8B030D-6E8A-4147-A177-3AD203B41FA5}">
                      <a16:colId xmlns:a16="http://schemas.microsoft.com/office/drawing/2014/main" val="3299198260"/>
                    </a:ext>
                  </a:extLst>
                </a:gridCol>
              </a:tblGrid>
              <a:tr h="2230675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Montserrat" panose="00000800000000000000" pitchFamily="2" charset="-52"/>
                        </a:rPr>
                        <a:t>Ключевые партнеры</a:t>
                      </a:r>
                    </a:p>
                    <a:p>
                      <a:pPr algn="ctr"/>
                      <a:endParaRPr lang="ru-RU" sz="1000" b="0" dirty="0">
                        <a:latin typeface="Aptos" panose="020B0004020202020204" pitchFamily="34" charset="0"/>
                      </a:endParaRPr>
                    </a:p>
                    <a:p>
                      <a:pPr algn="ctr"/>
                      <a:r>
                        <a:rPr lang="ru-RU" sz="900" b="0" dirty="0">
                          <a:latin typeface="Aptos" panose="020B0004020202020204" pitchFamily="34" charset="0"/>
                        </a:rPr>
                        <a:t>Компания «</a:t>
                      </a:r>
                      <a:r>
                        <a:rPr lang="en-US" sz="900" b="0" dirty="0">
                          <a:latin typeface="Aptos" panose="020B0004020202020204" pitchFamily="34" charset="0"/>
                        </a:rPr>
                        <a:t>Any Forms</a:t>
                      </a:r>
                      <a:r>
                        <a:rPr lang="ru-RU" sz="900" b="0" dirty="0">
                          <a:latin typeface="Aptos" panose="020B0004020202020204" pitchFamily="34" charset="0"/>
                        </a:rPr>
                        <a:t>»</a:t>
                      </a:r>
                      <a:endParaRPr lang="en-US" sz="900" b="0" dirty="0">
                        <a:latin typeface="Aptos" panose="020B0004020202020204" pitchFamily="34" charset="0"/>
                      </a:endParaRPr>
                    </a:p>
                    <a:p>
                      <a:pPr algn="ctr"/>
                      <a:r>
                        <a:rPr lang="ru-RU" sz="900" b="0" dirty="0">
                          <a:latin typeface="Aptos" panose="020B0004020202020204" pitchFamily="34" charset="0"/>
                        </a:rPr>
                        <a:t>ООО «Константа»</a:t>
                      </a:r>
                    </a:p>
                    <a:p>
                      <a:pPr algn="ctr"/>
                      <a:r>
                        <a:rPr lang="ru-RU" sz="900" b="0" dirty="0">
                          <a:latin typeface="Aptos" panose="020B0004020202020204" pitchFamily="34" charset="0"/>
                        </a:rPr>
                        <a:t>ООО «Тензор»</a:t>
                      </a:r>
                    </a:p>
                  </a:txBody>
                  <a:tcPr marL="95632" marR="95632" marT="47816" marB="47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Montserrat" panose="00000800000000000000" pitchFamily="2" charset="-52"/>
                        </a:rPr>
                        <a:t>Ключевые действия</a:t>
                      </a:r>
                    </a:p>
                    <a:p>
                      <a:pPr algn="ctr"/>
                      <a:r>
                        <a:rPr lang="ru-RU" sz="900" b="0" dirty="0">
                          <a:latin typeface="Aptos" panose="020B0004020202020204" pitchFamily="34" charset="0"/>
                        </a:rPr>
                        <a:t>Производство и реализация продукции</a:t>
                      </a:r>
                    </a:p>
                    <a:p>
                      <a:pPr algn="ctr"/>
                      <a:r>
                        <a:rPr lang="ru-RU" sz="900" b="0" dirty="0">
                          <a:latin typeface="Aptos" panose="020B0004020202020204" pitchFamily="34" charset="0"/>
                        </a:rPr>
                        <a:t>(магнитно-шлицевые основания, сменные аксессуары)</a:t>
                      </a:r>
                    </a:p>
                  </a:txBody>
                  <a:tcPr marL="82671" marR="82671" marT="41336" marB="41336" anchor="ctr"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Montserrat" panose="00000800000000000000" pitchFamily="2" charset="-52"/>
                        </a:rPr>
                        <a:t>Ключевые ценности</a:t>
                      </a:r>
                    </a:p>
                    <a:p>
                      <a:pPr algn="ctr"/>
                      <a:r>
                        <a:rPr lang="ru-RU" sz="1000" b="0" dirty="0">
                          <a:latin typeface="Aptos" panose="020B0004020202020204" pitchFamily="34" charset="0"/>
                        </a:rPr>
                        <a:t>Возможность универсальной сборки, изменение функционала под предпочтения пользователя,</a:t>
                      </a:r>
                    </a:p>
                    <a:p>
                      <a:pPr algn="ctr"/>
                      <a:r>
                        <a:rPr lang="ru-RU" sz="1000" b="0" dirty="0">
                          <a:latin typeface="Aptos" panose="020B0004020202020204" pitchFamily="34" charset="0"/>
                        </a:rPr>
                        <a:t>высокая надёжность изделий, современный дизайн, выражение индивидуально-</a:t>
                      </a:r>
                      <a:r>
                        <a:rPr lang="ru-RU" sz="1000" b="0" dirty="0" err="1">
                          <a:latin typeface="Aptos" panose="020B0004020202020204" pitchFamily="34" charset="0"/>
                        </a:rPr>
                        <a:t>сти</a:t>
                      </a:r>
                      <a:r>
                        <a:rPr lang="ru-RU" sz="1000" b="0" dirty="0">
                          <a:latin typeface="Aptos" panose="020B0004020202020204" pitchFamily="34" charset="0"/>
                        </a:rPr>
                        <a:t> пользователей</a:t>
                      </a:r>
                    </a:p>
                  </a:txBody>
                  <a:tcPr marL="95632" marR="95632" marT="47816" marB="47816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Montserrat" panose="00000800000000000000" pitchFamily="2" charset="-52"/>
                        </a:rPr>
                        <a:t>Взаимоотнош-ения с клиентами</a:t>
                      </a:r>
                    </a:p>
                    <a:p>
                      <a:pPr algn="ctr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Собственный сайт, продвижение продукта через социальные сети</a:t>
                      </a:r>
                      <a:r>
                        <a:rPr lang="ru-RU" sz="900" b="0" dirty="0">
                          <a:latin typeface="Aptos" panose="020B00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latin typeface="Aptos" panose="020B0004020202020204" pitchFamily="34" charset="0"/>
                        </a:rPr>
                        <a:t>Предоставление качественной технической поддержки.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Регулярное обновление ассортимента аксессуаров.</a:t>
                      </a:r>
                    </a:p>
                    <a:p>
                      <a:pPr algn="ctr"/>
                      <a:endParaRPr lang="ru-RU" sz="900" b="0" dirty="0">
                        <a:latin typeface="Aptos" panose="020B0004020202020204" pitchFamily="34" charset="0"/>
                      </a:endParaRPr>
                    </a:p>
                  </a:txBody>
                  <a:tcPr marL="82671" marR="82671" marT="41336" marB="41336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Montserrat" panose="00000800000000000000" pitchFamily="2" charset="-52"/>
                        </a:rPr>
                        <a:t>Сегменты потребителей</a:t>
                      </a:r>
                    </a:p>
                    <a:p>
                      <a:pPr algn="ctr"/>
                      <a:endParaRPr lang="ru-RU" sz="1000" b="1" dirty="0">
                        <a:latin typeface="Aptos" panose="020B0004020202020204" pitchFamily="34" charset="0"/>
                      </a:endParaRPr>
                    </a:p>
                    <a:p>
                      <a:pPr algn="ctr"/>
                      <a:r>
                        <a:rPr lang="en-US" sz="900" b="0" dirty="0">
                          <a:latin typeface="Aptos" panose="020B0004020202020204" pitchFamily="34" charset="0"/>
                        </a:rPr>
                        <a:t>B2C: </a:t>
                      </a:r>
                      <a:r>
                        <a:rPr lang="ru-RU" sz="900" b="0" dirty="0">
                          <a:latin typeface="Aptos" panose="020B0004020202020204" pitchFamily="34" charset="0"/>
                        </a:rPr>
                        <a:t>Частные лица</a:t>
                      </a:r>
                    </a:p>
                    <a:p>
                      <a:pPr algn="ctr"/>
                      <a:r>
                        <a:rPr lang="en-US" sz="900" b="0" kern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B2B: 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дизайн студии,</a:t>
                      </a:r>
                      <a:r>
                        <a:rPr lang="ru-RU" sz="900" b="0" dirty="0">
                          <a:latin typeface="Aptos" panose="020B0004020202020204" pitchFamily="34" charset="0"/>
                        </a:rPr>
                        <a:t> офисные компании, предприятия общественного питания, образовательные учреждения</a:t>
                      </a:r>
                    </a:p>
                  </a:txBody>
                  <a:tcPr marL="95632" marR="95632" marT="47816" marB="47816" anchor="ctr"/>
                </a:tc>
                <a:extLst>
                  <a:ext uri="{0D108BD9-81ED-4DB2-BD59-A6C34878D82A}">
                    <a16:rowId xmlns:a16="http://schemas.microsoft.com/office/drawing/2014/main" val="2957657567"/>
                  </a:ext>
                </a:extLst>
              </a:tr>
              <a:tr h="1557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Montserrat" panose="00000800000000000000" pitchFamily="2" charset="-52"/>
                        </a:rPr>
                        <a:t>Ключевые ресурсы</a:t>
                      </a:r>
                    </a:p>
                    <a:p>
                      <a:pPr algn="ctr"/>
                      <a:r>
                        <a:rPr lang="ru-RU" sz="900" b="0" dirty="0">
                          <a:latin typeface="Aptos" panose="020B0004020202020204" pitchFamily="34" charset="0"/>
                        </a:rPr>
                        <a:t>Технологии, интеллектуальная собственность, квалифицированный персонал, производственные мощности, партнерские отношения</a:t>
                      </a:r>
                    </a:p>
                  </a:txBody>
                  <a:tcPr marL="82671" marR="82671" marT="41336" marB="41336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Montserrat" panose="00000800000000000000" pitchFamily="2" charset="-52"/>
                        </a:rPr>
                        <a:t>Каналы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latin typeface="Aptos" panose="020B0004020202020204" pitchFamily="34" charset="0"/>
                        </a:rPr>
                        <a:t>Продажа через маркетплейсы (</a:t>
                      </a:r>
                      <a:r>
                        <a:rPr lang="en-US" sz="900" b="0" dirty="0">
                          <a:latin typeface="Aptos" panose="020B0004020202020204" pitchFamily="34" charset="0"/>
                        </a:rPr>
                        <a:t>B2C</a:t>
                      </a:r>
                      <a:r>
                        <a:rPr lang="ru-RU" sz="900" b="0" dirty="0">
                          <a:latin typeface="Aptos" panose="020B0004020202020204" pitchFamily="34" charset="0"/>
                        </a:rPr>
                        <a:t>),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 продажи организациям (</a:t>
                      </a:r>
                      <a:r>
                        <a:rPr lang="en-US" sz="900" b="0" kern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B2B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),</a:t>
                      </a:r>
                    </a:p>
                    <a:p>
                      <a:pPr algn="ctr"/>
                      <a:r>
                        <a:rPr lang="ru-RU" sz="900" b="0" dirty="0">
                          <a:latin typeface="Aptos" panose="020B0004020202020204" pitchFamily="34" charset="0"/>
                        </a:rPr>
                        <a:t> дилерские сети</a:t>
                      </a:r>
                    </a:p>
                  </a:txBody>
                  <a:tcPr marL="82671" marR="82671" marT="41336" marB="4133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246255"/>
                  </a:ext>
                </a:extLst>
              </a:tr>
              <a:tr h="77965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Montserrat" panose="00000800000000000000" pitchFamily="2" charset="-52"/>
                        </a:rPr>
                        <a:t>Структура расходов</a:t>
                      </a:r>
                    </a:p>
                    <a:p>
                      <a:pPr algn="ctr"/>
                      <a:r>
                        <a:rPr lang="ru-RU" sz="900" b="0" dirty="0">
                          <a:latin typeface="Aptos" panose="020B0004020202020204" pitchFamily="34" charset="0"/>
                        </a:rPr>
                        <a:t>Расходы на разработку, производство, маркетинг, зарплата персонала, патентование, техническая поддержка</a:t>
                      </a:r>
                    </a:p>
                  </a:txBody>
                  <a:tcPr marL="95632" marR="95632" marT="47816" marB="4781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Montserrat" panose="00000800000000000000" pitchFamily="2" charset="-52"/>
                        </a:rPr>
                        <a:t>Потоки доходов</a:t>
                      </a:r>
                    </a:p>
                    <a:p>
                      <a:pPr algn="ctr"/>
                      <a:r>
                        <a:rPr lang="ru-RU" sz="900" b="0" dirty="0">
                          <a:latin typeface="Aptos" panose="020B0004020202020204" pitchFamily="34" charset="0"/>
                        </a:rPr>
                        <a:t>Основной доход – продажа продукции через маркетплейсы или собственный сайт, возможна продажа через магазины розничных сетей (Порядок, Леруа Мерлен, </a:t>
                      </a:r>
                      <a:r>
                        <a:rPr lang="en-US" sz="900" b="0" dirty="0">
                          <a:latin typeface="Aptos" panose="020B0004020202020204" pitchFamily="34" charset="0"/>
                        </a:rPr>
                        <a:t>Hoff</a:t>
                      </a:r>
                      <a:r>
                        <a:rPr lang="ru-RU" sz="1000" b="0" dirty="0">
                          <a:latin typeface="Aptos" panose="020B0004020202020204" pitchFamily="34" charset="0"/>
                        </a:rPr>
                        <a:t>)</a:t>
                      </a:r>
                    </a:p>
                  </a:txBody>
                  <a:tcPr marL="95632" marR="95632" marT="47816" marB="4781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656814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F70F30E-E8DE-A1C3-1B2E-7B856884F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306" y="1126813"/>
            <a:ext cx="4972261" cy="2931880"/>
          </a:xfrm>
          <a:prstGeom prst="rect">
            <a:avLst/>
          </a:prstGeom>
          <a:noFill/>
          <a:ln w="60325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  <a:prstDash val="lg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972261"/>
                      <a:gd name="connsiteY0" fmla="*/ 0 h 2931880"/>
                      <a:gd name="connsiteX1" fmla="*/ 4972261 w 4972261"/>
                      <a:gd name="connsiteY1" fmla="*/ 0 h 2931880"/>
                      <a:gd name="connsiteX2" fmla="*/ 4972261 w 4972261"/>
                      <a:gd name="connsiteY2" fmla="*/ 2931880 h 2931880"/>
                      <a:gd name="connsiteX3" fmla="*/ 0 w 4972261"/>
                      <a:gd name="connsiteY3" fmla="*/ 2931880 h 2931880"/>
                      <a:gd name="connsiteX4" fmla="*/ 0 w 4972261"/>
                      <a:gd name="connsiteY4" fmla="*/ 0 h 2931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72261" h="2931880" extrusionOk="0">
                        <a:moveTo>
                          <a:pt x="0" y="0"/>
                        </a:moveTo>
                        <a:cubicBezTo>
                          <a:pt x="2016013" y="118645"/>
                          <a:pt x="3598605" y="116012"/>
                          <a:pt x="4972261" y="0"/>
                        </a:cubicBezTo>
                        <a:cubicBezTo>
                          <a:pt x="4839379" y="326373"/>
                          <a:pt x="5057212" y="1886546"/>
                          <a:pt x="4972261" y="2931880"/>
                        </a:cubicBezTo>
                        <a:cubicBezTo>
                          <a:pt x="4037631" y="3066480"/>
                          <a:pt x="598322" y="2774684"/>
                          <a:pt x="0" y="2931880"/>
                        </a:cubicBezTo>
                        <a:cubicBezTo>
                          <a:pt x="-20187" y="2405363"/>
                          <a:pt x="-152480" y="32790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sp>
        <p:nvSpPr>
          <p:cNvPr id="12" name="Объект 4">
            <a:extLst>
              <a:ext uri="{FF2B5EF4-FFF2-40B4-BE49-F238E27FC236}">
                <a16:creationId xmlns:a16="http://schemas.microsoft.com/office/drawing/2014/main" id="{FE66D71A-CCFB-7313-1976-74B869AC7EDE}"/>
              </a:ext>
            </a:extLst>
          </p:cNvPr>
          <p:cNvSpPr txBox="1">
            <a:spLocks/>
          </p:cNvSpPr>
          <p:nvPr/>
        </p:nvSpPr>
        <p:spPr>
          <a:xfrm>
            <a:off x="8446973" y="4376345"/>
            <a:ext cx="4186868" cy="391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4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Производство форм </a:t>
            </a:r>
            <a:r>
              <a:rPr lang="en-US" sz="14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«Any Forms»</a:t>
            </a:r>
            <a:endParaRPr lang="ru-RU" sz="1400" dirty="0">
              <a:latin typeface="Montserrat" panose="00000800000000000000" pitchFamily="2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0CC0DC2-6BB6-F846-9C42-40063F7E85A9}"/>
              </a:ext>
            </a:extLst>
          </p:cNvPr>
          <p:cNvPicPr/>
          <p:nvPr/>
        </p:nvPicPr>
        <p:blipFill>
          <a:blip r:embed="rId3"/>
          <a:srcRect l="16094" r="7375"/>
          <a:stretch>
            <a:fillRect/>
          </a:stretch>
        </p:blipFill>
        <p:spPr>
          <a:xfrm>
            <a:off x="9375148" y="4746308"/>
            <a:ext cx="2535798" cy="1783146"/>
          </a:xfrm>
          <a:prstGeom prst="rect">
            <a:avLst/>
          </a:prstGeom>
          <a:ln w="57150">
            <a:gradFill>
              <a:gsLst>
                <a:gs pos="6000">
                  <a:srgbClr val="0D3A53"/>
                </a:gs>
                <a:gs pos="100000">
                  <a:srgbClr val="42C4C0"/>
                </a:gs>
              </a:gsLst>
              <a:lin ang="5400000" scaled="0"/>
            </a:gra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0FDA5D7-E0E9-CDBA-4B93-DD817DE01C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t="24039" r="7142" b="12238"/>
          <a:stretch/>
        </p:blipFill>
        <p:spPr>
          <a:xfrm>
            <a:off x="6141844" y="4974114"/>
            <a:ext cx="2861785" cy="1514146"/>
          </a:xfrm>
          <a:prstGeom prst="rect">
            <a:avLst/>
          </a:prstGeom>
          <a:ln w="4445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8">
            <a:extLst>
              <a:ext uri="{FF2B5EF4-FFF2-40B4-BE49-F238E27FC236}">
                <a16:creationId xmlns:a16="http://schemas.microsoft.com/office/drawing/2014/main" id="{86C7436E-46C7-4C22-1136-A4585855C979}"/>
              </a:ext>
            </a:extLst>
          </p:cNvPr>
          <p:cNvSpPr txBox="1"/>
          <p:nvPr/>
        </p:nvSpPr>
        <p:spPr>
          <a:xfrm>
            <a:off x="5970307" y="4382656"/>
            <a:ext cx="3018750" cy="5514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4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Стилистика оформления упаковки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5093E28-C965-F491-2D3F-352E3DE55D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169" y="0"/>
            <a:ext cx="835554" cy="83555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29D4EDC-7D82-0F04-EADC-3B3005D861D7}"/>
              </a:ext>
            </a:extLst>
          </p:cNvPr>
          <p:cNvSpPr/>
          <p:nvPr/>
        </p:nvSpPr>
        <p:spPr>
          <a:xfrm>
            <a:off x="150136" y="1126813"/>
            <a:ext cx="5841504" cy="4756776"/>
          </a:xfrm>
          <a:prstGeom prst="rect">
            <a:avLst/>
          </a:prstGeom>
          <a:noFill/>
          <a:ln w="47625">
            <a:gradFill>
              <a:gsLst>
                <a:gs pos="16000">
                  <a:srgbClr val="0D3A53"/>
                </a:gs>
                <a:gs pos="100000">
                  <a:srgbClr val="42C4C0"/>
                </a:gs>
              </a:gsLst>
              <a:lin ang="72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319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E6F67-DDB6-9961-ED30-4A3CC8634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6D0B9BA-C76D-6AA2-018E-3E1BA01239DB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C5ED4B56-92A6-A4B3-1F50-44FD76907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Текущие результаты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BE01C6-D5CF-EEF9-4131-676DFA1D1C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98897" y="4955437"/>
            <a:ext cx="3503820" cy="1730635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30D7603E-D0E8-BEE6-C643-CA93EBD7B227}"/>
              </a:ext>
            </a:extLst>
          </p:cNvPr>
          <p:cNvSpPr txBox="1"/>
          <p:nvPr/>
        </p:nvSpPr>
        <p:spPr>
          <a:xfrm>
            <a:off x="589226" y="4196619"/>
            <a:ext cx="27231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latin typeface="Montserrat" panose="00000800000000000000" pitchFamily="2" charset="-52"/>
              </a:rPr>
              <a:t>Разработан логотип бренда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7411DA95-29D4-4FFF-9431-3EA9307C69C0}"/>
              </a:ext>
            </a:extLst>
          </p:cNvPr>
          <p:cNvSpPr txBox="1"/>
          <p:nvPr/>
        </p:nvSpPr>
        <p:spPr>
          <a:xfrm>
            <a:off x="4101540" y="4196619"/>
            <a:ext cx="29150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latin typeface="Montserrat" panose="00000800000000000000" pitchFamily="2" charset="-52"/>
              </a:rPr>
              <a:t>Зарегистрированы домены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1B3200-FB79-1FB7-440C-28294522BB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95" t="7151" b="7079"/>
          <a:stretch>
            <a:fillRect/>
          </a:stretch>
        </p:blipFill>
        <p:spPr>
          <a:xfrm>
            <a:off x="4420193" y="4955437"/>
            <a:ext cx="2039476" cy="16283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8B8364-B9DE-1D28-C0A8-22D4C5D793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153"/>
          <a:stretch/>
        </p:blipFill>
        <p:spPr>
          <a:xfrm>
            <a:off x="7977478" y="1483577"/>
            <a:ext cx="3904848" cy="21334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44450" cap="sq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1EC6A4-DD83-DA17-2729-C1E95FBED3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568"/>
          <a:stretch>
            <a:fillRect/>
          </a:stretch>
        </p:blipFill>
        <p:spPr>
          <a:xfrm>
            <a:off x="8290613" y="4407602"/>
            <a:ext cx="3278573" cy="2297420"/>
          </a:xfrm>
          <a:prstGeom prst="snip2DiagRect">
            <a:avLst/>
          </a:prstGeom>
          <a:noFill/>
          <a:ln w="44450" cap="sq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  <a:prstDash val="solid"/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20">
            <a:extLst>
              <a:ext uri="{FF2B5EF4-FFF2-40B4-BE49-F238E27FC236}">
                <a16:creationId xmlns:a16="http://schemas.microsoft.com/office/drawing/2014/main" id="{99988F92-ED13-2B26-835A-42506E5D45F2}"/>
              </a:ext>
            </a:extLst>
          </p:cNvPr>
          <p:cNvSpPr txBox="1"/>
          <p:nvPr/>
        </p:nvSpPr>
        <p:spPr>
          <a:xfrm>
            <a:off x="7441338" y="1032212"/>
            <a:ext cx="4977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000" b="1" dirty="0">
                <a:latin typeface="Montserrat" panose="00000800000000000000" pitchFamily="2" charset="-52"/>
                <a:ea typeface="Tahoma" panose="020B0604030504040204" pitchFamily="34" charset="0"/>
                <a:cs typeface="Arial" panose="020B0604020202020204" pitchFamily="34" charset="0"/>
              </a:rPr>
              <a:t>Оборудование для 3</a:t>
            </a:r>
            <a:r>
              <a:rPr lang="en-US" sz="2000" b="1" dirty="0">
                <a:latin typeface="Montserrat" panose="00000800000000000000" pitchFamily="2" charset="-52"/>
                <a:ea typeface="Tahoma" panose="020B0604030504040204" pitchFamily="34" charset="0"/>
                <a:cs typeface="Arial" panose="020B0604020202020204" pitchFamily="34" charset="0"/>
              </a:rPr>
              <a:t>D</a:t>
            </a:r>
            <a:r>
              <a:rPr lang="en-AU" sz="2000" b="1" dirty="0">
                <a:latin typeface="Montserrat" panose="00000800000000000000" pitchFamily="2" charset="-52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Montserrat" panose="00000800000000000000" pitchFamily="2" charset="-52"/>
                <a:ea typeface="Tahoma" panose="020B0604030504040204" pitchFamily="34" charset="0"/>
                <a:cs typeface="Arial" panose="020B0604020202020204" pitchFamily="34" charset="0"/>
              </a:rPr>
              <a:t>печати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2561B741-2DBC-B655-4054-F39DF7B8179D}"/>
              </a:ext>
            </a:extLst>
          </p:cNvPr>
          <p:cNvSpPr txBox="1"/>
          <p:nvPr/>
        </p:nvSpPr>
        <p:spPr>
          <a:xfrm flipH="1">
            <a:off x="7887680" y="3774511"/>
            <a:ext cx="40844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b="1" dirty="0">
                <a:latin typeface="Montserrat" panose="00000800000000000000" pitchFamily="2" charset="-52"/>
                <a:ea typeface="Tahoma" panose="020B0604030504040204" pitchFamily="34" charset="0"/>
                <a:cs typeface="Arial" panose="020B0604020202020204" pitchFamily="34" charset="0"/>
              </a:rPr>
              <a:t>Эксперименты по разработке замковой системы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DEDD5A6-29DD-1505-F977-0271EAC944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594" y="28080"/>
            <a:ext cx="799006" cy="799006"/>
          </a:xfrm>
          <a:prstGeom prst="rect">
            <a:avLst/>
          </a:prstGeom>
        </p:spPr>
      </p:pic>
      <p:sp>
        <p:nvSpPr>
          <p:cNvPr id="12" name="TextBox 23">
            <a:extLst>
              <a:ext uri="{FF2B5EF4-FFF2-40B4-BE49-F238E27FC236}">
                <a16:creationId xmlns:a16="http://schemas.microsoft.com/office/drawing/2014/main" id="{7F010867-091D-61D7-2031-67A95060E549}"/>
              </a:ext>
            </a:extLst>
          </p:cNvPr>
          <p:cNvSpPr txBox="1"/>
          <p:nvPr/>
        </p:nvSpPr>
        <p:spPr>
          <a:xfrm>
            <a:off x="1070359" y="1252745"/>
            <a:ext cx="58555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b="1" dirty="0">
                <a:latin typeface="Montserrat" panose="00000800000000000000" pitchFamily="2" charset="-52"/>
                <a:cs typeface="Times New Roman" panose="02020603050405020304" pitchFamily="18" charset="0"/>
              </a:rPr>
              <a:t>Сформирована опытная команда</a:t>
            </a:r>
            <a:endParaRPr lang="ru-RU" sz="2400" dirty="0">
              <a:latin typeface="Montserrat" panose="00000800000000000000" pitchFamily="2" charset="-52"/>
            </a:endParaRPr>
          </a:p>
        </p:txBody>
      </p:sp>
      <p:sp>
        <p:nvSpPr>
          <p:cNvPr id="14" name="Шестиугольник 13">
            <a:extLst>
              <a:ext uri="{FF2B5EF4-FFF2-40B4-BE49-F238E27FC236}">
                <a16:creationId xmlns:a16="http://schemas.microsoft.com/office/drawing/2014/main" id="{D69A9252-7B4F-84DF-BBFC-553B71603FBC}"/>
              </a:ext>
            </a:extLst>
          </p:cNvPr>
          <p:cNvSpPr/>
          <p:nvPr/>
        </p:nvSpPr>
        <p:spPr>
          <a:xfrm>
            <a:off x="334427" y="1263923"/>
            <a:ext cx="509597" cy="439308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tserrat" panose="00000800000000000000" pitchFamily="2" charset="-52"/>
              </a:rPr>
              <a:t>+</a:t>
            </a:r>
          </a:p>
        </p:txBody>
      </p:sp>
      <p:sp>
        <p:nvSpPr>
          <p:cNvPr id="15" name="Шестиугольник 14">
            <a:extLst>
              <a:ext uri="{FF2B5EF4-FFF2-40B4-BE49-F238E27FC236}">
                <a16:creationId xmlns:a16="http://schemas.microsoft.com/office/drawing/2014/main" id="{DBAD131D-2DBA-00F8-8333-569F2302AD58}"/>
              </a:ext>
            </a:extLst>
          </p:cNvPr>
          <p:cNvSpPr/>
          <p:nvPr/>
        </p:nvSpPr>
        <p:spPr>
          <a:xfrm>
            <a:off x="334427" y="1901846"/>
            <a:ext cx="509597" cy="439308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tserrat" panose="00000800000000000000" pitchFamily="2" charset="-52"/>
              </a:rPr>
              <a:t>+</a:t>
            </a:r>
          </a:p>
        </p:txBody>
      </p:sp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745A55D0-1808-772F-E1DA-E12D3143481C}"/>
              </a:ext>
            </a:extLst>
          </p:cNvPr>
          <p:cNvSpPr/>
          <p:nvPr/>
        </p:nvSpPr>
        <p:spPr>
          <a:xfrm>
            <a:off x="336479" y="2539769"/>
            <a:ext cx="509597" cy="439308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tserrat" panose="00000800000000000000" pitchFamily="2" charset="-52"/>
              </a:rPr>
              <a:t>+</a:t>
            </a:r>
          </a:p>
        </p:txBody>
      </p:sp>
      <p:sp>
        <p:nvSpPr>
          <p:cNvPr id="17" name="Шестиугольник 16">
            <a:extLst>
              <a:ext uri="{FF2B5EF4-FFF2-40B4-BE49-F238E27FC236}">
                <a16:creationId xmlns:a16="http://schemas.microsoft.com/office/drawing/2014/main" id="{B2EA81C0-954D-09DE-0D2C-CC91BE3D4683}"/>
              </a:ext>
            </a:extLst>
          </p:cNvPr>
          <p:cNvSpPr/>
          <p:nvPr/>
        </p:nvSpPr>
        <p:spPr>
          <a:xfrm>
            <a:off x="334426" y="3177692"/>
            <a:ext cx="509597" cy="439308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tserrat" panose="00000800000000000000" pitchFamily="2" charset="-52"/>
              </a:rPr>
              <a:t>+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22C7FD28-91DB-DB4C-478F-74C6CEA60A45}"/>
              </a:ext>
            </a:extLst>
          </p:cNvPr>
          <p:cNvSpPr txBox="1"/>
          <p:nvPr/>
        </p:nvSpPr>
        <p:spPr>
          <a:xfrm>
            <a:off x="1070359" y="1891890"/>
            <a:ext cx="61423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b="1" dirty="0">
                <a:latin typeface="Montserrat" panose="00000800000000000000" pitchFamily="2" charset="-52"/>
                <a:cs typeface="Times New Roman" panose="02020603050405020304" pitchFamily="18" charset="0"/>
              </a:rPr>
              <a:t>Разработан бизнес-план проекта</a:t>
            </a:r>
            <a:endParaRPr lang="ru-RU" sz="2400" dirty="0">
              <a:latin typeface="Montserrat" panose="00000800000000000000" pitchFamily="2" charset="-52"/>
            </a:endParaRP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56D54003-8CE0-875F-9DFB-68CD181CEE27}"/>
              </a:ext>
            </a:extLst>
          </p:cNvPr>
          <p:cNvSpPr txBox="1"/>
          <p:nvPr/>
        </p:nvSpPr>
        <p:spPr>
          <a:xfrm>
            <a:off x="1070359" y="2528590"/>
            <a:ext cx="65979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b="1" dirty="0">
                <a:latin typeface="Montserrat" panose="00000800000000000000" pitchFamily="2" charset="-52"/>
                <a:cs typeface="Times New Roman" panose="02020603050405020304" pitchFamily="18" charset="0"/>
              </a:rPr>
              <a:t>Имеется тестовый образец продукта</a:t>
            </a:r>
            <a:endParaRPr lang="ru-RU" sz="2400" dirty="0">
              <a:latin typeface="Montserrat" panose="00000800000000000000" pitchFamily="2" charset="-52"/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553624CC-80A3-3DD5-3CD3-5C8EB015BCC5}"/>
              </a:ext>
            </a:extLst>
          </p:cNvPr>
          <p:cNvSpPr txBox="1"/>
          <p:nvPr/>
        </p:nvSpPr>
        <p:spPr>
          <a:xfrm>
            <a:off x="1070358" y="3145500"/>
            <a:ext cx="67246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b="1" dirty="0">
                <a:latin typeface="Montserrat" panose="00000800000000000000" pitchFamily="2" charset="-52"/>
                <a:cs typeface="Times New Roman" panose="02020603050405020304" pitchFamily="18" charset="0"/>
              </a:rPr>
              <a:t>Имеется начальное производственное оборудование</a:t>
            </a:r>
            <a:endParaRPr lang="ru-RU" sz="2400" dirty="0">
              <a:latin typeface="Montserrat" panose="000008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92411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FDB34-E15D-E074-E768-06B5B1031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DE54BC3-DEDA-8ABE-0650-E25892BC2993}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4029075" y="1467064"/>
            <a:ext cx="1355078" cy="0"/>
          </a:xfrm>
          <a:prstGeom prst="line">
            <a:avLst/>
          </a:prstGeom>
          <a:ln w="57150">
            <a:solidFill>
              <a:srgbClr val="42C4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BC33E189-8595-6F70-D7F8-7D8433427402}"/>
              </a:ext>
            </a:extLst>
          </p:cNvPr>
          <p:cNvCxnSpPr>
            <a:cxnSpLocks/>
            <a:endCxn id="5" idx="5"/>
          </p:cNvCxnSpPr>
          <p:nvPr/>
        </p:nvCxnSpPr>
        <p:spPr>
          <a:xfrm flipH="1">
            <a:off x="6731644" y="6274571"/>
            <a:ext cx="1421756" cy="0"/>
          </a:xfrm>
          <a:prstGeom prst="line">
            <a:avLst/>
          </a:prstGeom>
          <a:ln w="57150">
            <a:solidFill>
              <a:srgbClr val="0D3A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43EC67D-0418-334F-71AE-79FA5D9F4B65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324100" y="5252503"/>
            <a:ext cx="1371185" cy="0"/>
          </a:xfrm>
          <a:prstGeom prst="line">
            <a:avLst/>
          </a:prstGeom>
          <a:ln w="57150">
            <a:solidFill>
              <a:srgbClr val="42C4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8CCDD94-329D-DEFB-4D09-F76786F26648}"/>
              </a:ext>
            </a:extLst>
          </p:cNvPr>
          <p:cNvCxnSpPr>
            <a:cxnSpLocks/>
            <a:stCxn id="7" idx="2"/>
          </p:cNvCxnSpPr>
          <p:nvPr/>
        </p:nvCxnSpPr>
        <p:spPr>
          <a:xfrm flipH="1" flipV="1">
            <a:off x="2324100" y="2514600"/>
            <a:ext cx="1371185" cy="9740"/>
          </a:xfrm>
          <a:prstGeom prst="line">
            <a:avLst/>
          </a:prstGeom>
          <a:ln w="57150">
            <a:solidFill>
              <a:srgbClr val="42C4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F19DDB1-A83F-B029-83C7-923AEF246487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22C20A17-0243-A66C-942B-D58C21FEF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Маркетинговая стратегия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B9079D-3753-B000-09D3-EC98FCBC0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552" y="-77411"/>
            <a:ext cx="1000380" cy="1000380"/>
          </a:xfrm>
          <a:prstGeom prst="rect">
            <a:avLst/>
          </a:prstGeom>
        </p:spPr>
      </p:pic>
      <p:sp>
        <p:nvSpPr>
          <p:cNvPr id="2" name="Шестиугольник 1">
            <a:extLst>
              <a:ext uri="{FF2B5EF4-FFF2-40B4-BE49-F238E27FC236}">
                <a16:creationId xmlns:a16="http://schemas.microsoft.com/office/drawing/2014/main" id="{C8446895-82E8-1823-00DA-6D0FCDA235F3}"/>
              </a:ext>
            </a:extLst>
          </p:cNvPr>
          <p:cNvSpPr/>
          <p:nvPr/>
        </p:nvSpPr>
        <p:spPr>
          <a:xfrm rot="5400000">
            <a:off x="4098815" y="2181951"/>
            <a:ext cx="3918164" cy="3377731"/>
          </a:xfrm>
          <a:prstGeom prst="hexagon">
            <a:avLst/>
          </a:prstGeom>
          <a:noFill/>
          <a:ln w="177800">
            <a:gradFill>
              <a:gsLst>
                <a:gs pos="1800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Шестиугольник 2">
            <a:extLst>
              <a:ext uri="{FF2B5EF4-FFF2-40B4-BE49-F238E27FC236}">
                <a16:creationId xmlns:a16="http://schemas.microsoft.com/office/drawing/2014/main" id="{1E46254E-FE9E-E1AE-6F8A-CA92E21B8B46}"/>
              </a:ext>
            </a:extLst>
          </p:cNvPr>
          <p:cNvSpPr/>
          <p:nvPr/>
        </p:nvSpPr>
        <p:spPr>
          <a:xfrm rot="5400000">
            <a:off x="5276354" y="1237989"/>
            <a:ext cx="1563088" cy="1347491"/>
          </a:xfrm>
          <a:prstGeom prst="hexagon">
            <a:avLst/>
          </a:prstGeom>
          <a:solidFill>
            <a:srgbClr val="0D3A53"/>
          </a:solidFill>
          <a:ln w="155575">
            <a:gradFill>
              <a:gsLst>
                <a:gs pos="1800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69BF8209-C944-6A1F-F6D9-A94E3080F56F}"/>
              </a:ext>
            </a:extLst>
          </p:cNvPr>
          <p:cNvSpPr/>
          <p:nvPr/>
        </p:nvSpPr>
        <p:spPr>
          <a:xfrm rot="5400000">
            <a:off x="5276354" y="5156154"/>
            <a:ext cx="1563088" cy="1347491"/>
          </a:xfrm>
          <a:prstGeom prst="hexagon">
            <a:avLst/>
          </a:prstGeom>
          <a:solidFill>
            <a:srgbClr val="0D3A53"/>
          </a:solidFill>
          <a:ln w="155575">
            <a:gradFill>
              <a:gsLst>
                <a:gs pos="1800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B4D29F62-A53F-CFAD-7F5F-1FDD29C273DB}"/>
              </a:ext>
            </a:extLst>
          </p:cNvPr>
          <p:cNvSpPr/>
          <p:nvPr/>
        </p:nvSpPr>
        <p:spPr>
          <a:xfrm rot="5400000">
            <a:off x="3587486" y="2295265"/>
            <a:ext cx="1563088" cy="1347491"/>
          </a:xfrm>
          <a:prstGeom prst="hexagon">
            <a:avLst/>
          </a:prstGeom>
          <a:solidFill>
            <a:srgbClr val="0D3A53"/>
          </a:solidFill>
          <a:ln w="155575">
            <a:gradFill>
              <a:gsLst>
                <a:gs pos="1800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B556C1C4-C7FF-92AA-1140-2AFAF009BAE9}"/>
              </a:ext>
            </a:extLst>
          </p:cNvPr>
          <p:cNvSpPr/>
          <p:nvPr/>
        </p:nvSpPr>
        <p:spPr>
          <a:xfrm rot="5400000">
            <a:off x="3587486" y="4134086"/>
            <a:ext cx="1563088" cy="1347491"/>
          </a:xfrm>
          <a:prstGeom prst="hexagon">
            <a:avLst/>
          </a:prstGeom>
          <a:solidFill>
            <a:srgbClr val="0D3A53"/>
          </a:solidFill>
          <a:ln w="155575">
            <a:gradFill>
              <a:gsLst>
                <a:gs pos="1800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id="{2CF7ED38-FE0A-05E5-AB35-BE8840C636F8}"/>
              </a:ext>
            </a:extLst>
          </p:cNvPr>
          <p:cNvSpPr/>
          <p:nvPr/>
        </p:nvSpPr>
        <p:spPr>
          <a:xfrm rot="5400000">
            <a:off x="6965219" y="4134087"/>
            <a:ext cx="1563088" cy="1347491"/>
          </a:xfrm>
          <a:prstGeom prst="hexagon">
            <a:avLst/>
          </a:prstGeom>
          <a:solidFill>
            <a:srgbClr val="0D3A53"/>
          </a:solidFill>
          <a:ln w="155575">
            <a:gradFill>
              <a:gsLst>
                <a:gs pos="1800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естиугольник 10">
            <a:extLst>
              <a:ext uri="{FF2B5EF4-FFF2-40B4-BE49-F238E27FC236}">
                <a16:creationId xmlns:a16="http://schemas.microsoft.com/office/drawing/2014/main" id="{77FF21B9-F75D-1731-4271-857E47E67F74}"/>
              </a:ext>
            </a:extLst>
          </p:cNvPr>
          <p:cNvSpPr/>
          <p:nvPr/>
        </p:nvSpPr>
        <p:spPr>
          <a:xfrm rot="5400000">
            <a:off x="6965220" y="2295265"/>
            <a:ext cx="1563088" cy="1347491"/>
          </a:xfrm>
          <a:prstGeom prst="hexagon">
            <a:avLst/>
          </a:prstGeom>
          <a:solidFill>
            <a:srgbClr val="0D3A53"/>
          </a:solidFill>
          <a:ln w="155575">
            <a:gradFill>
              <a:gsLst>
                <a:gs pos="18000">
                  <a:srgbClr val="0D3A53"/>
                </a:gs>
                <a:gs pos="100000">
                  <a:srgbClr val="42C4C0"/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E461B7F-21A1-35AD-6826-20072AC0B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0" t="17521" r="19900" b="22025"/>
          <a:stretch>
            <a:fillRect/>
          </a:stretch>
        </p:blipFill>
        <p:spPr>
          <a:xfrm>
            <a:off x="5279636" y="3089272"/>
            <a:ext cx="1556521" cy="1563088"/>
          </a:xfrm>
          <a:prstGeom prst="snip2DiagRect">
            <a:avLst>
              <a:gd name="adj1" fmla="val 19085"/>
              <a:gd name="adj2" fmla="val 16667"/>
            </a:avLst>
          </a:prstGeom>
          <a:solidFill>
            <a:srgbClr val="FFFFFF">
              <a:shade val="85000"/>
            </a:srgbClr>
          </a:solidFill>
          <a:ln w="53975" cap="sq">
            <a:solidFill>
              <a:srgbClr val="0D3A5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D949CCF6-7BE1-7D22-128F-31E3F5797193}"/>
              </a:ext>
            </a:extLst>
          </p:cNvPr>
          <p:cNvCxnSpPr>
            <a:cxnSpLocks/>
            <a:endCxn id="11" idx="4"/>
          </p:cNvCxnSpPr>
          <p:nvPr/>
        </p:nvCxnSpPr>
        <p:spPr>
          <a:xfrm flipH="1">
            <a:off x="8420510" y="2524340"/>
            <a:ext cx="1471292" cy="0"/>
          </a:xfrm>
          <a:prstGeom prst="line">
            <a:avLst/>
          </a:prstGeom>
          <a:ln w="57150">
            <a:solidFill>
              <a:srgbClr val="0D3A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9626CDBF-0693-D55E-D5BB-852E17F208AC}"/>
              </a:ext>
            </a:extLst>
          </p:cNvPr>
          <p:cNvCxnSpPr>
            <a:cxnSpLocks/>
            <a:endCxn id="10" idx="5"/>
          </p:cNvCxnSpPr>
          <p:nvPr/>
        </p:nvCxnSpPr>
        <p:spPr>
          <a:xfrm flipH="1">
            <a:off x="8420509" y="5252504"/>
            <a:ext cx="1471293" cy="0"/>
          </a:xfrm>
          <a:prstGeom prst="line">
            <a:avLst/>
          </a:prstGeom>
          <a:ln w="57150">
            <a:solidFill>
              <a:srgbClr val="0D3A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6DFADCD-279F-D9BB-1D43-122EA0D78863}"/>
              </a:ext>
            </a:extLst>
          </p:cNvPr>
          <p:cNvSpPr txBox="1"/>
          <p:nvPr/>
        </p:nvSpPr>
        <p:spPr>
          <a:xfrm>
            <a:off x="5384152" y="1611651"/>
            <a:ext cx="134749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1400" dirty="0">
                <a:solidFill>
                  <a:srgbClr val="42C4C0"/>
                </a:solidFill>
                <a:latin typeface="Montserrat" panose="00000800000000000000" pitchFamily="2" charset="-52"/>
              </a:rPr>
              <a:t>Целевая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ru-RU" sz="1400" dirty="0">
                <a:solidFill>
                  <a:srgbClr val="42C4C0"/>
                </a:solidFill>
                <a:latin typeface="Montserrat" panose="00000800000000000000" pitchFamily="2" charset="-52"/>
              </a:rPr>
              <a:t>аудитория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B1735E8-91A0-1A05-ED5E-528C65114FE0}"/>
              </a:ext>
            </a:extLst>
          </p:cNvPr>
          <p:cNvSpPr txBox="1"/>
          <p:nvPr/>
        </p:nvSpPr>
        <p:spPr>
          <a:xfrm>
            <a:off x="7073017" y="2815123"/>
            <a:ext cx="13474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1400" dirty="0">
                <a:solidFill>
                  <a:srgbClr val="42C4C0"/>
                </a:solidFill>
                <a:latin typeface="Montserrat" panose="00000800000000000000" pitchFamily="2" charset="-52"/>
              </a:rPr>
              <a:t>Продукт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2951D2-A7C3-48E3-D584-21966028A0C2}"/>
              </a:ext>
            </a:extLst>
          </p:cNvPr>
          <p:cNvSpPr txBox="1"/>
          <p:nvPr/>
        </p:nvSpPr>
        <p:spPr>
          <a:xfrm>
            <a:off x="3695284" y="2815120"/>
            <a:ext cx="13474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1400" dirty="0">
                <a:solidFill>
                  <a:srgbClr val="42C4C0"/>
                </a:solidFill>
                <a:latin typeface="Montserrat" panose="00000800000000000000" pitchFamily="2" charset="-52"/>
              </a:rPr>
              <a:t>Тайминг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0FB89DB-D0CF-AB1D-0122-DF537657E210}"/>
              </a:ext>
            </a:extLst>
          </p:cNvPr>
          <p:cNvSpPr txBox="1"/>
          <p:nvPr/>
        </p:nvSpPr>
        <p:spPr>
          <a:xfrm>
            <a:off x="3695284" y="4659325"/>
            <a:ext cx="13474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1400" dirty="0">
                <a:solidFill>
                  <a:srgbClr val="42C4C0"/>
                </a:solidFill>
                <a:latin typeface="Montserrat" panose="00000800000000000000" pitchFamily="2" charset="-52"/>
              </a:rPr>
              <a:t>Маркетинг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1FE610A-6AD8-FDF7-B4A2-15AC0A4B60BD}"/>
              </a:ext>
            </a:extLst>
          </p:cNvPr>
          <p:cNvSpPr txBox="1"/>
          <p:nvPr/>
        </p:nvSpPr>
        <p:spPr>
          <a:xfrm>
            <a:off x="7106342" y="4513049"/>
            <a:ext cx="134749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1400" dirty="0">
                <a:solidFill>
                  <a:srgbClr val="42C4C0"/>
                </a:solidFill>
                <a:latin typeface="Montserrat" panose="00000800000000000000" pitchFamily="2" charset="-52"/>
              </a:rPr>
              <a:t>Позиция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ru-RU" sz="1400" dirty="0">
                <a:solidFill>
                  <a:srgbClr val="42C4C0"/>
                </a:solidFill>
                <a:latin typeface="Montserrat" panose="00000800000000000000" pitchFamily="2" charset="-52"/>
              </a:rPr>
              <a:t>бренда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277570-0178-84D3-DD7C-47F84243622D}"/>
              </a:ext>
            </a:extLst>
          </p:cNvPr>
          <p:cNvSpPr txBox="1"/>
          <p:nvPr/>
        </p:nvSpPr>
        <p:spPr>
          <a:xfrm>
            <a:off x="5402234" y="5529818"/>
            <a:ext cx="134749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1400" dirty="0">
                <a:solidFill>
                  <a:srgbClr val="42C4C0"/>
                </a:solidFill>
                <a:latin typeface="Montserrat" panose="00000800000000000000" pitchFamily="2" charset="-52"/>
              </a:rPr>
              <a:t>Целевой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ru-RU" sz="1400" dirty="0">
                <a:solidFill>
                  <a:srgbClr val="42C4C0"/>
                </a:solidFill>
                <a:latin typeface="Montserrat" panose="00000800000000000000" pitchFamily="2" charset="-52"/>
              </a:rPr>
              <a:t>рынок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E85F7313-038E-3286-C3F6-8723FDA51BD6}"/>
              </a:ext>
            </a:extLst>
          </p:cNvPr>
          <p:cNvCxnSpPr>
            <a:cxnSpLocks/>
          </p:cNvCxnSpPr>
          <p:nvPr/>
        </p:nvCxnSpPr>
        <p:spPr>
          <a:xfrm flipV="1">
            <a:off x="2410380" y="1995483"/>
            <a:ext cx="0" cy="1006759"/>
          </a:xfrm>
          <a:prstGeom prst="line">
            <a:avLst/>
          </a:prstGeom>
          <a:ln w="57150">
            <a:solidFill>
              <a:srgbClr val="42C4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EE883DC9-1637-CFEC-9DA0-0027FD2E474E}"/>
              </a:ext>
            </a:extLst>
          </p:cNvPr>
          <p:cNvCxnSpPr>
            <a:cxnSpLocks/>
          </p:cNvCxnSpPr>
          <p:nvPr/>
        </p:nvCxnSpPr>
        <p:spPr>
          <a:xfrm flipV="1">
            <a:off x="4098687" y="944635"/>
            <a:ext cx="0" cy="1006759"/>
          </a:xfrm>
          <a:prstGeom prst="line">
            <a:avLst/>
          </a:prstGeom>
          <a:ln w="57150">
            <a:solidFill>
              <a:srgbClr val="42C4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BCE0F61C-81AE-F3DB-181D-E1BE23B16934}"/>
              </a:ext>
            </a:extLst>
          </p:cNvPr>
          <p:cNvCxnSpPr>
            <a:cxnSpLocks/>
          </p:cNvCxnSpPr>
          <p:nvPr/>
        </p:nvCxnSpPr>
        <p:spPr>
          <a:xfrm flipV="1">
            <a:off x="2410380" y="4732454"/>
            <a:ext cx="0" cy="1006759"/>
          </a:xfrm>
          <a:prstGeom prst="line">
            <a:avLst/>
          </a:prstGeom>
          <a:ln w="57150">
            <a:solidFill>
              <a:srgbClr val="42C4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909106F0-E86C-C848-1160-C40100533BE5}"/>
              </a:ext>
            </a:extLst>
          </p:cNvPr>
          <p:cNvCxnSpPr>
            <a:cxnSpLocks/>
          </p:cNvCxnSpPr>
          <p:nvPr/>
        </p:nvCxnSpPr>
        <p:spPr>
          <a:xfrm flipV="1">
            <a:off x="8124825" y="5751913"/>
            <a:ext cx="0" cy="1006759"/>
          </a:xfrm>
          <a:prstGeom prst="line">
            <a:avLst/>
          </a:prstGeom>
          <a:ln w="57150">
            <a:solidFill>
              <a:srgbClr val="0D3A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F6F0828B-4FC5-CE89-4B87-CE293DAB1458}"/>
              </a:ext>
            </a:extLst>
          </p:cNvPr>
          <p:cNvCxnSpPr>
            <a:cxnSpLocks/>
          </p:cNvCxnSpPr>
          <p:nvPr/>
        </p:nvCxnSpPr>
        <p:spPr>
          <a:xfrm flipV="1">
            <a:off x="9863318" y="4732454"/>
            <a:ext cx="0" cy="1006759"/>
          </a:xfrm>
          <a:prstGeom prst="line">
            <a:avLst/>
          </a:prstGeom>
          <a:ln w="57150">
            <a:solidFill>
              <a:srgbClr val="0D3A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55EF5B2C-18F4-2FD9-3FF3-EF5DA5701A83}"/>
              </a:ext>
            </a:extLst>
          </p:cNvPr>
          <p:cNvCxnSpPr>
            <a:cxnSpLocks/>
          </p:cNvCxnSpPr>
          <p:nvPr/>
        </p:nvCxnSpPr>
        <p:spPr>
          <a:xfrm flipV="1">
            <a:off x="9863318" y="2002626"/>
            <a:ext cx="0" cy="1006759"/>
          </a:xfrm>
          <a:prstGeom prst="line">
            <a:avLst/>
          </a:prstGeom>
          <a:ln w="57150">
            <a:solidFill>
              <a:srgbClr val="0D3A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0B2A1394-E9EA-E8EF-366B-127BB7649C3B}"/>
              </a:ext>
            </a:extLst>
          </p:cNvPr>
          <p:cNvSpPr txBox="1"/>
          <p:nvPr/>
        </p:nvSpPr>
        <p:spPr>
          <a:xfrm>
            <a:off x="1098440" y="1143898"/>
            <a:ext cx="2895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200" dirty="0">
                <a:latin typeface="Montserrat" panose="00000800000000000000" pitchFamily="2" charset="-52"/>
              </a:rPr>
              <a:t>Частные лица, </a:t>
            </a:r>
            <a:r>
              <a:rPr lang="en-US" sz="1200" dirty="0">
                <a:latin typeface="Montserrat" panose="00000800000000000000" pitchFamily="2" charset="-52"/>
              </a:rPr>
              <a:t>HoReCa</a:t>
            </a:r>
            <a:r>
              <a:rPr lang="ru-RU" sz="1200" dirty="0">
                <a:latin typeface="Montserrat" panose="00000800000000000000" pitchFamily="2" charset="-52"/>
              </a:rPr>
              <a:t> сегмент, дизайнеры интерьеров, офисные компании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EF3FAE2-C495-71BE-A69F-AC97CDD60611}"/>
              </a:ext>
            </a:extLst>
          </p:cNvPr>
          <p:cNvSpPr txBox="1"/>
          <p:nvPr/>
        </p:nvSpPr>
        <p:spPr>
          <a:xfrm>
            <a:off x="59573" y="2187466"/>
            <a:ext cx="2344854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200" dirty="0">
                <a:latin typeface="Montserrat" panose="00000800000000000000" pitchFamily="2" charset="-52"/>
              </a:rPr>
              <a:t>Выход на маркетплейсы: 7-8 месяцев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200" dirty="0">
                <a:latin typeface="Montserrat" panose="00000800000000000000" pitchFamily="2" charset="-52"/>
              </a:rPr>
              <a:t>Масштабирование: 1 год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2BCAB4-28B4-1FCB-ADD6-1524B5F3D7CA}"/>
              </a:ext>
            </a:extLst>
          </p:cNvPr>
          <p:cNvSpPr txBox="1"/>
          <p:nvPr/>
        </p:nvSpPr>
        <p:spPr>
          <a:xfrm>
            <a:off x="198033" y="4743390"/>
            <a:ext cx="2223737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1200" dirty="0">
                <a:latin typeface="Montserrat" panose="00000800000000000000" pitchFamily="2" charset="-52"/>
              </a:rPr>
              <a:t>Видеореклама в социальных сетях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200" dirty="0">
                <a:latin typeface="Montserrat" panose="00000800000000000000" pitchFamily="2" charset="-52"/>
              </a:rPr>
              <a:t>Программа лояльности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200" dirty="0">
                <a:latin typeface="Montserrat" panose="00000800000000000000" pitchFamily="2" charset="-52"/>
              </a:rPr>
              <a:t>Участие в выставках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01FC6B9-B2C3-A6EC-0696-5F02513C3AC9}"/>
              </a:ext>
            </a:extLst>
          </p:cNvPr>
          <p:cNvSpPr txBox="1"/>
          <p:nvPr/>
        </p:nvSpPr>
        <p:spPr>
          <a:xfrm>
            <a:off x="9947967" y="2016508"/>
            <a:ext cx="22440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200" dirty="0">
                <a:latin typeface="Montserrat" panose="00000800000000000000" pitchFamily="2" charset="-52"/>
              </a:rPr>
              <a:t>Модульный, прочный и</a:t>
            </a:r>
          </a:p>
          <a:p>
            <a:pPr marL="0" indent="0">
              <a:buNone/>
            </a:pPr>
            <a:r>
              <a:rPr lang="ru-RU" sz="1200" dirty="0">
                <a:latin typeface="Montserrat" panose="00000800000000000000" pitchFamily="2" charset="-52"/>
              </a:rPr>
              <a:t>универсальный органайзер со сменными аксессуарами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BE98FC9-32FD-E557-AAC7-42986C68FE22}"/>
              </a:ext>
            </a:extLst>
          </p:cNvPr>
          <p:cNvSpPr txBox="1"/>
          <p:nvPr/>
        </p:nvSpPr>
        <p:spPr>
          <a:xfrm>
            <a:off x="9972822" y="4852393"/>
            <a:ext cx="165746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200" dirty="0">
                <a:latin typeface="Montserrat" panose="00000800000000000000" pitchFamily="2" charset="-52"/>
              </a:rPr>
              <a:t>Универсальность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200" dirty="0">
                <a:latin typeface="Montserrat" panose="00000800000000000000" pitchFamily="2" charset="-52"/>
              </a:rPr>
              <a:t>Надёжность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200" dirty="0">
                <a:latin typeface="Montserrat" panose="00000800000000000000" pitchFamily="2" charset="-52"/>
              </a:rPr>
              <a:t>Эстетичность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1CAE3F4-BCD1-853E-7890-C5C59FDFF1F5}"/>
              </a:ext>
            </a:extLst>
          </p:cNvPr>
          <p:cNvSpPr txBox="1"/>
          <p:nvPr/>
        </p:nvSpPr>
        <p:spPr>
          <a:xfrm>
            <a:off x="8153400" y="5791903"/>
            <a:ext cx="38734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200" dirty="0">
                <a:latin typeface="Montserrat" panose="00000800000000000000" pitchFamily="2" charset="-52"/>
              </a:rPr>
              <a:t>Маркетплейсы (</a:t>
            </a:r>
            <a:r>
              <a:rPr lang="en-US" sz="1200" dirty="0">
                <a:latin typeface="Montserrat" panose="00000800000000000000" pitchFamily="2" charset="-52"/>
              </a:rPr>
              <a:t>Ozon, WB, </a:t>
            </a:r>
            <a:r>
              <a:rPr lang="ru-RU" sz="1200" dirty="0">
                <a:latin typeface="Montserrat" panose="00000800000000000000" pitchFamily="2" charset="-52"/>
              </a:rPr>
              <a:t>Яндекс Маркет)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200" dirty="0">
                <a:latin typeface="Montserrat" panose="00000800000000000000" pitchFamily="2" charset="-52"/>
              </a:rPr>
              <a:t>Дилерские сети: Порядок, </a:t>
            </a:r>
            <a:r>
              <a:rPr lang="en-US" sz="1200" dirty="0">
                <a:latin typeface="Montserrat" panose="00000800000000000000" pitchFamily="2" charset="-52"/>
              </a:rPr>
              <a:t>Hoff</a:t>
            </a:r>
          </a:p>
          <a:p>
            <a:pPr algn="just">
              <a:spcBef>
                <a:spcPts val="600"/>
              </a:spcBef>
            </a:pPr>
            <a:r>
              <a:rPr lang="en-US" sz="1200" dirty="0">
                <a:latin typeface="Montserrat" panose="00000800000000000000" pitchFamily="2" charset="-52"/>
              </a:rPr>
              <a:t>HoReCa-</a:t>
            </a:r>
            <a:r>
              <a:rPr lang="ru-RU" sz="1200" dirty="0">
                <a:latin typeface="Montserrat" panose="00000800000000000000" pitchFamily="2" charset="-52"/>
              </a:rPr>
              <a:t>заведения</a:t>
            </a:r>
            <a:endParaRPr lang="en-US" sz="1200" dirty="0">
              <a:latin typeface="Montserrat" panose="00000800000000000000" pitchFamily="2" charset="-52"/>
            </a:endParaRPr>
          </a:p>
          <a:p>
            <a:pPr algn="just">
              <a:spcBef>
                <a:spcPts val="600"/>
              </a:spcBef>
            </a:pPr>
            <a:r>
              <a:rPr lang="ru-RU" sz="1200" dirty="0">
                <a:latin typeface="Montserrat" panose="00000800000000000000" pitchFamily="2" charset="-52"/>
              </a:rPr>
              <a:t>Дизайнерские студии</a:t>
            </a:r>
          </a:p>
          <a:p>
            <a:pPr algn="just">
              <a:spcBef>
                <a:spcPts val="600"/>
              </a:spcBef>
            </a:pPr>
            <a:endParaRPr lang="ru-RU" sz="1200" dirty="0">
              <a:latin typeface="Montserrat" panose="000008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63300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7ECB7-6A75-7DA3-AC58-32F9B0D46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Шестиугольник 2">
            <a:extLst>
              <a:ext uri="{FF2B5EF4-FFF2-40B4-BE49-F238E27FC236}">
                <a16:creationId xmlns:a16="http://schemas.microsoft.com/office/drawing/2014/main" id="{365AF9DB-7B52-338D-74CF-56F3DFF2F97D}"/>
              </a:ext>
            </a:extLst>
          </p:cNvPr>
          <p:cNvSpPr/>
          <p:nvPr/>
        </p:nvSpPr>
        <p:spPr>
          <a:xfrm rot="5400000">
            <a:off x="10753066" y="5015982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B780AC60-F87B-2666-B992-125D776CB52D}"/>
              </a:ext>
            </a:extLst>
          </p:cNvPr>
          <p:cNvSpPr/>
          <p:nvPr/>
        </p:nvSpPr>
        <p:spPr>
          <a:xfrm>
            <a:off x="7891202" y="4600575"/>
            <a:ext cx="2357698" cy="1228725"/>
          </a:xfrm>
          <a:custGeom>
            <a:avLst/>
            <a:gdLst>
              <a:gd name="connsiteX0" fmla="*/ 2560282 w 2560282"/>
              <a:gd name="connsiteY0" fmla="*/ 1228725 h 1228725"/>
              <a:gd name="connsiteX1" fmla="*/ 1922107 w 2560282"/>
              <a:gd name="connsiteY1" fmla="*/ 923925 h 1228725"/>
              <a:gd name="connsiteX2" fmla="*/ 741007 w 2560282"/>
              <a:gd name="connsiteY2" fmla="*/ 1085850 h 1228725"/>
              <a:gd name="connsiteX3" fmla="*/ 7582 w 2560282"/>
              <a:gd name="connsiteY3" fmla="*/ 657225 h 1228725"/>
              <a:gd name="connsiteX4" fmla="*/ 369532 w 2560282"/>
              <a:gd name="connsiteY4" fmla="*/ 0 h 122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0282" h="1228725">
                <a:moveTo>
                  <a:pt x="2560282" y="1228725"/>
                </a:moveTo>
                <a:cubicBezTo>
                  <a:pt x="2392800" y="1088231"/>
                  <a:pt x="2225319" y="947737"/>
                  <a:pt x="1922107" y="923925"/>
                </a:cubicBezTo>
                <a:cubicBezTo>
                  <a:pt x="1618895" y="900113"/>
                  <a:pt x="1060094" y="1130300"/>
                  <a:pt x="741007" y="1085850"/>
                </a:cubicBezTo>
                <a:cubicBezTo>
                  <a:pt x="421920" y="1041400"/>
                  <a:pt x="69494" y="838200"/>
                  <a:pt x="7582" y="657225"/>
                </a:cubicBezTo>
                <a:cubicBezTo>
                  <a:pt x="-54331" y="476250"/>
                  <a:pt x="280632" y="115888"/>
                  <a:pt x="369532" y="0"/>
                </a:cubicBezTo>
              </a:path>
            </a:pathLst>
          </a:custGeom>
          <a:noFill/>
          <a:ln w="571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EC03620B-C9D9-E844-D0CF-E194C0717451}"/>
              </a:ext>
            </a:extLst>
          </p:cNvPr>
          <p:cNvSpPr/>
          <p:nvPr/>
        </p:nvSpPr>
        <p:spPr>
          <a:xfrm rot="5400000">
            <a:off x="11759301" y="3881281"/>
            <a:ext cx="857012" cy="738804"/>
          </a:xfrm>
          <a:prstGeom prst="hexagon">
            <a:avLst/>
          </a:prstGeom>
          <a:noFill/>
          <a:ln w="76200">
            <a:solidFill>
              <a:srgbClr val="0D3A5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Шестиугольник 29">
            <a:extLst>
              <a:ext uri="{FF2B5EF4-FFF2-40B4-BE49-F238E27FC236}">
                <a16:creationId xmlns:a16="http://schemas.microsoft.com/office/drawing/2014/main" id="{DCAC647E-3B11-97C7-E997-BB023F045E5B}"/>
              </a:ext>
            </a:extLst>
          </p:cNvPr>
          <p:cNvSpPr/>
          <p:nvPr/>
        </p:nvSpPr>
        <p:spPr>
          <a:xfrm rot="5400000">
            <a:off x="10321314" y="4858736"/>
            <a:ext cx="2162840" cy="1864519"/>
          </a:xfrm>
          <a:prstGeom prst="hexagon">
            <a:avLst/>
          </a:prstGeom>
          <a:noFill/>
          <a:ln w="76200">
            <a:solidFill>
              <a:srgbClr val="0D3A5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Шестиугольник 28">
            <a:extLst>
              <a:ext uri="{FF2B5EF4-FFF2-40B4-BE49-F238E27FC236}">
                <a16:creationId xmlns:a16="http://schemas.microsoft.com/office/drawing/2014/main" id="{649967EB-B306-A744-BB32-BEA7FC805074}"/>
              </a:ext>
            </a:extLst>
          </p:cNvPr>
          <p:cNvSpPr/>
          <p:nvPr/>
        </p:nvSpPr>
        <p:spPr>
          <a:xfrm rot="5400000">
            <a:off x="10069932" y="4664664"/>
            <a:ext cx="2613087" cy="2252663"/>
          </a:xfrm>
          <a:prstGeom prst="hexagon">
            <a:avLst/>
          </a:prstGeom>
          <a:noFill/>
          <a:ln w="76200">
            <a:solidFill>
              <a:srgbClr val="0D3A5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7DE0B94-E71E-F623-5162-597856DF82EB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34E7EEB1-5E0A-0966-E132-A1E2F3B70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Планы развития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76920A-A7E0-523A-4E81-2093D6A05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7406" y="1112093"/>
            <a:ext cx="3996876" cy="3996876"/>
          </a:xfrm>
          <a:prstGeom prst="roundRect">
            <a:avLst>
              <a:gd name="adj" fmla="val 16667"/>
            </a:avLst>
          </a:prstGeom>
          <a:ln w="104775" cap="flat" cmpd="sng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6000000" scaled="0"/>
            </a:gradFill>
            <a:prstDash val="dashDot"/>
            <a:rou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904BF9-6E2C-E016-D469-28A77CE56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468" y="0"/>
            <a:ext cx="816535" cy="816535"/>
          </a:xfrm>
          <a:prstGeom prst="rect">
            <a:avLst/>
          </a:prstGeom>
        </p:spPr>
      </p:pic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C49FAE4B-6D5C-639E-0E00-E7C0326393D8}"/>
              </a:ext>
            </a:extLst>
          </p:cNvPr>
          <p:cNvSpPr/>
          <p:nvPr/>
        </p:nvSpPr>
        <p:spPr>
          <a:xfrm>
            <a:off x="187718" y="1316264"/>
            <a:ext cx="667603" cy="575520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tserrat" panose="00000800000000000000" pitchFamily="2" charset="-52"/>
              </a:rPr>
              <a:t>1</a:t>
            </a: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68FB677D-16B8-F996-CB51-C074F968C608}"/>
              </a:ext>
            </a:extLst>
          </p:cNvPr>
          <p:cNvSpPr/>
          <p:nvPr/>
        </p:nvSpPr>
        <p:spPr>
          <a:xfrm>
            <a:off x="188684" y="2081955"/>
            <a:ext cx="667603" cy="575520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tserrat" panose="00000800000000000000" pitchFamily="2" charset="-52"/>
              </a:rPr>
              <a:t>2</a:t>
            </a:r>
          </a:p>
        </p:txBody>
      </p:sp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id="{6B3AFC6E-C63E-D78B-1C30-0EBCA65F8907}"/>
              </a:ext>
            </a:extLst>
          </p:cNvPr>
          <p:cNvSpPr/>
          <p:nvPr/>
        </p:nvSpPr>
        <p:spPr>
          <a:xfrm>
            <a:off x="187718" y="2849976"/>
            <a:ext cx="667603" cy="575520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tserrat" panose="00000800000000000000" pitchFamily="2" charset="-52"/>
              </a:rPr>
              <a:t>3</a:t>
            </a:r>
          </a:p>
        </p:txBody>
      </p:sp>
      <p:sp>
        <p:nvSpPr>
          <p:cNvPr id="11" name="Шестиугольник 10">
            <a:extLst>
              <a:ext uri="{FF2B5EF4-FFF2-40B4-BE49-F238E27FC236}">
                <a16:creationId xmlns:a16="http://schemas.microsoft.com/office/drawing/2014/main" id="{C2B92BAD-D77F-10FD-F881-7E8F1729D291}"/>
              </a:ext>
            </a:extLst>
          </p:cNvPr>
          <p:cNvSpPr/>
          <p:nvPr/>
        </p:nvSpPr>
        <p:spPr>
          <a:xfrm>
            <a:off x="194887" y="3615667"/>
            <a:ext cx="667603" cy="575520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tserrat" panose="00000800000000000000" pitchFamily="2" charset="-52"/>
              </a:rPr>
              <a:t>4</a:t>
            </a:r>
          </a:p>
        </p:txBody>
      </p:sp>
      <p:sp>
        <p:nvSpPr>
          <p:cNvPr id="12" name="Шестиугольник 11">
            <a:extLst>
              <a:ext uri="{FF2B5EF4-FFF2-40B4-BE49-F238E27FC236}">
                <a16:creationId xmlns:a16="http://schemas.microsoft.com/office/drawing/2014/main" id="{509C6A8A-2193-D810-EA42-34FF57932607}"/>
              </a:ext>
            </a:extLst>
          </p:cNvPr>
          <p:cNvSpPr/>
          <p:nvPr/>
        </p:nvSpPr>
        <p:spPr>
          <a:xfrm>
            <a:off x="194887" y="4381358"/>
            <a:ext cx="667603" cy="575520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tserrat" panose="00000800000000000000" pitchFamily="2" charset="-52"/>
              </a:rPr>
              <a:t>5</a:t>
            </a:r>
          </a:p>
        </p:txBody>
      </p:sp>
      <p:sp>
        <p:nvSpPr>
          <p:cNvPr id="13" name="Шестиугольник 12">
            <a:extLst>
              <a:ext uri="{FF2B5EF4-FFF2-40B4-BE49-F238E27FC236}">
                <a16:creationId xmlns:a16="http://schemas.microsoft.com/office/drawing/2014/main" id="{746BAB68-4C4C-5485-6E05-E099AE4E4CBC}"/>
              </a:ext>
            </a:extLst>
          </p:cNvPr>
          <p:cNvSpPr/>
          <p:nvPr/>
        </p:nvSpPr>
        <p:spPr>
          <a:xfrm>
            <a:off x="194887" y="5147049"/>
            <a:ext cx="667603" cy="575520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tserrat" panose="00000800000000000000" pitchFamily="2" charset="-52"/>
              </a:rPr>
              <a:t>6</a:t>
            </a:r>
          </a:p>
        </p:txBody>
      </p:sp>
      <p:sp>
        <p:nvSpPr>
          <p:cNvPr id="14" name="Шестиугольник 13">
            <a:extLst>
              <a:ext uri="{FF2B5EF4-FFF2-40B4-BE49-F238E27FC236}">
                <a16:creationId xmlns:a16="http://schemas.microsoft.com/office/drawing/2014/main" id="{604AC62A-FA39-4938-F119-9CDE70918879}"/>
              </a:ext>
            </a:extLst>
          </p:cNvPr>
          <p:cNvSpPr/>
          <p:nvPr/>
        </p:nvSpPr>
        <p:spPr>
          <a:xfrm>
            <a:off x="187718" y="5912740"/>
            <a:ext cx="667603" cy="575520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tserrat" panose="00000800000000000000" pitchFamily="2" charset="-52"/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5B25BB-340F-F10C-2329-28CFBB81AE92}"/>
              </a:ext>
            </a:extLst>
          </p:cNvPr>
          <p:cNvSpPr txBox="1"/>
          <p:nvPr/>
        </p:nvSpPr>
        <p:spPr>
          <a:xfrm>
            <a:off x="978694" y="1147657"/>
            <a:ext cx="61293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800" b="1" dirty="0">
                <a:solidFill>
                  <a:srgbClr val="C00000"/>
                </a:solidFill>
                <a:latin typeface="Montserrat" panose="00000800000000000000" pitchFamily="2" charset="-52"/>
              </a:rPr>
              <a:t>Ключевая техническая задача </a:t>
            </a:r>
            <a:r>
              <a:rPr lang="ru-RU" sz="1800" b="1" dirty="0">
                <a:latin typeface="Montserrat" panose="00000800000000000000" pitchFamily="2" charset="-52"/>
              </a:rPr>
              <a:t>– расчёт сил трения замковой системы для обеспечения надёжного сцепления оснований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5997A4-BFE5-8D5C-0723-BC81A405AA2D}"/>
              </a:ext>
            </a:extLst>
          </p:cNvPr>
          <p:cNvSpPr txBox="1"/>
          <p:nvPr/>
        </p:nvSpPr>
        <p:spPr>
          <a:xfrm>
            <a:off x="978694" y="2185049"/>
            <a:ext cx="9434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800" dirty="0">
                <a:latin typeface="Montserrat" panose="00000800000000000000" pitchFamily="2" charset="-52"/>
              </a:rPr>
              <a:t>Разработка технического задания для дизайн студии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1595A7-D56E-F9C8-4C3E-C7A2F6603327}"/>
              </a:ext>
            </a:extLst>
          </p:cNvPr>
          <p:cNvSpPr txBox="1"/>
          <p:nvPr/>
        </p:nvSpPr>
        <p:spPr>
          <a:xfrm>
            <a:off x="978695" y="2814570"/>
            <a:ext cx="67683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800" dirty="0">
                <a:latin typeface="Montserrat" panose="00000800000000000000" pitchFamily="2" charset="-52"/>
              </a:rPr>
              <a:t>Разработка дизайна цифровых моделей линейки модульного органайзера </a:t>
            </a:r>
            <a:r>
              <a:rPr lang="en-US" sz="1800" dirty="0" err="1">
                <a:solidFill>
                  <a:srgbClr val="00B050"/>
                </a:solidFill>
                <a:latin typeface="Montserrat" panose="00000800000000000000" pitchFamily="2" charset="-52"/>
              </a:rPr>
              <a:t>SoGood</a:t>
            </a:r>
            <a:r>
              <a:rPr lang="en-AU" sz="1800" dirty="0">
                <a:latin typeface="Montserrat" panose="00000800000000000000" pitchFamily="2" charset="-52"/>
              </a:rPr>
              <a:t> (</a:t>
            </a:r>
            <a:r>
              <a:rPr lang="ru-RU" sz="1800" dirty="0">
                <a:latin typeface="Montserrat" panose="00000800000000000000" pitchFamily="2" charset="-52"/>
              </a:rPr>
              <a:t>создание бренда</a:t>
            </a:r>
            <a:r>
              <a:rPr lang="en-AU" sz="1800" dirty="0">
                <a:latin typeface="Montserrat" panose="00000800000000000000" pitchFamily="2" charset="-52"/>
              </a:rPr>
              <a:t>)</a:t>
            </a:r>
            <a:endParaRPr lang="ru-RU" sz="1800" dirty="0">
              <a:latin typeface="Montserrat" panose="00000800000000000000" pitchFamily="2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4CD571-0BAE-650F-4D98-E17BE330BA67}"/>
              </a:ext>
            </a:extLst>
          </p:cNvPr>
          <p:cNvSpPr txBox="1"/>
          <p:nvPr/>
        </p:nvSpPr>
        <p:spPr>
          <a:xfrm>
            <a:off x="978695" y="3583524"/>
            <a:ext cx="67683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800" dirty="0">
                <a:latin typeface="Montserrat" panose="00000800000000000000" pitchFamily="2" charset="-52"/>
              </a:rPr>
              <a:t>Изготовление оснастки и партии изделий количеством </a:t>
            </a:r>
            <a:r>
              <a:rPr lang="ru-RU" sz="1800" b="1" u="sng" dirty="0">
                <a:latin typeface="Montserrat" panose="00000800000000000000" pitchFamily="2" charset="-52"/>
              </a:rPr>
              <a:t>5000</a:t>
            </a:r>
            <a:r>
              <a:rPr lang="ru-RU" sz="1800" dirty="0">
                <a:latin typeface="Montserrat" panose="00000800000000000000" pitchFamily="2" charset="-52"/>
              </a:rPr>
              <a:t> единиц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DDBE45-3DBA-FE4B-2258-B515EA6C4563}"/>
              </a:ext>
            </a:extLst>
          </p:cNvPr>
          <p:cNvSpPr txBox="1"/>
          <p:nvPr/>
        </p:nvSpPr>
        <p:spPr>
          <a:xfrm>
            <a:off x="977106" y="4484452"/>
            <a:ext cx="9436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800" dirty="0">
                <a:latin typeface="Montserrat" panose="00000800000000000000" pitchFamily="2" charset="-52"/>
              </a:rPr>
              <a:t>Запуск магазина онлайн продаж на маркетплейсах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44CEFC-CDDE-76E9-C563-99847816D5F5}"/>
              </a:ext>
            </a:extLst>
          </p:cNvPr>
          <p:cNvSpPr txBox="1"/>
          <p:nvPr/>
        </p:nvSpPr>
        <p:spPr>
          <a:xfrm>
            <a:off x="977106" y="5250143"/>
            <a:ext cx="9436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800" dirty="0">
                <a:latin typeface="Montserrat" panose="00000800000000000000" pitchFamily="2" charset="-52"/>
              </a:rPr>
              <a:t>Разработка и запуск рекламной компании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A513401-F33B-9DA6-6B25-A9A1BE0A8D17}"/>
              </a:ext>
            </a:extLst>
          </p:cNvPr>
          <p:cNvSpPr txBox="1"/>
          <p:nvPr/>
        </p:nvSpPr>
        <p:spPr>
          <a:xfrm>
            <a:off x="977106" y="6015834"/>
            <a:ext cx="77223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800" dirty="0">
                <a:latin typeface="Montserrat" panose="00000800000000000000" pitchFamily="2" charset="-52"/>
              </a:rPr>
              <a:t>Осуществление продаж в первый год реализации проекта</a:t>
            </a:r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16E5C39E-C59C-EE09-9F49-0DD7ECE43F8B}"/>
              </a:ext>
            </a:extLst>
          </p:cNvPr>
          <p:cNvSpPr/>
          <p:nvPr/>
        </p:nvSpPr>
        <p:spPr>
          <a:xfrm rot="5400000">
            <a:off x="9268711" y="5868874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66127488-16CC-5B3F-C116-D55C291EA277}"/>
              </a:ext>
            </a:extLst>
          </p:cNvPr>
          <p:cNvSpPr/>
          <p:nvPr/>
        </p:nvSpPr>
        <p:spPr>
          <a:xfrm rot="5400000">
            <a:off x="8812524" y="6662023"/>
            <a:ext cx="857012" cy="738804"/>
          </a:xfrm>
          <a:prstGeom prst="hexagon">
            <a:avLst/>
          </a:prstGeom>
          <a:noFill/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E68E3C2E-B705-453E-B49D-C40D41BB08F8}"/>
              </a:ext>
            </a:extLst>
          </p:cNvPr>
          <p:cNvSpPr/>
          <p:nvPr/>
        </p:nvSpPr>
        <p:spPr>
          <a:xfrm rot="5400000">
            <a:off x="11206374" y="5805011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763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E9117-7C25-5F9F-5907-642001395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509F620A-542E-10BF-BD99-9E39874B4137}"/>
              </a:ext>
            </a:extLst>
          </p:cNvPr>
          <p:cNvCxnSpPr>
            <a:cxnSpLocks/>
          </p:cNvCxnSpPr>
          <p:nvPr/>
        </p:nvCxnSpPr>
        <p:spPr>
          <a:xfrm>
            <a:off x="7203384" y="1252198"/>
            <a:ext cx="0" cy="5097802"/>
          </a:xfrm>
          <a:prstGeom prst="line">
            <a:avLst/>
          </a:prstGeom>
          <a:ln w="5715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2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E04CAB4-6B77-1A3A-A657-D6CA1E2E8C1C}"/>
              </a:ext>
            </a:extLst>
          </p:cNvPr>
          <p:cNvCxnSpPr>
            <a:cxnSpLocks/>
          </p:cNvCxnSpPr>
          <p:nvPr/>
        </p:nvCxnSpPr>
        <p:spPr>
          <a:xfrm>
            <a:off x="5441259" y="1252198"/>
            <a:ext cx="0" cy="5097802"/>
          </a:xfrm>
          <a:prstGeom prst="line">
            <a:avLst/>
          </a:prstGeom>
          <a:ln w="5715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2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46EB0571-0FE7-475F-869E-E13F0A76FC81}"/>
              </a:ext>
            </a:extLst>
          </p:cNvPr>
          <p:cNvCxnSpPr>
            <a:cxnSpLocks/>
          </p:cNvCxnSpPr>
          <p:nvPr/>
        </p:nvCxnSpPr>
        <p:spPr>
          <a:xfrm>
            <a:off x="3031219" y="1252198"/>
            <a:ext cx="0" cy="5097802"/>
          </a:xfrm>
          <a:prstGeom prst="line">
            <a:avLst/>
          </a:prstGeom>
          <a:ln w="5715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2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FE201E39-6087-8F69-FAC0-F371491E948F}"/>
              </a:ext>
            </a:extLst>
          </p:cNvPr>
          <p:cNvCxnSpPr>
            <a:cxnSpLocks/>
          </p:cNvCxnSpPr>
          <p:nvPr/>
        </p:nvCxnSpPr>
        <p:spPr>
          <a:xfrm flipV="1">
            <a:off x="602344" y="1935337"/>
            <a:ext cx="10942116" cy="68381"/>
          </a:xfrm>
          <a:prstGeom prst="line">
            <a:avLst/>
          </a:prstGeom>
          <a:ln w="5715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2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8C1DF60-3A98-C6C1-F1F4-FD2AC3A750CA}"/>
              </a:ext>
            </a:extLst>
          </p:cNvPr>
          <p:cNvCxnSpPr>
            <a:cxnSpLocks/>
          </p:cNvCxnSpPr>
          <p:nvPr/>
        </p:nvCxnSpPr>
        <p:spPr>
          <a:xfrm>
            <a:off x="1313544" y="1252198"/>
            <a:ext cx="0" cy="5097802"/>
          </a:xfrm>
          <a:prstGeom prst="line">
            <a:avLst/>
          </a:prstGeom>
          <a:ln w="5715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2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3ADD772-87D0-4B90-DB7F-5B835645D232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FCC2E434-D913-D062-24A1-C5E3E67C9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Риски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585FBD-532C-24A8-99DF-C9D90175F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223" y="17031"/>
            <a:ext cx="811496" cy="81149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3932352-B2D3-9D1D-338D-E50C9DFA6D07}"/>
              </a:ext>
            </a:extLst>
          </p:cNvPr>
          <p:cNvSpPr/>
          <p:nvPr/>
        </p:nvSpPr>
        <p:spPr>
          <a:xfrm>
            <a:off x="602343" y="1252198"/>
            <a:ext cx="10942117" cy="5097802"/>
          </a:xfrm>
          <a:prstGeom prst="rect">
            <a:avLst/>
          </a:prstGeom>
          <a:noFill/>
          <a:ln w="5715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24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62603D-7538-C1E9-8AAA-9E0B28833DC7}"/>
              </a:ext>
            </a:extLst>
          </p:cNvPr>
          <p:cNvSpPr txBox="1"/>
          <p:nvPr/>
        </p:nvSpPr>
        <p:spPr>
          <a:xfrm>
            <a:off x="780145" y="1362935"/>
            <a:ext cx="406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400" dirty="0">
                <a:latin typeface="Montserrat" panose="00000800000000000000" pitchFamily="2" charset="-52"/>
              </a:rPr>
              <a:t>№</a:t>
            </a:r>
          </a:p>
        </p:txBody>
      </p:sp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89B561C6-6F78-3383-27BD-ECBCA330074D}"/>
              </a:ext>
            </a:extLst>
          </p:cNvPr>
          <p:cNvSpPr/>
          <p:nvPr/>
        </p:nvSpPr>
        <p:spPr>
          <a:xfrm>
            <a:off x="738656" y="2540591"/>
            <a:ext cx="438576" cy="378083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Montserrat" panose="00000800000000000000" pitchFamily="2" charset="-52"/>
              </a:rPr>
              <a:t>1</a:t>
            </a:r>
          </a:p>
        </p:txBody>
      </p:sp>
      <p:sp>
        <p:nvSpPr>
          <p:cNvPr id="17" name="Шестиугольник 16">
            <a:extLst>
              <a:ext uri="{FF2B5EF4-FFF2-40B4-BE49-F238E27FC236}">
                <a16:creationId xmlns:a16="http://schemas.microsoft.com/office/drawing/2014/main" id="{E9C8FF85-0AD2-C87B-7AFB-9AAD6D61E7F7}"/>
              </a:ext>
            </a:extLst>
          </p:cNvPr>
          <p:cNvSpPr/>
          <p:nvPr/>
        </p:nvSpPr>
        <p:spPr>
          <a:xfrm>
            <a:off x="738656" y="3964930"/>
            <a:ext cx="438576" cy="378083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Montserrat" panose="00000800000000000000" pitchFamily="2" charset="-52"/>
              </a:rPr>
              <a:t>2</a:t>
            </a:r>
          </a:p>
        </p:txBody>
      </p:sp>
      <p:sp>
        <p:nvSpPr>
          <p:cNvPr id="18" name="Шестиугольник 17">
            <a:extLst>
              <a:ext uri="{FF2B5EF4-FFF2-40B4-BE49-F238E27FC236}">
                <a16:creationId xmlns:a16="http://schemas.microsoft.com/office/drawing/2014/main" id="{6B95C8E6-3D5A-6A4B-48CE-8CCAA05C162F}"/>
              </a:ext>
            </a:extLst>
          </p:cNvPr>
          <p:cNvSpPr/>
          <p:nvPr/>
        </p:nvSpPr>
        <p:spPr>
          <a:xfrm>
            <a:off x="738656" y="5439924"/>
            <a:ext cx="438576" cy="378083"/>
          </a:xfrm>
          <a:prstGeom prst="hexagon">
            <a:avLst/>
          </a:prstGeom>
          <a:solidFill>
            <a:srgbClr val="42C4C0"/>
          </a:solidFill>
          <a:ln w="57150"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Montserrat" panose="00000800000000000000" pitchFamily="2" charset="-52"/>
              </a:rPr>
              <a:t>3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1AEE211-70EF-A3BF-7966-D140661C1DA5}"/>
              </a:ext>
            </a:extLst>
          </p:cNvPr>
          <p:cNvCxnSpPr>
            <a:cxnSpLocks/>
          </p:cNvCxnSpPr>
          <p:nvPr/>
        </p:nvCxnSpPr>
        <p:spPr>
          <a:xfrm flipV="1">
            <a:off x="593032" y="3429000"/>
            <a:ext cx="10960739" cy="72320"/>
          </a:xfrm>
          <a:prstGeom prst="line">
            <a:avLst/>
          </a:prstGeom>
          <a:ln w="5715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2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0B9DE78-4FE2-58E2-47F3-66061E6678A6}"/>
              </a:ext>
            </a:extLst>
          </p:cNvPr>
          <p:cNvCxnSpPr>
            <a:cxnSpLocks/>
          </p:cNvCxnSpPr>
          <p:nvPr/>
        </p:nvCxnSpPr>
        <p:spPr>
          <a:xfrm flipV="1">
            <a:off x="593032" y="4853339"/>
            <a:ext cx="10951428" cy="72320"/>
          </a:xfrm>
          <a:prstGeom prst="line">
            <a:avLst/>
          </a:prstGeom>
          <a:ln w="57150">
            <a:gradFill>
              <a:gsLst>
                <a:gs pos="0">
                  <a:srgbClr val="0D3A53"/>
                </a:gs>
                <a:gs pos="100000">
                  <a:srgbClr val="42C4C0"/>
                </a:gs>
              </a:gsLst>
              <a:lin ang="2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6184D3E-CAE0-0F03-6BCD-AD7EC9954CCC}"/>
              </a:ext>
            </a:extLst>
          </p:cNvPr>
          <p:cNvSpPr txBox="1"/>
          <p:nvPr/>
        </p:nvSpPr>
        <p:spPr>
          <a:xfrm>
            <a:off x="1632632" y="1358735"/>
            <a:ext cx="1079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400" dirty="0">
                <a:latin typeface="Montserrat" panose="00000800000000000000" pitchFamily="2" charset="-52"/>
              </a:rPr>
              <a:t>Риск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0069B9-D271-1479-4323-F07AEE2CD448}"/>
              </a:ext>
            </a:extLst>
          </p:cNvPr>
          <p:cNvSpPr txBox="1"/>
          <p:nvPr/>
        </p:nvSpPr>
        <p:spPr>
          <a:xfrm>
            <a:off x="2930522" y="1358735"/>
            <a:ext cx="25621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400" dirty="0">
                <a:latin typeface="Montserrat" panose="00000800000000000000" pitchFamily="2" charset="-52"/>
              </a:rPr>
              <a:t>Вероятность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A97D1B-39B4-31A8-A461-B18B3E547EA8}"/>
              </a:ext>
            </a:extLst>
          </p:cNvPr>
          <p:cNvSpPr txBox="1"/>
          <p:nvPr/>
        </p:nvSpPr>
        <p:spPr>
          <a:xfrm>
            <a:off x="5051420" y="1358735"/>
            <a:ext cx="25399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400" dirty="0">
                <a:latin typeface="Montserrat" panose="00000800000000000000" pitchFamily="2" charset="-52"/>
              </a:rPr>
              <a:t>Тяжесть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EAF3C1-85D4-B879-1FB9-3962133F9694}"/>
              </a:ext>
            </a:extLst>
          </p:cNvPr>
          <p:cNvSpPr txBox="1"/>
          <p:nvPr/>
        </p:nvSpPr>
        <p:spPr>
          <a:xfrm>
            <a:off x="7269576" y="1358735"/>
            <a:ext cx="435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400" dirty="0">
                <a:latin typeface="Montserrat" panose="00000800000000000000" pitchFamily="2" charset="-52"/>
              </a:rPr>
              <a:t>Меры по устранению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EE370B-252B-20B6-B88F-77A86195620F}"/>
              </a:ext>
            </a:extLst>
          </p:cNvPr>
          <p:cNvSpPr txBox="1"/>
          <p:nvPr/>
        </p:nvSpPr>
        <p:spPr>
          <a:xfrm>
            <a:off x="1248090" y="2437244"/>
            <a:ext cx="18485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1600" dirty="0">
                <a:latin typeface="Montserrat" panose="00000800000000000000" pitchFamily="2" charset="-52"/>
              </a:rPr>
              <a:t>Копирование продукта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1A2556-5AD6-B113-7552-60E855934FE0}"/>
              </a:ext>
            </a:extLst>
          </p:cNvPr>
          <p:cNvSpPr txBox="1"/>
          <p:nvPr/>
        </p:nvSpPr>
        <p:spPr>
          <a:xfrm>
            <a:off x="1248090" y="3692306"/>
            <a:ext cx="18485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dirty="0">
                <a:latin typeface="Montserrat" panose="00000800000000000000" pitchFamily="2" charset="-52"/>
              </a:rPr>
              <a:t>Нехватка финанси-рования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986AE10-DFDB-ECAC-1D18-AEBCE34EAC79}"/>
              </a:ext>
            </a:extLst>
          </p:cNvPr>
          <p:cNvSpPr txBox="1"/>
          <p:nvPr/>
        </p:nvSpPr>
        <p:spPr>
          <a:xfrm>
            <a:off x="1248089" y="5307681"/>
            <a:ext cx="184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dirty="0">
                <a:latin typeface="Montserrat" panose="00000800000000000000" pitchFamily="2" charset="-52"/>
              </a:rPr>
              <a:t>Низкий спрос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25BB29D-B4B8-9D1F-D2BE-7F9125AB2E23}"/>
              </a:ext>
            </a:extLst>
          </p:cNvPr>
          <p:cNvSpPr txBox="1"/>
          <p:nvPr/>
        </p:nvSpPr>
        <p:spPr>
          <a:xfrm>
            <a:off x="3287287" y="2450864"/>
            <a:ext cx="1848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400" dirty="0">
                <a:latin typeface="Montserrat" panose="00000800000000000000" pitchFamily="2" charset="-52"/>
              </a:rPr>
              <a:t>Высокая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D6E54C-44CE-8C01-06AE-21252BCCAE24}"/>
              </a:ext>
            </a:extLst>
          </p:cNvPr>
          <p:cNvSpPr txBox="1"/>
          <p:nvPr/>
        </p:nvSpPr>
        <p:spPr>
          <a:xfrm>
            <a:off x="3287287" y="3875194"/>
            <a:ext cx="1848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400" dirty="0">
                <a:latin typeface="Montserrat" panose="00000800000000000000" pitchFamily="2" charset="-52"/>
              </a:rPr>
              <a:t>Средняя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EF8B6E8-D6CE-998A-A5F6-D0502E9F0E61}"/>
              </a:ext>
            </a:extLst>
          </p:cNvPr>
          <p:cNvSpPr txBox="1"/>
          <p:nvPr/>
        </p:nvSpPr>
        <p:spPr>
          <a:xfrm>
            <a:off x="3287287" y="5307681"/>
            <a:ext cx="1848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400" dirty="0">
                <a:latin typeface="Montserrat" panose="00000800000000000000" pitchFamily="2" charset="-52"/>
              </a:rPr>
              <a:t>Низкая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2F13E7D-D8CF-0028-DCA3-DA759DAB42FE}"/>
              </a:ext>
            </a:extLst>
          </p:cNvPr>
          <p:cNvSpPr txBox="1"/>
          <p:nvPr/>
        </p:nvSpPr>
        <p:spPr>
          <a:xfrm>
            <a:off x="5397126" y="2450864"/>
            <a:ext cx="1848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400" dirty="0">
                <a:latin typeface="Montserrat" panose="00000800000000000000" pitchFamily="2" charset="-52"/>
              </a:rPr>
              <a:t>Высокая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21203A6-4A02-4985-715D-35546DB78762}"/>
              </a:ext>
            </a:extLst>
          </p:cNvPr>
          <p:cNvSpPr txBox="1"/>
          <p:nvPr/>
        </p:nvSpPr>
        <p:spPr>
          <a:xfrm>
            <a:off x="5441259" y="3875193"/>
            <a:ext cx="1848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400" dirty="0">
                <a:latin typeface="Montserrat" panose="00000800000000000000" pitchFamily="2" charset="-52"/>
              </a:rPr>
              <a:t>Высокая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069DC41-EA2D-C50A-EA57-7F1F0305B55D}"/>
              </a:ext>
            </a:extLst>
          </p:cNvPr>
          <p:cNvSpPr txBox="1"/>
          <p:nvPr/>
        </p:nvSpPr>
        <p:spPr>
          <a:xfrm>
            <a:off x="5397126" y="5356342"/>
            <a:ext cx="1848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400" dirty="0">
                <a:latin typeface="Montserrat" panose="00000800000000000000" pitchFamily="2" charset="-52"/>
              </a:rPr>
              <a:t>Высокая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53F113-241F-F13C-1710-807FC0FEC58B}"/>
              </a:ext>
            </a:extLst>
          </p:cNvPr>
          <p:cNvSpPr txBox="1"/>
          <p:nvPr/>
        </p:nvSpPr>
        <p:spPr>
          <a:xfrm>
            <a:off x="7289842" y="2141792"/>
            <a:ext cx="412459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anose="00000800000000000000" pitchFamily="2" charset="-52"/>
              </a:rPr>
              <a:t>Патентная защита</a:t>
            </a:r>
            <a:br>
              <a:rPr lang="ru-RU" sz="1400" dirty="0">
                <a:latin typeface="Montserrat" panose="00000800000000000000" pitchFamily="2" charset="-52"/>
              </a:rPr>
            </a:br>
            <a:r>
              <a:rPr lang="ru-RU" sz="1400" dirty="0">
                <a:latin typeface="Montserrat" panose="00000800000000000000" pitchFamily="2" charset="-52"/>
              </a:rPr>
              <a:t>NDA (соглашение о неразглашении)</a:t>
            </a:r>
            <a:br>
              <a:rPr lang="ru-RU" sz="1400" dirty="0">
                <a:latin typeface="Montserrat" panose="00000800000000000000" pitchFamily="2" charset="-52"/>
              </a:rPr>
            </a:br>
            <a:r>
              <a:rPr lang="ru-RU" sz="1400" dirty="0">
                <a:latin typeface="Montserrat" panose="00000800000000000000" pitchFamily="2" charset="-52"/>
              </a:rPr>
              <a:t>Контроль доступа к цифровым моделям</a:t>
            </a:r>
            <a:br>
              <a:rPr lang="ru-RU" sz="1400" dirty="0">
                <a:latin typeface="Montserrat" panose="00000800000000000000" pitchFamily="2" charset="-52"/>
              </a:rPr>
            </a:br>
            <a:r>
              <a:rPr lang="ru-RU" sz="1400" dirty="0">
                <a:latin typeface="Montserrat" panose="00000800000000000000" pitchFamily="2" charset="-52"/>
              </a:rPr>
              <a:t>Регистрация торговой марки So Good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39A0BC-CCB7-BE6D-6A49-EC66136E80A3}"/>
              </a:ext>
            </a:extLst>
          </p:cNvPr>
          <p:cNvSpPr txBox="1"/>
          <p:nvPr/>
        </p:nvSpPr>
        <p:spPr>
          <a:xfrm>
            <a:off x="7265385" y="3533682"/>
            <a:ext cx="410205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latin typeface="Montserrat" panose="00000800000000000000" pitchFamily="2" charset="-52"/>
              </a:rPr>
              <a:t>Подача заявок на участие в грантовых программах</a:t>
            </a:r>
          </a:p>
          <a:p>
            <a:r>
              <a:rPr lang="ru-RU" sz="1300" dirty="0">
                <a:latin typeface="Montserrat" panose="00000800000000000000" pitchFamily="2" charset="-52"/>
              </a:rPr>
              <a:t>Поиск инвесторов или венчурных фондов, заинтересованных в поддержке проекта</a:t>
            </a:r>
          </a:p>
          <a:p>
            <a:r>
              <a:rPr lang="ru-RU" sz="1300" dirty="0">
                <a:latin typeface="Montserrat" panose="00000800000000000000" pitchFamily="2" charset="-52"/>
              </a:rPr>
              <a:t>Использование аутсорсинга для ключевых задач вместо найма штатных сотрудников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05E1B26-C819-0E61-096F-4DE01A9970B1}"/>
              </a:ext>
            </a:extLst>
          </p:cNvPr>
          <p:cNvSpPr txBox="1"/>
          <p:nvPr/>
        </p:nvSpPr>
        <p:spPr>
          <a:xfrm>
            <a:off x="7245709" y="5043316"/>
            <a:ext cx="4507023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latin typeface="Montserrat" panose="00000800000000000000" pitchFamily="2" charset="-52"/>
              </a:rPr>
              <a:t>Проведение маркетинговых исследований среди целевой аудитории</a:t>
            </a:r>
          </a:p>
          <a:p>
            <a:r>
              <a:rPr lang="ru-RU" sz="1300" dirty="0">
                <a:latin typeface="Montserrat" panose="00000800000000000000" pitchFamily="2" charset="-52"/>
              </a:rPr>
              <a:t>Тестовые продажи MVP через маркетплейсы</a:t>
            </a:r>
          </a:p>
          <a:p>
            <a:r>
              <a:rPr lang="ru-RU" sz="1300" dirty="0">
                <a:latin typeface="Montserrat" panose="00000800000000000000" pitchFamily="2" charset="-52"/>
              </a:rPr>
              <a:t>Активная работа с первыми клиентами для адаптации продукта под их потребности</a:t>
            </a:r>
          </a:p>
        </p:txBody>
      </p:sp>
    </p:spTree>
    <p:extLst>
      <p:ext uri="{BB962C8B-B14F-4D97-AF65-F5344CB8AC3E}">
        <p14:creationId xmlns:p14="http://schemas.microsoft.com/office/powerpoint/2010/main" val="1845428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BC85B-7F06-DAB7-C9DD-4DDDF5CB4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7" name="Прямая соединительная линия 216">
            <a:extLst>
              <a:ext uri="{FF2B5EF4-FFF2-40B4-BE49-F238E27FC236}">
                <a16:creationId xmlns:a16="http://schemas.microsoft.com/office/drawing/2014/main" id="{1C035E14-43D2-AE4B-F0EA-FE60AD40BEF0}"/>
              </a:ext>
            </a:extLst>
          </p:cNvPr>
          <p:cNvCxnSpPr>
            <a:cxnSpLocks/>
          </p:cNvCxnSpPr>
          <p:nvPr/>
        </p:nvCxnSpPr>
        <p:spPr>
          <a:xfrm>
            <a:off x="11163321" y="4137383"/>
            <a:ext cx="0" cy="758224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2" name="Прямая соединительная линия 211">
            <a:extLst>
              <a:ext uri="{FF2B5EF4-FFF2-40B4-BE49-F238E27FC236}">
                <a16:creationId xmlns:a16="http://schemas.microsoft.com/office/drawing/2014/main" id="{B7FC4EDD-BD36-CB14-FF49-FDDBFE20E7C2}"/>
              </a:ext>
            </a:extLst>
          </p:cNvPr>
          <p:cNvCxnSpPr>
            <a:cxnSpLocks/>
          </p:cNvCxnSpPr>
          <p:nvPr/>
        </p:nvCxnSpPr>
        <p:spPr>
          <a:xfrm>
            <a:off x="11147285" y="4071178"/>
            <a:ext cx="1044715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0" name="Прямая соединительная линия 209">
            <a:extLst>
              <a:ext uri="{FF2B5EF4-FFF2-40B4-BE49-F238E27FC236}">
                <a16:creationId xmlns:a16="http://schemas.microsoft.com/office/drawing/2014/main" id="{540B0EF5-B4C3-5DF4-BFB2-7C4918E99BC0}"/>
              </a:ext>
            </a:extLst>
          </p:cNvPr>
          <p:cNvCxnSpPr>
            <a:cxnSpLocks/>
          </p:cNvCxnSpPr>
          <p:nvPr/>
        </p:nvCxnSpPr>
        <p:spPr>
          <a:xfrm>
            <a:off x="9522850" y="4069286"/>
            <a:ext cx="1756364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6" name="Прямая соединительная линия 205">
            <a:extLst>
              <a:ext uri="{FF2B5EF4-FFF2-40B4-BE49-F238E27FC236}">
                <a16:creationId xmlns:a16="http://schemas.microsoft.com/office/drawing/2014/main" id="{38AC23FF-AF4A-75AE-1171-8802C25AE7CE}"/>
              </a:ext>
            </a:extLst>
          </p:cNvPr>
          <p:cNvCxnSpPr>
            <a:cxnSpLocks/>
          </p:cNvCxnSpPr>
          <p:nvPr/>
        </p:nvCxnSpPr>
        <p:spPr>
          <a:xfrm>
            <a:off x="9414158" y="3222845"/>
            <a:ext cx="0" cy="86289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5" name="Прямая соединительная линия 204">
            <a:extLst>
              <a:ext uri="{FF2B5EF4-FFF2-40B4-BE49-F238E27FC236}">
                <a16:creationId xmlns:a16="http://schemas.microsoft.com/office/drawing/2014/main" id="{BC98BD4C-6B07-604C-8250-391F0DB61897}"/>
              </a:ext>
            </a:extLst>
          </p:cNvPr>
          <p:cNvCxnSpPr>
            <a:cxnSpLocks/>
          </p:cNvCxnSpPr>
          <p:nvPr/>
        </p:nvCxnSpPr>
        <p:spPr>
          <a:xfrm>
            <a:off x="7313138" y="4058480"/>
            <a:ext cx="2206225" cy="1241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8" name="Прямая соединительная линия 197">
            <a:extLst>
              <a:ext uri="{FF2B5EF4-FFF2-40B4-BE49-F238E27FC236}">
                <a16:creationId xmlns:a16="http://schemas.microsoft.com/office/drawing/2014/main" id="{04D4D650-DEF5-2218-E549-1BEFE2A1983D}"/>
              </a:ext>
            </a:extLst>
          </p:cNvPr>
          <p:cNvCxnSpPr>
            <a:cxnSpLocks/>
          </p:cNvCxnSpPr>
          <p:nvPr/>
        </p:nvCxnSpPr>
        <p:spPr>
          <a:xfrm>
            <a:off x="7330401" y="4069286"/>
            <a:ext cx="0" cy="86289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6" name="Прямая соединительная линия 195">
            <a:extLst>
              <a:ext uri="{FF2B5EF4-FFF2-40B4-BE49-F238E27FC236}">
                <a16:creationId xmlns:a16="http://schemas.microsoft.com/office/drawing/2014/main" id="{149A4DD3-8C83-E361-28A2-6AC8E50BBCE8}"/>
              </a:ext>
            </a:extLst>
          </p:cNvPr>
          <p:cNvCxnSpPr>
            <a:cxnSpLocks/>
          </p:cNvCxnSpPr>
          <p:nvPr/>
        </p:nvCxnSpPr>
        <p:spPr>
          <a:xfrm>
            <a:off x="5171623" y="4041461"/>
            <a:ext cx="2206225" cy="1241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7" name="Прямая соединительная линия 186">
            <a:extLst>
              <a:ext uri="{FF2B5EF4-FFF2-40B4-BE49-F238E27FC236}">
                <a16:creationId xmlns:a16="http://schemas.microsoft.com/office/drawing/2014/main" id="{F20B93C9-46D0-2C41-2A25-1AA47836B684}"/>
              </a:ext>
            </a:extLst>
          </p:cNvPr>
          <p:cNvCxnSpPr>
            <a:cxnSpLocks/>
          </p:cNvCxnSpPr>
          <p:nvPr/>
        </p:nvCxnSpPr>
        <p:spPr>
          <a:xfrm>
            <a:off x="5136827" y="3295650"/>
            <a:ext cx="0" cy="758224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6" name="Прямая соединительная линия 185">
            <a:extLst>
              <a:ext uri="{FF2B5EF4-FFF2-40B4-BE49-F238E27FC236}">
                <a16:creationId xmlns:a16="http://schemas.microsoft.com/office/drawing/2014/main" id="{227548C2-D336-6178-8D6A-5DBB43BF1652}"/>
              </a:ext>
            </a:extLst>
          </p:cNvPr>
          <p:cNvCxnSpPr>
            <a:cxnSpLocks/>
          </p:cNvCxnSpPr>
          <p:nvPr/>
        </p:nvCxnSpPr>
        <p:spPr>
          <a:xfrm flipV="1">
            <a:off x="3175817" y="4053874"/>
            <a:ext cx="2001535" cy="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>
            <a:extLst>
              <a:ext uri="{FF2B5EF4-FFF2-40B4-BE49-F238E27FC236}">
                <a16:creationId xmlns:a16="http://schemas.microsoft.com/office/drawing/2014/main" id="{9190A103-852B-E981-E2E0-63D7172BC5AF}"/>
              </a:ext>
            </a:extLst>
          </p:cNvPr>
          <p:cNvCxnSpPr>
            <a:cxnSpLocks/>
          </p:cNvCxnSpPr>
          <p:nvPr/>
        </p:nvCxnSpPr>
        <p:spPr>
          <a:xfrm>
            <a:off x="3135293" y="4089599"/>
            <a:ext cx="0" cy="86289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>
            <a:extLst>
              <a:ext uri="{FF2B5EF4-FFF2-40B4-BE49-F238E27FC236}">
                <a16:creationId xmlns:a16="http://schemas.microsoft.com/office/drawing/2014/main" id="{3A87CAB5-1652-2C9B-D714-04AD61F4FF2E}"/>
              </a:ext>
            </a:extLst>
          </p:cNvPr>
          <p:cNvCxnSpPr>
            <a:cxnSpLocks/>
          </p:cNvCxnSpPr>
          <p:nvPr/>
        </p:nvCxnSpPr>
        <p:spPr>
          <a:xfrm flipV="1">
            <a:off x="1133758" y="4053875"/>
            <a:ext cx="2001535" cy="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FC4D98B-3DB9-D238-B589-8D923E1AF6FA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CECF72D1-80C8-A8D8-33B6-274D743E7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Дорожная карта проекта</a:t>
            </a:r>
          </a:p>
        </p:txBody>
      </p:sp>
      <p:cxnSp>
        <p:nvCxnSpPr>
          <p:cNvPr id="122" name="Прямая соединительная линия 121">
            <a:extLst>
              <a:ext uri="{FF2B5EF4-FFF2-40B4-BE49-F238E27FC236}">
                <a16:creationId xmlns:a16="http://schemas.microsoft.com/office/drawing/2014/main" id="{3D803436-2887-05F3-5F34-83FCA969BA73}"/>
              </a:ext>
            </a:extLst>
          </p:cNvPr>
          <p:cNvCxnSpPr>
            <a:cxnSpLocks/>
          </p:cNvCxnSpPr>
          <p:nvPr/>
        </p:nvCxnSpPr>
        <p:spPr>
          <a:xfrm>
            <a:off x="1133758" y="3190985"/>
            <a:ext cx="0" cy="86289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>
            <a:extLst>
              <a:ext uri="{FF2B5EF4-FFF2-40B4-BE49-F238E27FC236}">
                <a16:creationId xmlns:a16="http://schemas.microsoft.com/office/drawing/2014/main" id="{5FD9047F-AC0F-B74F-C8CF-DDC8367B2606}"/>
              </a:ext>
            </a:extLst>
          </p:cNvPr>
          <p:cNvCxnSpPr>
            <a:cxnSpLocks/>
          </p:cNvCxnSpPr>
          <p:nvPr/>
        </p:nvCxnSpPr>
        <p:spPr>
          <a:xfrm>
            <a:off x="0" y="4053877"/>
            <a:ext cx="1133758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4" name="Овал 123">
            <a:extLst>
              <a:ext uri="{FF2B5EF4-FFF2-40B4-BE49-F238E27FC236}">
                <a16:creationId xmlns:a16="http://schemas.microsoft.com/office/drawing/2014/main" id="{FAA77635-F65E-5479-38AD-5B54703C2B04}"/>
              </a:ext>
            </a:extLst>
          </p:cNvPr>
          <p:cNvSpPr/>
          <p:nvPr/>
        </p:nvSpPr>
        <p:spPr>
          <a:xfrm>
            <a:off x="746897" y="3667015"/>
            <a:ext cx="773723" cy="77372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1</a:t>
            </a:r>
          </a:p>
        </p:txBody>
      </p:sp>
      <p:sp>
        <p:nvSpPr>
          <p:cNvPr id="126" name="Объект 4">
            <a:extLst>
              <a:ext uri="{FF2B5EF4-FFF2-40B4-BE49-F238E27FC236}">
                <a16:creationId xmlns:a16="http://schemas.microsoft.com/office/drawing/2014/main" id="{B979C21E-6665-10D9-7DCD-AC7BE8CF6035}"/>
              </a:ext>
            </a:extLst>
          </p:cNvPr>
          <p:cNvSpPr txBox="1">
            <a:spLocks/>
          </p:cNvSpPr>
          <p:nvPr/>
        </p:nvSpPr>
        <p:spPr>
          <a:xfrm>
            <a:off x="-114414" y="2209719"/>
            <a:ext cx="3221127" cy="9099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defPPr>
              <a:defRPr lang="ru-RU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Июнь 2025 г.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Формирование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команды</a:t>
            </a:r>
            <a:endParaRPr lang="ru-RU" sz="1600" dirty="0">
              <a:latin typeface="Montserrat" panose="00000800000000000000" pitchFamily="2" charset="-52"/>
            </a:endParaRPr>
          </a:p>
        </p:txBody>
      </p:sp>
      <p:sp>
        <p:nvSpPr>
          <p:cNvPr id="127" name="Овал 126">
            <a:extLst>
              <a:ext uri="{FF2B5EF4-FFF2-40B4-BE49-F238E27FC236}">
                <a16:creationId xmlns:a16="http://schemas.microsoft.com/office/drawing/2014/main" id="{5B631D19-CA1D-9D04-523A-CA16BDF5BA8A}"/>
              </a:ext>
            </a:extLst>
          </p:cNvPr>
          <p:cNvSpPr/>
          <p:nvPr/>
        </p:nvSpPr>
        <p:spPr>
          <a:xfrm>
            <a:off x="2748432" y="3667014"/>
            <a:ext cx="773723" cy="773723"/>
          </a:xfrm>
          <a:prstGeom prst="ellipse">
            <a:avLst/>
          </a:prstGeom>
          <a:solidFill>
            <a:srgbClr val="0D3A5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2</a:t>
            </a:r>
          </a:p>
        </p:txBody>
      </p:sp>
      <p:pic>
        <p:nvPicPr>
          <p:cNvPr id="131" name="Рисунок 130">
            <a:extLst>
              <a:ext uri="{FF2B5EF4-FFF2-40B4-BE49-F238E27FC236}">
                <a16:creationId xmlns:a16="http://schemas.microsoft.com/office/drawing/2014/main" id="{62EDCFD6-F883-56B7-41DD-44B22FE80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998" y="1074823"/>
            <a:ext cx="1042301" cy="1042301"/>
          </a:xfrm>
          <a:prstGeom prst="rect">
            <a:avLst/>
          </a:prstGeom>
        </p:spPr>
      </p:pic>
      <p:sp>
        <p:nvSpPr>
          <p:cNvPr id="132" name="Объект 4">
            <a:extLst>
              <a:ext uri="{FF2B5EF4-FFF2-40B4-BE49-F238E27FC236}">
                <a16:creationId xmlns:a16="http://schemas.microsoft.com/office/drawing/2014/main" id="{749C6312-7892-36A6-C893-5252F7EC45B5}"/>
              </a:ext>
            </a:extLst>
          </p:cNvPr>
          <p:cNvSpPr txBox="1">
            <a:spLocks/>
          </p:cNvSpPr>
          <p:nvPr/>
        </p:nvSpPr>
        <p:spPr>
          <a:xfrm>
            <a:off x="225892" y="5186550"/>
            <a:ext cx="5307567" cy="15634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Сентябрь 2025 г.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Регистрация организации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и выполнение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расчёта конструкции</a:t>
            </a:r>
            <a:endParaRPr lang="ru-RU" sz="1600" dirty="0">
              <a:latin typeface="Montserrat" panose="00000800000000000000" pitchFamily="2" charset="-52"/>
            </a:endParaRPr>
          </a:p>
        </p:txBody>
      </p:sp>
      <p:sp>
        <p:nvSpPr>
          <p:cNvPr id="133" name="Овал 132">
            <a:extLst>
              <a:ext uri="{FF2B5EF4-FFF2-40B4-BE49-F238E27FC236}">
                <a16:creationId xmlns:a16="http://schemas.microsoft.com/office/drawing/2014/main" id="{456A71D4-6E2B-6A70-D972-CF3536B4E2FB}"/>
              </a:ext>
            </a:extLst>
          </p:cNvPr>
          <p:cNvSpPr/>
          <p:nvPr/>
        </p:nvSpPr>
        <p:spPr>
          <a:xfrm>
            <a:off x="4749966" y="3667014"/>
            <a:ext cx="773723" cy="773723"/>
          </a:xfrm>
          <a:prstGeom prst="ellipse">
            <a:avLst/>
          </a:prstGeom>
          <a:solidFill>
            <a:srgbClr val="0D3A5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3</a:t>
            </a:r>
          </a:p>
        </p:txBody>
      </p:sp>
      <p:sp>
        <p:nvSpPr>
          <p:cNvPr id="137" name="Объект 4">
            <a:extLst>
              <a:ext uri="{FF2B5EF4-FFF2-40B4-BE49-F238E27FC236}">
                <a16:creationId xmlns:a16="http://schemas.microsoft.com/office/drawing/2014/main" id="{8C73D5E4-E7F7-F481-53CF-A915E9897DD8}"/>
              </a:ext>
            </a:extLst>
          </p:cNvPr>
          <p:cNvSpPr txBox="1">
            <a:spLocks/>
          </p:cNvSpPr>
          <p:nvPr/>
        </p:nvSpPr>
        <p:spPr>
          <a:xfrm>
            <a:off x="3115824" y="2124985"/>
            <a:ext cx="4123055" cy="1082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Октябрь 2025 г.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Изготовление и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тестирование изделия</a:t>
            </a:r>
            <a:endParaRPr lang="ru-RU" sz="1600" dirty="0">
              <a:latin typeface="Montserrat" panose="00000800000000000000" pitchFamily="2" charset="-52"/>
            </a:endParaRPr>
          </a:p>
        </p:txBody>
      </p:sp>
      <p:pic>
        <p:nvPicPr>
          <p:cNvPr id="138" name="Рисунок 137">
            <a:extLst>
              <a:ext uri="{FF2B5EF4-FFF2-40B4-BE49-F238E27FC236}">
                <a16:creationId xmlns:a16="http://schemas.microsoft.com/office/drawing/2014/main" id="{0C332597-3D43-A653-1CA5-EE838D2B2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250" y="5813443"/>
            <a:ext cx="855988" cy="855988"/>
          </a:xfrm>
          <a:prstGeom prst="rect">
            <a:avLst/>
          </a:prstGeom>
        </p:spPr>
      </p:pic>
      <p:pic>
        <p:nvPicPr>
          <p:cNvPr id="139" name="Рисунок 138">
            <a:extLst>
              <a:ext uri="{FF2B5EF4-FFF2-40B4-BE49-F238E27FC236}">
                <a16:creationId xmlns:a16="http://schemas.microsoft.com/office/drawing/2014/main" id="{78BCE80C-7858-867C-1CE9-A24EC8CE3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099" y="1024174"/>
            <a:ext cx="1042301" cy="1042301"/>
          </a:xfrm>
          <a:prstGeom prst="rect">
            <a:avLst/>
          </a:prstGeom>
        </p:spPr>
      </p:pic>
      <p:sp>
        <p:nvSpPr>
          <p:cNvPr id="140" name="Овал 139">
            <a:extLst>
              <a:ext uri="{FF2B5EF4-FFF2-40B4-BE49-F238E27FC236}">
                <a16:creationId xmlns:a16="http://schemas.microsoft.com/office/drawing/2014/main" id="{C1FD2A23-2CC1-7C12-A7E2-D3A31E17030F}"/>
              </a:ext>
            </a:extLst>
          </p:cNvPr>
          <p:cNvSpPr/>
          <p:nvPr/>
        </p:nvSpPr>
        <p:spPr>
          <a:xfrm>
            <a:off x="6968716" y="3667011"/>
            <a:ext cx="773723" cy="773723"/>
          </a:xfrm>
          <a:prstGeom prst="ellipse">
            <a:avLst/>
          </a:prstGeom>
          <a:solidFill>
            <a:srgbClr val="0D3A5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4</a:t>
            </a:r>
          </a:p>
        </p:txBody>
      </p:sp>
      <p:sp>
        <p:nvSpPr>
          <p:cNvPr id="141" name="Овал 140">
            <a:extLst>
              <a:ext uri="{FF2B5EF4-FFF2-40B4-BE49-F238E27FC236}">
                <a16:creationId xmlns:a16="http://schemas.microsoft.com/office/drawing/2014/main" id="{DD1E2A27-2610-9589-128C-BB0CB65E7DA8}"/>
              </a:ext>
            </a:extLst>
          </p:cNvPr>
          <p:cNvSpPr/>
          <p:nvPr/>
        </p:nvSpPr>
        <p:spPr>
          <a:xfrm>
            <a:off x="9035065" y="3654599"/>
            <a:ext cx="773723" cy="773723"/>
          </a:xfrm>
          <a:prstGeom prst="ellipse">
            <a:avLst/>
          </a:prstGeom>
          <a:solidFill>
            <a:srgbClr val="0D3A5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5</a:t>
            </a:r>
          </a:p>
        </p:txBody>
      </p:sp>
      <p:sp>
        <p:nvSpPr>
          <p:cNvPr id="145" name="Объект 4">
            <a:extLst>
              <a:ext uri="{FF2B5EF4-FFF2-40B4-BE49-F238E27FC236}">
                <a16:creationId xmlns:a16="http://schemas.microsoft.com/office/drawing/2014/main" id="{6DF80605-220E-47BF-16F2-1EB6AB31FB80}"/>
              </a:ext>
            </a:extLst>
          </p:cNvPr>
          <p:cNvSpPr txBox="1">
            <a:spLocks/>
          </p:cNvSpPr>
          <p:nvPr/>
        </p:nvSpPr>
        <p:spPr>
          <a:xfrm>
            <a:off x="4701793" y="5063076"/>
            <a:ext cx="5307567" cy="15634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Декабрь 2025 г.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Подготовка к производству</a:t>
            </a:r>
            <a:endParaRPr lang="ru-RU" sz="1600" dirty="0">
              <a:latin typeface="Montserrat" panose="00000800000000000000" pitchFamily="2" charset="-52"/>
            </a:endParaRPr>
          </a:p>
        </p:txBody>
      </p:sp>
      <p:sp>
        <p:nvSpPr>
          <p:cNvPr id="151" name="Объект 4">
            <a:extLst>
              <a:ext uri="{FF2B5EF4-FFF2-40B4-BE49-F238E27FC236}">
                <a16:creationId xmlns:a16="http://schemas.microsoft.com/office/drawing/2014/main" id="{60E230BB-6E17-DCF9-353C-2E85DB31E9D9}"/>
              </a:ext>
            </a:extLst>
          </p:cNvPr>
          <p:cNvSpPr txBox="1">
            <a:spLocks/>
          </p:cNvSpPr>
          <p:nvPr/>
        </p:nvSpPr>
        <p:spPr>
          <a:xfrm>
            <a:off x="7604839" y="2262308"/>
            <a:ext cx="3659475" cy="910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Апрель 2026 г.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Запуск продаж</a:t>
            </a:r>
            <a:endParaRPr lang="ru-RU" sz="1600" dirty="0">
              <a:latin typeface="Montserrat" panose="00000800000000000000" pitchFamily="2" charset="-52"/>
            </a:endParaRPr>
          </a:p>
        </p:txBody>
      </p:sp>
      <p:sp>
        <p:nvSpPr>
          <p:cNvPr id="152" name="Овал 151">
            <a:extLst>
              <a:ext uri="{FF2B5EF4-FFF2-40B4-BE49-F238E27FC236}">
                <a16:creationId xmlns:a16="http://schemas.microsoft.com/office/drawing/2014/main" id="{EDC14902-709A-EC24-7C4A-685FC89C96B2}"/>
              </a:ext>
            </a:extLst>
          </p:cNvPr>
          <p:cNvSpPr/>
          <p:nvPr/>
        </p:nvSpPr>
        <p:spPr>
          <a:xfrm>
            <a:off x="10760424" y="3654290"/>
            <a:ext cx="773723" cy="773723"/>
          </a:xfrm>
          <a:prstGeom prst="ellipse">
            <a:avLst/>
          </a:prstGeom>
          <a:solidFill>
            <a:srgbClr val="0D3A5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6</a:t>
            </a:r>
          </a:p>
        </p:txBody>
      </p:sp>
      <p:sp>
        <p:nvSpPr>
          <p:cNvPr id="156" name="Объект 4">
            <a:extLst>
              <a:ext uri="{FF2B5EF4-FFF2-40B4-BE49-F238E27FC236}">
                <a16:creationId xmlns:a16="http://schemas.microsoft.com/office/drawing/2014/main" id="{28AEC8A7-68CC-85CC-C940-1FA9F5836603}"/>
              </a:ext>
            </a:extLst>
          </p:cNvPr>
          <p:cNvSpPr txBox="1">
            <a:spLocks/>
          </p:cNvSpPr>
          <p:nvPr/>
        </p:nvSpPr>
        <p:spPr>
          <a:xfrm>
            <a:off x="9257532" y="5054289"/>
            <a:ext cx="3659475" cy="910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Июль 2026 г.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8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Масштабирование</a:t>
            </a:r>
            <a:endParaRPr lang="ru-RU" sz="1600" dirty="0">
              <a:latin typeface="Montserrat" panose="00000800000000000000" pitchFamily="2" charset="-52"/>
            </a:endParaRPr>
          </a:p>
        </p:txBody>
      </p:sp>
      <p:pic>
        <p:nvPicPr>
          <p:cNvPr id="157" name="Рисунок 156">
            <a:extLst>
              <a:ext uri="{FF2B5EF4-FFF2-40B4-BE49-F238E27FC236}">
                <a16:creationId xmlns:a16="http://schemas.microsoft.com/office/drawing/2014/main" id="{16CD83E8-CBAE-A66F-441F-AC19C10392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3182" y="5684704"/>
            <a:ext cx="1113466" cy="1113466"/>
          </a:xfrm>
          <a:prstGeom prst="rect">
            <a:avLst/>
          </a:prstGeom>
        </p:spPr>
      </p:pic>
      <p:pic>
        <p:nvPicPr>
          <p:cNvPr id="158" name="Рисунок 157">
            <a:extLst>
              <a:ext uri="{FF2B5EF4-FFF2-40B4-BE49-F238E27FC236}">
                <a16:creationId xmlns:a16="http://schemas.microsoft.com/office/drawing/2014/main" id="{AC3BE5CB-81BC-FB51-3377-D6905885B0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4660" y="1045792"/>
            <a:ext cx="1042300" cy="1042300"/>
          </a:xfrm>
          <a:prstGeom prst="rect">
            <a:avLst/>
          </a:prstGeom>
        </p:spPr>
      </p:pic>
      <p:pic>
        <p:nvPicPr>
          <p:cNvPr id="159" name="Рисунок 158">
            <a:extLst>
              <a:ext uri="{FF2B5EF4-FFF2-40B4-BE49-F238E27FC236}">
                <a16:creationId xmlns:a16="http://schemas.microsoft.com/office/drawing/2014/main" id="{E74D8092-B368-E167-8941-24857184A5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2172" y="5767738"/>
            <a:ext cx="1042298" cy="1042298"/>
          </a:xfrm>
          <a:prstGeom prst="rect">
            <a:avLst/>
          </a:prstGeom>
        </p:spPr>
      </p:pic>
      <p:cxnSp>
        <p:nvCxnSpPr>
          <p:cNvPr id="165" name="Прямая соединительная линия 164">
            <a:extLst>
              <a:ext uri="{FF2B5EF4-FFF2-40B4-BE49-F238E27FC236}">
                <a16:creationId xmlns:a16="http://schemas.microsoft.com/office/drawing/2014/main" id="{95CDBF3D-D2AC-0F72-DF19-B3E14E6EA4D9}"/>
              </a:ext>
            </a:extLst>
          </p:cNvPr>
          <p:cNvCxnSpPr>
            <a:cxnSpLocks/>
          </p:cNvCxnSpPr>
          <p:nvPr/>
        </p:nvCxnSpPr>
        <p:spPr>
          <a:xfrm>
            <a:off x="278949" y="3190985"/>
            <a:ext cx="2082823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>
            <a:extLst>
              <a:ext uri="{FF2B5EF4-FFF2-40B4-BE49-F238E27FC236}">
                <a16:creationId xmlns:a16="http://schemas.microsoft.com/office/drawing/2014/main" id="{B7100645-F9F2-7E8C-3C92-1856C08D908A}"/>
              </a:ext>
            </a:extLst>
          </p:cNvPr>
          <p:cNvCxnSpPr>
            <a:cxnSpLocks/>
          </p:cNvCxnSpPr>
          <p:nvPr/>
        </p:nvCxnSpPr>
        <p:spPr>
          <a:xfrm>
            <a:off x="314668" y="1549834"/>
            <a:ext cx="0" cy="167914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>
            <a:extLst>
              <a:ext uri="{FF2B5EF4-FFF2-40B4-BE49-F238E27FC236}">
                <a16:creationId xmlns:a16="http://schemas.microsoft.com/office/drawing/2014/main" id="{0463612F-B9AD-C118-95B5-B111335C1969}"/>
              </a:ext>
            </a:extLst>
          </p:cNvPr>
          <p:cNvCxnSpPr>
            <a:cxnSpLocks/>
          </p:cNvCxnSpPr>
          <p:nvPr/>
        </p:nvCxnSpPr>
        <p:spPr>
          <a:xfrm>
            <a:off x="278949" y="1587623"/>
            <a:ext cx="610051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2" name="Прямая соединительная линия 181">
            <a:extLst>
              <a:ext uri="{FF2B5EF4-FFF2-40B4-BE49-F238E27FC236}">
                <a16:creationId xmlns:a16="http://schemas.microsoft.com/office/drawing/2014/main" id="{A64D599C-4633-8C1C-BBE3-50571BBF5B79}"/>
              </a:ext>
            </a:extLst>
          </p:cNvPr>
          <p:cNvCxnSpPr>
            <a:cxnSpLocks/>
          </p:cNvCxnSpPr>
          <p:nvPr/>
        </p:nvCxnSpPr>
        <p:spPr>
          <a:xfrm>
            <a:off x="1246905" y="4952490"/>
            <a:ext cx="1929031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>
            <a:extLst>
              <a:ext uri="{FF2B5EF4-FFF2-40B4-BE49-F238E27FC236}">
                <a16:creationId xmlns:a16="http://schemas.microsoft.com/office/drawing/2014/main" id="{FD7121F2-EBFD-8C27-A63D-19C32050A4BF}"/>
              </a:ext>
            </a:extLst>
          </p:cNvPr>
          <p:cNvCxnSpPr>
            <a:cxnSpLocks/>
          </p:cNvCxnSpPr>
          <p:nvPr/>
        </p:nvCxnSpPr>
        <p:spPr>
          <a:xfrm>
            <a:off x="1286158" y="4915034"/>
            <a:ext cx="0" cy="167914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4" name="Прямая соединительная линия 183">
            <a:extLst>
              <a:ext uri="{FF2B5EF4-FFF2-40B4-BE49-F238E27FC236}">
                <a16:creationId xmlns:a16="http://schemas.microsoft.com/office/drawing/2014/main" id="{52A1F96F-C86C-AC22-388B-57887F000020}"/>
              </a:ext>
            </a:extLst>
          </p:cNvPr>
          <p:cNvCxnSpPr>
            <a:cxnSpLocks/>
          </p:cNvCxnSpPr>
          <p:nvPr/>
        </p:nvCxnSpPr>
        <p:spPr>
          <a:xfrm>
            <a:off x="1246905" y="6582658"/>
            <a:ext cx="610051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0" name="Прямая соединительная линия 189">
            <a:extLst>
              <a:ext uri="{FF2B5EF4-FFF2-40B4-BE49-F238E27FC236}">
                <a16:creationId xmlns:a16="http://schemas.microsoft.com/office/drawing/2014/main" id="{AADB4646-5FE8-C121-B72C-D0115FBD369E}"/>
              </a:ext>
            </a:extLst>
          </p:cNvPr>
          <p:cNvCxnSpPr>
            <a:cxnSpLocks/>
          </p:cNvCxnSpPr>
          <p:nvPr/>
        </p:nvCxnSpPr>
        <p:spPr>
          <a:xfrm>
            <a:off x="3733800" y="3257660"/>
            <a:ext cx="2882900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3" name="Прямая соединительная линия 192">
            <a:extLst>
              <a:ext uri="{FF2B5EF4-FFF2-40B4-BE49-F238E27FC236}">
                <a16:creationId xmlns:a16="http://schemas.microsoft.com/office/drawing/2014/main" id="{2A84E476-6907-4C0E-05EA-9B222707668F}"/>
              </a:ext>
            </a:extLst>
          </p:cNvPr>
          <p:cNvCxnSpPr>
            <a:cxnSpLocks/>
          </p:cNvCxnSpPr>
          <p:nvPr/>
        </p:nvCxnSpPr>
        <p:spPr>
          <a:xfrm>
            <a:off x="3771900" y="2801853"/>
            <a:ext cx="0" cy="493797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5" name="Прямая соединительная линия 194">
            <a:extLst>
              <a:ext uri="{FF2B5EF4-FFF2-40B4-BE49-F238E27FC236}">
                <a16:creationId xmlns:a16="http://schemas.microsoft.com/office/drawing/2014/main" id="{D174C60F-5CF3-0251-CC88-60713D5C0F34}"/>
              </a:ext>
            </a:extLst>
          </p:cNvPr>
          <p:cNvCxnSpPr>
            <a:cxnSpLocks/>
          </p:cNvCxnSpPr>
          <p:nvPr/>
        </p:nvCxnSpPr>
        <p:spPr>
          <a:xfrm>
            <a:off x="6581856" y="2801852"/>
            <a:ext cx="0" cy="493797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9" name="Прямая соединительная линия 198">
            <a:extLst>
              <a:ext uri="{FF2B5EF4-FFF2-40B4-BE49-F238E27FC236}">
                <a16:creationId xmlns:a16="http://schemas.microsoft.com/office/drawing/2014/main" id="{CA8E8905-89A7-E417-2AD8-54130A74758F}"/>
              </a:ext>
            </a:extLst>
          </p:cNvPr>
          <p:cNvCxnSpPr>
            <a:cxnSpLocks/>
          </p:cNvCxnSpPr>
          <p:nvPr/>
        </p:nvCxnSpPr>
        <p:spPr>
          <a:xfrm>
            <a:off x="7292515" y="4895607"/>
            <a:ext cx="1777797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0" name="Прямая соединительная линия 199">
            <a:extLst>
              <a:ext uri="{FF2B5EF4-FFF2-40B4-BE49-F238E27FC236}">
                <a16:creationId xmlns:a16="http://schemas.microsoft.com/office/drawing/2014/main" id="{3FD2AC76-0194-0226-FA74-2D77B981A0C0}"/>
              </a:ext>
            </a:extLst>
          </p:cNvPr>
          <p:cNvCxnSpPr>
            <a:cxnSpLocks/>
          </p:cNvCxnSpPr>
          <p:nvPr/>
        </p:nvCxnSpPr>
        <p:spPr>
          <a:xfrm>
            <a:off x="9102062" y="4857492"/>
            <a:ext cx="0" cy="167914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1" name="Прямая соединительная линия 200">
            <a:extLst>
              <a:ext uri="{FF2B5EF4-FFF2-40B4-BE49-F238E27FC236}">
                <a16:creationId xmlns:a16="http://schemas.microsoft.com/office/drawing/2014/main" id="{2E12B192-4E1E-BD18-3300-47320307A061}"/>
              </a:ext>
            </a:extLst>
          </p:cNvPr>
          <p:cNvCxnSpPr>
            <a:cxnSpLocks/>
          </p:cNvCxnSpPr>
          <p:nvPr/>
        </p:nvCxnSpPr>
        <p:spPr>
          <a:xfrm>
            <a:off x="8530337" y="6502592"/>
            <a:ext cx="610051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7" name="Прямая соединительная линия 206">
            <a:extLst>
              <a:ext uri="{FF2B5EF4-FFF2-40B4-BE49-F238E27FC236}">
                <a16:creationId xmlns:a16="http://schemas.microsoft.com/office/drawing/2014/main" id="{5675DF48-28AA-7A64-62C2-510A545C4664}"/>
              </a:ext>
            </a:extLst>
          </p:cNvPr>
          <p:cNvCxnSpPr>
            <a:cxnSpLocks/>
          </p:cNvCxnSpPr>
          <p:nvPr/>
        </p:nvCxnSpPr>
        <p:spPr>
          <a:xfrm>
            <a:off x="8559349" y="3222845"/>
            <a:ext cx="2082823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" name="Прямая соединительная линия 207">
            <a:extLst>
              <a:ext uri="{FF2B5EF4-FFF2-40B4-BE49-F238E27FC236}">
                <a16:creationId xmlns:a16="http://schemas.microsoft.com/office/drawing/2014/main" id="{D863526E-B0C9-DE99-2B3B-E9CEF6B1F462}"/>
              </a:ext>
            </a:extLst>
          </p:cNvPr>
          <p:cNvCxnSpPr>
            <a:cxnSpLocks/>
          </p:cNvCxnSpPr>
          <p:nvPr/>
        </p:nvCxnSpPr>
        <p:spPr>
          <a:xfrm>
            <a:off x="10601668" y="1578519"/>
            <a:ext cx="0" cy="1679141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9" name="Прямая соединительная линия 208">
            <a:extLst>
              <a:ext uri="{FF2B5EF4-FFF2-40B4-BE49-F238E27FC236}">
                <a16:creationId xmlns:a16="http://schemas.microsoft.com/office/drawing/2014/main" id="{C3954467-E91E-F4CC-FA89-4F044D1891F1}"/>
              </a:ext>
            </a:extLst>
          </p:cNvPr>
          <p:cNvCxnSpPr>
            <a:cxnSpLocks/>
          </p:cNvCxnSpPr>
          <p:nvPr/>
        </p:nvCxnSpPr>
        <p:spPr>
          <a:xfrm>
            <a:off x="10030853" y="1587623"/>
            <a:ext cx="610051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5" name="Прямая соединительная линия 214">
            <a:extLst>
              <a:ext uri="{FF2B5EF4-FFF2-40B4-BE49-F238E27FC236}">
                <a16:creationId xmlns:a16="http://schemas.microsoft.com/office/drawing/2014/main" id="{81BA81D7-A2EC-C73F-03B6-D188502BB122}"/>
              </a:ext>
            </a:extLst>
          </p:cNvPr>
          <p:cNvCxnSpPr>
            <a:cxnSpLocks/>
          </p:cNvCxnSpPr>
          <p:nvPr/>
        </p:nvCxnSpPr>
        <p:spPr>
          <a:xfrm>
            <a:off x="10129885" y="4906644"/>
            <a:ext cx="1947771" cy="0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8" name="Прямая соединительная линия 217">
            <a:extLst>
              <a:ext uri="{FF2B5EF4-FFF2-40B4-BE49-F238E27FC236}">
                <a16:creationId xmlns:a16="http://schemas.microsoft.com/office/drawing/2014/main" id="{E5D1BC36-E59B-47F7-2E05-9E34862A3601}"/>
              </a:ext>
            </a:extLst>
          </p:cNvPr>
          <p:cNvCxnSpPr>
            <a:cxnSpLocks/>
          </p:cNvCxnSpPr>
          <p:nvPr/>
        </p:nvCxnSpPr>
        <p:spPr>
          <a:xfrm>
            <a:off x="10129885" y="4870366"/>
            <a:ext cx="0" cy="363622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0" name="Прямая соединительная линия 219">
            <a:extLst>
              <a:ext uri="{FF2B5EF4-FFF2-40B4-BE49-F238E27FC236}">
                <a16:creationId xmlns:a16="http://schemas.microsoft.com/office/drawing/2014/main" id="{FF7ED134-3611-A02B-0C92-06F5C33C5F89}"/>
              </a:ext>
            </a:extLst>
          </p:cNvPr>
          <p:cNvCxnSpPr>
            <a:cxnSpLocks/>
          </p:cNvCxnSpPr>
          <p:nvPr/>
        </p:nvCxnSpPr>
        <p:spPr>
          <a:xfrm>
            <a:off x="12053935" y="4870366"/>
            <a:ext cx="0" cy="363622"/>
          </a:xfrm>
          <a:prstGeom prst="line">
            <a:avLst/>
          </a:prstGeom>
          <a:ln w="76200">
            <a:solidFill>
              <a:srgbClr val="0D3A5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22" name="Рисунок 221">
            <a:extLst>
              <a:ext uri="{FF2B5EF4-FFF2-40B4-BE49-F238E27FC236}">
                <a16:creationId xmlns:a16="http://schemas.microsoft.com/office/drawing/2014/main" id="{991CE3C0-817D-5F35-04E9-8FEFD7EDC8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2183" y="47964"/>
            <a:ext cx="737849" cy="73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61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CAE1A-5A69-3FD2-F231-6F71E67B7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6B216C8-2EED-9773-2709-E8BAB08BE028}"/>
              </a:ext>
            </a:extLst>
          </p:cNvPr>
          <p:cNvSpPr/>
          <p:nvPr/>
        </p:nvSpPr>
        <p:spPr>
          <a:xfrm>
            <a:off x="0" y="-32765"/>
            <a:ext cx="12192000" cy="911089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  <a:ln>
            <a:solidFill>
              <a:srgbClr val="0D3A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6EE3F98D-DE6B-0ABD-D5DF-9BE327C84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5" y="59830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Montserrat" panose="00000800000000000000" pitchFamily="2" charset="-52"/>
              </a:rPr>
              <a:t>Команда проекта</a:t>
            </a:r>
          </a:p>
        </p:txBody>
      </p:sp>
      <p:sp>
        <p:nvSpPr>
          <p:cNvPr id="2" name="Текст 21">
            <a:extLst>
              <a:ext uri="{FF2B5EF4-FFF2-40B4-BE49-F238E27FC236}">
                <a16:creationId xmlns:a16="http://schemas.microsoft.com/office/drawing/2014/main" id="{C0E43491-1240-D2C4-B5BD-CFE36C188663}"/>
              </a:ext>
            </a:extLst>
          </p:cNvPr>
          <p:cNvSpPr txBox="1">
            <a:spLocks/>
          </p:cNvSpPr>
          <p:nvPr/>
        </p:nvSpPr>
        <p:spPr>
          <a:xfrm>
            <a:off x="258390" y="4386533"/>
            <a:ext cx="2910115" cy="20058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dirty="0">
                <a:latin typeface="Aptos" panose="020B0004020202020204" pitchFamily="34" charset="0"/>
              </a:rPr>
              <a:t>Руководитель проекта. Специалист в области </a:t>
            </a:r>
            <a:r>
              <a:rPr lang="en-US" sz="1600" dirty="0">
                <a:latin typeface="Aptos" panose="020B0004020202020204" pitchFamily="34" charset="0"/>
              </a:rPr>
              <a:t>CAD</a:t>
            </a:r>
            <a:r>
              <a:rPr lang="en-AU" sz="1600" dirty="0">
                <a:latin typeface="Aptos" panose="020B0004020202020204" pitchFamily="34" charset="0"/>
              </a:rPr>
              <a:t> </a:t>
            </a:r>
            <a:r>
              <a:rPr lang="ru-RU" sz="1600" dirty="0">
                <a:latin typeface="Aptos" panose="020B0004020202020204" pitchFamily="34" charset="0"/>
              </a:rPr>
              <a:t>моделирования, аддитивного производства, программирование </a:t>
            </a:r>
            <a:r>
              <a:rPr lang="en-US" sz="1600" dirty="0">
                <a:latin typeface="Aptos" panose="020B0004020202020204" pitchFamily="34" charset="0"/>
                <a:ea typeface="Calibri" panose="020F0502020204030204" pitchFamily="34" charset="0"/>
              </a:rPr>
              <a:t>Python</a:t>
            </a:r>
            <a:r>
              <a:rPr lang="ru-RU" sz="1600" dirty="0"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en-US" sz="1600" dirty="0">
                <a:latin typeface="Aptos" panose="020B0004020202020204" pitchFamily="34" charset="0"/>
                <a:ea typeface="Calibri" panose="020F0502020204030204" pitchFamily="34" charset="0"/>
              </a:rPr>
              <a:t>C</a:t>
            </a:r>
            <a:r>
              <a:rPr lang="ru-RU" sz="1600" dirty="0">
                <a:latin typeface="Aptos" panose="020B0004020202020204" pitchFamily="34" charset="0"/>
                <a:ea typeface="Calibri" panose="020F0502020204030204" pitchFamily="34" charset="0"/>
              </a:rPr>
              <a:t>++. Финалист акселератора БГТУ им. В.Г. Шухова.</a:t>
            </a:r>
            <a:endParaRPr lang="ru-RU" sz="1600" dirty="0">
              <a:latin typeface="Aptos" panose="020B0004020202020204" pitchFamily="34" charset="0"/>
            </a:endParaRPr>
          </a:p>
        </p:txBody>
      </p:sp>
      <p:sp>
        <p:nvSpPr>
          <p:cNvPr id="3" name="Текст 23">
            <a:extLst>
              <a:ext uri="{FF2B5EF4-FFF2-40B4-BE49-F238E27FC236}">
                <a16:creationId xmlns:a16="http://schemas.microsoft.com/office/drawing/2014/main" id="{468FB0ED-3814-E583-6704-52B50A3C0C42}"/>
              </a:ext>
            </a:extLst>
          </p:cNvPr>
          <p:cNvSpPr txBox="1">
            <a:spLocks/>
          </p:cNvSpPr>
          <p:nvPr/>
        </p:nvSpPr>
        <p:spPr>
          <a:xfrm>
            <a:off x="-530606" y="3981423"/>
            <a:ext cx="4134612" cy="438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>
                <a:latin typeface="Montserrat" panose="00000800000000000000" pitchFamily="2" charset="-52"/>
              </a:rPr>
              <a:t>Быценко Михаил</a:t>
            </a:r>
          </a:p>
        </p:txBody>
      </p:sp>
      <p:sp>
        <p:nvSpPr>
          <p:cNvPr id="5" name="Текст 24">
            <a:extLst>
              <a:ext uri="{FF2B5EF4-FFF2-40B4-BE49-F238E27FC236}">
                <a16:creationId xmlns:a16="http://schemas.microsoft.com/office/drawing/2014/main" id="{4EBE5594-EB15-1854-BFC3-1975CDF72DCC}"/>
              </a:ext>
            </a:extLst>
          </p:cNvPr>
          <p:cNvSpPr txBox="1">
            <a:spLocks/>
          </p:cNvSpPr>
          <p:nvPr/>
        </p:nvSpPr>
        <p:spPr>
          <a:xfrm>
            <a:off x="3447905" y="4386533"/>
            <a:ext cx="2881847" cy="1913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dirty="0">
                <a:latin typeface="Aptos" panose="020B0004020202020204" pitchFamily="34" charset="0"/>
              </a:rPr>
              <a:t>Главный инженер. К.т.н. в области машиностроения. Стаж предпринимательства 15 лет. Соавтор полезной модели.</a:t>
            </a:r>
          </a:p>
        </p:txBody>
      </p:sp>
      <p:sp>
        <p:nvSpPr>
          <p:cNvPr id="6" name="Текст 26">
            <a:extLst>
              <a:ext uri="{FF2B5EF4-FFF2-40B4-BE49-F238E27FC236}">
                <a16:creationId xmlns:a16="http://schemas.microsoft.com/office/drawing/2014/main" id="{CE4ADDC2-17FC-76D2-E6A2-175B76EC3EFF}"/>
              </a:ext>
            </a:extLst>
          </p:cNvPr>
          <p:cNvSpPr txBox="1">
            <a:spLocks/>
          </p:cNvSpPr>
          <p:nvPr/>
        </p:nvSpPr>
        <p:spPr>
          <a:xfrm>
            <a:off x="2630641" y="3981423"/>
            <a:ext cx="4134612" cy="438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>
                <a:latin typeface="Montserrat" panose="00000800000000000000" pitchFamily="2" charset="-52"/>
              </a:rPr>
              <a:t>Любимый Николай</a:t>
            </a:r>
          </a:p>
        </p:txBody>
      </p:sp>
      <p:sp>
        <p:nvSpPr>
          <p:cNvPr id="7" name="Текст 27">
            <a:extLst>
              <a:ext uri="{FF2B5EF4-FFF2-40B4-BE49-F238E27FC236}">
                <a16:creationId xmlns:a16="http://schemas.microsoft.com/office/drawing/2014/main" id="{CECD6363-FC11-66F8-40AE-012043EF9B64}"/>
              </a:ext>
            </a:extLst>
          </p:cNvPr>
          <p:cNvSpPr txBox="1">
            <a:spLocks/>
          </p:cNvSpPr>
          <p:nvPr/>
        </p:nvSpPr>
        <p:spPr>
          <a:xfrm>
            <a:off x="6586620" y="4386533"/>
            <a:ext cx="2650673" cy="182199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dirty="0">
                <a:latin typeface="Aptos" panose="020B0004020202020204" pitchFamily="34" charset="0"/>
              </a:rPr>
              <a:t>Менеджер по маркетингу и продажам: занимается продвижением продукта, формированием бренда, поиском каналов сбыта и взаимодействием с клиентами, реклама. Г. Москва</a:t>
            </a:r>
          </a:p>
        </p:txBody>
      </p:sp>
      <p:sp>
        <p:nvSpPr>
          <p:cNvPr id="8" name="Текст 29">
            <a:extLst>
              <a:ext uri="{FF2B5EF4-FFF2-40B4-BE49-F238E27FC236}">
                <a16:creationId xmlns:a16="http://schemas.microsoft.com/office/drawing/2014/main" id="{CB4A25BC-7644-BDFA-9255-A68C7C6C43D7}"/>
              </a:ext>
            </a:extLst>
          </p:cNvPr>
          <p:cNvSpPr txBox="1">
            <a:spLocks/>
          </p:cNvSpPr>
          <p:nvPr/>
        </p:nvSpPr>
        <p:spPr>
          <a:xfrm>
            <a:off x="5741088" y="3972286"/>
            <a:ext cx="4134612" cy="438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>
                <a:latin typeface="Montserrat" panose="00000800000000000000" pitchFamily="2" charset="-52"/>
              </a:rPr>
              <a:t>Мюльбергер Валерия</a:t>
            </a:r>
          </a:p>
        </p:txBody>
      </p:sp>
      <p:sp>
        <p:nvSpPr>
          <p:cNvPr id="10" name="Текст 30">
            <a:extLst>
              <a:ext uri="{FF2B5EF4-FFF2-40B4-BE49-F238E27FC236}">
                <a16:creationId xmlns:a16="http://schemas.microsoft.com/office/drawing/2014/main" id="{A5B1D0C9-BAA6-E344-3491-18A1A8429951}"/>
              </a:ext>
            </a:extLst>
          </p:cNvPr>
          <p:cNvSpPr txBox="1">
            <a:spLocks/>
          </p:cNvSpPr>
          <p:nvPr/>
        </p:nvSpPr>
        <p:spPr>
          <a:xfrm>
            <a:off x="9729395" y="4420335"/>
            <a:ext cx="1882554" cy="717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latin typeface="Aptos" panose="020B0004020202020204" pitchFamily="34" charset="0"/>
              </a:rPr>
              <a:t>CEO of Any Forms</a:t>
            </a:r>
            <a:r>
              <a:rPr lang="ru-RU" sz="1600" dirty="0">
                <a:latin typeface="Aptos" panose="020B0004020202020204" pitchFamily="34" charset="0"/>
              </a:rPr>
              <a:t>. Производство.</a:t>
            </a:r>
          </a:p>
        </p:txBody>
      </p:sp>
      <p:sp>
        <p:nvSpPr>
          <p:cNvPr id="11" name="Текст 32">
            <a:extLst>
              <a:ext uri="{FF2B5EF4-FFF2-40B4-BE49-F238E27FC236}">
                <a16:creationId xmlns:a16="http://schemas.microsoft.com/office/drawing/2014/main" id="{956481FB-0080-EA4B-1EE6-07D3DAD43300}"/>
              </a:ext>
            </a:extLst>
          </p:cNvPr>
          <p:cNvSpPr txBox="1">
            <a:spLocks/>
          </p:cNvSpPr>
          <p:nvPr/>
        </p:nvSpPr>
        <p:spPr>
          <a:xfrm>
            <a:off x="8584835" y="3972286"/>
            <a:ext cx="4134612" cy="438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>
                <a:latin typeface="Montserrat" panose="00000800000000000000" pitchFamily="2" charset="-52"/>
              </a:rPr>
              <a:t>Суворов Юрий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5763D7E-5913-1D78-CA41-1436C7CD2E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4" b="7614"/>
          <a:stretch>
            <a:fillRect/>
          </a:stretch>
        </p:blipFill>
        <p:spPr>
          <a:xfrm>
            <a:off x="546100" y="1779311"/>
            <a:ext cx="1981200" cy="1982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6ECB48E-3D69-69C1-4BB2-4938A5074A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3707347" y="1779311"/>
            <a:ext cx="1981200" cy="1982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B68FF81-53FE-4AB0-537B-38CDD3572D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" r="37"/>
          <a:stretch>
            <a:fillRect/>
          </a:stretch>
        </p:blipFill>
        <p:spPr>
          <a:xfrm>
            <a:off x="6817794" y="1779311"/>
            <a:ext cx="1981200" cy="1982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F353D8A-B1FC-3249-57D2-E2752EC93A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" r="37"/>
          <a:stretch>
            <a:fillRect/>
          </a:stretch>
        </p:blipFill>
        <p:spPr>
          <a:xfrm>
            <a:off x="9661541" y="1779311"/>
            <a:ext cx="1981200" cy="1982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F38829F1-0835-526B-BC7B-7CCDD3EE2F36}"/>
              </a:ext>
            </a:extLst>
          </p:cNvPr>
          <p:cNvCxnSpPr>
            <a:cxnSpLocks/>
          </p:cNvCxnSpPr>
          <p:nvPr/>
        </p:nvCxnSpPr>
        <p:spPr>
          <a:xfrm flipV="1">
            <a:off x="549259" y="1770174"/>
            <a:ext cx="0" cy="1991807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9E7FACC-8A2B-0C5E-3ADC-B0EAFA0110F4}"/>
              </a:ext>
            </a:extLst>
          </p:cNvPr>
          <p:cNvCxnSpPr>
            <a:cxnSpLocks/>
          </p:cNvCxnSpPr>
          <p:nvPr/>
        </p:nvCxnSpPr>
        <p:spPr>
          <a:xfrm flipH="1">
            <a:off x="509038" y="3752844"/>
            <a:ext cx="2018262" cy="0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3850EB9-A026-2759-2B94-D8BFCACE86F1}"/>
              </a:ext>
            </a:extLst>
          </p:cNvPr>
          <p:cNvCxnSpPr>
            <a:cxnSpLocks/>
          </p:cNvCxnSpPr>
          <p:nvPr/>
        </p:nvCxnSpPr>
        <p:spPr>
          <a:xfrm flipV="1">
            <a:off x="3710506" y="1779311"/>
            <a:ext cx="0" cy="1991807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8DB4F85E-1D27-DA26-F819-363E59727790}"/>
              </a:ext>
            </a:extLst>
          </p:cNvPr>
          <p:cNvCxnSpPr>
            <a:cxnSpLocks/>
          </p:cNvCxnSpPr>
          <p:nvPr/>
        </p:nvCxnSpPr>
        <p:spPr>
          <a:xfrm flipH="1">
            <a:off x="3670285" y="3761981"/>
            <a:ext cx="2018262" cy="0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498C72C6-244D-980E-FC55-D53C227786B2}"/>
              </a:ext>
            </a:extLst>
          </p:cNvPr>
          <p:cNvSpPr/>
          <p:nvPr/>
        </p:nvSpPr>
        <p:spPr>
          <a:xfrm>
            <a:off x="2527299" y="1804988"/>
            <a:ext cx="1173163" cy="1956991"/>
          </a:xfrm>
          <a:custGeom>
            <a:avLst/>
            <a:gdLst>
              <a:gd name="connsiteX0" fmla="*/ 0 w 1214438"/>
              <a:gd name="connsiteY0" fmla="*/ 1938337 h 1938337"/>
              <a:gd name="connsiteX1" fmla="*/ 438150 w 1214438"/>
              <a:gd name="connsiteY1" fmla="*/ 771525 h 1938337"/>
              <a:gd name="connsiteX2" fmla="*/ 895350 w 1214438"/>
              <a:gd name="connsiteY2" fmla="*/ 881062 h 1938337"/>
              <a:gd name="connsiteX3" fmla="*/ 1214438 w 1214438"/>
              <a:gd name="connsiteY3" fmla="*/ 0 h 1938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4438" h="1938337">
                <a:moveTo>
                  <a:pt x="0" y="1938337"/>
                </a:moveTo>
                <a:cubicBezTo>
                  <a:pt x="144462" y="1443037"/>
                  <a:pt x="288925" y="947737"/>
                  <a:pt x="438150" y="771525"/>
                </a:cubicBezTo>
                <a:cubicBezTo>
                  <a:pt x="587375" y="595313"/>
                  <a:pt x="765969" y="1009649"/>
                  <a:pt x="895350" y="881062"/>
                </a:cubicBezTo>
                <a:cubicBezTo>
                  <a:pt x="1024731" y="752474"/>
                  <a:pt x="1139032" y="156369"/>
                  <a:pt x="1214438" y="0"/>
                </a:cubicBezTo>
              </a:path>
            </a:pathLst>
          </a:custGeom>
          <a:noFill/>
          <a:ln w="57150">
            <a:solidFill>
              <a:srgbClr val="0D3A5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F418E617-7A72-BC30-1F56-240DE98B9BDE}"/>
              </a:ext>
            </a:extLst>
          </p:cNvPr>
          <p:cNvCxnSpPr>
            <a:cxnSpLocks/>
          </p:cNvCxnSpPr>
          <p:nvPr/>
        </p:nvCxnSpPr>
        <p:spPr>
          <a:xfrm flipV="1">
            <a:off x="6820953" y="1779311"/>
            <a:ext cx="0" cy="1982670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876D3304-8919-DE2D-25BB-126796302A78}"/>
              </a:ext>
            </a:extLst>
          </p:cNvPr>
          <p:cNvCxnSpPr>
            <a:cxnSpLocks/>
          </p:cNvCxnSpPr>
          <p:nvPr/>
        </p:nvCxnSpPr>
        <p:spPr>
          <a:xfrm flipH="1">
            <a:off x="6780850" y="1816418"/>
            <a:ext cx="2018262" cy="0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92781688-9AAF-E57F-397A-C7A8559827CF}"/>
              </a:ext>
            </a:extLst>
          </p:cNvPr>
          <p:cNvSpPr/>
          <p:nvPr/>
        </p:nvSpPr>
        <p:spPr>
          <a:xfrm>
            <a:off x="5654040" y="1821180"/>
            <a:ext cx="1150620" cy="1950720"/>
          </a:xfrm>
          <a:custGeom>
            <a:avLst/>
            <a:gdLst>
              <a:gd name="connsiteX0" fmla="*/ 0 w 1150620"/>
              <a:gd name="connsiteY0" fmla="*/ 1950720 h 1950720"/>
              <a:gd name="connsiteX1" fmla="*/ 746760 w 1150620"/>
              <a:gd name="connsiteY1" fmla="*/ 1722120 h 1950720"/>
              <a:gd name="connsiteX2" fmla="*/ 426720 w 1150620"/>
              <a:gd name="connsiteY2" fmla="*/ 853440 h 1950720"/>
              <a:gd name="connsiteX3" fmla="*/ 1150620 w 1150620"/>
              <a:gd name="connsiteY3" fmla="*/ 0 h 195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0620" h="1950720">
                <a:moveTo>
                  <a:pt x="0" y="1950720"/>
                </a:moveTo>
                <a:cubicBezTo>
                  <a:pt x="337820" y="1927860"/>
                  <a:pt x="675640" y="1905000"/>
                  <a:pt x="746760" y="1722120"/>
                </a:cubicBezTo>
                <a:cubicBezTo>
                  <a:pt x="817880" y="1539240"/>
                  <a:pt x="359410" y="1140460"/>
                  <a:pt x="426720" y="853440"/>
                </a:cubicBezTo>
                <a:cubicBezTo>
                  <a:pt x="494030" y="566420"/>
                  <a:pt x="1051560" y="116840"/>
                  <a:pt x="1150620" y="0"/>
                </a:cubicBezTo>
              </a:path>
            </a:pathLst>
          </a:custGeom>
          <a:noFill/>
          <a:ln w="57150">
            <a:solidFill>
              <a:srgbClr val="0D3A5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D2429792-5275-F35B-DD21-858AB020125D}"/>
              </a:ext>
            </a:extLst>
          </p:cNvPr>
          <p:cNvCxnSpPr>
            <a:cxnSpLocks/>
          </p:cNvCxnSpPr>
          <p:nvPr/>
        </p:nvCxnSpPr>
        <p:spPr>
          <a:xfrm flipV="1">
            <a:off x="9664582" y="1779786"/>
            <a:ext cx="0" cy="1982670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49A871AF-EE39-0E48-6611-C18CCAD8AEB5}"/>
              </a:ext>
            </a:extLst>
          </p:cNvPr>
          <p:cNvCxnSpPr>
            <a:cxnSpLocks/>
          </p:cNvCxnSpPr>
          <p:nvPr/>
        </p:nvCxnSpPr>
        <p:spPr>
          <a:xfrm flipH="1">
            <a:off x="9624479" y="1816893"/>
            <a:ext cx="2018262" cy="0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71AA9008-1DB1-DDAC-A1E2-B2EB9EDD149E}"/>
              </a:ext>
            </a:extLst>
          </p:cNvPr>
          <p:cNvSpPr/>
          <p:nvPr/>
        </p:nvSpPr>
        <p:spPr>
          <a:xfrm>
            <a:off x="8798993" y="1804986"/>
            <a:ext cx="881877" cy="1228729"/>
          </a:xfrm>
          <a:custGeom>
            <a:avLst/>
            <a:gdLst>
              <a:gd name="connsiteX0" fmla="*/ 0 w 883920"/>
              <a:gd name="connsiteY0" fmla="*/ 0 h 1874520"/>
              <a:gd name="connsiteX1" fmla="*/ 381000 w 883920"/>
              <a:gd name="connsiteY1" fmla="*/ 769620 h 1874520"/>
              <a:gd name="connsiteX2" fmla="*/ 259080 w 883920"/>
              <a:gd name="connsiteY2" fmla="*/ 1280160 h 1874520"/>
              <a:gd name="connsiteX3" fmla="*/ 883920 w 883920"/>
              <a:gd name="connsiteY3" fmla="*/ 1874520 h 1874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3920" h="1874520">
                <a:moveTo>
                  <a:pt x="0" y="0"/>
                </a:moveTo>
                <a:cubicBezTo>
                  <a:pt x="168910" y="278130"/>
                  <a:pt x="337820" y="556260"/>
                  <a:pt x="381000" y="769620"/>
                </a:cubicBezTo>
                <a:cubicBezTo>
                  <a:pt x="424180" y="982980"/>
                  <a:pt x="175260" y="1096010"/>
                  <a:pt x="259080" y="1280160"/>
                </a:cubicBezTo>
                <a:cubicBezTo>
                  <a:pt x="342900" y="1464310"/>
                  <a:pt x="805180" y="1692910"/>
                  <a:pt x="883920" y="1874520"/>
                </a:cubicBezTo>
              </a:path>
            </a:pathLst>
          </a:custGeom>
          <a:noFill/>
          <a:ln w="57150">
            <a:solidFill>
              <a:srgbClr val="0D3A5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1F519399-1A50-FB42-63B0-A6BC4BB04041}"/>
              </a:ext>
            </a:extLst>
          </p:cNvPr>
          <p:cNvCxnSpPr>
            <a:cxnSpLocks/>
          </p:cNvCxnSpPr>
          <p:nvPr/>
        </p:nvCxnSpPr>
        <p:spPr>
          <a:xfrm flipH="1">
            <a:off x="690013" y="6134094"/>
            <a:ext cx="2018262" cy="0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3211939B-FA89-5BD8-AEC4-1175D084C75D}"/>
              </a:ext>
            </a:extLst>
          </p:cNvPr>
          <p:cNvCxnSpPr>
            <a:cxnSpLocks/>
          </p:cNvCxnSpPr>
          <p:nvPr/>
        </p:nvCxnSpPr>
        <p:spPr>
          <a:xfrm flipH="1">
            <a:off x="3852313" y="5724519"/>
            <a:ext cx="2018262" cy="0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C2CE669B-0616-A327-B6B0-3B5D527C2CD9}"/>
              </a:ext>
            </a:extLst>
          </p:cNvPr>
          <p:cNvCxnSpPr>
            <a:cxnSpLocks/>
          </p:cNvCxnSpPr>
          <p:nvPr/>
        </p:nvCxnSpPr>
        <p:spPr>
          <a:xfrm flipH="1">
            <a:off x="6941223" y="6329033"/>
            <a:ext cx="2018262" cy="0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6F641D7D-5C33-34CF-EA9A-21631795419C}"/>
              </a:ext>
            </a:extLst>
          </p:cNvPr>
          <p:cNvCxnSpPr>
            <a:cxnSpLocks/>
          </p:cNvCxnSpPr>
          <p:nvPr/>
        </p:nvCxnSpPr>
        <p:spPr>
          <a:xfrm flipH="1">
            <a:off x="9661541" y="5067294"/>
            <a:ext cx="2018262" cy="0"/>
          </a:xfrm>
          <a:prstGeom prst="line">
            <a:avLst/>
          </a:prstGeom>
          <a:ln w="76200">
            <a:solidFill>
              <a:srgbClr val="0D3A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FFC3EC5-5A0C-B679-D3E8-AB559D1EA6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570" y="0"/>
            <a:ext cx="835660" cy="83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18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EA1C8-823F-3255-B007-5CE5BA88C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36FC453-B8A0-417D-079A-21C10DDE9133}"/>
              </a:ext>
            </a:extLst>
          </p:cNvPr>
          <p:cNvSpPr/>
          <p:nvPr/>
        </p:nvSpPr>
        <p:spPr>
          <a:xfrm>
            <a:off x="0" y="-16383"/>
            <a:ext cx="12192000" cy="6890765"/>
          </a:xfrm>
          <a:prstGeom prst="rect">
            <a:avLst/>
          </a:prstGeom>
          <a:gradFill>
            <a:gsLst>
              <a:gs pos="3000">
                <a:srgbClr val="0D3A53"/>
              </a:gs>
              <a:gs pos="100000">
                <a:srgbClr val="0D3A53"/>
              </a:gs>
            </a:gsLst>
            <a:lin ang="168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4E5F0F-2D56-A1B6-7E51-BC46D7EF7050}"/>
              </a:ext>
            </a:extLst>
          </p:cNvPr>
          <p:cNvPicPr/>
          <p:nvPr/>
        </p:nvPicPr>
        <p:blipFill>
          <a:blip r:embed="rId2"/>
          <a:srcRect l="7609" t="20132" r="10069" b="20577"/>
          <a:stretch>
            <a:fillRect/>
          </a:stretch>
        </p:blipFill>
        <p:spPr>
          <a:xfrm>
            <a:off x="2472451" y="-25400"/>
            <a:ext cx="7247098" cy="2578100"/>
          </a:xfrm>
          <a:prstGeom prst="rect">
            <a:avLst/>
          </a:prstGeom>
        </p:spPr>
      </p:pic>
      <p:sp>
        <p:nvSpPr>
          <p:cNvPr id="7" name="Заголовок 14">
            <a:extLst>
              <a:ext uri="{FF2B5EF4-FFF2-40B4-BE49-F238E27FC236}">
                <a16:creationId xmlns:a16="http://schemas.microsoft.com/office/drawing/2014/main" id="{64C82B28-AD60-9D62-2756-089DAE7BB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85" y="3746884"/>
            <a:ext cx="3189515" cy="91108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Montserrat" panose="00000800000000000000" pitchFamily="2" charset="-52"/>
              </a:rPr>
              <a:t>Контакты</a:t>
            </a:r>
          </a:p>
        </p:txBody>
      </p:sp>
      <p:sp>
        <p:nvSpPr>
          <p:cNvPr id="8" name="Заголовок 14">
            <a:extLst>
              <a:ext uri="{FF2B5EF4-FFF2-40B4-BE49-F238E27FC236}">
                <a16:creationId xmlns:a16="http://schemas.microsoft.com/office/drawing/2014/main" id="{51A548CF-7FDB-5185-B643-48FB939A4ECB}"/>
              </a:ext>
            </a:extLst>
          </p:cNvPr>
          <p:cNvSpPr txBox="1">
            <a:spLocks/>
          </p:cNvSpPr>
          <p:nvPr/>
        </p:nvSpPr>
        <p:spPr>
          <a:xfrm>
            <a:off x="2763749" y="2355209"/>
            <a:ext cx="6664502" cy="1073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solidFill>
                  <a:srgbClr val="42C4C0"/>
                </a:solidFill>
                <a:latin typeface="Montserrat" panose="00000800000000000000" pitchFamily="2" charset="-52"/>
              </a:rPr>
              <a:t>Спасибо за внимание!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E22087-6249-0720-1EFF-640B5EE2CA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72" t="8384" r="8864" b="8247"/>
          <a:stretch>
            <a:fillRect/>
          </a:stretch>
        </p:blipFill>
        <p:spPr>
          <a:xfrm>
            <a:off x="5811610" y="3746884"/>
            <a:ext cx="1901228" cy="1901854"/>
          </a:xfrm>
          <a:prstGeom prst="roundRect">
            <a:avLst>
              <a:gd name="adj" fmla="val 664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Текст 21">
            <a:extLst>
              <a:ext uri="{FF2B5EF4-FFF2-40B4-BE49-F238E27FC236}">
                <a16:creationId xmlns:a16="http://schemas.microsoft.com/office/drawing/2014/main" id="{13563341-44E6-A9EB-462F-92DF432C43BF}"/>
              </a:ext>
            </a:extLst>
          </p:cNvPr>
          <p:cNvSpPr txBox="1">
            <a:spLocks/>
          </p:cNvSpPr>
          <p:nvPr/>
        </p:nvSpPr>
        <p:spPr>
          <a:xfrm>
            <a:off x="515710" y="4623184"/>
            <a:ext cx="4951640" cy="20058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42C4C0"/>
                </a:solidFill>
                <a:latin typeface="Montserrat" panose="00000800000000000000" pitchFamily="2" charset="-52"/>
              </a:rPr>
              <a:t>Телефон: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42C4C0"/>
                </a:solidFill>
                <a:latin typeface="Montserrat" panose="00000800000000000000" pitchFamily="2" charset="-52"/>
              </a:rPr>
              <a:t>+7 (909) 200 – 49 – 77</a:t>
            </a:r>
            <a:endParaRPr lang="en-US" sz="2400" dirty="0">
              <a:solidFill>
                <a:srgbClr val="42C4C0"/>
              </a:solidFill>
              <a:latin typeface="Montserrat" panose="00000800000000000000" pitchFamily="2" charset="-52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>
              <a:solidFill>
                <a:srgbClr val="42C4C0"/>
              </a:solidFill>
              <a:latin typeface="Montserrat" panose="00000800000000000000" pitchFamily="2" charset="-52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42C4C0"/>
                </a:solidFill>
                <a:latin typeface="Montserrat" panose="00000800000000000000" pitchFamily="2" charset="-52"/>
              </a:rPr>
              <a:t>Email: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42C4C0"/>
                </a:solidFill>
                <a:latin typeface="Montserrat" panose="00000800000000000000" pitchFamily="2" charset="-52"/>
              </a:rPr>
              <a:t>b.michutka2005@gmail.com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>
              <a:solidFill>
                <a:srgbClr val="42C4C0"/>
              </a:solidFill>
              <a:latin typeface="Montserrat" panose="00000800000000000000" pitchFamily="2" charset="-52"/>
            </a:endParaRPr>
          </a:p>
        </p:txBody>
      </p:sp>
      <p:sp>
        <p:nvSpPr>
          <p:cNvPr id="15" name="Шестиугольник 14">
            <a:extLst>
              <a:ext uri="{FF2B5EF4-FFF2-40B4-BE49-F238E27FC236}">
                <a16:creationId xmlns:a16="http://schemas.microsoft.com/office/drawing/2014/main" id="{DE9B1803-DEB2-F4D7-ED0E-B70DA58C14D4}"/>
              </a:ext>
            </a:extLst>
          </p:cNvPr>
          <p:cNvSpPr/>
          <p:nvPr/>
        </p:nvSpPr>
        <p:spPr>
          <a:xfrm rot="5400000">
            <a:off x="8715" y="686113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711B0254-2EE9-16FC-C333-875DBB920A1E}"/>
              </a:ext>
            </a:extLst>
          </p:cNvPr>
          <p:cNvSpPr/>
          <p:nvPr/>
        </p:nvSpPr>
        <p:spPr>
          <a:xfrm rot="5400000">
            <a:off x="445856" y="-118320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Шестиугольник 16">
            <a:extLst>
              <a:ext uri="{FF2B5EF4-FFF2-40B4-BE49-F238E27FC236}">
                <a16:creationId xmlns:a16="http://schemas.microsoft.com/office/drawing/2014/main" id="{368F7B96-CFC2-F663-842D-8644AFF9987E}"/>
              </a:ext>
            </a:extLst>
          </p:cNvPr>
          <p:cNvSpPr/>
          <p:nvPr/>
        </p:nvSpPr>
        <p:spPr>
          <a:xfrm rot="5400000">
            <a:off x="-413350" y="1501152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Шестиугольник 17">
            <a:extLst>
              <a:ext uri="{FF2B5EF4-FFF2-40B4-BE49-F238E27FC236}">
                <a16:creationId xmlns:a16="http://schemas.microsoft.com/office/drawing/2014/main" id="{C457F348-8FC2-0DA6-8151-7DB64D3018CD}"/>
              </a:ext>
            </a:extLst>
          </p:cNvPr>
          <p:cNvSpPr/>
          <p:nvPr/>
        </p:nvSpPr>
        <p:spPr>
          <a:xfrm rot="5400000">
            <a:off x="883077" y="676588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>
            <a:extLst>
              <a:ext uri="{FF2B5EF4-FFF2-40B4-BE49-F238E27FC236}">
                <a16:creationId xmlns:a16="http://schemas.microsoft.com/office/drawing/2014/main" id="{8019D95D-2DA2-6123-9DDF-81B0DFA3200A}"/>
              </a:ext>
            </a:extLst>
          </p:cNvPr>
          <p:cNvSpPr/>
          <p:nvPr/>
        </p:nvSpPr>
        <p:spPr>
          <a:xfrm rot="5400000">
            <a:off x="11258534" y="143188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естиугольник 19">
            <a:extLst>
              <a:ext uri="{FF2B5EF4-FFF2-40B4-BE49-F238E27FC236}">
                <a16:creationId xmlns:a16="http://schemas.microsoft.com/office/drawing/2014/main" id="{958C21F7-10AA-5309-2B0D-BD1D62B6673B}"/>
              </a:ext>
            </a:extLst>
          </p:cNvPr>
          <p:cNvSpPr/>
          <p:nvPr/>
        </p:nvSpPr>
        <p:spPr>
          <a:xfrm rot="5400000">
            <a:off x="11695715" y="943050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>
            <a:extLst>
              <a:ext uri="{FF2B5EF4-FFF2-40B4-BE49-F238E27FC236}">
                <a16:creationId xmlns:a16="http://schemas.microsoft.com/office/drawing/2014/main" id="{67CF6702-30B9-9FC6-D415-C02DFE9F9E72}"/>
              </a:ext>
            </a:extLst>
          </p:cNvPr>
          <p:cNvSpPr/>
          <p:nvPr/>
        </p:nvSpPr>
        <p:spPr>
          <a:xfrm rot="5400000">
            <a:off x="11258534" y="1741033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Шестиугольник 21">
            <a:extLst>
              <a:ext uri="{FF2B5EF4-FFF2-40B4-BE49-F238E27FC236}">
                <a16:creationId xmlns:a16="http://schemas.microsoft.com/office/drawing/2014/main" id="{6377F09B-3A64-1C04-4E78-629F99CCE663}"/>
              </a:ext>
            </a:extLst>
          </p:cNvPr>
          <p:cNvSpPr/>
          <p:nvPr/>
        </p:nvSpPr>
        <p:spPr>
          <a:xfrm rot="5400000">
            <a:off x="10779788" y="943050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>
            <a:extLst>
              <a:ext uri="{FF2B5EF4-FFF2-40B4-BE49-F238E27FC236}">
                <a16:creationId xmlns:a16="http://schemas.microsoft.com/office/drawing/2014/main" id="{08A8713D-1FBD-3AEF-0E73-91D292590A34}"/>
              </a:ext>
            </a:extLst>
          </p:cNvPr>
          <p:cNvSpPr/>
          <p:nvPr/>
        </p:nvSpPr>
        <p:spPr>
          <a:xfrm rot="5400000">
            <a:off x="11700536" y="2540895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Шестиугольник 23">
            <a:extLst>
              <a:ext uri="{FF2B5EF4-FFF2-40B4-BE49-F238E27FC236}">
                <a16:creationId xmlns:a16="http://schemas.microsoft.com/office/drawing/2014/main" id="{11F34215-A75D-5CAB-48C3-F8FF1D8BD82F}"/>
              </a:ext>
            </a:extLst>
          </p:cNvPr>
          <p:cNvSpPr/>
          <p:nvPr/>
        </p:nvSpPr>
        <p:spPr>
          <a:xfrm rot="5400000">
            <a:off x="11609085" y="6404514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>
            <a:extLst>
              <a:ext uri="{FF2B5EF4-FFF2-40B4-BE49-F238E27FC236}">
                <a16:creationId xmlns:a16="http://schemas.microsoft.com/office/drawing/2014/main" id="{4F1AEEC8-E1A4-B874-A6D2-315EEDC07C72}"/>
              </a:ext>
            </a:extLst>
          </p:cNvPr>
          <p:cNvSpPr/>
          <p:nvPr/>
        </p:nvSpPr>
        <p:spPr>
          <a:xfrm rot="5400000">
            <a:off x="11158779" y="5585602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>
            <a:extLst>
              <a:ext uri="{FF2B5EF4-FFF2-40B4-BE49-F238E27FC236}">
                <a16:creationId xmlns:a16="http://schemas.microsoft.com/office/drawing/2014/main" id="{4D261DCA-7443-DC59-1C01-9F94D7B1B0C2}"/>
              </a:ext>
            </a:extLst>
          </p:cNvPr>
          <p:cNvSpPr/>
          <p:nvPr/>
        </p:nvSpPr>
        <p:spPr>
          <a:xfrm rot="5400000">
            <a:off x="10693158" y="6383585"/>
            <a:ext cx="857012" cy="738804"/>
          </a:xfrm>
          <a:prstGeom prst="hexagon">
            <a:avLst/>
          </a:prstGeom>
          <a:solidFill>
            <a:srgbClr val="42C4C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Шестиугольник 27">
            <a:extLst>
              <a:ext uri="{FF2B5EF4-FFF2-40B4-BE49-F238E27FC236}">
                <a16:creationId xmlns:a16="http://schemas.microsoft.com/office/drawing/2014/main" id="{E5462823-62F5-4CD5-857E-DEF66505C902}"/>
              </a:ext>
            </a:extLst>
          </p:cNvPr>
          <p:cNvSpPr/>
          <p:nvPr/>
        </p:nvSpPr>
        <p:spPr>
          <a:xfrm rot="5400000">
            <a:off x="9776319" y="6351928"/>
            <a:ext cx="857012" cy="738804"/>
          </a:xfrm>
          <a:prstGeom prst="hexagon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114AFEB-E308-E307-951E-F69912C11986}"/>
              </a:ext>
            </a:extLst>
          </p:cNvPr>
          <p:cNvCxnSpPr>
            <a:cxnSpLocks/>
          </p:cNvCxnSpPr>
          <p:nvPr/>
        </p:nvCxnSpPr>
        <p:spPr>
          <a:xfrm flipV="1">
            <a:off x="2819448" y="4209419"/>
            <a:ext cx="3057477" cy="10156"/>
          </a:xfrm>
          <a:prstGeom prst="line">
            <a:avLst/>
          </a:prstGeom>
          <a:ln w="571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36457550-DFF9-B74D-B9F3-C570B0E519A4}"/>
              </a:ext>
            </a:extLst>
          </p:cNvPr>
          <p:cNvCxnSpPr>
            <a:cxnSpLocks/>
          </p:cNvCxnSpPr>
          <p:nvPr/>
        </p:nvCxnSpPr>
        <p:spPr>
          <a:xfrm>
            <a:off x="6805613" y="5526498"/>
            <a:ext cx="3081337" cy="1169577"/>
          </a:xfrm>
          <a:prstGeom prst="line">
            <a:avLst/>
          </a:prstGeom>
          <a:ln w="571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D96028D9-330E-1A64-B6D2-B7AF91565F88}"/>
              </a:ext>
            </a:extLst>
          </p:cNvPr>
          <p:cNvCxnSpPr>
            <a:cxnSpLocks/>
            <a:stCxn id="11" idx="2"/>
            <a:endCxn id="28" idx="3"/>
          </p:cNvCxnSpPr>
          <p:nvPr/>
        </p:nvCxnSpPr>
        <p:spPr>
          <a:xfrm>
            <a:off x="9835423" y="5664622"/>
            <a:ext cx="369402" cy="628202"/>
          </a:xfrm>
          <a:prstGeom prst="line">
            <a:avLst/>
          </a:prstGeom>
          <a:ln w="571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E7FCE40E-8C8B-1DED-54AD-F63FBAC8FE64}"/>
              </a:ext>
            </a:extLst>
          </p:cNvPr>
          <p:cNvCxnSpPr>
            <a:cxnSpLocks/>
            <a:endCxn id="23" idx="0"/>
          </p:cNvCxnSpPr>
          <p:nvPr/>
        </p:nvCxnSpPr>
        <p:spPr>
          <a:xfrm flipV="1">
            <a:off x="9886950" y="3338803"/>
            <a:ext cx="2242092" cy="393193"/>
          </a:xfrm>
          <a:prstGeom prst="line">
            <a:avLst/>
          </a:prstGeom>
          <a:ln w="571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D1083D-3ABE-2DD2-99C5-EDEDB568F9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4" t="10873" r="10684" b="8982"/>
          <a:stretch>
            <a:fillRect/>
          </a:stretch>
        </p:blipFill>
        <p:spPr>
          <a:xfrm>
            <a:off x="8877100" y="3745755"/>
            <a:ext cx="1916646" cy="1918867"/>
          </a:xfrm>
          <a:prstGeom prst="roundRect">
            <a:avLst>
              <a:gd name="adj" fmla="val 66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42850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1044</Words>
  <Application>Microsoft Office PowerPoint</Application>
  <PresentationFormat>Широкоэкранный</PresentationFormat>
  <Paragraphs>218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Montserrat</vt:lpstr>
      <vt:lpstr>Тема Office</vt:lpstr>
      <vt:lpstr>Модульный органайзер «So Good»</vt:lpstr>
      <vt:lpstr>Актуальность проекта</vt:lpstr>
      <vt:lpstr>Проблема</vt:lpstr>
      <vt:lpstr>Решение</vt:lpstr>
      <vt:lpstr>Конкуренты</vt:lpstr>
      <vt:lpstr>Рынок</vt:lpstr>
      <vt:lpstr>Бизнес-модель</vt:lpstr>
      <vt:lpstr>Текущие результаты</vt:lpstr>
      <vt:lpstr>Маркетинговая стратегия</vt:lpstr>
      <vt:lpstr>Планы развития</vt:lpstr>
      <vt:lpstr>Риски</vt:lpstr>
      <vt:lpstr>Дорожная карта проекта</vt:lpstr>
      <vt:lpstr>Команда проекта</vt:lpstr>
      <vt:lpstr>Контакты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MOROZOFF DED</dc:creator>
  <cp:lastModifiedBy>MOROZOFF DED</cp:lastModifiedBy>
  <cp:revision>181</cp:revision>
  <dcterms:created xsi:type="dcterms:W3CDTF">2025-07-21T16:58:25Z</dcterms:created>
  <dcterms:modified xsi:type="dcterms:W3CDTF">2025-07-26T22:46:42Z</dcterms:modified>
</cp:coreProperties>
</file>