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71" r:id="rId3"/>
    <p:sldId id="258" r:id="rId4"/>
    <p:sldId id="270" r:id="rId5"/>
    <p:sldId id="268" r:id="rId6"/>
    <p:sldId id="265" r:id="rId7"/>
    <p:sldId id="262" r:id="rId8"/>
    <p:sldId id="263" r:id="rId9"/>
    <p:sldId id="264" r:id="rId10"/>
    <p:sldId id="266" r:id="rId11"/>
    <p:sldId id="267" r:id="rId12"/>
  </p:sldIdLst>
  <p:sldSz cx="14630400" cy="8229600"/>
  <p:notesSz cx="8229600" cy="14630400"/>
  <p:embeddedFontLst>
    <p:embeddedFont>
      <p:font typeface="DM Sans Medium" pitchFamily="2" charset="0"/>
      <p:regular r:id="rId14"/>
      <p:italic r:id="rId15"/>
    </p:embeddedFont>
    <p:embeddedFont>
      <p:font typeface="Inter" panose="020B0604020202020204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09" autoAdjust="0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6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6160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15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4949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Ингибиторы коррозии на основе масла ши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507218"/>
            <a:ext cx="7556421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Инновационный проект по разработке ингибиторов коррозии на основе масла ши представляет собой уникальное решение для защиты металлических поверхностей от разрушительного воздействия окружающей среды. Масло ши, известное своими питательными и защитными свойствами в косметологии, теперь находит применение в промышленности, открывая новые горизонты в борьбе с коррозией.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5302687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Этот экологически чистый и эффективный продукт обещает революционизировать подход к защите металлов, предлагая альтернативу традиционным химическим ингибиторам. Сочетание природных компонентов и передовых технологий позволяет создать продукт, который не только эффективно предотвращает коррозию, но и является безопасным для окружающей среды.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3178" y="527804"/>
            <a:ext cx="4737378" cy="592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Проблема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51155" y="1175980"/>
            <a:ext cx="1330404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Коррозия металлов представляет собой серьёзную проблему для многих отраслей промышленности, приводя к значительным экономическим потерям и потенциальным рискам безопасности. Традиционные методы борьбы с коррозией часто связаны с использованием токсичных химических веществ, которые могут нанести вред окружающей среде и здоровью человека.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3178" y="2621756"/>
            <a:ext cx="1330404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7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Актуальность проблемы усугубляется растущим спросом на экологически чистые решения и ужесточением экологических норм во многих странах. Существует острая необходимость в инновационных, эффективных и безопасных для окружающей среды методах защиты металлов от коррозии.</a:t>
            </a: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935950" y="3744635"/>
            <a:ext cx="22860" cy="3957161"/>
          </a:xfrm>
          <a:prstGeom prst="roundRect">
            <a:avLst>
              <a:gd name="adj" fmla="val 348159"/>
            </a:avLst>
          </a:prstGeom>
          <a:solidFill>
            <a:srgbClr val="D0CFC7"/>
          </a:solidFill>
          <a:ln/>
        </p:spPr>
      </p:sp>
      <p:sp>
        <p:nvSpPr>
          <p:cNvPr id="6" name="Shape 4"/>
          <p:cNvSpPr/>
          <p:nvPr/>
        </p:nvSpPr>
        <p:spPr>
          <a:xfrm>
            <a:off x="1137702" y="4159448"/>
            <a:ext cx="663178" cy="22860"/>
          </a:xfrm>
          <a:prstGeom prst="roundRect">
            <a:avLst>
              <a:gd name="adj" fmla="val 348159"/>
            </a:avLst>
          </a:prstGeom>
          <a:solidFill>
            <a:srgbClr val="D0CFC7"/>
          </a:solidFill>
          <a:ln/>
        </p:spPr>
      </p:sp>
      <p:sp>
        <p:nvSpPr>
          <p:cNvPr id="7" name="Shape 5"/>
          <p:cNvSpPr/>
          <p:nvPr/>
        </p:nvSpPr>
        <p:spPr>
          <a:xfrm>
            <a:off x="734199" y="3957757"/>
            <a:ext cx="426363" cy="426363"/>
          </a:xfrm>
          <a:prstGeom prst="roundRect">
            <a:avLst>
              <a:gd name="adj" fmla="val 18667"/>
            </a:avLst>
          </a:prstGeom>
          <a:solidFill>
            <a:srgbClr val="EAE9E1"/>
          </a:solidFill>
          <a:ln w="7620">
            <a:solidFill>
              <a:srgbClr val="D0CF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0290" y="4028837"/>
            <a:ext cx="114062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989534" y="3934063"/>
            <a:ext cx="2692003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Экономические потери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1989534" y="4343638"/>
            <a:ext cx="1197768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Ежегодные убытки от коррозии в мировом масштабе достигают триллионов рублей, затрагивая различные сектора экономики.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137702" y="5440561"/>
            <a:ext cx="663178" cy="22860"/>
          </a:xfrm>
          <a:prstGeom prst="roundRect">
            <a:avLst>
              <a:gd name="adj" fmla="val 348159"/>
            </a:avLst>
          </a:prstGeom>
          <a:solidFill>
            <a:srgbClr val="D0CFC7"/>
          </a:solidFill>
          <a:ln/>
        </p:spPr>
      </p:sp>
      <p:sp>
        <p:nvSpPr>
          <p:cNvPr id="12" name="Shape 10"/>
          <p:cNvSpPr/>
          <p:nvPr/>
        </p:nvSpPr>
        <p:spPr>
          <a:xfrm>
            <a:off x="734199" y="5238869"/>
            <a:ext cx="426363" cy="426363"/>
          </a:xfrm>
          <a:prstGeom prst="roundRect">
            <a:avLst>
              <a:gd name="adj" fmla="val 18667"/>
            </a:avLst>
          </a:prstGeom>
          <a:solidFill>
            <a:srgbClr val="EAE9E1"/>
          </a:solidFill>
          <a:ln w="7620">
            <a:solidFill>
              <a:srgbClr val="D0CFC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2072" y="5309949"/>
            <a:ext cx="170497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989534" y="5215176"/>
            <a:ext cx="2489716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Экологические риски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1989534" y="5624751"/>
            <a:ext cx="1197768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Традиционные ингибиторы коррозии часто токсичны и могут накапливаться в окружающей среде, нанося вред экосистемам</a:t>
            </a: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1137702" y="6721673"/>
            <a:ext cx="663178" cy="22860"/>
          </a:xfrm>
          <a:prstGeom prst="roundRect">
            <a:avLst>
              <a:gd name="adj" fmla="val 348159"/>
            </a:avLst>
          </a:prstGeom>
          <a:solidFill>
            <a:srgbClr val="D0CFC7"/>
          </a:solidFill>
          <a:ln/>
        </p:spPr>
      </p:sp>
      <p:sp>
        <p:nvSpPr>
          <p:cNvPr id="17" name="Shape 15"/>
          <p:cNvSpPr/>
          <p:nvPr/>
        </p:nvSpPr>
        <p:spPr>
          <a:xfrm>
            <a:off x="734199" y="6519982"/>
            <a:ext cx="426363" cy="426363"/>
          </a:xfrm>
          <a:prstGeom prst="roundRect">
            <a:avLst>
              <a:gd name="adj" fmla="val 18667"/>
            </a:avLst>
          </a:prstGeom>
          <a:solidFill>
            <a:srgbClr val="EAE9E1"/>
          </a:solidFill>
          <a:ln w="7620">
            <a:solidFill>
              <a:srgbClr val="D0CFC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9810" y="6591062"/>
            <a:ext cx="175022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989534" y="6496288"/>
            <a:ext cx="2368629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Безопасность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1989534" y="6905863"/>
            <a:ext cx="11977687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Коррозия может привести к структурным повреждениям и авариям в критически важных инфраструктурах, угрожая безопасности людей</a:t>
            </a: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2343" y="557213"/>
            <a:ext cx="4659749" cy="582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36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Решение: 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52343" y="1512451"/>
            <a:ext cx="13325713" cy="1193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Наша команда предлагает инновационное решение - ингибиторы коррозии на основе масла ши. Этот продукт представляет собой уникальную формулу, сочетающую природные свойства масла ши с передовыми технологиями обработки и модификации. Благодаря высокому содержанию жирных кислот и витаминов, масло ши образует защитную пленку на поверхности металла, эффективно предотвращая окисление и коррозию.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43" y="2915126"/>
            <a:ext cx="4255532" cy="26300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2343" y="5778103"/>
            <a:ext cx="2329815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Защитная пленка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52343" y="6181130"/>
            <a:ext cx="4255532" cy="149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Масло ши, богатый источник жирных кислот и витаминов, образует защитную пленку на поверхности металла, препятствуя контакту с кислородом и влажностью, что предотвращает образование коррозии.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434" y="2915126"/>
            <a:ext cx="4255532" cy="26300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87434" y="5778103"/>
            <a:ext cx="2329815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Механизм действия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5187434" y="6181130"/>
            <a:ext cx="4255532" cy="1193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Ингибиторы коррозии на основе масла ши работают за счет создания защитной пленки, которая предотвращает контакт металла с агрессивными веществами.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2525" y="2915126"/>
            <a:ext cx="4255532" cy="26300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722525" y="5778103"/>
            <a:ext cx="3205877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Исследования и разработки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9722525" y="6181130"/>
            <a:ext cx="4255532" cy="1193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Наша команда инженеров и химиков разработала уникальную формулу, которая сочетает в себе природные свойства масла ши с передовыми технологиями.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9503" y="620316"/>
            <a:ext cx="5639276" cy="704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00" b="1" kern="0" spc="-133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Размер рынка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89503" y="1776293"/>
            <a:ext cx="13051393" cy="1443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00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Рынок ингибиторов коррозии демонстрирует устойчивый рост и по прогнозам достигнет объема в 9,6 миллиардов долларов к 2026 году. Ключевыми факторами роста являются увеличение промышленного производства, развитие инфраструктуры и растущий спрос на экологически чистые решения. Наш проект нацелен на несколько ключевых сегментов этого рынка: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89503" y="3699510"/>
            <a:ext cx="3983117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Нефтегазовая промышленность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89503" y="4277439"/>
            <a:ext cx="3983117" cy="1443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Крупнейший сегмент рынка, где защита от коррозии критически важна для трубопроводов, резервуаров и оборудования.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30547" y="3699510"/>
            <a:ext cx="2819638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Строительство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30547" y="4277439"/>
            <a:ext cx="3983117" cy="1082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Растущий спрос на защиту металлоконструкций в агрессивных средах и климатических условиях.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9871591" y="3699510"/>
            <a:ext cx="2967276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Автомобилестроение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871591" y="4277439"/>
            <a:ext cx="3983117" cy="1443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Потребность в долговечной защите кузовов и деталей от коррозии, особенно в регионах с влажным климатом.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89503" y="6530578"/>
            <a:ext cx="13051393" cy="1082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Ключевые тенденции рынка включают растущий интерес к "зеленым" технологиям, ужесточение экологических норм и увеличение инвестиций в исследования и разработки новых материалов. Наш продукт идеально соответствует этим трендам, предлагая экологичное и эффективное решение проблемы коррозии.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1266" y="641866"/>
            <a:ext cx="4294703" cy="536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00"/>
              </a:lnSpc>
              <a:buNone/>
            </a:pPr>
            <a:r>
              <a:rPr lang="en-US" sz="3350" b="1" kern="0" spc="-10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Конкуренты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601266" y="1436251"/>
            <a:ext cx="7941469" cy="54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4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рынке ингибиторов коррозии присутствует несколько крупных игроков и множество мелких компаний. Основными конкурентами являются: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01266" y="3268978"/>
            <a:ext cx="7941469" cy="1733789"/>
          </a:xfrm>
          <a:prstGeom prst="roundRect">
            <a:avLst>
              <a:gd name="adj" fmla="val 255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516828" y="2371250"/>
            <a:ext cx="7017453" cy="3114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781407" y="2297311"/>
            <a:ext cx="2294334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Компания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3426738" y="2297311"/>
            <a:ext cx="2290524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Сильные стороны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068258" y="2297311"/>
            <a:ext cx="2294334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Слабые стороны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08886" y="2646046"/>
            <a:ext cx="7925395" cy="8074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781407" y="2793325"/>
            <a:ext cx="2294334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kern="0" spc="-27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CorrosionX</a:t>
            </a:r>
            <a:r>
              <a:rPr lang="ru-RU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>
              <a:lnSpc>
                <a:spcPts val="2150"/>
              </a:lnSpc>
              <a:buNone/>
            </a:pPr>
            <a:r>
              <a:rPr lang="ru-RU" sz="1350" kern="0" spc="-27" dirty="0">
                <a:solidFill>
                  <a:srgbClr val="272525"/>
                </a:solidFill>
                <a:ea typeface="Inter" pitchFamily="34" charset="-122"/>
              </a:rPr>
              <a:t>Цена за кг(</a:t>
            </a:r>
            <a:r>
              <a:rPr lang="en-US" sz="1350" kern="0" spc="-27" dirty="0">
                <a:solidFill>
                  <a:srgbClr val="272525"/>
                </a:solidFill>
                <a:ea typeface="Inter" pitchFamily="34" charset="-122"/>
              </a:rPr>
              <a:t>60-80$</a:t>
            </a:r>
            <a:r>
              <a:rPr lang="ru-RU" sz="1350" kern="0" spc="-27" dirty="0">
                <a:solidFill>
                  <a:srgbClr val="272525"/>
                </a:solidFill>
                <a:ea typeface="Inter" pitchFamily="34" charset="-122"/>
              </a:rPr>
              <a:t>)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3426738" y="2793325"/>
            <a:ext cx="2290524" cy="54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Широкий ассортимент, сильный бренд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068258" y="2793325"/>
            <a:ext cx="2294334" cy="54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Высокая цена, не экологичны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608886" y="3453527"/>
            <a:ext cx="7925395" cy="77081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781407" y="3564136"/>
            <a:ext cx="2294334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kern="0" spc="-27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EcoCorr</a:t>
            </a:r>
            <a:endParaRPr lang="ru-RU" sz="1350" kern="0" spc="-27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>
              <a:lnSpc>
                <a:spcPts val="2150"/>
              </a:lnSpc>
              <a:buNone/>
            </a:pPr>
            <a:r>
              <a:rPr lang="ru-RU" sz="1350" kern="0" spc="-27" dirty="0">
                <a:solidFill>
                  <a:srgbClr val="272525"/>
                </a:solidFill>
                <a:ea typeface="Inter" pitchFamily="34" charset="-122"/>
              </a:rPr>
              <a:t>Цена за кг(40-50</a:t>
            </a:r>
            <a:r>
              <a:rPr lang="en-US" sz="1350" kern="0" spc="-27" dirty="0">
                <a:solidFill>
                  <a:srgbClr val="272525"/>
                </a:solidFill>
                <a:ea typeface="Inter" pitchFamily="34" charset="-122"/>
              </a:rPr>
              <a:t>$</a:t>
            </a:r>
            <a:r>
              <a:rPr lang="ru-RU" sz="1350" kern="0" spc="-27" dirty="0">
                <a:solidFill>
                  <a:srgbClr val="272525"/>
                </a:solidFill>
                <a:ea typeface="Inter" pitchFamily="34" charset="-122"/>
              </a:rPr>
              <a:t>)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3426738" y="3564136"/>
            <a:ext cx="2290524" cy="54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Экологичность, низкая цена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6068258" y="3564136"/>
            <a:ext cx="2294334" cy="54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kern="0" spc="-27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Ограниченная</a:t>
            </a:r>
            <a:r>
              <a:rPr lang="en-US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kern="0" spc="-27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эффективность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592812" y="4240646"/>
            <a:ext cx="7925395" cy="77081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Text 16"/>
          <p:cNvSpPr/>
          <p:nvPr/>
        </p:nvSpPr>
        <p:spPr>
          <a:xfrm>
            <a:off x="781407" y="4334947"/>
            <a:ext cx="2294334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-apple-system"/>
              </a:rPr>
              <a:t>Barricade Rust Protection</a:t>
            </a:r>
            <a:endParaRPr lang="ru-RU" sz="1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marL="0" indent="0">
              <a:lnSpc>
                <a:spcPts val="2150"/>
              </a:lnSpc>
              <a:buNone/>
            </a:pPr>
            <a:r>
              <a:rPr lang="ru-RU" sz="1400" dirty="0">
                <a:solidFill>
                  <a:srgbClr val="000000"/>
                </a:solidFill>
                <a:latin typeface="-apple-system"/>
              </a:rPr>
              <a:t>Цена за кг (60-</a:t>
            </a:r>
            <a:r>
              <a:rPr lang="en-US" sz="1400" dirty="0">
                <a:solidFill>
                  <a:srgbClr val="000000"/>
                </a:solidFill>
                <a:latin typeface="-apple-system"/>
              </a:rPr>
              <a:t>70$</a:t>
            </a:r>
            <a:r>
              <a:rPr lang="ru-RU" sz="1400" dirty="0">
                <a:solidFill>
                  <a:srgbClr val="000000"/>
                </a:solidFill>
                <a:latin typeface="-apple-system"/>
              </a:rPr>
              <a:t>)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3426738" y="4334947"/>
            <a:ext cx="2290524" cy="54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Высокая эффективность, </a:t>
            </a:r>
            <a:r>
              <a:rPr lang="ru-RU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лёгкость в применении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6068258" y="4334947"/>
            <a:ext cx="2294334" cy="54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ru-RU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Стоимость выше рыночной</a:t>
            </a:r>
            <a:r>
              <a:rPr lang="en-US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ru-RU" sz="13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экологичны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592812" y="5667439"/>
            <a:ext cx="7941469" cy="1375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0" i="0" dirty="0">
                <a:solidFill>
                  <a:srgbClr val="1A202C"/>
                </a:solidFill>
                <a:effectLst/>
                <a:latin typeface="Inter"/>
              </a:rPr>
              <a:t>Преимущества ингибитора коррозии на основе масла ши заключаются в его натуральности, экологической чистоте и отсутствии токсичных компонентов, что делает его безопасным для окружающей среды и человека. Он образует прочную защитную пленку, обеспечивая долговечную защиту металлов, и отличается экономичностью благодаря доступности сырья. Стоимость продукта на 15-20% ниже средней рыночной цены, что увеличивает его привлекательность для потребителей.</a:t>
            </a:r>
            <a:r>
              <a:rPr lang="ru-RU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3" name="Text 20"/>
          <p:cNvSpPr/>
          <p:nvPr/>
        </p:nvSpPr>
        <p:spPr>
          <a:xfrm>
            <a:off x="601266" y="7133394"/>
            <a:ext cx="7941469" cy="454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67663" y="859988"/>
            <a:ext cx="4810839" cy="518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50"/>
              </a:lnSpc>
              <a:buNone/>
            </a:pPr>
            <a:r>
              <a:rPr lang="en-US" sz="32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Требуемые инвестиции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067663" y="1627942"/>
            <a:ext cx="3907750" cy="2650808"/>
          </a:xfrm>
          <a:prstGeom prst="roundRect">
            <a:avLst>
              <a:gd name="adj" fmla="val 940"/>
            </a:avLst>
          </a:prstGeom>
          <a:solidFill>
            <a:srgbClr val="EDEBE3"/>
          </a:solidFill>
          <a:ln/>
        </p:spPr>
      </p:sp>
      <p:sp>
        <p:nvSpPr>
          <p:cNvPr id="5" name="Text 2"/>
          <p:cNvSpPr/>
          <p:nvPr/>
        </p:nvSpPr>
        <p:spPr>
          <a:xfrm>
            <a:off x="6233636" y="1793915"/>
            <a:ext cx="2840117" cy="259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Исследования и разработка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233636" y="2153007"/>
            <a:ext cx="3575804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успешной реализации проекта нам необходимы инвестиции. Эти средства будут распределены следующим образом.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233636" y="3049786"/>
            <a:ext cx="357580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Финансирование дальнейших исследований, оптимизации формулы и разработки новых продуктов на основе масла ши.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0141387" y="1627942"/>
            <a:ext cx="3907750" cy="2650808"/>
          </a:xfrm>
          <a:prstGeom prst="roundRect">
            <a:avLst>
              <a:gd name="adj" fmla="val 940"/>
            </a:avLst>
          </a:prstGeom>
          <a:solidFill>
            <a:srgbClr val="EDEBE3"/>
          </a:solidFill>
          <a:ln/>
        </p:spPr>
      </p:sp>
      <p:sp>
        <p:nvSpPr>
          <p:cNvPr id="9" name="Text 6"/>
          <p:cNvSpPr/>
          <p:nvPr/>
        </p:nvSpPr>
        <p:spPr>
          <a:xfrm>
            <a:off x="10307360" y="1793915"/>
            <a:ext cx="3450788" cy="259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Производственное оборудование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0307360" y="2153007"/>
            <a:ext cx="3575804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Закупка и установка специализированного оборудования для масштабирования производства.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067663" y="4444722"/>
            <a:ext cx="3907750" cy="1488281"/>
          </a:xfrm>
          <a:prstGeom prst="roundRect">
            <a:avLst>
              <a:gd name="adj" fmla="val 1674"/>
            </a:avLst>
          </a:prstGeom>
          <a:solidFill>
            <a:srgbClr val="EDEBE3"/>
          </a:solidFill>
          <a:ln/>
        </p:spPr>
      </p:sp>
      <p:sp>
        <p:nvSpPr>
          <p:cNvPr id="12" name="Text 9"/>
          <p:cNvSpPr/>
          <p:nvPr/>
        </p:nvSpPr>
        <p:spPr>
          <a:xfrm>
            <a:off x="6233636" y="4610695"/>
            <a:ext cx="2741057" cy="259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Маркетинг и продвижение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233636" y="4969788"/>
            <a:ext cx="3575804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Разработка маркетинговой стратегии, участие в отраслевых выставках, создание демонстрационных материалов.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10141387" y="4444722"/>
            <a:ext cx="3907750" cy="1488281"/>
          </a:xfrm>
          <a:prstGeom prst="roundRect">
            <a:avLst>
              <a:gd name="adj" fmla="val 1674"/>
            </a:avLst>
          </a:prstGeom>
          <a:solidFill>
            <a:srgbClr val="EDEBE3"/>
          </a:solidFill>
          <a:ln/>
        </p:spPr>
      </p:sp>
      <p:sp>
        <p:nvSpPr>
          <p:cNvPr id="15" name="Text 12"/>
          <p:cNvSpPr/>
          <p:nvPr/>
        </p:nvSpPr>
        <p:spPr>
          <a:xfrm>
            <a:off x="10307360" y="4610695"/>
            <a:ext cx="3148012" cy="259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Сертификация и патентование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0307360" y="4969788"/>
            <a:ext cx="3575804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Получение необходимых сертификатов и расширение патентного портфолио для защиты интеллектуальной собственности.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067663" y="6119812"/>
            <a:ext cx="7981474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Инвестиции позволят нам ускорить выход на рынок, укрепить конкурентные преимущества и создать прочную основу для долгосрочного роста компании.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067663" y="6838117"/>
            <a:ext cx="7981474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предлагаем инвесторам привлекательные условия участия в проекте с потенциалом высокой отдачи на вложенный капитал.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79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9960" y="494943"/>
            <a:ext cx="4535686" cy="562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en-US" sz="3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Финансовый Анализ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29960" y="1327428"/>
            <a:ext cx="7884081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этом разделе мы предоставляем детальный финансовый анализ, демонстрирующий потенциал ингибиторов коррозии на основе масла ши. На основе проведенных исследований и прогнозируемых объемов продаж, мы определили ключевые показатели, которые показывают рентабельность проекта.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29960" y="2681883"/>
            <a:ext cx="7884081" cy="1440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Наши расчеты показывают, что производство ингибиторов на основе масла ши является прибыльным бизнесом. С учетом себестоимости производства и прогнозируемых объемов продаж, мы ожидаем получить чистую прибыль в </a:t>
            </a:r>
            <a:r>
              <a:rPr lang="en-US" sz="140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диапазоне</a:t>
            </a: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36975</a:t>
            </a:r>
            <a:r>
              <a:rPr lang="en-US" sz="140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тыс</a:t>
            </a: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рублей в месяц. Это демонстрирует потенциал для быстрого возврата инвестиций и устойчивого роста.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29960" y="4324350"/>
            <a:ext cx="7884081" cy="3418642"/>
          </a:xfrm>
          <a:prstGeom prst="roundRect">
            <a:avLst>
              <a:gd name="adj" fmla="val 79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37580" y="4331970"/>
            <a:ext cx="7868841" cy="51923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817483" y="4447580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Начальные инвестиции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5713" y="4447580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ru-RU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150000</a:t>
            </a: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тыс. </a:t>
            </a:r>
            <a:r>
              <a:rPr lang="en-US" sz="140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рублей</a:t>
            </a:r>
            <a:r>
              <a:rPr lang="ru-RU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более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37580" y="4851202"/>
            <a:ext cx="7868841" cy="51923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817483" y="4966811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Себестоимость 1 кг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755713" y="4966811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ru-RU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300-450</a:t>
            </a:r>
            <a:r>
              <a:rPr lang="en-US" sz="140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рублей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37580" y="5370433"/>
            <a:ext cx="7868841" cy="51923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817483" y="5486043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Цена продажи 1 кг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755713" y="5486043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ru-RU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1100-1500</a:t>
            </a: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рублей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29960" y="6005274"/>
            <a:ext cx="7868841" cy="51923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7" name="Text 14"/>
          <p:cNvSpPr/>
          <p:nvPr/>
        </p:nvSpPr>
        <p:spPr>
          <a:xfrm>
            <a:off x="817483" y="6005274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Прогноз</a:t>
            </a: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продаж</a:t>
            </a: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en-US" sz="140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день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755713" y="6005274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ru-RU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</a:t>
            </a: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кг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37580" y="6408896"/>
            <a:ext cx="7868841" cy="51923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0" name="Text 17"/>
          <p:cNvSpPr/>
          <p:nvPr/>
        </p:nvSpPr>
        <p:spPr>
          <a:xfrm>
            <a:off x="817483" y="6524506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Чистая прибыль до налогообложения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755713" y="6524506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ru-RU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42500</a:t>
            </a: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тыс. </a:t>
            </a:r>
            <a:r>
              <a:rPr lang="en-US" sz="140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рублей</a:t>
            </a:r>
            <a:r>
              <a:rPr lang="ru-RU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день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37580" y="6928128"/>
            <a:ext cx="7868841" cy="8072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3" name="Text 20"/>
          <p:cNvSpPr/>
          <p:nvPr/>
        </p:nvSpPr>
        <p:spPr>
          <a:xfrm>
            <a:off x="817483" y="7043737"/>
            <a:ext cx="3570803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Чистая прибыль после налогообложения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4755713" y="7043737"/>
            <a:ext cx="3570803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ru-RU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36975</a:t>
            </a:r>
            <a:r>
              <a:rPr lang="en-US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тыс. </a:t>
            </a:r>
            <a:r>
              <a:rPr lang="en-US" sz="140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рублей</a:t>
            </a:r>
            <a:r>
              <a:rPr lang="ru-RU" sz="14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день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8545" y="757476"/>
            <a:ext cx="5275659" cy="659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Целевая аудитория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738545" y="2076093"/>
            <a:ext cx="474702" cy="474702"/>
          </a:xfrm>
          <a:prstGeom prst="roundRect">
            <a:avLst>
              <a:gd name="adj" fmla="val 6668"/>
            </a:avLst>
          </a:prstGeom>
          <a:solidFill>
            <a:srgbClr val="EDEBE3"/>
          </a:solidFill>
          <a:ln/>
        </p:spPr>
      </p:sp>
      <p:sp>
        <p:nvSpPr>
          <p:cNvPr id="4" name="Text 2"/>
          <p:cNvSpPr/>
          <p:nvPr/>
        </p:nvSpPr>
        <p:spPr>
          <a:xfrm>
            <a:off x="923925" y="2155150"/>
            <a:ext cx="103823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1424226" y="2076093"/>
            <a:ext cx="5785485" cy="659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dirty="0" err="1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Производственные</a:t>
            </a:r>
            <a:r>
              <a:rPr lang="en-US" sz="20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предприятия в тяжелой промышленности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1424226" y="2862263"/>
            <a:ext cx="5785485" cy="1687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Тяжелая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промышленность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такая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добыча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полезных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ископаемых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металлургия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производство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строительных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материалов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часто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сталкивается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коррозией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Масло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ши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может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защищать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оборудование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конструкции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коррозии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увеличивая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срок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службы</a:t>
            </a: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7420689" y="2076093"/>
            <a:ext cx="474702" cy="474702"/>
          </a:xfrm>
          <a:prstGeom prst="roundRect">
            <a:avLst>
              <a:gd name="adj" fmla="val 6668"/>
            </a:avLst>
          </a:prstGeom>
          <a:solidFill>
            <a:srgbClr val="EDEBE3"/>
          </a:solidFill>
          <a:ln/>
        </p:spPr>
      </p:sp>
      <p:sp>
        <p:nvSpPr>
          <p:cNvPr id="8" name="Text 6"/>
          <p:cNvSpPr/>
          <p:nvPr/>
        </p:nvSpPr>
        <p:spPr>
          <a:xfrm>
            <a:off x="7566660" y="2155150"/>
            <a:ext cx="182642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</a:t>
            </a:r>
            <a:endParaRPr lang="en-US" sz="2450" dirty="0"/>
          </a:p>
        </p:txBody>
      </p:sp>
      <p:sp>
        <p:nvSpPr>
          <p:cNvPr id="9" name="Text 7"/>
          <p:cNvSpPr/>
          <p:nvPr/>
        </p:nvSpPr>
        <p:spPr>
          <a:xfrm>
            <a:off x="8106370" y="2076093"/>
            <a:ext cx="5785485" cy="659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dirty="0" err="1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Компании</a:t>
            </a:r>
            <a:r>
              <a:rPr lang="en-US" sz="20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в автомобильной промышленности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8106370" y="2862263"/>
            <a:ext cx="5785485" cy="1687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Автомобильные компании могут использовать масло ши для защиты металлических компонентов автомобилей от коррозии, повышая их долговечность. Это может снизить затраты на ремонт и обслуживание.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738545" y="4998244"/>
            <a:ext cx="474702" cy="474702"/>
          </a:xfrm>
          <a:prstGeom prst="roundRect">
            <a:avLst>
              <a:gd name="adj" fmla="val 6668"/>
            </a:avLst>
          </a:prstGeom>
          <a:solidFill>
            <a:srgbClr val="EDEBE3"/>
          </a:solidFill>
          <a:ln/>
        </p:spPr>
      </p:sp>
      <p:sp>
        <p:nvSpPr>
          <p:cNvPr id="12" name="Text 10"/>
          <p:cNvSpPr/>
          <p:nvPr/>
        </p:nvSpPr>
        <p:spPr>
          <a:xfrm>
            <a:off x="881896" y="5077301"/>
            <a:ext cx="188000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3</a:t>
            </a:r>
            <a:endParaRPr lang="en-US" sz="2450" dirty="0"/>
          </a:p>
        </p:txBody>
      </p:sp>
      <p:sp>
        <p:nvSpPr>
          <p:cNvPr id="13" name="Text 11"/>
          <p:cNvSpPr/>
          <p:nvPr/>
        </p:nvSpPr>
        <p:spPr>
          <a:xfrm>
            <a:off x="1424226" y="4998244"/>
            <a:ext cx="5785485" cy="659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dirty="0" err="1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Экологически</a:t>
            </a:r>
            <a:r>
              <a:rPr lang="en-US" sz="20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ориентированные компании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1424226" y="5784413"/>
            <a:ext cx="5785485" cy="1687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Масло ши — это биоразлагаемый и возобновляемый продукт. Экологически ориентированные компании могут предпочесть масло ши другим антикоррозионным покрытиям, поскольку оно является более устойчивым выбором.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7420689" y="4998244"/>
            <a:ext cx="474702" cy="474702"/>
          </a:xfrm>
          <a:prstGeom prst="roundRect">
            <a:avLst>
              <a:gd name="adj" fmla="val 6668"/>
            </a:avLst>
          </a:prstGeom>
          <a:solidFill>
            <a:srgbClr val="EDEBE3"/>
          </a:solidFill>
          <a:ln/>
        </p:spPr>
      </p:sp>
      <p:sp>
        <p:nvSpPr>
          <p:cNvPr id="16" name="Text 14"/>
          <p:cNvSpPr/>
          <p:nvPr/>
        </p:nvSpPr>
        <p:spPr>
          <a:xfrm>
            <a:off x="7559754" y="5077301"/>
            <a:ext cx="196572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4</a:t>
            </a:r>
            <a:endParaRPr lang="en-US" sz="2450" dirty="0"/>
          </a:p>
        </p:txBody>
      </p:sp>
      <p:sp>
        <p:nvSpPr>
          <p:cNvPr id="17" name="Text 15"/>
          <p:cNvSpPr/>
          <p:nvPr/>
        </p:nvSpPr>
        <p:spPr>
          <a:xfrm>
            <a:off x="8106370" y="4998244"/>
            <a:ext cx="5785485" cy="659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dirty="0" err="1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Компании</a:t>
            </a:r>
            <a:r>
              <a:rPr lang="en-US" sz="20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, производящие судовые и морские изделия</a:t>
            </a:r>
            <a:endParaRPr lang="en-US" sz="2050" dirty="0"/>
          </a:p>
        </p:txBody>
      </p:sp>
      <p:sp>
        <p:nvSpPr>
          <p:cNvPr id="18" name="Text 16"/>
          <p:cNvSpPr/>
          <p:nvPr/>
        </p:nvSpPr>
        <p:spPr>
          <a:xfrm>
            <a:off x="8106370" y="5784413"/>
            <a:ext cx="5785485" cy="1350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Морские изделия подвергаются воздействию агрессивных условий окружающей среды, таких как соленая вода и влажность. Масло ши защищает эти изделия от коррозии, продлевая срок их службы.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400" y="-112542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0246" y="37081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0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Текущее состояние проекта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560247" y="1186662"/>
            <a:ext cx="6754953" cy="2651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Проект по разработке ингибитора коррозии на основе масла ши находится в стадии активного развития. Уже достигнуты значительные результаты. </a:t>
            </a:r>
            <a:r>
              <a:rPr lang="en-US" sz="17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Нами</a:t>
            </a: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была</a:t>
            </a:r>
            <a:r>
              <a:rPr lang="ru-RU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разработана</a:t>
            </a: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инновационная</a:t>
            </a:r>
            <a:r>
              <a:rPr lang="ru-RU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формула</a:t>
            </a: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7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использующая</a:t>
            </a:r>
            <a:r>
              <a:rPr lang="ru-RU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процесс</a:t>
            </a: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эпоксидирования масла ши. Этот процесс отличается использованием ультрафиолетовой лампы, что делает наш подход уникальным.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560247" y="4002258"/>
            <a:ext cx="6754953" cy="3265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Проведенные лабораторные испытания подтвердили высокую эффективность разработанного ингибитора. Результаты тестов показали, что продукт обладает отличными защитными свойствами от коррозии. Кроме того, ингибитор полностью биоразлагаем и безопасен для окружающей среды, что делает его привлекательным для предприятий, заботящихся о своей экологической ответственности.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3732DB-F459-024B-0202-741754DB9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326" y="489800"/>
            <a:ext cx="6754953" cy="73689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1830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Команда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88071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Наша команда состоит из двух амбициозных девушек, объединенных страстью к инновациям и заботой об окружающей среде: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1168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AE9E1"/>
          </a:solidFill>
          <a:ln w="7620">
            <a:solidFill>
              <a:srgbClr val="D0CF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0599" y="3201829"/>
            <a:ext cx="13656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kern="0" spc="-8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1530906" y="3116818"/>
            <a:ext cx="48132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Кулбаева Алина Илшатовна -лидер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530906" y="3607237"/>
            <a:ext cx="56709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Управление командой, внешние и внутренние коммуникации, постановка задач.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530906" y="4469130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428667" y="31168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AE9E1"/>
          </a:solidFill>
          <a:ln w="7620">
            <a:solidFill>
              <a:srgbClr val="D0CFC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581781" y="3201829"/>
            <a:ext cx="20407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kern="0" spc="-8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8165783" y="3116818"/>
            <a:ext cx="5121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Шафиева Арина Радиковна-участник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165783" y="3607237"/>
            <a:ext cx="56709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Организация производственных процессов,разработка технической документации, контроль качества на предприятии.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793790" y="531399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AE9E1"/>
          </a:solidFill>
          <a:ln w="7620">
            <a:solidFill>
              <a:srgbClr val="D0CF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44166" y="5399008"/>
            <a:ext cx="209431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kern="0" spc="-8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3"/>
          <p:cNvSpPr/>
          <p:nvPr/>
        </p:nvSpPr>
        <p:spPr>
          <a:xfrm>
            <a:off x="1530906" y="5313998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Лузина Надежда Дмитриевна-участник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30905" y="5804415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Организация производственных процессов</a:t>
            </a: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428667" y="531399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AE9E1"/>
          </a:solidFill>
          <a:ln w="7620">
            <a:solidFill>
              <a:srgbClr val="D0CFC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573804" y="5399008"/>
            <a:ext cx="21990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kern="0" spc="-8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2650" dirty="0"/>
          </a:p>
        </p:txBody>
      </p:sp>
      <p:sp>
        <p:nvSpPr>
          <p:cNvPr id="19" name="Text 17"/>
          <p:cNvSpPr/>
          <p:nvPr/>
        </p:nvSpPr>
        <p:spPr>
          <a:xfrm>
            <a:off x="8247935" y="5313998"/>
            <a:ext cx="485155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-67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Аминова</a:t>
            </a:r>
            <a:r>
              <a:rPr kumimoji="0" lang="en-US" sz="2200" b="1" i="0" u="none" strike="noStrike" kern="0" cap="none" spc="-67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kumimoji="0" lang="en-US" sz="2200" b="1" i="0" u="none" strike="noStrike" kern="0" cap="none" spc="-67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 Bold" pitchFamily="34" charset="0"/>
                <a:ea typeface="Inter Bold" pitchFamily="34" charset="-122"/>
                <a:cs typeface="Inter Bold" pitchFamily="34" charset="-120"/>
              </a:rPr>
              <a:t>Эльмира</a:t>
            </a:r>
            <a:r>
              <a:rPr kumimoji="0" lang="en-US" sz="2200" b="1" i="0" u="none" strike="noStrike" kern="0" cap="none" spc="-67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kumimoji="0" lang="en-US" sz="2200" b="1" i="0" u="none" strike="noStrike" kern="0" cap="none" spc="-67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Курбангалиевна-наставник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165783" y="5804416"/>
            <a:ext cx="56709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0" cap="none" spc="-36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Консультирует</a:t>
            </a: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kumimoji="0" lang="en-US" sz="1750" b="0" i="0" u="none" strike="noStrike" kern="0" cap="none" spc="-36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направляет</a:t>
            </a: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kumimoji="0" lang="en-US" sz="1750" b="0" i="0" u="none" strike="noStrike" kern="0" cap="none" spc="-36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по</a:t>
            </a: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kumimoji="0" lang="en-US" sz="1750" b="0" i="0" u="none" strike="noStrike" kern="0" cap="none" spc="-36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научному</a:t>
            </a: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kumimoji="0" lang="en-US" sz="1750" b="0" i="0" u="none" strike="noStrike" kern="0" cap="none" spc="-36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проекту</a:t>
            </a: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93790" y="6785372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Команда обладает уникальным сочетанием научной экспертизы, технологического опыта и бизнес-навыков, что позволяет эффективно развивать проект на всех этапах - от разработки до коммерциализации.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69726"/>
            <a:ext cx="608457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Спасибо за внимание!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1866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Контакты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23672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Номер телефона: +7(917)454-87-06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67891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Почта : kulbaevaai@gmail.com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29697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1263</Words>
  <Application>Microsoft Office PowerPoint</Application>
  <PresentationFormat>Произвольный</PresentationFormat>
  <Paragraphs>124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Calibri</vt:lpstr>
      <vt:lpstr>Arial</vt:lpstr>
      <vt:lpstr>DM Sans Medium</vt:lpstr>
      <vt:lpstr>Inter Bold</vt:lpstr>
      <vt:lpstr>Inter</vt:lpstr>
      <vt:lpstr>-apple-system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Алина Кулбаевв</cp:lastModifiedBy>
  <cp:revision>5</cp:revision>
  <dcterms:created xsi:type="dcterms:W3CDTF">2024-12-09T09:47:27Z</dcterms:created>
  <dcterms:modified xsi:type="dcterms:W3CDTF">2024-12-09T13:23:58Z</dcterms:modified>
</cp:coreProperties>
</file>