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71" r:id="rId9"/>
    <p:sldId id="269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2"/>
    <a:srgbClr val="004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11"/>
  </p:normalViewPr>
  <p:slideViewPr>
    <p:cSldViewPr snapToGrid="0">
      <p:cViewPr>
        <p:scale>
          <a:sx n="70" d="100"/>
          <a:sy n="70" d="100"/>
        </p:scale>
        <p:origin x="-950" y="-3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37158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c0d7d995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29c0d7d995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c0d7d995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9c0d7d995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c0d7d995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9c0d7d995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3294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c0d7d9958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29c0d7d9958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70288" y="2304000"/>
            <a:ext cx="596071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>
            <a:spLocks noGrp="1"/>
          </p:cNvSpPr>
          <p:nvPr>
            <p:ph type="pic" idx="2"/>
          </p:nvPr>
        </p:nvSpPr>
        <p:spPr>
          <a:xfrm>
            <a:off x="6770688" y="0"/>
            <a:ext cx="542131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246063" y="3968750"/>
            <a:ext cx="6029325" cy="1979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>
            <a:spLocks noGrp="1"/>
          </p:cNvSpPr>
          <p:nvPr>
            <p:ph type="pic" idx="2"/>
          </p:nvPr>
        </p:nvSpPr>
        <p:spPr>
          <a:xfrm>
            <a:off x="6096000" y="414338"/>
            <a:ext cx="5489575" cy="28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16683" y="430470"/>
            <a:ext cx="5084575" cy="11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06425" y="1944688"/>
            <a:ext cx="5040313" cy="467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3"/>
          </p:nvPr>
        </p:nvSpPr>
        <p:spPr>
          <a:xfrm>
            <a:off x="6096000" y="3608388"/>
            <a:ext cx="5489575" cy="301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>
            <a:spLocks noGrp="1"/>
          </p:cNvSpPr>
          <p:nvPr>
            <p:ph type="pic" idx="2"/>
          </p:nvPr>
        </p:nvSpPr>
        <p:spPr>
          <a:xfrm>
            <a:off x="584051" y="593725"/>
            <a:ext cx="5489575" cy="285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6456363" y="1944688"/>
            <a:ext cx="5151437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3"/>
          </p:nvPr>
        </p:nvSpPr>
        <p:spPr>
          <a:xfrm>
            <a:off x="584200" y="3833813"/>
            <a:ext cx="5489575" cy="292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6110304" y="0"/>
            <a:ext cx="6081695" cy="6858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6"/>
          <p:cNvSpPr>
            <a:spLocks noGrp="1"/>
          </p:cNvSpPr>
          <p:nvPr>
            <p:ph type="pic" idx="2"/>
          </p:nvPr>
        </p:nvSpPr>
        <p:spPr>
          <a:xfrm>
            <a:off x="965999" y="548863"/>
            <a:ext cx="4552169" cy="288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6410325" y="1898650"/>
            <a:ext cx="5189538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592122" y="3699001"/>
            <a:ext cx="5226067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3"/>
          </p:nvPr>
        </p:nvSpPr>
        <p:spPr>
          <a:xfrm>
            <a:off x="592138" y="4733925"/>
            <a:ext cx="5226050" cy="184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>
            <a:spLocks noGrp="1"/>
          </p:cNvSpPr>
          <p:nvPr>
            <p:ph type="pic" idx="2"/>
          </p:nvPr>
        </p:nvSpPr>
        <p:spPr>
          <a:xfrm>
            <a:off x="592122" y="548862"/>
            <a:ext cx="5489575" cy="576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6411000" y="548862"/>
            <a:ext cx="5188878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6410325" y="1898650"/>
            <a:ext cx="5189538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устой слайд">
  <p:cSld name="1_Пустой слайд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>
            <a:spLocks noGrp="1"/>
          </p:cNvSpPr>
          <p:nvPr>
            <p:ph type="pic" idx="2"/>
          </p:nvPr>
        </p:nvSpPr>
        <p:spPr>
          <a:xfrm>
            <a:off x="0" y="1719263"/>
            <a:ext cx="12192000" cy="513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устой слайд">
  <p:cSld name="2_Пустой слайд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>
            <a:spLocks noGrp="1"/>
          </p:cNvSpPr>
          <p:nvPr>
            <p:ph type="pic" idx="2"/>
          </p:nvPr>
        </p:nvSpPr>
        <p:spPr>
          <a:xfrm>
            <a:off x="6726000" y="2079000"/>
            <a:ext cx="5220000" cy="42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presentation-creation.ru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-1194000" y="367393"/>
            <a:ext cx="757762" cy="7577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/>
          <p:nvPr/>
        </p:nvSpPr>
        <p:spPr>
          <a:xfrm>
            <a:off x="0" y="0"/>
            <a:ext cx="67905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2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3660" r="23659"/>
          <a:stretch/>
        </p:blipFill>
        <p:spPr>
          <a:xfrm>
            <a:off x="6770688" y="0"/>
            <a:ext cx="54213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/>
          <p:nvPr/>
        </p:nvSpPr>
        <p:spPr>
          <a:xfrm>
            <a:off x="-1" y="2468039"/>
            <a:ext cx="7221000" cy="23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12875" y="2946225"/>
            <a:ext cx="6790500" cy="13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ru-RU" sz="4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 сокращения объема сточных вод на ТЭС</a:t>
            </a:r>
            <a:endParaRPr sz="3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Google Shape;126;p21"/>
          <p:cNvSpPr/>
          <p:nvPr/>
        </p:nvSpPr>
        <p:spPr>
          <a:xfrm>
            <a:off x="6790544" y="2124000"/>
            <a:ext cx="430456" cy="3149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1"/>
          <p:cNvSpPr/>
          <p:nvPr/>
        </p:nvSpPr>
        <p:spPr>
          <a:xfrm rot="5400000">
            <a:off x="6787267" y="4775725"/>
            <a:ext cx="430455" cy="437008"/>
          </a:xfrm>
          <a:prstGeom prst="rtTriangle">
            <a:avLst/>
          </a:prstGeom>
          <a:solidFill>
            <a:srgbClr val="C68E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7000" y="0"/>
            <a:ext cx="1707001" cy="149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493200" cy="149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/>
          <p:nvPr/>
        </p:nvSpPr>
        <p:spPr>
          <a:xfrm>
            <a:off x="0" y="5512279"/>
            <a:ext cx="6790500" cy="1051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25" y="5512279"/>
            <a:ext cx="6790500" cy="1069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50" b="1" dirty="0" smtClean="0">
                <a:solidFill>
                  <a:schemeClr val="tx1"/>
                </a:solidFill>
              </a:rPr>
              <a:t>Воронина Екатерина Валерьевна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50" b="1" dirty="0" smtClean="0">
                <a:solidFill>
                  <a:schemeClr val="tx1"/>
                </a:solidFill>
              </a:rPr>
              <a:t>Ломакин Артем Игоревич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50" b="1" dirty="0" smtClean="0">
                <a:solidFill>
                  <a:schemeClr val="tx1"/>
                </a:solidFill>
              </a:rPr>
              <a:t>Зайцев Максим Алексеевич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50" b="1" dirty="0" smtClean="0">
                <a:solidFill>
                  <a:schemeClr val="tx1"/>
                </a:solidFill>
              </a:rPr>
              <a:t>Тростин Никита Игоревич</a:t>
            </a:r>
            <a:endParaRPr sz="1150" b="1" dirty="0">
              <a:solidFill>
                <a:schemeClr val="tx1"/>
              </a:solidFill>
            </a:endParaRPr>
          </a:p>
          <a:p>
            <a:pPr lvl="0"/>
            <a:r>
              <a:rPr lang="ru-RU" sz="1150" b="1" dirty="0">
                <a:solidFill>
                  <a:schemeClr val="tx1"/>
                </a:solidFill>
              </a:rPr>
              <a:t>ФГБОУ ВО "ИГЭУ"</a:t>
            </a:r>
            <a:r>
              <a:rPr lang="en-US" sz="1150" b="1" dirty="0" smtClean="0">
                <a:solidFill>
                  <a:schemeClr val="tx1"/>
                </a:solidFill>
              </a:rPr>
              <a:t>, </a:t>
            </a:r>
            <a:r>
              <a:rPr lang="ru-RU" sz="1150" b="1" dirty="0" smtClean="0">
                <a:solidFill>
                  <a:schemeClr val="tx1"/>
                </a:solidFill>
              </a:rPr>
              <a:t>2-1М</a:t>
            </a:r>
            <a:r>
              <a:rPr lang="en-US" sz="1150" b="1" dirty="0" smtClean="0">
                <a:solidFill>
                  <a:schemeClr val="tx1"/>
                </a:solidFill>
              </a:rPr>
              <a:t>, ФАКУЛЬТЕТ</a:t>
            </a:r>
            <a:r>
              <a:rPr lang="ru-RU" sz="1150" b="1" dirty="0" smtClean="0">
                <a:solidFill>
                  <a:schemeClr val="tx1"/>
                </a:solidFill>
              </a:rPr>
              <a:t>:ТЭФ</a:t>
            </a:r>
            <a:r>
              <a:rPr lang="en-US" sz="1150" b="1" dirty="0" smtClean="0">
                <a:solidFill>
                  <a:schemeClr val="tx1"/>
                </a:solidFill>
              </a:rPr>
              <a:t> </a:t>
            </a:r>
            <a:r>
              <a:rPr lang="en-US" sz="1150" b="1" dirty="0">
                <a:solidFill>
                  <a:schemeClr val="tx1"/>
                </a:solidFill>
              </a:rPr>
              <a:t>РЫНОК </a:t>
            </a:r>
            <a:r>
              <a:rPr lang="en-US" sz="1150" b="1" dirty="0" smtClean="0">
                <a:solidFill>
                  <a:schemeClr val="tx1"/>
                </a:solidFill>
              </a:rPr>
              <a:t>НТИ</a:t>
            </a:r>
            <a:r>
              <a:rPr lang="ru-RU" sz="1150" b="1" dirty="0">
                <a:solidFill>
                  <a:schemeClr val="tx1"/>
                </a:solidFill>
              </a:rPr>
              <a:t> </a:t>
            </a:r>
            <a:r>
              <a:rPr lang="en-US" sz="1150" b="1" dirty="0" smtClean="0">
                <a:solidFill>
                  <a:schemeClr val="tx1"/>
                </a:solidFill>
              </a:rPr>
              <a:t>(TECHNET</a:t>
            </a:r>
            <a:r>
              <a:rPr lang="en-US" sz="1150" b="1" dirty="0">
                <a:solidFill>
                  <a:schemeClr val="tx1"/>
                </a:solidFill>
              </a:rPr>
              <a:t>, HOMENET, </a:t>
            </a:r>
            <a:r>
              <a:rPr lang="en-US" sz="1150" b="1" dirty="0" smtClean="0">
                <a:solidFill>
                  <a:schemeClr val="tx1"/>
                </a:solidFill>
              </a:rPr>
              <a:t>ECONET)</a:t>
            </a:r>
            <a:endParaRPr sz="28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/>
          <p:nvPr/>
        </p:nvSpPr>
        <p:spPr>
          <a:xfrm>
            <a:off x="8751000" y="0"/>
            <a:ext cx="3441000" cy="216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616683" y="430470"/>
            <a:ext cx="5084575" cy="11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3959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606425" y="2590800"/>
            <a:ext cx="5225032" cy="3423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457200">
              <a:lnSpc>
                <a:spcPct val="80000"/>
              </a:lnSpc>
              <a:buSzPts val="2220"/>
              <a:buFont typeface="+mj-lt"/>
              <a:buAutoNum type="arabicPeriod"/>
            </a:pPr>
            <a:r>
              <a:rPr lang="ru-RU" sz="2000" dirty="0" smtClean="0"/>
              <a:t>Значительное </a:t>
            </a:r>
            <a:r>
              <a:rPr lang="ru-RU" sz="2000" dirty="0"/>
              <a:t>количество сточных  вод,  достигающих 10-14% </a:t>
            </a:r>
            <a:r>
              <a:rPr lang="ru-RU" sz="2000" dirty="0" smtClean="0"/>
              <a:t>от общего количества воды ТЭС;</a:t>
            </a:r>
          </a:p>
          <a:p>
            <a:pPr lvl="0" indent="-457200">
              <a:lnSpc>
                <a:spcPct val="80000"/>
              </a:lnSpc>
              <a:buSzPts val="2220"/>
              <a:buAutoNum type="arabicPeriod"/>
            </a:pPr>
            <a:r>
              <a:rPr lang="ru-RU" sz="2000" dirty="0" smtClean="0"/>
              <a:t>Нерациональное использование предварительно </a:t>
            </a:r>
            <a:r>
              <a:rPr lang="ru-RU" sz="2000" dirty="0"/>
              <a:t>очищенной сырой </a:t>
            </a:r>
            <a:r>
              <a:rPr lang="ru-RU" sz="2000" dirty="0" smtClean="0"/>
              <a:t>воды;</a:t>
            </a:r>
          </a:p>
          <a:p>
            <a:pPr lvl="0" indent="-457200">
              <a:lnSpc>
                <a:spcPct val="80000"/>
              </a:lnSpc>
              <a:buSzPts val="2220"/>
              <a:buAutoNum type="arabicPeriod"/>
            </a:pPr>
            <a:r>
              <a:rPr lang="ru-RU" sz="2000" dirty="0" smtClean="0"/>
              <a:t>Как следствие п.2 лишние траты за водозабор;</a:t>
            </a:r>
          </a:p>
          <a:p>
            <a:pPr lvl="0" indent="-457200">
              <a:lnSpc>
                <a:spcPct val="80000"/>
              </a:lnSpc>
              <a:buSzPts val="2220"/>
              <a:buAutoNum type="arabicPeriod"/>
            </a:pPr>
            <a:r>
              <a:rPr lang="ru-RU" sz="2000" dirty="0" smtClean="0"/>
              <a:t>Траты на очистку сточных вод перед сбросом;</a:t>
            </a:r>
          </a:p>
          <a:p>
            <a:pPr lvl="0" indent="-457200">
              <a:lnSpc>
                <a:spcPct val="80000"/>
              </a:lnSpc>
              <a:buSzPts val="2220"/>
              <a:buAutoNum type="arabicPeriod"/>
            </a:pPr>
            <a:r>
              <a:rPr lang="ru-RU" sz="2000" dirty="0" smtClean="0"/>
              <a:t>Плата за НВОС.</a:t>
            </a:r>
            <a:endParaRPr sz="2000"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3"/>
          </p:nvPr>
        </p:nvSpPr>
        <p:spPr>
          <a:xfrm>
            <a:off x="6006212" y="3102449"/>
            <a:ext cx="5489575" cy="28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8B26512-E73D-4FE4-BC92-46BF2FFEBE12}"/>
              </a:ext>
            </a:extLst>
          </p:cNvPr>
          <p:cNvSpPr/>
          <p:nvPr/>
        </p:nvSpPr>
        <p:spPr>
          <a:xfrm>
            <a:off x="0" y="6330462"/>
            <a:ext cx="12192000" cy="5275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Picture 4" descr="https://stressfrei-arbeiten.com/wp-content/uploads/2015/12/shutterstock_1268360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56" y="3030730"/>
            <a:ext cx="2636371" cy="263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4912" y="1735098"/>
            <a:ext cx="77506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just">
              <a:lnSpc>
                <a:spcPct val="80000"/>
              </a:lnSpc>
              <a:buSzPts val="2220"/>
            </a:pPr>
            <a:r>
              <a:rPr lang="ru-RU" sz="2000" b="1" dirty="0"/>
              <a:t>Идеей данного проекта является внедрение новой технологии </a:t>
            </a:r>
            <a:r>
              <a:rPr lang="ru-RU" sz="2000" b="1" dirty="0" err="1"/>
              <a:t>экологичной</a:t>
            </a:r>
            <a:r>
              <a:rPr lang="ru-RU" sz="2000" b="1" dirty="0"/>
              <a:t> утилизации сточных вод на ТЭС.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2648" b="32648"/>
          <a:stretch/>
        </p:blipFill>
        <p:spPr>
          <a:xfrm>
            <a:off x="584051" y="593725"/>
            <a:ext cx="5489575" cy="285739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alibri"/>
              <a:buNone/>
            </a:pPr>
            <a:r>
              <a:rPr lang="en-US" sz="395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</a:t>
            </a:r>
            <a:r>
              <a:rPr lang="en-US" sz="3959" dirty="0"/>
              <a:t> </a:t>
            </a:r>
            <a:endParaRPr sz="3959" dirty="0"/>
          </a:p>
        </p:txBody>
      </p:sp>
      <p:sp>
        <p:nvSpPr>
          <p:cNvPr id="146" name="Google Shape;146;p23"/>
          <p:cNvSpPr txBox="1">
            <a:spLocks noGrp="1"/>
          </p:cNvSpPr>
          <p:nvPr>
            <p:ph type="body" idx="1"/>
          </p:nvPr>
        </p:nvSpPr>
        <p:spPr>
          <a:xfrm>
            <a:off x="6280031" y="1944688"/>
            <a:ext cx="5676180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just"/>
            <a:r>
              <a:rPr lang="ru-RU" sz="2200" b="1" dirty="0" smtClean="0">
                <a:solidFill>
                  <a:srgbClr val="0F3126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2200" b="1" dirty="0" smtClean="0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Сточные </a:t>
            </a:r>
            <a:r>
              <a:rPr lang="ru-RU" sz="2200" b="1" dirty="0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воды, при сбрасывании в водный объект, приводят к превышению норм предельно допустимой концентрации (ПДК). </a:t>
            </a:r>
            <a:endParaRPr lang="ru-RU" sz="2200" b="1" dirty="0" smtClean="0">
              <a:solidFill>
                <a:srgbClr val="0F31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/>
            <a:endParaRPr lang="ru-RU" sz="2200" dirty="0">
              <a:solidFill>
                <a:srgbClr val="0F31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/>
            <a:r>
              <a:rPr lang="ru-RU" sz="2200" dirty="0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Данное превышение </a:t>
            </a:r>
            <a:r>
              <a:rPr lang="ru-RU" sz="2200" dirty="0" smtClean="0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</a:t>
            </a:r>
            <a:r>
              <a:rPr lang="ru-RU" sz="2200" dirty="0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загрязнению окружающей среды, что негативно воздействует на флору и фауну </a:t>
            </a:r>
            <a:r>
              <a:rPr lang="ru-RU" sz="2200" dirty="0" smtClean="0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водоёма;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</a:t>
            </a:r>
            <a:r>
              <a:rPr lang="ru-RU" sz="2200" dirty="0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штрафным санкциям со стороны </a:t>
            </a:r>
            <a:r>
              <a:rPr lang="ru-RU" sz="2200" dirty="0" err="1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Росприроднадзора</a:t>
            </a:r>
            <a:r>
              <a:rPr lang="ru-RU" sz="2200" dirty="0">
                <a:solidFill>
                  <a:srgbClr val="0F31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3"/>
          </p:nvPr>
        </p:nvSpPr>
        <p:spPr>
          <a:xfrm>
            <a:off x="584200" y="3833813"/>
            <a:ext cx="5489575" cy="292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5008FE89-F02D-D5E6-8EEB-01A7931162F5}"/>
              </a:ext>
            </a:extLst>
          </p:cNvPr>
          <p:cNvSpPr/>
          <p:nvPr/>
        </p:nvSpPr>
        <p:spPr>
          <a:xfrm>
            <a:off x="-1" y="6353908"/>
            <a:ext cx="12309231" cy="5040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838200" y="18006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>
            <a:off x="838200" y="206057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just">
              <a:buNone/>
            </a:pPr>
            <a:r>
              <a:rPr lang="ru-RU" sz="2400" dirty="0" smtClean="0"/>
              <a:t>         </a:t>
            </a:r>
            <a:endParaRPr lang="ru-RU" sz="2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E6235D2-E766-F3BD-FF13-A4AFDADEF6C7}"/>
              </a:ext>
            </a:extLst>
          </p:cNvPr>
          <p:cNvSpPr/>
          <p:nvPr/>
        </p:nvSpPr>
        <p:spPr>
          <a:xfrm>
            <a:off x="0" y="6411912"/>
            <a:ext cx="12192000" cy="4460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 l="11414" t="7000" r="13132" b="5755"/>
          <a:stretch>
            <a:fillRect/>
          </a:stretch>
        </p:blipFill>
        <p:spPr bwMode="auto">
          <a:xfrm>
            <a:off x="522516" y="1970313"/>
            <a:ext cx="6444342" cy="4321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605354" y="2096381"/>
            <a:ext cx="44451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buSzPts val="2220"/>
            </a:pPr>
            <a:r>
              <a:rPr lang="ru-RU" sz="1800" dirty="0" smtClean="0"/>
              <a:t>Условные обозначения:</a:t>
            </a:r>
          </a:p>
          <a:p>
            <a:pPr lvl="0">
              <a:lnSpc>
                <a:spcPct val="80000"/>
              </a:lnSpc>
              <a:buSzPts val="2220"/>
            </a:pPr>
            <a:endParaRPr lang="ru-RU" sz="1800" dirty="0"/>
          </a:p>
          <a:p>
            <a:pPr marL="285750" lvl="0" indent="-285750">
              <a:lnSpc>
                <a:spcPct val="80000"/>
              </a:lnSpc>
              <a:buSzPts val="2220"/>
              <a:buFont typeface="Arial" panose="020B0604020202020204" pitchFamily="34" charset="0"/>
              <a:buChar char="•"/>
            </a:pPr>
            <a:r>
              <a:rPr lang="ru-RU" sz="1800" dirty="0" smtClean="0"/>
              <a:t>БН-1 и БН-2 –</a:t>
            </a:r>
            <a:r>
              <a:rPr lang="ru-RU" sz="1800" dirty="0"/>
              <a:t> </a:t>
            </a:r>
            <a:r>
              <a:rPr lang="ru-RU" sz="1800" dirty="0" smtClean="0"/>
              <a:t>баки-нейтрализаторы </a:t>
            </a:r>
            <a:r>
              <a:rPr lang="ru-RU" sz="1800" dirty="0" smtClean="0"/>
              <a:t>1 и 2 соответственно;</a:t>
            </a:r>
          </a:p>
          <a:p>
            <a:pPr lvl="0">
              <a:lnSpc>
                <a:spcPct val="80000"/>
              </a:lnSpc>
              <a:buSzPts val="2220"/>
            </a:pPr>
            <a:endParaRPr lang="ru-RU" sz="1800" dirty="0" smtClean="0"/>
          </a:p>
          <a:p>
            <a:pPr marL="285750" lvl="0" indent="-285750">
              <a:lnSpc>
                <a:spcPct val="80000"/>
              </a:lnSpc>
              <a:buSzPts val="2220"/>
              <a:buFont typeface="Arial" panose="020B0604020202020204" pitchFamily="34" charset="0"/>
              <a:buChar char="•"/>
            </a:pPr>
            <a:r>
              <a:rPr lang="ru-RU" sz="1800" dirty="0" smtClean="0"/>
              <a:t>ПК </a:t>
            </a:r>
            <a:r>
              <a:rPr lang="ru-RU" sz="1800" dirty="0" smtClean="0"/>
              <a:t>– паровой компрессор</a:t>
            </a:r>
            <a:endParaRPr lang="ru-RU" sz="1800" dirty="0" smtClean="0"/>
          </a:p>
          <a:p>
            <a:pPr lvl="0">
              <a:lnSpc>
                <a:spcPct val="80000"/>
              </a:lnSpc>
              <a:buSzPts val="2220"/>
            </a:pPr>
            <a:endParaRPr lang="ru-RU" sz="1800" dirty="0"/>
          </a:p>
          <a:p>
            <a:pPr marL="285750" lvl="0" indent="-285750">
              <a:lnSpc>
                <a:spcPct val="80000"/>
              </a:lnSpc>
              <a:buSzPts val="2220"/>
              <a:buFont typeface="Arial" panose="020B0604020202020204" pitchFamily="34" charset="0"/>
              <a:buChar char="•"/>
            </a:pPr>
            <a:r>
              <a:rPr lang="ru-RU" sz="1800" dirty="0" smtClean="0"/>
              <a:t>АВ </a:t>
            </a:r>
            <a:r>
              <a:rPr lang="ru-RU" sz="1800" dirty="0" smtClean="0"/>
              <a:t>– аппарат выпарной</a:t>
            </a:r>
            <a:endParaRPr lang="ru-RU" sz="1800" dirty="0" smtClean="0"/>
          </a:p>
          <a:p>
            <a:pPr lvl="0">
              <a:lnSpc>
                <a:spcPct val="80000"/>
              </a:lnSpc>
              <a:buSzPts val="2220"/>
            </a:pPr>
            <a:endParaRPr lang="ru-RU" sz="1800" dirty="0" smtClean="0"/>
          </a:p>
          <a:p>
            <a:pPr marL="285750" lvl="0" indent="-285750">
              <a:lnSpc>
                <a:spcPct val="80000"/>
              </a:lnSpc>
              <a:buSzPts val="2220"/>
              <a:buFont typeface="Arial" panose="020B0604020202020204" pitchFamily="34" charset="0"/>
              <a:buChar char="•"/>
            </a:pPr>
            <a:r>
              <a:rPr lang="ru-RU" sz="1800" dirty="0" smtClean="0"/>
              <a:t>БМ </a:t>
            </a:r>
            <a:r>
              <a:rPr lang="ru-RU" sz="1800" dirty="0" smtClean="0"/>
              <a:t>– бак с мешалкой</a:t>
            </a:r>
            <a:endParaRPr lang="ru-RU" sz="1800" dirty="0" smtClean="0"/>
          </a:p>
          <a:p>
            <a:pPr lvl="0">
              <a:lnSpc>
                <a:spcPct val="80000"/>
              </a:lnSpc>
              <a:buSzPts val="2220"/>
            </a:pPr>
            <a:endParaRPr lang="ru-RU" sz="1800" dirty="0" smtClean="0"/>
          </a:p>
          <a:p>
            <a:pPr marL="285750" lvl="0" indent="-285750">
              <a:lnSpc>
                <a:spcPct val="80000"/>
              </a:lnSpc>
              <a:buSzPts val="2220"/>
              <a:buFont typeface="Arial" panose="020B0604020202020204" pitchFamily="34" charset="0"/>
              <a:buChar char="•"/>
            </a:pPr>
            <a:r>
              <a:rPr lang="ru-RU" sz="1800" dirty="0" smtClean="0"/>
              <a:t>БУ </a:t>
            </a:r>
            <a:r>
              <a:rPr lang="ru-RU" sz="1800" dirty="0" smtClean="0"/>
              <a:t>– бак упаренного раствора</a:t>
            </a:r>
            <a:endParaRPr lang="ru-RU" sz="1800" dirty="0" smtClean="0"/>
          </a:p>
          <a:p>
            <a:pPr lvl="0">
              <a:lnSpc>
                <a:spcPct val="80000"/>
              </a:lnSpc>
              <a:buSzPts val="2220"/>
            </a:pPr>
            <a:endParaRPr lang="ru-RU" sz="1800" dirty="0" smtClean="0"/>
          </a:p>
          <a:p>
            <a:pPr marL="285750" lvl="0" indent="-285750">
              <a:lnSpc>
                <a:spcPct val="80000"/>
              </a:lnSpc>
              <a:buSzPts val="2220"/>
              <a:buFont typeface="Arial" panose="020B0604020202020204" pitchFamily="34" charset="0"/>
              <a:buChar char="•"/>
            </a:pPr>
            <a:r>
              <a:rPr lang="ru-RU" sz="1800" dirty="0" smtClean="0"/>
              <a:t>К – конденсатор турбины;</a:t>
            </a:r>
          </a:p>
          <a:p>
            <a:pPr lvl="0">
              <a:lnSpc>
                <a:spcPct val="80000"/>
              </a:lnSpc>
              <a:buSzPts val="2220"/>
            </a:pPr>
            <a:endParaRPr lang="ru-RU" sz="1800" dirty="0" smtClean="0"/>
          </a:p>
          <a:p>
            <a:pPr marL="285750" lvl="0" indent="-285750">
              <a:lnSpc>
                <a:spcPct val="80000"/>
              </a:lnSpc>
              <a:buSzPts val="2220"/>
              <a:buFont typeface="Arial" panose="020B0604020202020204" pitchFamily="34" charset="0"/>
              <a:buChar char="•"/>
            </a:pPr>
            <a:r>
              <a:rPr lang="ru-RU" sz="1800" dirty="0" smtClean="0"/>
              <a:t>ВН </a:t>
            </a:r>
            <a:r>
              <a:rPr lang="ru-RU" sz="1800" dirty="0" smtClean="0"/>
              <a:t>– вакуумный насос</a:t>
            </a:r>
            <a:endParaRPr lang="ru-RU" sz="1800" dirty="0" smtClean="0"/>
          </a:p>
          <a:p>
            <a:pPr lvl="0">
              <a:lnSpc>
                <a:spcPct val="80000"/>
              </a:lnSpc>
              <a:buSzPts val="2220"/>
            </a:pPr>
            <a:endParaRPr lang="ru-RU" sz="1800" dirty="0" smtClean="0"/>
          </a:p>
          <a:p>
            <a:pPr marL="285750" lvl="0" indent="-285750">
              <a:lnSpc>
                <a:spcPct val="80000"/>
              </a:lnSpc>
              <a:buSzPts val="2220"/>
              <a:buFont typeface="Arial" panose="020B0604020202020204" pitchFamily="34" charset="0"/>
              <a:buChar char="•"/>
            </a:pPr>
            <a:r>
              <a:rPr lang="ru-RU" sz="1800" dirty="0" smtClean="0"/>
              <a:t>Ц </a:t>
            </a:r>
            <a:r>
              <a:rPr lang="ru-RU" sz="1800" dirty="0" smtClean="0"/>
              <a:t>– центрифуга</a:t>
            </a:r>
            <a:endParaRPr lang="ru-RU" sz="1800" dirty="0" smtClean="0"/>
          </a:p>
          <a:p>
            <a:pPr lvl="0">
              <a:lnSpc>
                <a:spcPct val="80000"/>
              </a:lnSpc>
              <a:buSzPts val="2220"/>
            </a:pPr>
            <a:endParaRPr lang="ru-RU" sz="1800" dirty="0" smtClean="0"/>
          </a:p>
          <a:p>
            <a:pPr marL="285750" lvl="0" indent="-285750">
              <a:lnSpc>
                <a:spcPct val="80000"/>
              </a:lnSpc>
              <a:buSzPts val="2220"/>
              <a:buFont typeface="Arial" panose="020B0604020202020204" pitchFamily="34" charset="0"/>
              <a:buChar char="•"/>
            </a:pPr>
            <a:endParaRPr lang="ru-RU" sz="18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" name="Google Shape;165;p26"/>
          <p:cNvSpPr txBox="1">
            <a:spLocks noGrp="1"/>
          </p:cNvSpPr>
          <p:nvPr>
            <p:ph type="body" idx="1"/>
          </p:nvPr>
        </p:nvSpPr>
        <p:spPr>
          <a:xfrm>
            <a:off x="957943" y="2247868"/>
            <a:ext cx="7086599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80000"/>
              </a:lnSpc>
              <a:buSzPts val="2220"/>
              <a:buNone/>
            </a:pPr>
            <a:endParaRPr lang="ru-RU" sz="2200" b="1" dirty="0"/>
          </a:p>
          <a:p>
            <a:pPr lvl="0" indent="-457200">
              <a:lnSpc>
                <a:spcPct val="80000"/>
              </a:lnSpc>
              <a:buSzPts val="2220"/>
              <a:buAutoNum type="arabicPeriod"/>
            </a:pPr>
            <a:r>
              <a:rPr lang="ru-RU" sz="2200" dirty="0"/>
              <a:t>Снижение </a:t>
            </a:r>
            <a:r>
              <a:rPr lang="ru-RU" sz="2200" dirty="0" smtClean="0"/>
              <a:t>НВОС на </a:t>
            </a:r>
            <a:r>
              <a:rPr lang="ru-RU" sz="2200" dirty="0"/>
              <a:t>поверхностные водные </a:t>
            </a:r>
            <a:r>
              <a:rPr lang="ru-RU" sz="2200" dirty="0" smtClean="0"/>
              <a:t>объекты (химическое и тепловое </a:t>
            </a:r>
            <a:r>
              <a:rPr lang="ru-RU" sz="2200" dirty="0" smtClean="0"/>
              <a:t>загрязнение;</a:t>
            </a:r>
            <a:endParaRPr lang="ru-RU" sz="2200" dirty="0" smtClean="0"/>
          </a:p>
          <a:p>
            <a:pPr lvl="0" indent="-457200">
              <a:lnSpc>
                <a:spcPct val="80000"/>
              </a:lnSpc>
              <a:buSzPts val="2220"/>
              <a:buAutoNum type="arabicPeriod"/>
            </a:pPr>
            <a:r>
              <a:rPr lang="ru-RU" sz="2200" dirty="0" smtClean="0"/>
              <a:t>Снижение </a:t>
            </a:r>
            <a:r>
              <a:rPr lang="ru-RU" sz="2200" dirty="0" smtClean="0"/>
              <a:t>объема водозабора, а также его издержек и </a:t>
            </a:r>
            <a:r>
              <a:rPr lang="ru-RU" sz="2200" dirty="0" smtClean="0"/>
              <a:t>плату за НВОС;</a:t>
            </a:r>
          </a:p>
          <a:p>
            <a:pPr indent="-457200">
              <a:lnSpc>
                <a:spcPct val="80000"/>
              </a:lnSpc>
              <a:buSzPts val="2220"/>
              <a:buFont typeface="Arial"/>
              <a:buAutoNum type="arabicPeriod"/>
            </a:pPr>
            <a:r>
              <a:rPr lang="ru-RU" sz="2200" dirty="0"/>
              <a:t>Сокращение </a:t>
            </a:r>
            <a:r>
              <a:rPr lang="ru-RU" sz="2200" dirty="0" smtClean="0"/>
              <a:t>нагрузки на оборудование </a:t>
            </a:r>
            <a:r>
              <a:rPr lang="ru-RU" sz="2200" dirty="0" err="1" smtClean="0"/>
              <a:t>предочистки</a:t>
            </a:r>
            <a:r>
              <a:rPr lang="ru-RU" sz="2200" dirty="0" smtClean="0"/>
              <a:t> и доочистки;</a:t>
            </a:r>
            <a:endParaRPr lang="ru-RU" sz="2200" dirty="0"/>
          </a:p>
          <a:p>
            <a:pPr lvl="0" indent="-457200">
              <a:lnSpc>
                <a:spcPct val="80000"/>
              </a:lnSpc>
              <a:buSzPts val="2220"/>
              <a:buAutoNum type="arabicPeriod"/>
            </a:pPr>
            <a:r>
              <a:rPr lang="ru-RU" sz="2200" dirty="0" smtClean="0"/>
              <a:t>Упрощение процедуры очистки сточных </a:t>
            </a:r>
            <a:r>
              <a:rPr lang="ru-RU" sz="2200" dirty="0" smtClean="0"/>
              <a:t>вод;</a:t>
            </a:r>
          </a:p>
          <a:p>
            <a:pPr lvl="0" indent="-457200">
              <a:lnSpc>
                <a:spcPct val="80000"/>
              </a:lnSpc>
              <a:buSzPts val="2220"/>
              <a:buAutoNum type="arabicPeriod"/>
            </a:pPr>
            <a:r>
              <a:rPr lang="ru-RU" sz="2400" dirty="0"/>
              <a:t>Э</a:t>
            </a:r>
            <a:r>
              <a:rPr lang="ru-RU" sz="2400" dirty="0" smtClean="0"/>
              <a:t>кономия </a:t>
            </a:r>
            <a:r>
              <a:rPr lang="ru-RU" sz="2400" dirty="0"/>
              <a:t>тепловой и электроэнергии для осуществления эксплуатации </a:t>
            </a:r>
            <a:r>
              <a:rPr lang="ru-RU" sz="2400" dirty="0" smtClean="0"/>
              <a:t>ИУ;</a:t>
            </a:r>
            <a:endParaRPr lang="ru-RU" sz="2200" dirty="0"/>
          </a:p>
          <a:p>
            <a:pPr marL="22860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B5250C5-431B-D14A-BD92-B6A431133CFC}"/>
              </a:ext>
            </a:extLst>
          </p:cNvPr>
          <p:cNvSpPr/>
          <p:nvPr/>
        </p:nvSpPr>
        <p:spPr>
          <a:xfrm>
            <a:off x="0" y="6411775"/>
            <a:ext cx="12192000" cy="4462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4" descr="https://abrakadabra.fun/uploads/posts/2022-03/1646417112_38-abrakadabra-fun-p-chelovechki-dlya-prezi-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767" y="3288916"/>
            <a:ext cx="3502443" cy="262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5018" y="2044799"/>
            <a:ext cx="9635971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0" indent="0">
              <a:lnSpc>
                <a:spcPct val="80000"/>
              </a:lnSpc>
              <a:buSzPts val="2220"/>
              <a:buNone/>
            </a:pPr>
            <a:r>
              <a:rPr lang="ru-RU" sz="2400" b="1" dirty="0"/>
              <a:t>Главные преимущества внедрения предлагаемой установки: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8656" b="8656"/>
          <a:stretch/>
        </p:blipFill>
        <p:spPr>
          <a:xfrm>
            <a:off x="965999" y="548863"/>
            <a:ext cx="4552169" cy="288013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6668255" y="1079608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70000"/>
              </a:lnSpc>
              <a:spcBef>
                <a:spcPts val="0"/>
              </a:spcBef>
              <a:buSzPts val="1750"/>
            </a:pPr>
            <a:r>
              <a:rPr lang="ru-RU" sz="1800" dirty="0"/>
              <a:t>П</a:t>
            </a:r>
            <a:r>
              <a:rPr lang="ru-RU" sz="1800" dirty="0" smtClean="0"/>
              <a:t>отенциально </a:t>
            </a:r>
            <a:r>
              <a:rPr lang="ru-RU" sz="1800" dirty="0"/>
              <a:t>доступный </a:t>
            </a:r>
            <a:r>
              <a:rPr lang="ru-RU" sz="1800" dirty="0" smtClean="0"/>
              <a:t>рынок.</a:t>
            </a:r>
            <a:r>
              <a:rPr lang="ru-RU" sz="1750" dirty="0"/>
              <a:t> </a:t>
            </a:r>
            <a:r>
              <a:rPr lang="ru-RU" sz="1750" dirty="0" smtClean="0"/>
              <a:t>То есть весь объем рынка с учетом изменений.</a:t>
            </a:r>
            <a:endParaRPr lang="ru-RU" sz="1800" dirty="0" smtClean="0"/>
          </a:p>
        </p:txBody>
      </p:sp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592122" y="3699001"/>
            <a:ext cx="5226067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3959" b="1" dirty="0">
                <a:solidFill>
                  <a:schemeClr val="accent1"/>
                </a:solidFill>
              </a:rPr>
              <a:t>Оценка</a:t>
            </a:r>
            <a:br>
              <a:rPr lang="en-US" sz="3959" b="1" dirty="0">
                <a:solidFill>
                  <a:schemeClr val="accent1"/>
                </a:solidFill>
              </a:rPr>
            </a:br>
            <a:r>
              <a:rPr lang="en-US" sz="3959" b="1" dirty="0">
                <a:solidFill>
                  <a:srgbClr val="002060"/>
                </a:solidFill>
              </a:rPr>
              <a:t>Потенциала рынка</a:t>
            </a:r>
            <a:endParaRPr sz="3959" dirty="0">
              <a:solidFill>
                <a:srgbClr val="002060"/>
              </a:solidFill>
            </a:endParaRPr>
          </a:p>
        </p:txBody>
      </p:sp>
      <p:sp>
        <p:nvSpPr>
          <p:cNvPr id="173" name="Google Shape;173;p27"/>
          <p:cNvSpPr txBox="1">
            <a:spLocks noGrp="1"/>
          </p:cNvSpPr>
          <p:nvPr>
            <p:ph type="body" idx="3"/>
          </p:nvPr>
        </p:nvSpPr>
        <p:spPr>
          <a:xfrm>
            <a:off x="592138" y="4733925"/>
            <a:ext cx="5226050" cy="184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rgbClr val="FF0000"/>
              </a:solidFill>
            </a:endParaRPr>
          </a:p>
        </p:txBody>
      </p:sp>
      <p:sp>
        <p:nvSpPr>
          <p:cNvPr id="174" name="Google Shape;174;p27"/>
          <p:cNvSpPr/>
          <p:nvPr/>
        </p:nvSpPr>
        <p:spPr>
          <a:xfrm>
            <a:off x="5800657" y="695662"/>
            <a:ext cx="648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6649879" y="584258"/>
            <a:ext cx="43229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en-US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PAM</a:t>
            </a:r>
            <a:r>
              <a:rPr lang="ru-RU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8,6 млрд. рублей</a:t>
            </a:r>
            <a:r>
              <a:rPr lang="ru-RU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endParaRPr sz="2400" b="1" i="0" u="none" strike="noStrike" cap="none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5928129" y="727275"/>
            <a:ext cx="39305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7" name="Google Shape;177;p27"/>
          <p:cNvSpPr txBox="1"/>
          <p:nvPr/>
        </p:nvSpPr>
        <p:spPr>
          <a:xfrm>
            <a:off x="6668255" y="2599472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75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Общий </a:t>
            </a: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объём </a:t>
            </a:r>
            <a:r>
              <a:rPr lang="ru-RU" sz="175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рынка, на </a:t>
            </a: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котором можно продать наш </a:t>
            </a:r>
            <a:r>
              <a:rPr lang="ru-RU" sz="175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продукт.</a:t>
            </a: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5800657" y="2215526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6668255" y="2151405"/>
            <a:ext cx="4413402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en-US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r>
              <a:rPr lang="ru-RU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8,2  млрд. рублей</a:t>
            </a: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5800657" y="2156565"/>
            <a:ext cx="648000" cy="76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7"/>
          <p:cNvSpPr txBox="1"/>
          <p:nvPr/>
        </p:nvSpPr>
        <p:spPr>
          <a:xfrm>
            <a:off x="6701686" y="4113786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75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Доступный </a:t>
            </a: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объём </a:t>
            </a:r>
            <a:r>
              <a:rPr lang="ru-RU" sz="175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рынка. Он </a:t>
            </a: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показывает, сколько денег уже тратится на решения задач, которые мы </a:t>
            </a:r>
            <a:r>
              <a:rPr lang="ru-RU" sz="175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описываем.</a:t>
            </a: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7"/>
          <p:cNvSpPr/>
          <p:nvPr/>
        </p:nvSpPr>
        <p:spPr>
          <a:xfrm>
            <a:off x="5834088" y="3729840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7"/>
          <p:cNvSpPr txBox="1"/>
          <p:nvPr/>
        </p:nvSpPr>
        <p:spPr>
          <a:xfrm>
            <a:off x="6683310" y="3618436"/>
            <a:ext cx="4474547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en-US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r>
              <a:rPr lang="ru-RU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2,5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млрд. рублей</a:t>
            </a: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5822366" y="3674668"/>
            <a:ext cx="663898" cy="759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5" name="Google Shape;185;p27"/>
          <p:cNvSpPr txBox="1"/>
          <p:nvPr/>
        </p:nvSpPr>
        <p:spPr>
          <a:xfrm>
            <a:off x="6701686" y="5633650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75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Реально </a:t>
            </a: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достижимый объём рынка. Он показывает какой объём рынка можно получить с помощью существующей </a:t>
            </a:r>
            <a:r>
              <a:rPr lang="ru-RU" sz="175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стратегии.</a:t>
            </a: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7"/>
          <p:cNvSpPr/>
          <p:nvPr/>
        </p:nvSpPr>
        <p:spPr>
          <a:xfrm>
            <a:off x="5834088" y="5249704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6683310" y="5138300"/>
            <a:ext cx="5193004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en-US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r>
              <a:rPr lang="ru-RU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0,25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млрд. рублей</a:t>
            </a: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5706616" y="5241437"/>
            <a:ext cx="775472" cy="675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</a:t>
            </a:r>
            <a:endParaRPr sz="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099D68E-C265-0CDB-3910-98ED33971BB9}"/>
              </a:ext>
            </a:extLst>
          </p:cNvPr>
          <p:cNvSpPr/>
          <p:nvPr/>
        </p:nvSpPr>
        <p:spPr>
          <a:xfrm>
            <a:off x="0" y="6424246"/>
            <a:ext cx="12192003" cy="4337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Google Shape;172;p27"/>
          <p:cNvSpPr txBox="1">
            <a:spLocks/>
          </p:cNvSpPr>
          <p:nvPr/>
        </p:nvSpPr>
        <p:spPr>
          <a:xfrm>
            <a:off x="213162" y="-141513"/>
            <a:ext cx="11730507" cy="699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accent1"/>
              </a:buClr>
              <a:buSzPts val="3959"/>
            </a:pPr>
            <a:endParaRPr lang="ru-RU" sz="1100" dirty="0">
              <a:solidFill>
                <a:srgbClr val="002060"/>
              </a:solidFill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1" y="1884067"/>
            <a:ext cx="10319657" cy="4973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" y="751114"/>
            <a:ext cx="12196256" cy="610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74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b="1" dirty="0">
                <a:solidFill>
                  <a:schemeClr val="bg1"/>
                </a:solidFill>
              </a:rPr>
              <a:t>Экономика проекта</a:t>
            </a:r>
            <a:endParaRPr sz="38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099D68E-C265-0CDB-3910-98ED33971BB9}"/>
              </a:ext>
            </a:extLst>
          </p:cNvPr>
          <p:cNvSpPr/>
          <p:nvPr/>
        </p:nvSpPr>
        <p:spPr>
          <a:xfrm>
            <a:off x="-58615" y="6424246"/>
            <a:ext cx="12274062" cy="4337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1C3ADCB4-CA7F-2573-45E6-0E7148D42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634776"/>
              </p:ext>
            </p:extLst>
          </p:nvPr>
        </p:nvGraphicFramePr>
        <p:xfrm>
          <a:off x="820616" y="2035625"/>
          <a:ext cx="10515600" cy="4138034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="" xmlns:a16="http://schemas.microsoft.com/office/drawing/2014/main" val="949741740"/>
                    </a:ext>
                  </a:extLst>
                </a:gridCol>
                <a:gridCol w="4698441">
                  <a:extLst>
                    <a:ext uri="{9D8B030D-6E8A-4147-A177-3AD203B41FA5}">
                      <a16:colId xmlns="" xmlns:a16="http://schemas.microsoft.com/office/drawing/2014/main" val="4066584987"/>
                    </a:ext>
                  </a:extLst>
                </a:gridCol>
                <a:gridCol w="2311959">
                  <a:extLst>
                    <a:ext uri="{9D8B030D-6E8A-4147-A177-3AD203B41FA5}">
                      <a16:colId xmlns="" xmlns:a16="http://schemas.microsoft.com/office/drawing/2014/main" val="3068350657"/>
                    </a:ext>
                  </a:extLst>
                </a:gridCol>
              </a:tblGrid>
              <a:tr h="378502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Показатель</a:t>
                      </a:r>
                      <a:endParaRPr lang="ru-RU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Как считать</a:t>
                      </a:r>
                      <a:endParaRPr lang="ru-RU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Значение</a:t>
                      </a:r>
                      <a:endParaRPr lang="ru-RU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1496798"/>
                  </a:ext>
                </a:extLst>
              </a:tr>
              <a:tr h="757002">
                <a:tc>
                  <a:txBody>
                    <a:bodyPr/>
                    <a:lstStyle/>
                    <a:p>
                      <a:r>
                        <a:rPr lang="en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NPV (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ЧДД - чистый дисконтированный доход), 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млн. 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руб.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Сумма дисконтированных денежных потоков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25,44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92006708"/>
                  </a:ext>
                </a:extLst>
              </a:tr>
              <a:tr h="378502">
                <a:tc gridSpan="2">
                  <a:txBody>
                    <a:bodyPr/>
                    <a:lstStyle/>
                    <a:p>
                      <a:r>
                        <a:rPr lang="en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IRR (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ВНД - внутренняя норма доходности)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36,6</a:t>
                      </a:r>
                      <a:r>
                        <a:rPr lang="ru-RU" sz="2400" b="1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%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79667323"/>
                  </a:ext>
                </a:extLst>
              </a:tr>
              <a:tr h="378502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Расходы на проект (всего), 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млн. 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руб.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Сумма расходов 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21,61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35391492"/>
                  </a:ext>
                </a:extLst>
              </a:tr>
              <a:tr h="378502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Средний доход в год, </a:t>
                      </a:r>
                      <a:r>
                        <a:rPr lang="ru-RU" sz="1600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млн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руб. 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Среднее значение доходов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21,02</a:t>
                      </a:r>
                      <a:r>
                        <a:rPr lang="ru-RU" sz="2400" b="1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 шт.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34960751"/>
                  </a:ext>
                </a:extLst>
              </a:tr>
              <a:tr h="653863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Простой срок окупаемости проекта, лет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Расходы на проект/ средний доход в год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года 11 месяцев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42686589"/>
                  </a:ext>
                </a:extLst>
              </a:tr>
              <a:tr h="378502">
                <a:tc gridSpan="2"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Дисконтированный срок окупаемости проекта, лет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года 4 месяца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62055361"/>
                  </a:ext>
                </a:extLst>
              </a:tr>
              <a:tr h="75700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Индекс доходности, % (&gt;1 проект принимается к реализации)</a:t>
                      </a:r>
                    </a:p>
                    <a:p>
                      <a:endParaRPr lang="ru-RU" sz="1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средний доход в  год/расходы на 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проект</a:t>
                      </a:r>
                      <a:r>
                        <a:rPr lang="ru-RU" sz="1600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× 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100 %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1,13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61205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06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</a:rPr>
              <a:t>КОНКУРЕНТЫ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01" name="Google Shape;201;p29"/>
          <p:cNvSpPr/>
          <p:nvPr/>
        </p:nvSpPr>
        <p:spPr>
          <a:xfrm>
            <a:off x="1578429" y="2110577"/>
            <a:ext cx="3024513" cy="76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4602942" y="2107221"/>
            <a:ext cx="2516315" cy="765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9"/>
          <p:cNvSpPr/>
          <p:nvPr/>
        </p:nvSpPr>
        <p:spPr>
          <a:xfrm>
            <a:off x="1578429" y="2882288"/>
            <a:ext cx="3024513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4602942" y="2878932"/>
            <a:ext cx="2516315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9"/>
          <p:cNvSpPr/>
          <p:nvPr/>
        </p:nvSpPr>
        <p:spPr>
          <a:xfrm>
            <a:off x="7119258" y="2878932"/>
            <a:ext cx="2797628" cy="2970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9"/>
          <p:cNvSpPr/>
          <p:nvPr/>
        </p:nvSpPr>
        <p:spPr>
          <a:xfrm>
            <a:off x="1578428" y="5664289"/>
            <a:ext cx="3024513" cy="18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9"/>
          <p:cNvSpPr/>
          <p:nvPr/>
        </p:nvSpPr>
        <p:spPr>
          <a:xfrm>
            <a:off x="4608100" y="5665577"/>
            <a:ext cx="2511157" cy="18671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0684" y="3268781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 txBox="1"/>
          <p:nvPr/>
        </p:nvSpPr>
        <p:spPr>
          <a:xfrm>
            <a:off x="1578429" y="2116639"/>
            <a:ext cx="2844537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Конкурент 1 </a:t>
            </a:r>
            <a:endParaRPr sz="1600" dirty="0"/>
          </a:p>
        </p:txBody>
      </p:sp>
      <p:sp>
        <p:nvSpPr>
          <p:cNvPr id="218" name="Google Shape;218;p29"/>
          <p:cNvSpPr txBox="1"/>
          <p:nvPr/>
        </p:nvSpPr>
        <p:spPr>
          <a:xfrm>
            <a:off x="4760762" y="2116639"/>
            <a:ext cx="2200634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Конкурент 2</a:t>
            </a:r>
            <a:endParaRPr sz="1600" dirty="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9"/>
          <p:cNvSpPr txBox="1"/>
          <p:nvPr/>
        </p:nvSpPr>
        <p:spPr>
          <a:xfrm>
            <a:off x="7119258" y="2100510"/>
            <a:ext cx="2797627" cy="801704"/>
          </a:xfrm>
          <a:prstGeom prst="rect">
            <a:avLst/>
          </a:prstGeom>
          <a:solidFill>
            <a:srgbClr val="005DA2"/>
          </a:solidFill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Конкурент 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1826270" y="4023136"/>
            <a:ext cx="25288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Стерлитамакская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ТЭС</a:t>
            </a:r>
            <a:endParaRPr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23" name="Google Shape;223;p29"/>
          <p:cNvSpPr txBox="1"/>
          <p:nvPr/>
        </p:nvSpPr>
        <p:spPr>
          <a:xfrm>
            <a:off x="4964313" y="4043099"/>
            <a:ext cx="2154944" cy="1055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Polymer Systems</a:t>
            </a:r>
            <a:endParaRPr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4782942" y="4386835"/>
            <a:ext cx="19392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9"/>
          <p:cNvSpPr txBox="1"/>
          <p:nvPr/>
        </p:nvSpPr>
        <p:spPr>
          <a:xfrm>
            <a:off x="7173688" y="4007747"/>
            <a:ext cx="267788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Экотехавангард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46CA260-01FD-3F0C-2023-4BD4CD91C40C}"/>
              </a:ext>
            </a:extLst>
          </p:cNvPr>
          <p:cNvSpPr/>
          <p:nvPr/>
        </p:nvSpPr>
        <p:spPr>
          <a:xfrm flipV="1">
            <a:off x="0" y="6492874"/>
            <a:ext cx="12192000" cy="3815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Google Shape;213;p29">
            <a:extLst>
              <a:ext uri="{FF2B5EF4-FFF2-40B4-BE49-F238E27FC236}">
                <a16:creationId xmlns="" xmlns:a16="http://schemas.microsoft.com/office/drawing/2014/main" id="{9274E8D6-3B03-AB4D-D190-604E550888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19688" y="308101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13;p29">
            <a:extLst>
              <a:ext uri="{FF2B5EF4-FFF2-40B4-BE49-F238E27FC236}">
                <a16:creationId xmlns="" xmlns:a16="http://schemas.microsoft.com/office/drawing/2014/main" id="{041345E8-EF86-8E5B-0093-5686111A81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2717" y="3274812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210;p29"/>
          <p:cNvSpPr/>
          <p:nvPr/>
        </p:nvSpPr>
        <p:spPr>
          <a:xfrm>
            <a:off x="7115533" y="5662221"/>
            <a:ext cx="2801353" cy="190068"/>
          </a:xfrm>
          <a:prstGeom prst="rect">
            <a:avLst/>
          </a:prstGeom>
          <a:solidFill>
            <a:srgbClr val="005DA2"/>
          </a:solidFill>
          <a:ln>
            <a:noFill/>
          </a:ln>
          <a:effectLst>
            <a:outerShdw blurRad="2413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</a:rPr>
              <a:t>Текущее состояние проекта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34" name="Google Shape;234;p30"/>
          <p:cNvSpPr txBox="1">
            <a:spLocks noGrp="1"/>
          </p:cNvSpPr>
          <p:nvPr>
            <p:ph type="body" idx="1"/>
          </p:nvPr>
        </p:nvSpPr>
        <p:spPr>
          <a:xfrm>
            <a:off x="359229" y="2060575"/>
            <a:ext cx="8708571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>
              <a:buNone/>
            </a:pPr>
            <a:r>
              <a:rPr lang="ru-RU" sz="2300" dirty="0" smtClean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  Проект на </a:t>
            </a:r>
            <a:r>
              <a:rPr lang="ru-RU" sz="2300" dirty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стадии </a:t>
            </a:r>
            <a:r>
              <a:rPr lang="ru-RU" sz="2300" dirty="0" smtClean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разработки (степен готовности 30 %);</a:t>
            </a:r>
          </a:p>
          <a:p>
            <a:pPr marL="514350" lvl="0" indent="-285750">
              <a:buFontTx/>
              <a:buChar char="-"/>
            </a:pPr>
            <a:r>
              <a:rPr lang="ru-RU" sz="2300" dirty="0" smtClean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Получение дополнительных </a:t>
            </a:r>
            <a:r>
              <a:rPr lang="ru-RU" sz="2300" dirty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технических </a:t>
            </a:r>
            <a:r>
              <a:rPr lang="ru-RU" sz="2300" dirty="0" smtClean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знаний;</a:t>
            </a:r>
          </a:p>
          <a:p>
            <a:pPr marL="514350" lvl="0" indent="-285750">
              <a:buFontTx/>
              <a:buChar char="-"/>
            </a:pPr>
            <a:r>
              <a:rPr lang="ru-RU" sz="2300" dirty="0" smtClean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Проведение лабораторных исследований;</a:t>
            </a:r>
          </a:p>
          <a:p>
            <a:pPr marL="514350" lvl="0" indent="-285750">
              <a:buFontTx/>
              <a:buChar char="-"/>
            </a:pPr>
            <a:r>
              <a:rPr lang="ru-RU" sz="2300" dirty="0" smtClean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Поиск </a:t>
            </a:r>
            <a:r>
              <a:rPr lang="ru-RU" sz="2300" dirty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инвестора </a:t>
            </a:r>
            <a:r>
              <a:rPr lang="ru-RU" sz="2300" dirty="0" smtClean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проекта;</a:t>
            </a:r>
          </a:p>
          <a:p>
            <a:pPr marL="514350" lvl="0" indent="-285750">
              <a:buFontTx/>
              <a:buChar char="-"/>
            </a:pPr>
            <a:r>
              <a:rPr lang="ru-RU" sz="2300" dirty="0" smtClean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Разработка </a:t>
            </a:r>
            <a:r>
              <a:rPr lang="ru-RU" sz="2300" dirty="0" smtClean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прототипа </a:t>
            </a:r>
            <a:r>
              <a:rPr lang="ru-RU" sz="2300" dirty="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для получения гранта.</a:t>
            </a:r>
            <a:endParaRPr sz="23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BCD30A0-6F20-4E7E-835A-0C3381EC927E}"/>
              </a:ext>
            </a:extLst>
          </p:cNvPr>
          <p:cNvSpPr/>
          <p:nvPr/>
        </p:nvSpPr>
        <p:spPr>
          <a:xfrm>
            <a:off x="1" y="6286500"/>
            <a:ext cx="12192000" cy="5715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https://catherineasquithgallery.com/uploads/posts/2021-02/1613545505_203-p-kartinki-na-belom-fone-dlya-prezentatsii-2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60" y="3512970"/>
            <a:ext cx="3760954" cy="235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развития проекта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0" name="Google Shape;240;p31"/>
          <p:cNvSpPr/>
          <p:nvPr/>
        </p:nvSpPr>
        <p:spPr>
          <a:xfrm>
            <a:off x="8301000" y="2574000"/>
            <a:ext cx="2745000" cy="1485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6616850" y="2945765"/>
            <a:ext cx="1690500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1"/>
          <p:cNvSpPr/>
          <p:nvPr/>
        </p:nvSpPr>
        <p:spPr>
          <a:xfrm>
            <a:off x="4929525" y="2945764"/>
            <a:ext cx="1690500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3243305" y="2945764"/>
            <a:ext cx="1690500" cy="7404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1"/>
          <p:cNvSpPr/>
          <p:nvPr/>
        </p:nvSpPr>
        <p:spPr>
          <a:xfrm>
            <a:off x="1552805" y="2945764"/>
            <a:ext cx="1690500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8571000" y="2992804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2027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1"/>
          <p:cNvSpPr txBox="1"/>
          <p:nvPr/>
        </p:nvSpPr>
        <p:spPr>
          <a:xfrm>
            <a:off x="6916530" y="3004754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5219680" y="3004753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2025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1"/>
          <p:cNvSpPr txBox="1"/>
          <p:nvPr/>
        </p:nvSpPr>
        <p:spPr>
          <a:xfrm>
            <a:off x="3522830" y="3004752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1"/>
          <p:cNvSpPr txBox="1"/>
          <p:nvPr/>
        </p:nvSpPr>
        <p:spPr>
          <a:xfrm>
            <a:off x="1825980" y="3004751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1"/>
          <p:cNvSpPr/>
          <p:nvPr/>
        </p:nvSpPr>
        <p:spPr>
          <a:xfrm>
            <a:off x="1552799" y="4098025"/>
            <a:ext cx="1558800" cy="456000"/>
          </a:xfrm>
          <a:prstGeom prst="roundRect">
            <a:avLst>
              <a:gd name="adj" fmla="val 1575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 </a:t>
            </a:r>
            <a:r>
              <a:rPr lang="en-US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1"/>
          <p:cNvSpPr/>
          <p:nvPr/>
        </p:nvSpPr>
        <p:spPr>
          <a:xfrm>
            <a:off x="3243299" y="4098025"/>
            <a:ext cx="1773300" cy="456000"/>
          </a:xfrm>
          <a:prstGeom prst="roundRect">
            <a:avLst>
              <a:gd name="adj" fmla="val 1891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млн.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</a:t>
            </a:r>
            <a:r>
              <a:rPr lang="en-US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1"/>
          <p:cNvSpPr/>
          <p:nvPr/>
        </p:nvSpPr>
        <p:spPr>
          <a:xfrm>
            <a:off x="5101094" y="4094850"/>
            <a:ext cx="1558800" cy="456000"/>
          </a:xfrm>
          <a:prstGeom prst="roundRect">
            <a:avLst>
              <a:gd name="adj" fmla="val 1701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25 млн. </a:t>
            </a:r>
            <a:r>
              <a:rPr lang="ru-RU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</a:t>
            </a:r>
            <a:r>
              <a:rPr lang="en-US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1"/>
          <p:cNvSpPr/>
          <p:nvPr/>
        </p:nvSpPr>
        <p:spPr>
          <a:xfrm>
            <a:off x="6847422" y="4094850"/>
            <a:ext cx="1494600" cy="456000"/>
          </a:xfrm>
          <a:prstGeom prst="roundRect">
            <a:avLst>
              <a:gd name="adj" fmla="val 1818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40 млн. </a:t>
            </a:r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</a:t>
            </a:r>
            <a:r>
              <a:rPr lang="en-US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ублей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1"/>
          <p:cNvSpPr/>
          <p:nvPr/>
        </p:nvSpPr>
        <p:spPr>
          <a:xfrm>
            <a:off x="8529546" y="4094850"/>
            <a:ext cx="1898967" cy="456000"/>
          </a:xfrm>
          <a:prstGeom prst="roundRect">
            <a:avLst>
              <a:gd name="adj" fmla="val 1664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70 млн.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</a:t>
            </a:r>
            <a:r>
              <a:rPr lang="en-US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ублей</a:t>
            </a:r>
            <a:r>
              <a:rPr lang="en-US" sz="18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(БЮДЖЕТ)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1"/>
          <p:cNvSpPr/>
          <p:nvPr/>
        </p:nvSpPr>
        <p:spPr>
          <a:xfrm>
            <a:off x="1675886" y="4750334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1300" b="1" dirty="0" err="1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Разработка</a:t>
            </a:r>
            <a:r>
              <a:rPr lang="en-US" sz="13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300" b="1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прототипа</a:t>
            </a:r>
            <a:r>
              <a:rPr lang="en-US" sz="13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300" b="1" dirty="0" err="1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продукта</a:t>
            </a:r>
            <a:r>
              <a:rPr lang="ru-RU" sz="13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 smtClean="0">
                <a:solidFill>
                  <a:schemeClr val="dk2"/>
                </a:solidFill>
                <a:latin typeface="Calibri"/>
                <a:cs typeface="Calibri"/>
                <a:sym typeface="Calibri"/>
              </a:rPr>
              <a:t>2. Лабораторные испытания;</a:t>
            </a:r>
            <a:endParaRPr sz="1300" b="1" dirty="0"/>
          </a:p>
        </p:txBody>
      </p:sp>
      <p:sp>
        <p:nvSpPr>
          <p:cNvPr id="256" name="Google Shape;256;p31"/>
          <p:cNvSpPr/>
          <p:nvPr/>
        </p:nvSpPr>
        <p:spPr>
          <a:xfrm>
            <a:off x="3300390" y="4680929"/>
            <a:ext cx="1989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1. Поиск инвесторов;</a:t>
            </a:r>
          </a:p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2. Участия </a:t>
            </a:r>
            <a:r>
              <a:rPr lang="ru-RU" sz="13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в профильных выставках и </a:t>
            </a:r>
            <a:r>
              <a:rPr lang="ru-RU" sz="13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конференциях.</a:t>
            </a:r>
          </a:p>
          <a:p>
            <a:pPr>
              <a:buClr>
                <a:schemeClr val="dk1"/>
              </a:buClr>
              <a:buSzPts val="1100"/>
            </a:pPr>
            <a:endParaRPr lang="ru-RU" sz="1600" b="1" dirty="0" smtClean="0">
              <a:solidFill>
                <a:srgbClr val="1A1A1A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1"/>
          <p:cNvSpPr/>
          <p:nvPr/>
        </p:nvSpPr>
        <p:spPr>
          <a:xfrm>
            <a:off x="5199907" y="4688819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1. Испытание </a:t>
            </a:r>
            <a:r>
              <a:rPr lang="ru-RU" sz="13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разработанного </a:t>
            </a: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продукта</a:t>
            </a:r>
            <a:r>
              <a:rPr lang="ru-RU" sz="13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; </a:t>
            </a:r>
            <a:endParaRPr lang="ru-RU" sz="1300" b="1" dirty="0" smtClean="0">
              <a:solidFill>
                <a:schemeClr val="dk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</a:t>
            </a:r>
            <a:r>
              <a:rPr lang="ru-RU" sz="13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. </a:t>
            </a: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Получение патента на продукт;</a:t>
            </a:r>
            <a:endParaRPr lang="ru-RU" sz="1300" b="1" dirty="0">
              <a:solidFill>
                <a:schemeClr val="dk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3. Вывод продукта на рынок</a:t>
            </a:r>
            <a:r>
              <a:rPr lang="ru-RU" sz="13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. </a:t>
            </a:r>
            <a:endParaRPr lang="ru-RU" sz="1300" b="1" dirty="0" smtClean="0">
              <a:solidFill>
                <a:schemeClr val="dk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ru-RU" sz="12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 </a:t>
            </a:r>
            <a:endParaRPr lang="ru-RU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6905043" y="4710952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1. Увеличение </a:t>
            </a:r>
            <a:r>
              <a:rPr lang="ru-RU" sz="13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продаж </a:t>
            </a: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продукта;</a:t>
            </a:r>
          </a:p>
          <a:p>
            <a:pPr>
              <a:buClr>
                <a:schemeClr val="dk1"/>
              </a:buClr>
              <a:buSzPts val="1100"/>
            </a:pPr>
            <a:r>
              <a:rPr lang="ru-RU" sz="13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2. Отказ от субподрядный организаций, расширение штата</a:t>
            </a:r>
            <a:r>
              <a:rPr lang="ru-RU" sz="12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.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59" name="Google Shape;259;p31"/>
          <p:cNvSpPr/>
          <p:nvPr/>
        </p:nvSpPr>
        <p:spPr>
          <a:xfrm>
            <a:off x="8665193" y="4718478"/>
            <a:ext cx="2554977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1. Увеличение прибыли; </a:t>
            </a:r>
            <a:endParaRPr lang="ru-RU" sz="1300" b="1" dirty="0">
              <a:solidFill>
                <a:schemeClr val="dk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2. Достижение </a:t>
            </a:r>
            <a:r>
              <a:rPr lang="ru-RU" sz="13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высоких экономических </a:t>
            </a: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показателей;</a:t>
            </a:r>
          </a:p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3. Наличие </a:t>
            </a:r>
            <a:r>
              <a:rPr lang="ru-RU" sz="13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постоянных и надёжных бизнес партнеров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93C4FD4-3C8E-16DC-1EE3-1062478250D5}"/>
              </a:ext>
            </a:extLst>
          </p:cNvPr>
          <p:cNvSpPr/>
          <p:nvPr/>
        </p:nvSpPr>
        <p:spPr>
          <a:xfrm>
            <a:off x="0" y="6429374"/>
            <a:ext cx="12192000" cy="4286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>
            <a:spLocks noGrp="1"/>
          </p:cNvSpPr>
          <p:nvPr>
            <p:ph type="title"/>
          </p:nvPr>
        </p:nvSpPr>
        <p:spPr>
          <a:xfrm>
            <a:off x="729342" y="217714"/>
            <a:ext cx="10515600" cy="957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</a:t>
            </a: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5" name="Google Shape;265;p32"/>
          <p:cNvSpPr txBox="1">
            <a:spLocks noGrp="1"/>
          </p:cNvSpPr>
          <p:nvPr>
            <p:ph type="body" idx="1"/>
          </p:nvPr>
        </p:nvSpPr>
        <p:spPr>
          <a:xfrm>
            <a:off x="838200" y="1988999"/>
            <a:ext cx="10515600" cy="4187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A788062-CB22-D38D-3038-ADF8ABF5775F}"/>
              </a:ext>
            </a:extLst>
          </p:cNvPr>
          <p:cNvSpPr/>
          <p:nvPr/>
        </p:nvSpPr>
        <p:spPr>
          <a:xfrm>
            <a:off x="0" y="6415088"/>
            <a:ext cx="12191998" cy="4429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7216170"/>
              </p:ext>
            </p:extLst>
          </p:nvPr>
        </p:nvGraphicFramePr>
        <p:xfrm>
          <a:off x="1" y="1408736"/>
          <a:ext cx="12191999" cy="5449264"/>
        </p:xfrm>
        <a:graphic>
          <a:graphicData uri="http://schemas.openxmlformats.org/drawingml/2006/table">
            <a:tbl>
              <a:tblPr firstRow="1" firstCol="1" bandRow="1">
                <a:tableStyleId>{85BE263C-DBD7-4A20-BB59-AAB30ACAA65A}</a:tableStyleId>
              </a:tblPr>
              <a:tblGrid>
                <a:gridCol w="2085860"/>
                <a:gridCol w="1674564"/>
                <a:gridCol w="3910376"/>
                <a:gridCol w="2031477"/>
                <a:gridCol w="2489722"/>
              </a:tblGrid>
              <a:tr h="1292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ФИО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Должность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Контакты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Выполняемые работы в Проекте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Образование/опыт работы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861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Зайцев М.А.</a:t>
                      </a:r>
                      <a:endParaRPr lang="ru-RU" sz="1600" b="1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Лидер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zaic361@yandex.ru</a:t>
                      </a:r>
                      <a:endParaRPr lang="ru-RU" sz="1600" b="1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Организатор/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Маркетолог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Бакалавр-техник/опыт работы 3 года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</a:tr>
              <a:tr h="5998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Ломакин 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А.И.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Бухгалтер/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Экономист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artem-7282@yandex.ru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Расчет финансов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Бакалавр-техник/без 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опыта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</a:tr>
              <a:tr h="1142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Тростин Н.И.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эксперт по техническим вопросам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trostin980@yandex.ru</a:t>
                      </a: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Теоретическое обоснование эффективности проекта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Бакалавр-техник/без опыта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</a:tr>
              <a:tr h="15516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Воронина 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Е.В.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Менеджер по работе с </a:t>
                      </a: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клиентами/ эксперт по техническим вопросам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katiushkavoronina0304@mail.ru</a:t>
                      </a:r>
                      <a:endParaRPr lang="ru-RU" sz="15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Теоретическое обоснование эффективности проекта/</a:t>
                      </a:r>
                      <a:r>
                        <a:rPr lang="ru-RU" sz="1600" b="1" baseline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Разработка 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структуры проекта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Бакалавр-техник/опыт работы 1</a:t>
                      </a:r>
                      <a:r>
                        <a:rPr lang="ru-RU" sz="16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"/>
          <p:cNvSpPr txBox="1"/>
          <p:nvPr/>
        </p:nvSpPr>
        <p:spPr>
          <a:xfrm>
            <a:off x="618781" y="1634573"/>
            <a:ext cx="11311917" cy="1705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chemeClr val="lt1"/>
              </a:buClr>
              <a:buSzPts val="1600"/>
            </a:pPr>
            <a:r>
              <a:rPr lang="ru-RU" sz="2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«Следует помнить, </a:t>
            </a:r>
            <a:r>
              <a:rPr lang="ru-RU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каждый день — это новая возможность для роста и </a:t>
            </a:r>
            <a:r>
              <a:rPr lang="ru-RU" sz="2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развития»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3"/>
          <p:cNvSpPr txBox="1"/>
          <p:nvPr/>
        </p:nvSpPr>
        <p:spPr>
          <a:xfrm>
            <a:off x="489857" y="4539122"/>
            <a:ext cx="114102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40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Контактные данные</a:t>
            </a:r>
            <a:endParaRPr sz="4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8714" y="547314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cap="all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Менеджер по работе с клиентами: </a:t>
            </a:r>
          </a:p>
          <a:p>
            <a:r>
              <a:rPr lang="ru-RU" b="1" cap="all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Воронина Екатерина Валерьевна</a:t>
            </a:r>
          </a:p>
          <a:p>
            <a:r>
              <a:rPr lang="ru-RU" b="1" cap="all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Телефон: 8(980)668-58-64</a:t>
            </a:r>
          </a:p>
          <a:p>
            <a:r>
              <a:rPr lang="en-US" b="1" cap="all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Email</a:t>
            </a:r>
            <a:r>
              <a:rPr lang="ru-RU" b="1" cap="all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: </a:t>
            </a:r>
            <a:r>
              <a:rPr lang="en-US" b="1" cap="all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katiushkavoronina0</a:t>
            </a:r>
            <a:r>
              <a:rPr lang="ru-RU" b="1" cap="all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7686</a:t>
            </a:r>
            <a:r>
              <a:rPr lang="en-US" b="1" cap="all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@mail.ru</a:t>
            </a:r>
            <a:endParaRPr lang="ru-RU" b="1" cap="all" dirty="0">
              <a:ln/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6" name="Рисунок 5" descr="Знак переработки">
            <a:extLst>
              <a:ext uri="{FF2B5EF4-FFF2-40B4-BE49-F238E27FC236}">
                <a16:creationId xmlns="" xmlns:a16="http://schemas.microsoft.com/office/drawing/2014/main" id="{0ED88796-1D6B-46C2-9535-889EBDAF9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3878" y="3065421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амопрезентаци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33473"/>
      </a:accent1>
      <a:accent2>
        <a:srgbClr val="034873"/>
      </a:accent2>
      <a:accent3>
        <a:srgbClr val="FBB812"/>
      </a:accent3>
      <a:accent4>
        <a:srgbClr val="F2B84B"/>
      </a:accent4>
      <a:accent5>
        <a:srgbClr val="F2F2F2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702</Words>
  <Application>Microsoft Office PowerPoint</Application>
  <PresentationFormat>Произвольный</PresentationFormat>
  <Paragraphs>169</Paragraphs>
  <Slides>14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Технология сокращения объема сточных вод на ТЭС</vt:lpstr>
      <vt:lpstr>АКТУАЛЬНОСТЬ</vt:lpstr>
      <vt:lpstr>ПРОБЛЕМА </vt:lpstr>
      <vt:lpstr>РЕШЕНИЕ</vt:lpstr>
      <vt:lpstr>РЕШЕНИЕ</vt:lpstr>
      <vt:lpstr>Оценка Потенциала рынка</vt:lpstr>
      <vt:lpstr>Бизнес Модель</vt:lpstr>
      <vt:lpstr>Презентация PowerPoint</vt:lpstr>
      <vt:lpstr>Экономика проекта</vt:lpstr>
      <vt:lpstr>  КОНКУРЕНТЫ</vt:lpstr>
      <vt:lpstr>Текущее состояние проекта</vt:lpstr>
      <vt:lpstr>План развития проекта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Екатерина Воронина</dc:creator>
  <cp:lastModifiedBy>Екатерина Воронина</cp:lastModifiedBy>
  <cp:revision>40</cp:revision>
  <dcterms:modified xsi:type="dcterms:W3CDTF">2023-12-03T19:06:56Z</dcterms:modified>
</cp:coreProperties>
</file>