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67" r:id="rId2"/>
    <p:sldId id="257" r:id="rId3"/>
    <p:sldId id="258" r:id="rId4"/>
    <p:sldId id="259" r:id="rId5"/>
    <p:sldId id="270" r:id="rId6"/>
    <p:sldId id="260" r:id="rId7"/>
    <p:sldId id="262" r:id="rId8"/>
    <p:sldId id="264" r:id="rId9"/>
    <p:sldId id="271" r:id="rId10"/>
    <p:sldId id="268" r:id="rId11"/>
    <p:sldId id="269" r:id="rId12"/>
  </p:sldIdLst>
  <p:sldSz cx="20112038" cy="113157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564">
          <p15:clr>
            <a:srgbClr val="A4A3A4"/>
          </p15:clr>
        </p15:guide>
        <p15:guide id="2" pos="6334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2PPlympbHX4dUIpN682iqeh+l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56" autoAdjust="0"/>
  </p:normalViewPr>
  <p:slideViewPr>
    <p:cSldViewPr snapToGrid="0">
      <p:cViewPr varScale="1">
        <p:scale>
          <a:sx n="58" d="100"/>
          <a:sy n="58" d="100"/>
        </p:scale>
        <p:origin x="-130" y="-48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ru-RU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8123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1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5" r:id="rId5"/>
    <p:sldLayoutId id="2147483657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"/>
          <p:cNvSpPr txBox="1">
            <a:spLocks noGrp="1"/>
          </p:cNvSpPr>
          <p:nvPr>
            <p:ph type="title"/>
          </p:nvPr>
        </p:nvSpPr>
        <p:spPr>
          <a:xfrm>
            <a:off x="1188055" y="7909161"/>
            <a:ext cx="15517906" cy="246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Аппаратный комплекс для оценки долговечности алмазных буровых резцов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0EC6D2B-12A0-4433-B02D-9B3B6E0C5782}"/>
              </a:ext>
            </a:extLst>
          </p:cNvPr>
          <p:cNvSpPr txBox="1"/>
          <p:nvPr/>
        </p:nvSpPr>
        <p:spPr>
          <a:xfrm>
            <a:off x="0" y="9673215"/>
            <a:ext cx="11273487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Руководитель проекта: Новиков Владислав Александрович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058" y="1180820"/>
            <a:ext cx="15665502" cy="271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36844" y="252786"/>
            <a:ext cx="10268707" cy="86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E2F5CE7-6CDE-BFA4-C249-17B0C9DB0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8119" y="3318147"/>
            <a:ext cx="3505923" cy="33193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7D3B8F8-35CA-13EA-0D43-6122A534E9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86" t="8046" r="4724" b="8227"/>
          <a:stretch/>
        </p:blipFill>
        <p:spPr>
          <a:xfrm>
            <a:off x="6675120" y="6319095"/>
            <a:ext cx="6432948" cy="1340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 txBox="1">
            <a:spLocks noGrp="1"/>
          </p:cNvSpPr>
          <p:nvPr>
            <p:ph type="body" idx="1"/>
          </p:nvPr>
        </p:nvSpPr>
        <p:spPr>
          <a:xfrm>
            <a:off x="560154" y="1267204"/>
            <a:ext cx="18991729" cy="202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3200" dirty="0"/>
              <a:t> Довольно быстрое проведение исследований, высокая механическая скорость бурения при минимальном износе инструмента, износостойкость, прочность, работоспособность PDC-долот. Применяются для разбуривания твёрдых пород.</a:t>
            </a:r>
          </a:p>
          <a:p>
            <a:pPr marL="15875" lvl="0" indent="0">
              <a:spcBef>
                <a:spcPts val="0"/>
              </a:spcBef>
            </a:pPr>
            <a:r>
              <a:rPr lang="ru-RU" sz="3200" dirty="0"/>
              <a:t>При простое оборудования теряют ~ 1 500 000 р/день.(замена долота ~ 5-6 дней)</a:t>
            </a:r>
          </a:p>
        </p:txBody>
      </p:sp>
      <p:sp>
        <p:nvSpPr>
          <p:cNvPr id="165" name="Google Shape;165;p2"/>
          <p:cNvSpPr txBox="1">
            <a:spLocks noGrp="1"/>
          </p:cNvSpPr>
          <p:nvPr>
            <p:ph type="title"/>
          </p:nvPr>
        </p:nvSpPr>
        <p:spPr>
          <a:xfrm>
            <a:off x="330708" y="2105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Актуальность проекта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209EA3E-4934-4777-96FB-1A8138462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5616" y="3558577"/>
            <a:ext cx="11033542" cy="5818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" y="3558577"/>
            <a:ext cx="8676478" cy="5417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>
            <a:spLocks noGrp="1"/>
          </p:cNvSpPr>
          <p:nvPr>
            <p:ph type="body" idx="1"/>
          </p:nvPr>
        </p:nvSpPr>
        <p:spPr>
          <a:xfrm>
            <a:off x="105897" y="1520994"/>
            <a:ext cx="10280088" cy="137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/>
              <a:t>Сложность и высокая стоимость оценки износа и испытаний алмазных резцов буровых </a:t>
            </a:r>
            <a:r>
              <a:rPr lang="en-US" sz="2400" dirty="0"/>
              <a:t>PDC-</a:t>
            </a:r>
            <a:r>
              <a:rPr lang="ru-RU" sz="2400" dirty="0"/>
              <a:t>долот.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/>
              <a:t>Ср. стоимость – 110000р.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/>
              <a:t>Время изготовления : 2 </a:t>
            </a:r>
            <a:r>
              <a:rPr lang="ru-RU" sz="2400" dirty="0" err="1"/>
              <a:t>нед</a:t>
            </a:r>
            <a:r>
              <a:rPr lang="ru-RU" sz="2400" dirty="0"/>
              <a:t>.</a:t>
            </a:r>
            <a:endParaRPr sz="2400" dirty="0"/>
          </a:p>
        </p:txBody>
      </p:sp>
      <p:sp>
        <p:nvSpPr>
          <p:cNvPr id="172" name="Google Shape;172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74" name="Google Shape;174;p3"/>
          <p:cNvSpPr txBox="1">
            <a:spLocks noGrp="1"/>
          </p:cNvSpPr>
          <p:nvPr>
            <p:ph type="body" idx="3"/>
          </p:nvPr>
        </p:nvSpPr>
        <p:spPr>
          <a:xfrm>
            <a:off x="10385985" y="1426464"/>
            <a:ext cx="9974465" cy="116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/>
              <a:t>Сложность изготовления шарошечных долот.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/>
              <a:t>Эффективней в 4 раза, но дороже в производстве.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/>
              <a:t>Ср. стоимость: 15000р.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 dirty="0"/>
              <a:t>Время изготовления : 2 мес.</a:t>
            </a:r>
            <a:endParaRPr sz="2400" dirty="0"/>
          </a:p>
        </p:txBody>
      </p:sp>
      <p:pic>
        <p:nvPicPr>
          <p:cNvPr id="2050" name="Picture 2" descr="Как правильно дать оценку износа долот типа PDC в промысловых условиях?">
            <a:extLst>
              <a:ext uri="{FF2B5EF4-FFF2-40B4-BE49-F238E27FC236}">
                <a16:creationId xmlns:a16="http://schemas.microsoft.com/office/drawing/2014/main" xmlns="" id="{2E95D73C-8C75-4608-B972-04732249D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873" y="3603129"/>
            <a:ext cx="8255435" cy="619157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Буровое долото | это... Что такое Буровое долото?">
            <a:extLst>
              <a:ext uri="{FF2B5EF4-FFF2-40B4-BE49-F238E27FC236}">
                <a16:creationId xmlns:a16="http://schemas.microsoft.com/office/drawing/2014/main" xmlns="" id="{A0AFD083-A827-4EEB-8DF7-2648A86BB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5686" y="3380229"/>
            <a:ext cx="10280088" cy="761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580FC123-52B1-4386-3A6E-E15A396B352C}"/>
              </a:ext>
            </a:extLst>
          </p:cNvPr>
          <p:cNvSpPr/>
          <p:nvPr/>
        </p:nvSpPr>
        <p:spPr>
          <a:xfrm>
            <a:off x="2595847" y="8013670"/>
            <a:ext cx="1105454" cy="534377"/>
          </a:xfrm>
          <a:custGeom>
            <a:avLst/>
            <a:gdLst>
              <a:gd name="connsiteX0" fmla="*/ 973334 w 1105454"/>
              <a:gd name="connsiteY0" fmla="*/ 0 h 534377"/>
              <a:gd name="connsiteX1" fmla="*/ 28454 w 1105454"/>
              <a:gd name="connsiteY1" fmla="*/ 213360 h 534377"/>
              <a:gd name="connsiteX2" fmla="*/ 318014 w 1105454"/>
              <a:gd name="connsiteY2" fmla="*/ 518160 h 534377"/>
              <a:gd name="connsiteX3" fmla="*/ 1049534 w 1105454"/>
              <a:gd name="connsiteY3" fmla="*/ 441960 h 534377"/>
              <a:gd name="connsiteX4" fmla="*/ 1049534 w 1105454"/>
              <a:gd name="connsiteY4" fmla="*/ 15240 h 534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5454" h="534377">
                <a:moveTo>
                  <a:pt x="973334" y="0"/>
                </a:moveTo>
                <a:cubicBezTo>
                  <a:pt x="555504" y="63500"/>
                  <a:pt x="137674" y="127000"/>
                  <a:pt x="28454" y="213360"/>
                </a:cubicBezTo>
                <a:cubicBezTo>
                  <a:pt x="-80766" y="299720"/>
                  <a:pt x="147834" y="480060"/>
                  <a:pt x="318014" y="518160"/>
                </a:cubicBezTo>
                <a:cubicBezTo>
                  <a:pt x="488194" y="556260"/>
                  <a:pt x="927614" y="525780"/>
                  <a:pt x="1049534" y="441960"/>
                </a:cubicBezTo>
                <a:cubicBezTo>
                  <a:pt x="1171454" y="358140"/>
                  <a:pt x="1057154" y="91440"/>
                  <a:pt x="1049534" y="1524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18E939AF-D762-FA63-BF0E-4FD41BD49EAD}"/>
              </a:ext>
            </a:extLst>
          </p:cNvPr>
          <p:cNvSpPr/>
          <p:nvPr/>
        </p:nvSpPr>
        <p:spPr>
          <a:xfrm>
            <a:off x="5765196" y="4371080"/>
            <a:ext cx="1905640" cy="841385"/>
          </a:xfrm>
          <a:custGeom>
            <a:avLst/>
            <a:gdLst>
              <a:gd name="connsiteX0" fmla="*/ 1890400 w 1905640"/>
              <a:gd name="connsiteY0" fmla="*/ 383497 h 841385"/>
              <a:gd name="connsiteX1" fmla="*/ 762640 w 1905640"/>
              <a:gd name="connsiteY1" fmla="*/ 840697 h 841385"/>
              <a:gd name="connsiteX2" fmla="*/ 640 w 1905640"/>
              <a:gd name="connsiteY2" fmla="*/ 474937 h 841385"/>
              <a:gd name="connsiteX3" fmla="*/ 655960 w 1905640"/>
              <a:gd name="connsiteY3" fmla="*/ 2497 h 841385"/>
              <a:gd name="connsiteX4" fmla="*/ 1905640 w 1905640"/>
              <a:gd name="connsiteY4" fmla="*/ 322537 h 841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640" h="841385">
                <a:moveTo>
                  <a:pt x="1890400" y="383497"/>
                </a:moveTo>
                <a:cubicBezTo>
                  <a:pt x="1484000" y="604477"/>
                  <a:pt x="1077600" y="825457"/>
                  <a:pt x="762640" y="840697"/>
                </a:cubicBezTo>
                <a:cubicBezTo>
                  <a:pt x="447680" y="855937"/>
                  <a:pt x="18420" y="614637"/>
                  <a:pt x="640" y="474937"/>
                </a:cubicBezTo>
                <a:cubicBezTo>
                  <a:pt x="-17140" y="335237"/>
                  <a:pt x="338460" y="27897"/>
                  <a:pt x="655960" y="2497"/>
                </a:cubicBezTo>
                <a:cubicBezTo>
                  <a:pt x="973460" y="-22903"/>
                  <a:pt x="1439550" y="149817"/>
                  <a:pt x="1905640" y="32253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"/>
          <p:cNvSpPr txBox="1">
            <a:spLocks noGrp="1"/>
          </p:cNvSpPr>
          <p:nvPr>
            <p:ph type="body" idx="1"/>
          </p:nvPr>
        </p:nvSpPr>
        <p:spPr>
          <a:xfrm>
            <a:off x="260964" y="1561291"/>
            <a:ext cx="19851074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>
              <a:spcBef>
                <a:spcPts val="0"/>
              </a:spcBef>
            </a:pPr>
            <a:r>
              <a:rPr lang="ru-RU" sz="3200" dirty="0"/>
              <a:t>Аппаратный комплекс для эффективной оценки долговечности алмазных буровых резцов.</a:t>
            </a:r>
            <a:endParaRPr sz="3200" dirty="0"/>
          </a:p>
        </p:txBody>
      </p:sp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Решение</a:t>
            </a:r>
            <a:endParaRPr/>
          </a:p>
        </p:txBody>
      </p:sp>
      <p:pic>
        <p:nvPicPr>
          <p:cNvPr id="3076" name="Picture 4" descr="Покупаем PDC Резцы для буровых долот купить в Новосибирске, цена 1300 руб.  от Переработка магнитов — Проминдекс — ID4489967">
            <a:extLst>
              <a:ext uri="{FF2B5EF4-FFF2-40B4-BE49-F238E27FC236}">
                <a16:creationId xmlns:a16="http://schemas.microsoft.com/office/drawing/2014/main" xmlns="" id="{4AA52C1E-4801-46F1-9C84-6F7D7D0943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68" r="4863" b="3806"/>
          <a:stretch/>
        </p:blipFill>
        <p:spPr bwMode="auto">
          <a:xfrm>
            <a:off x="260963" y="2016836"/>
            <a:ext cx="4083573" cy="364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DC долота">
            <a:extLst>
              <a:ext uri="{FF2B5EF4-FFF2-40B4-BE49-F238E27FC236}">
                <a16:creationId xmlns:a16="http://schemas.microsoft.com/office/drawing/2014/main" xmlns="" id="{7AB78FAC-CF88-4EA4-9CD5-606974B2EC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09" t="3378" r="17699"/>
          <a:stretch/>
        </p:blipFill>
        <p:spPr bwMode="auto">
          <a:xfrm>
            <a:off x="409146" y="5958003"/>
            <a:ext cx="4712225" cy="523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Бурение в один рейс: есть ли «слабое звено» или все зависит от технологий?  - Бурение и Нефть - журнал про газ и нефть">
            <a:extLst>
              <a:ext uri="{FF2B5EF4-FFF2-40B4-BE49-F238E27FC236}">
                <a16:creationId xmlns:a16="http://schemas.microsoft.com/office/drawing/2014/main" xmlns="" id="{5056A297-D917-4B2F-99CE-0CF44BDBCB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3" t="1612" r="4792" b="73720"/>
          <a:stretch/>
        </p:blipFill>
        <p:spPr bwMode="auto">
          <a:xfrm>
            <a:off x="4743247" y="2162958"/>
            <a:ext cx="7513319" cy="349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Долота с резцами PDC для бурения скважин на нефть и газ - Технологии -  Статьи журнала">
            <a:extLst>
              <a:ext uri="{FF2B5EF4-FFF2-40B4-BE49-F238E27FC236}">
                <a16:creationId xmlns:a16="http://schemas.microsoft.com/office/drawing/2014/main" xmlns="" id="{CBD6DEAD-ACA4-479D-B248-B51C727D0D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82"/>
          <a:stretch/>
        </p:blipFill>
        <p:spPr bwMode="auto">
          <a:xfrm>
            <a:off x="5264626" y="5705954"/>
            <a:ext cx="6439446" cy="548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153C5DB-0E9C-4821-B212-88CE20EAC3BD}"/>
              </a:ext>
            </a:extLst>
          </p:cNvPr>
          <p:cNvSpPr/>
          <p:nvPr/>
        </p:nvSpPr>
        <p:spPr>
          <a:xfrm>
            <a:off x="13186349" y="2725076"/>
            <a:ext cx="6031292" cy="5829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dirty="0"/>
              <a:t>Позволяет сократить время испытаний с нескольких дней до 1 часа;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dirty="0"/>
              <a:t>Компактность установки;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dirty="0"/>
              <a:t>Доступные комплектующие;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dirty="0"/>
              <a:t>Высокоточные датчики и сенсоры;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dirty="0"/>
              <a:t>Устойчивость к вибрациям и механическим повреждениям.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4588" y="469655"/>
            <a:ext cx="9741217" cy="911089"/>
          </a:xfrm>
        </p:spPr>
        <p:txBody>
          <a:bodyPr/>
          <a:lstStyle/>
          <a:p>
            <a:r>
              <a:rPr lang="ru-RU" dirty="0"/>
              <a:t>Бизнес-модель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4DBAC5A4-6882-CFF6-F88F-AE4C1A5A5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586195"/>
              </p:ext>
            </p:extLst>
          </p:nvPr>
        </p:nvGraphicFramePr>
        <p:xfrm>
          <a:off x="235132" y="1380745"/>
          <a:ext cx="18692952" cy="10010648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892231">
                  <a:extLst>
                    <a:ext uri="{9D8B030D-6E8A-4147-A177-3AD203B41FA5}">
                      <a16:colId xmlns:a16="http://schemas.microsoft.com/office/drawing/2014/main" xmlns="" val="4174508850"/>
                    </a:ext>
                  </a:extLst>
                </a:gridCol>
                <a:gridCol w="3516346">
                  <a:extLst>
                    <a:ext uri="{9D8B030D-6E8A-4147-A177-3AD203B41FA5}">
                      <a16:colId xmlns:a16="http://schemas.microsoft.com/office/drawing/2014/main" xmlns="" val="1297789835"/>
                    </a:ext>
                  </a:extLst>
                </a:gridCol>
                <a:gridCol w="4947239">
                  <a:extLst>
                    <a:ext uri="{9D8B030D-6E8A-4147-A177-3AD203B41FA5}">
                      <a16:colId xmlns:a16="http://schemas.microsoft.com/office/drawing/2014/main" xmlns="" val="3951154997"/>
                    </a:ext>
                  </a:extLst>
                </a:gridCol>
                <a:gridCol w="2618231">
                  <a:extLst>
                    <a:ext uri="{9D8B030D-6E8A-4147-A177-3AD203B41FA5}">
                      <a16:colId xmlns:a16="http://schemas.microsoft.com/office/drawing/2014/main" xmlns="" val="2925329485"/>
                    </a:ext>
                  </a:extLst>
                </a:gridCol>
                <a:gridCol w="4718905">
                  <a:extLst>
                    <a:ext uri="{9D8B030D-6E8A-4147-A177-3AD203B41FA5}">
                      <a16:colId xmlns:a16="http://schemas.microsoft.com/office/drawing/2014/main" xmlns="" val="994195701"/>
                    </a:ext>
                  </a:extLst>
                </a:gridCol>
              </a:tblGrid>
              <a:tr h="235900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Основные партнёры: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</a:rPr>
                        <a:t>Поставщики компонентов: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b="0" dirty="0">
                          <a:effectLst/>
                        </a:rPr>
                        <a:t>Производители сенсоров, датчиков и электронных компонентов 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</a:rPr>
                        <a:t>Научно-исследовательские институты (СамГТУ)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</a:rPr>
                        <a:t>Крупные нефтегазовые компании: Роснефть, Газпром, Сургутнефтегаз, Башнефть)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</a:rPr>
                        <a:t>Дистрибьюторы и реселлеры: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b="0" dirty="0">
                          <a:effectLst/>
                        </a:rPr>
                        <a:t>Для распространения продукта на целевые рынки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Основные направления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деятельности: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продукта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  и продажи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Техническая поддержка и обслуживание</a:t>
                      </a: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Предлагаемые преимущества: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Алгоритмы машинного обучения: предсказание оставшегося ресурса резцов;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Интуитивно понятный интерфейс с графическим отображением данных;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Автоматическое создание отчетов и предупреждений о необходимости замены резцов;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Поддержка различных моделей буровых установок и алмазных буровых резцов;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Поддержка стандартов API и OPC для интеграции с системами управления бурением; 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Коррозионно-стойкие и ударопрочные материалы корпуса;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 защиты: IP67, устойчивость к вибрациям и механическим повреждениям.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Отношения с клиентами: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-персонализированное </a:t>
                      </a:r>
                      <a:r>
                        <a:rPr lang="ru-RU" sz="1600" b="0" dirty="0" smtClean="0">
                          <a:effectLst/>
                          <a:latin typeface="+mn-lt"/>
                        </a:rPr>
                        <a:t>обслуживание.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Сегменты клиентов: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ОАО "ВОЛГАБУРМАШ«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АО "ГОРМАШ«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ОАО "УРАЛБУРМАШ«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АО "МАШИНОСТРОИТЕЛЬНЫЙ ХОЛДИНГ«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АО "КМО»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НПП "БУРИНТЕХ«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АО "ТЕРЕКАЛМАЗ«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"БИНУР«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"ЗАВОД "ЗВЕЗДА«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АО "КЗТС«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АО "НПП "БУРСЕРВИС«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"ВАРЕЛ НТС«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"ЭЗТАБ«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"ПЕТРОТУЛ«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"ЗБИ "ГЕОБУРМАШ«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"ПОМБУР«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"ЗБТ«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"УФАБУРМАШ«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ЗАО "АЗБО«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ЗАО "ПО "СПЕЦБУРМАШ"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7829342"/>
                  </a:ext>
                </a:extLst>
              </a:tr>
              <a:tr h="3257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</a:rPr>
                        <a:t>Основные ресурсы: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Технические специалисты и инженеры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Технологическая инфраструктура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Патенты и интеллектуальная собственность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Финансовые  ресурсы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9729665"/>
                  </a:ext>
                </a:extLst>
              </a:tr>
              <a:tr h="4318043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Структура расходов: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-</a:t>
                      </a:r>
                      <a:r>
                        <a:rPr lang="ru-RU" sz="1600" b="0" dirty="0">
                          <a:effectLst/>
                          <a:latin typeface="+mn-lt"/>
                        </a:rPr>
                        <a:t>разработка;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-исследования;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-прототип;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-закупка материалов;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-производство;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-сборка комплекса;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-продвижение продукта (реклама); (40 000р)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-зарплаты сотрудникам; (800 000)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</a:rPr>
                        <a:t>-аренда (150 000р.).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 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</a:rPr>
                        <a:t>Потоки выручки: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Продажа лицензии ПО (50 000р на 1 шт.)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Продажа оборудования (500 000р.- 1 прототип* 48шт/год=24 млн р);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Обслуживание (200 000р- 1 прототип).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endParaRPr lang="ru-RU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20528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Оценка рыночного потенциала проекта – крайне высокая – 25 %.</a:t>
            </a:r>
            <a:endParaRPr dirty="0"/>
          </a:p>
        </p:txBody>
      </p:sp>
      <p:sp>
        <p:nvSpPr>
          <p:cNvPr id="188" name="Google Shape;188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Рынок</a:t>
            </a:r>
            <a:endParaRPr/>
          </a:p>
        </p:txBody>
      </p:sp>
      <p:sp>
        <p:nvSpPr>
          <p:cNvPr id="189" name="Google Shape;189;p5"/>
          <p:cNvSpPr txBox="1">
            <a:spLocks noGrp="1"/>
          </p:cNvSpPr>
          <p:nvPr>
            <p:ph type="body" idx="2"/>
          </p:nvPr>
        </p:nvSpPr>
        <p:spPr>
          <a:xfrm>
            <a:off x="520947" y="2639977"/>
            <a:ext cx="11792973" cy="4228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800" dirty="0"/>
              <a:t>1. Общий адресуемый рынок (</a:t>
            </a:r>
            <a:r>
              <a:rPr lang="ru-RU" sz="2800" dirty="0" err="1"/>
              <a:t>Total</a:t>
            </a:r>
            <a:r>
              <a:rPr lang="ru-RU" sz="2800" dirty="0"/>
              <a:t> </a:t>
            </a:r>
            <a:r>
              <a:rPr lang="ru-RU" sz="2800" dirty="0" err="1"/>
              <a:t>Addressable</a:t>
            </a:r>
            <a:r>
              <a:rPr lang="ru-RU" sz="2800" dirty="0"/>
              <a:t> </a:t>
            </a:r>
            <a:r>
              <a:rPr lang="ru-RU" sz="2800" dirty="0" err="1"/>
              <a:t>Market</a:t>
            </a:r>
            <a:r>
              <a:rPr lang="ru-RU" sz="2800" dirty="0"/>
              <a:t>, </a:t>
            </a:r>
            <a:r>
              <a:rPr lang="ru-RU" sz="2800" b="1" dirty="0"/>
              <a:t>TAM</a:t>
            </a:r>
            <a:r>
              <a:rPr lang="ru-RU" sz="2800" dirty="0"/>
              <a:t>) примерно </a:t>
            </a:r>
            <a:r>
              <a:rPr lang="ru-RU" sz="2800" b="1" dirty="0" smtClean="0"/>
              <a:t>1,15</a:t>
            </a:r>
            <a:r>
              <a:rPr lang="ru-RU" sz="2800" b="1" dirty="0" smtClean="0"/>
              <a:t>-1,34 миллиардов руб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dirty="0"/>
              <a:t>2. Доступный рынок (</a:t>
            </a:r>
            <a:r>
              <a:rPr lang="ru-RU" sz="2800" dirty="0" err="1"/>
              <a:t>Serviceable</a:t>
            </a:r>
            <a:r>
              <a:rPr lang="ru-RU" sz="2800" dirty="0"/>
              <a:t> </a:t>
            </a:r>
            <a:r>
              <a:rPr lang="ru-RU" sz="2800" dirty="0" err="1"/>
              <a:t>Available</a:t>
            </a:r>
            <a:r>
              <a:rPr lang="ru-RU" sz="2800" dirty="0"/>
              <a:t> </a:t>
            </a:r>
            <a:r>
              <a:rPr lang="ru-RU" sz="2800" dirty="0" err="1"/>
              <a:t>Market</a:t>
            </a:r>
            <a:r>
              <a:rPr lang="ru-RU" sz="2800" dirty="0"/>
              <a:t>, </a:t>
            </a:r>
            <a:r>
              <a:rPr lang="ru-RU" sz="2800" b="1" dirty="0"/>
              <a:t>SAM</a:t>
            </a:r>
            <a:r>
              <a:rPr lang="ru-RU" sz="2800" dirty="0"/>
              <a:t>) около 40-50% от TAM, что составляет примерно </a:t>
            </a:r>
            <a:r>
              <a:rPr lang="ru-RU" sz="2800" b="1" dirty="0" smtClean="0"/>
              <a:t>480</a:t>
            </a:r>
            <a:r>
              <a:rPr lang="ru-RU" sz="2800" b="1" dirty="0" smtClean="0"/>
              <a:t>-672 миллиардов руб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dirty="0"/>
              <a:t>3. Достижимый рынок (</a:t>
            </a:r>
            <a:r>
              <a:rPr lang="ru-RU" sz="2800" dirty="0" err="1"/>
              <a:t>Serviceable</a:t>
            </a:r>
            <a:r>
              <a:rPr lang="ru-RU" sz="2800" dirty="0"/>
              <a:t> </a:t>
            </a:r>
            <a:r>
              <a:rPr lang="ru-RU" sz="2800" dirty="0" err="1"/>
              <a:t>Obtainable</a:t>
            </a:r>
            <a:r>
              <a:rPr lang="ru-RU" sz="2800" dirty="0"/>
              <a:t> </a:t>
            </a:r>
            <a:r>
              <a:rPr lang="ru-RU" sz="2800" dirty="0" err="1"/>
              <a:t>Market</a:t>
            </a:r>
            <a:r>
              <a:rPr lang="ru-RU" sz="2800" dirty="0"/>
              <a:t>, </a:t>
            </a:r>
            <a:r>
              <a:rPr lang="ru-RU" sz="2800" b="1" dirty="0"/>
              <a:t>SOM</a:t>
            </a:r>
            <a:r>
              <a:rPr lang="ru-RU" sz="2800" dirty="0"/>
              <a:t>) около 10-20% от SAM, что составляет примерно </a:t>
            </a:r>
            <a:r>
              <a:rPr lang="ru-RU" sz="2800" b="1" dirty="0" smtClean="0"/>
              <a:t>48</a:t>
            </a:r>
            <a:r>
              <a:rPr lang="ru-RU" sz="2800" b="1" dirty="0" smtClean="0"/>
              <a:t>-134 миллиардов руб</a:t>
            </a:r>
            <a:r>
              <a:rPr lang="ru-RU" sz="2800" dirty="0" smtClean="0"/>
              <a:t>.</a:t>
            </a:r>
            <a:endParaRPr lang="ru-RU" sz="28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 dirty="0"/>
          </a:p>
        </p:txBody>
      </p:sp>
      <p:pic>
        <p:nvPicPr>
          <p:cNvPr id="4098" name="Picture 2" descr="TAM SAM SOM: What It Means and How to Calculate | Amazon Ads">
            <a:extLst>
              <a:ext uri="{FF2B5EF4-FFF2-40B4-BE49-F238E27FC236}">
                <a16:creationId xmlns:a16="http://schemas.microsoft.com/office/drawing/2014/main" xmlns="" id="{F6A2DA73-D427-4D02-87C1-C8F68A17A1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814" t="11075" r="21645" b="4335"/>
          <a:stretch/>
        </p:blipFill>
        <p:spPr bwMode="auto">
          <a:xfrm>
            <a:off x="13613452" y="2184432"/>
            <a:ext cx="5977639" cy="5886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Буровое оборудование Размер рынка - Отраслевой отчет 2032">
            <a:extLst>
              <a:ext uri="{FF2B5EF4-FFF2-40B4-BE49-F238E27FC236}">
                <a16:creationId xmlns:a16="http://schemas.microsoft.com/office/drawing/2014/main" xmlns="" id="{F220461E-0160-48B7-8C48-FCBEF3BE35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8" t="13207" r="1172" b="13164"/>
          <a:stretch/>
        </p:blipFill>
        <p:spPr bwMode="auto">
          <a:xfrm>
            <a:off x="1193214" y="6611175"/>
            <a:ext cx="9152569" cy="388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7E06443-9D19-4A71-9AB2-99BD45A58D6E}"/>
              </a:ext>
            </a:extLst>
          </p:cNvPr>
          <p:cNvSpPr txBox="1"/>
          <p:nvPr/>
        </p:nvSpPr>
        <p:spPr>
          <a:xfrm>
            <a:off x="2157727" y="6352451"/>
            <a:ext cx="6670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Прогноз развития рынка буровых долот к 2032 году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9A4513F-3A8C-4F0B-8219-707D567D1CAC}"/>
              </a:ext>
            </a:extLst>
          </p:cNvPr>
          <p:cNvSpPr txBox="1"/>
          <p:nvPr/>
        </p:nvSpPr>
        <p:spPr>
          <a:xfrm>
            <a:off x="1401578" y="10577166"/>
            <a:ext cx="776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Нижний ряд – доля шарошечных долот, верхний – </a:t>
            </a:r>
            <a:r>
              <a:rPr lang="en-US" sz="1800" dirty="0"/>
              <a:t>PDC-</a:t>
            </a:r>
            <a:r>
              <a:rPr lang="ru-RU" sz="1800" dirty="0"/>
              <a:t>долота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"/>
          <p:cNvSpPr txBox="1">
            <a:spLocks noGrp="1"/>
          </p:cNvSpPr>
          <p:nvPr>
            <p:ph type="body" idx="1"/>
          </p:nvPr>
        </p:nvSpPr>
        <p:spPr>
          <a:xfrm>
            <a:off x="12923519" y="2860773"/>
            <a:ext cx="7188519" cy="622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lnSpc>
                <a:spcPct val="150000"/>
              </a:lnSpc>
              <a:spcBef>
                <a:spcPts val="0"/>
              </a:spcBef>
            </a:pPr>
            <a:r>
              <a:rPr lang="ru-RU" sz="3200" b="1" dirty="0"/>
              <a:t>Уровень готовности технологии – </a:t>
            </a:r>
            <a:r>
              <a:rPr lang="en-US" sz="3200" b="1" dirty="0"/>
              <a:t>TRL5</a:t>
            </a:r>
            <a:r>
              <a:rPr lang="ru-RU" sz="3200" b="1" dirty="0"/>
              <a:t> </a:t>
            </a:r>
            <a:r>
              <a:rPr lang="ru-RU" sz="3200" dirty="0"/>
              <a:t>(Изготовлен экспериментальный образец в реальном масштабе по полупромышленной технологии и испытан, проведена эмуляция основных внешних условий) 2026-2027г.</a:t>
            </a:r>
            <a:endParaRPr sz="3200" dirty="0"/>
          </a:p>
        </p:txBody>
      </p:sp>
      <p:sp>
        <p:nvSpPr>
          <p:cNvPr id="202" name="Google Shape;202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Текущие результаты</a:t>
            </a:r>
            <a:endParaRPr/>
          </a:p>
        </p:txBody>
      </p:sp>
      <p:sp>
        <p:nvSpPr>
          <p:cNvPr id="5" name="Google Shape;229;p9">
            <a:extLst>
              <a:ext uri="{FF2B5EF4-FFF2-40B4-BE49-F238E27FC236}">
                <a16:creationId xmlns:a16="http://schemas.microsoft.com/office/drawing/2014/main" xmlns="" id="{1E315615-56BC-422D-B0BE-B41CCCC9B70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48652" y="1554480"/>
            <a:ext cx="7911427" cy="963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73075" lvl="0" indent="-457200">
              <a:spcBef>
                <a:spcPts val="0"/>
              </a:spcBef>
              <a:buAutoNum type="arabicPeriod"/>
            </a:pPr>
            <a:r>
              <a:rPr lang="ru-RU" sz="2800" dirty="0"/>
              <a:t>Подготовка к регистрации РИД с учетом технологических преимуществ: позволяет сократить время испытаний с нескольких дней до 1 </a:t>
            </a:r>
            <a:r>
              <a:rPr lang="ru-RU" sz="2800" dirty="0" smtClean="0"/>
              <a:t>часа,2024г.</a:t>
            </a:r>
          </a:p>
          <a:p>
            <a:pPr marL="473075" lvl="0" indent="-457200">
              <a:spcBef>
                <a:spcPts val="0"/>
              </a:spcBef>
              <a:buAutoNum type="arabicPeriod"/>
            </a:pPr>
            <a:endParaRPr lang="ru-RU" sz="2800" dirty="0" smtClean="0"/>
          </a:p>
          <a:p>
            <a:pPr marL="473075" indent="-457200">
              <a:spcBef>
                <a:spcPts val="0"/>
              </a:spcBef>
              <a:buFont typeface="Arial"/>
              <a:buAutoNum type="arabicPeriod"/>
            </a:pPr>
            <a:r>
              <a:rPr lang="ru-RU" sz="2800" dirty="0" smtClean="0"/>
              <a:t>Доступ к ограниченным ресурсам: команда имеет доступ к высокотехнологичному оборудованию и передовым разработкам СамГТУ,2024г</a:t>
            </a:r>
            <a:r>
              <a:rPr lang="ru-RU" sz="2800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endParaRPr lang="ru-RU" sz="2800" dirty="0"/>
          </a:p>
          <a:p>
            <a:pPr marL="473075" lvl="0" indent="-457200">
              <a:spcBef>
                <a:spcPts val="0"/>
              </a:spcBef>
              <a:buAutoNum type="arabicPeriod"/>
            </a:pPr>
            <a:r>
              <a:rPr lang="ru-RU" sz="2800" dirty="0"/>
              <a:t>Наличие действующего компактного прототипа, </a:t>
            </a:r>
            <a:r>
              <a:rPr lang="ru-RU" sz="2800" dirty="0" smtClean="0"/>
              <a:t>2025г</a:t>
            </a:r>
            <a:r>
              <a:rPr lang="ru-RU" sz="2800" dirty="0"/>
              <a:t>.</a:t>
            </a:r>
            <a:r>
              <a:rPr lang="en-US" sz="2800" dirty="0"/>
              <a:t/>
            </a:r>
            <a:br>
              <a:rPr lang="en-US" sz="2800" dirty="0"/>
            </a:br>
            <a:endParaRPr lang="ru-RU" sz="2800" dirty="0"/>
          </a:p>
          <a:p>
            <a:pPr marL="473075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2800" dirty="0"/>
              <a:t>Проработана спецификация с учетом доступности комплектующих даже в условиях </a:t>
            </a:r>
            <a:r>
              <a:rPr lang="ru-RU" sz="2800" dirty="0" smtClean="0"/>
              <a:t>санкций,2025г</a:t>
            </a:r>
            <a:r>
              <a:rPr lang="ru-RU" sz="2800" dirty="0"/>
              <a:t>.</a:t>
            </a:r>
            <a:r>
              <a:rPr lang="en-US" sz="2800" dirty="0"/>
              <a:t/>
            </a:r>
            <a:br>
              <a:rPr lang="en-US" sz="2800" dirty="0"/>
            </a:br>
            <a:endParaRPr lang="ru-RU" sz="2800" dirty="0"/>
          </a:p>
          <a:p>
            <a:pPr marL="473075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2800" dirty="0"/>
              <a:t>Контакт с крупными потенциальными </a:t>
            </a:r>
            <a:r>
              <a:rPr lang="ru-RU" sz="2800" dirty="0" smtClean="0"/>
              <a:t>потребителями,2025г.(2 половина).</a:t>
            </a:r>
            <a:r>
              <a:rPr lang="en-US" sz="2800" dirty="0"/>
              <a:t/>
            </a:r>
            <a:br>
              <a:rPr lang="en-US" sz="2800" dirty="0"/>
            </a:br>
            <a:endParaRPr lang="ru-RU" sz="2800" dirty="0"/>
          </a:p>
          <a:p>
            <a:pPr marL="473075" lvl="0" indent="-457200">
              <a:spcBef>
                <a:spcPts val="0"/>
              </a:spcBef>
              <a:buFont typeface="+mj-lt"/>
              <a:buAutoNum type="arabicPeriod"/>
            </a:pPr>
            <a:endParaRPr lang="ru-RU" sz="28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"/>
          <p:cNvSpPr txBox="1">
            <a:spLocks noGrp="1"/>
          </p:cNvSpPr>
          <p:nvPr>
            <p:ph type="title"/>
          </p:nvPr>
        </p:nvSpPr>
        <p:spPr>
          <a:xfrm>
            <a:off x="544068" y="239532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Планы развития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318F750-7AA6-4916-AA29-0A6E70E1974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6679" y="1150622"/>
            <a:ext cx="9141823" cy="877715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b="1" dirty="0"/>
              <a:t>Защита интеллектуальной собственности, 2025г.: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ru-RU" b="1" dirty="0"/>
              <a:t>Запуск </a:t>
            </a:r>
            <a:r>
              <a:rPr lang="ru-RU" b="1" dirty="0" err="1"/>
              <a:t>пилотных</a:t>
            </a:r>
            <a:r>
              <a:rPr lang="ru-RU" b="1" dirty="0"/>
              <a:t> проектов, конец </a:t>
            </a:r>
            <a:r>
              <a:rPr lang="ru-RU" b="1" dirty="0" smtClean="0"/>
              <a:t>2024 - начало 2025г</a:t>
            </a:r>
            <a:r>
              <a:rPr lang="ru-RU" b="1" dirty="0"/>
              <a:t>.:</a:t>
            </a:r>
            <a:endParaRPr lang="ru-R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/>
              <a:t>Выбор нескольких ключевых клиентов для проведения пилотных испытаний.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/>
              <a:t>Установка и настройка системы на буровых площадках клиентов.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Сбор обратной связи</a:t>
            </a:r>
            <a:r>
              <a:rPr lang="ru-RU" b="1" dirty="0" smtClean="0"/>
              <a:t>, середина 2025г</a:t>
            </a:r>
            <a:r>
              <a:rPr lang="ru-RU" b="1" dirty="0"/>
              <a:t>.:</a:t>
            </a:r>
            <a:endParaRPr lang="ru-R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/>
              <a:t>Сбор данных и отзывов от клиентов о работе системы.</a:t>
            </a:r>
          </a:p>
          <a:p>
            <a:pPr marL="742950" lvl="1" indent="-285750"/>
            <a:r>
              <a:rPr lang="ru-RU" sz="2000" dirty="0"/>
              <a:t>Анализ и устранение выявленных проблем и недостатков.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Улучшение продукта, </a:t>
            </a:r>
            <a:r>
              <a:rPr lang="ru-RU" b="1" dirty="0" smtClean="0"/>
              <a:t>середина 2025г</a:t>
            </a:r>
            <a:r>
              <a:rPr lang="ru-RU" b="1" dirty="0"/>
              <a:t>.:</a:t>
            </a:r>
            <a:endParaRPr lang="ru-RU" dirty="0"/>
          </a:p>
          <a:p>
            <a:pPr marL="742950" lvl="1" indent="-285750">
              <a:buFont typeface="+mj-lt"/>
              <a:buChar char="•"/>
            </a:pPr>
            <a:r>
              <a:rPr lang="ru-RU" sz="2000" dirty="0"/>
              <a:t>Доработка аппаратного и программного обеспечения на основе полученной обратной связи.</a:t>
            </a:r>
          </a:p>
          <a:p>
            <a:pPr marL="742950" lvl="1" indent="-285750"/>
            <a:r>
              <a:rPr lang="ru-RU" sz="2000" dirty="0"/>
              <a:t>Повышение точности, надежности и удобства использования.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Разработка маркетинговой </a:t>
            </a:r>
            <a:r>
              <a:rPr lang="ru-RU" b="1" dirty="0" smtClean="0"/>
              <a:t>стратегии, 2025- начало 2026г</a:t>
            </a:r>
            <a:r>
              <a:rPr lang="ru-RU" b="1" dirty="0"/>
              <a:t>.:</a:t>
            </a:r>
            <a:endParaRPr lang="ru-RU" dirty="0"/>
          </a:p>
          <a:p>
            <a:pPr marL="1028700" lvl="1" indent="-571500"/>
            <a:r>
              <a:rPr lang="ru-RU" sz="2000" dirty="0"/>
              <a:t>Создание маркетинговых материалов и веб-сайта.</a:t>
            </a:r>
          </a:p>
          <a:p>
            <a:pPr marL="1028700" lvl="1" indent="-571500"/>
            <a:r>
              <a:rPr lang="ru-RU" sz="2000" dirty="0"/>
              <a:t>Запуск рекламных кампаний в специализированных изданиях и </a:t>
            </a:r>
            <a:r>
              <a:rPr lang="ru-RU" sz="2000" dirty="0" err="1"/>
              <a:t>онлайн-платформах</a:t>
            </a:r>
            <a:r>
              <a:rPr lang="ru-RU" sz="2000" dirty="0"/>
              <a:t>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Продажа первой партии продукта </a:t>
            </a:r>
            <a:r>
              <a:rPr lang="ru-RU" b="1" dirty="0" smtClean="0"/>
              <a:t>2025- начало 2026г</a:t>
            </a:r>
            <a:r>
              <a:rPr lang="ru-RU" b="1" dirty="0"/>
              <a:t>.:</a:t>
            </a:r>
            <a:endParaRPr lang="ru-RU" dirty="0"/>
          </a:p>
          <a:p>
            <a:pPr marL="1028700" lvl="1" indent="-571500"/>
            <a:r>
              <a:rPr lang="ru-RU" sz="2000" dirty="0"/>
              <a:t>Запуск производства и продаж первых коммерческих партий аппаратного комплекса.</a:t>
            </a:r>
          </a:p>
          <a:p>
            <a:pPr marL="1028700" lvl="1" indent="-571500"/>
            <a:r>
              <a:rPr lang="ru-RU" sz="2000" dirty="0"/>
              <a:t>Налаживание каналов сбыта и партнерских отношений.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DDA6D01-9D33-4E98-BF6F-2B0E41FBE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6569" y="3165566"/>
            <a:ext cx="10108792" cy="50139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Слайд-запрос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56754" y="1254034"/>
            <a:ext cx="13781315" cy="9825447"/>
          </a:xfrm>
        </p:spPr>
        <p:txBody>
          <a:bodyPr/>
          <a:lstStyle/>
          <a:p>
            <a:r>
              <a:rPr lang="ru-RU" sz="3200" dirty="0"/>
              <a:t>Для разработки аппаратного комплекса команде нужно 1 500 000 </a:t>
            </a:r>
            <a:r>
              <a:rPr lang="ru-RU" sz="3200" dirty="0" smtClean="0"/>
              <a:t>руб. </a:t>
            </a:r>
            <a:r>
              <a:rPr lang="ru-RU" sz="3200" dirty="0"/>
              <a:t>и партнер для тестирования продукта.</a:t>
            </a:r>
          </a:p>
          <a:p>
            <a:endParaRPr lang="ru-RU" sz="2800" dirty="0"/>
          </a:p>
          <a:p>
            <a:pPr algn="ctr"/>
            <a:r>
              <a:rPr lang="ru-RU" sz="2800" dirty="0"/>
              <a:t>    </a:t>
            </a:r>
          </a:p>
          <a:p>
            <a:pPr algn="ctr"/>
            <a:endParaRPr lang="ru-RU" sz="2800" dirty="0"/>
          </a:p>
          <a:p>
            <a:pPr algn="ctr"/>
            <a:endParaRPr lang="ru-RU" sz="2800" dirty="0"/>
          </a:p>
          <a:p>
            <a:pPr algn="ctr"/>
            <a:endParaRPr lang="ru-RU" sz="2800" dirty="0"/>
          </a:p>
          <a:p>
            <a:pPr algn="ctr"/>
            <a:endParaRPr lang="ru-RU" sz="2800" dirty="0"/>
          </a:p>
        </p:txBody>
      </p:sp>
      <p:pic>
        <p:nvPicPr>
          <p:cNvPr id="1026" name="Picture 2" descr="C:\Users\kvlad\Downloads\photo_5341401155747570343_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7881" y="2591224"/>
            <a:ext cx="4955902" cy="8241149"/>
          </a:xfrm>
          <a:prstGeom prst="rect">
            <a:avLst/>
          </a:prstGeom>
          <a:noFill/>
        </p:spPr>
      </p:pic>
      <p:pic>
        <p:nvPicPr>
          <p:cNvPr id="1027" name="Picture 3" descr="C:\Users\kvlad\Downloads\photo_5341401155747570344_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3054" y="2451053"/>
            <a:ext cx="7924392" cy="8588911"/>
          </a:xfrm>
          <a:prstGeom prst="rect">
            <a:avLst/>
          </a:prstGeom>
          <a:noFill/>
        </p:spPr>
      </p:pic>
      <p:pic>
        <p:nvPicPr>
          <p:cNvPr id="1028" name="Picture 4" descr="C:\Users\kvlad\Downloads\photo_5341401155747570345_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44800" y="259324"/>
            <a:ext cx="4268517" cy="104785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43389" y="4717344"/>
            <a:ext cx="19668649" cy="1417029"/>
          </a:xfrm>
        </p:spPr>
        <p:txBody>
          <a:bodyPr/>
          <a:lstStyle/>
          <a:p>
            <a:r>
              <a:rPr lang="ru-RU" sz="4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Ксения               Влада              Татьяна                   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Дизайнер презентации     Дизайнер презентации            Модератор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endParaRPr lang="ru-RU" sz="2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>
          <a:xfrm>
            <a:off x="644569" y="9490995"/>
            <a:ext cx="19266288" cy="1417029"/>
          </a:xfrm>
        </p:spPr>
        <p:txBody>
          <a:bodyPr/>
          <a:lstStyle/>
          <a:p>
            <a:r>
              <a:rPr lang="ru-RU" sz="4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Дарья                  Алина                Алёна </a:t>
            </a:r>
          </a:p>
          <a:p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Спикер                                     Пиарщик                               Спикер</a:t>
            </a: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</a:t>
            </a: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C23FC23-90A3-DD1D-32EC-68952CECA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373" y="6367210"/>
            <a:ext cx="3299732" cy="32997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72B2EC0-540B-DC4A-D915-C052542C6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7287" y="6500695"/>
            <a:ext cx="3299732" cy="32997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5CDB9E1-1834-07B7-69C2-5BECA2C6F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48" y="6433945"/>
            <a:ext cx="3299732" cy="32997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F0A3B34-723B-3B51-DAE0-530C500E3D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143"/>
          <a:stretch/>
        </p:blipFill>
        <p:spPr bwMode="auto">
          <a:xfrm>
            <a:off x="1204969" y="1565682"/>
            <a:ext cx="2934811" cy="32997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7FFC68A-2346-FF4B-C2E6-9C8084FCF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6415" y="1608488"/>
            <a:ext cx="3299732" cy="32997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4EC6882-4AD4-35CF-A55A-6BC6ABF188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0328" y="1515273"/>
            <a:ext cx="3364184" cy="3364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1B1A291-1F28-C700-6C3C-CD03D77E21C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1724" t="21272" r="33099" b="39633"/>
          <a:stretch/>
        </p:blipFill>
        <p:spPr>
          <a:xfrm>
            <a:off x="14554199" y="2529839"/>
            <a:ext cx="4717791" cy="4394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0466AAE-FC22-06F3-D787-444AC0ECB97A}"/>
              </a:ext>
            </a:extLst>
          </p:cNvPr>
          <p:cNvSpPr txBox="1"/>
          <p:nvPr/>
        </p:nvSpPr>
        <p:spPr>
          <a:xfrm>
            <a:off x="15008201" y="6952624"/>
            <a:ext cx="4423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Новиков В.А.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1702E96-24E5-E9A3-933D-D84BDEA034E5}"/>
              </a:ext>
            </a:extLst>
          </p:cNvPr>
          <p:cNvSpPr txBox="1"/>
          <p:nvPr/>
        </p:nvSpPr>
        <p:spPr>
          <a:xfrm>
            <a:off x="14811837" y="7790571"/>
            <a:ext cx="5300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Представительное лицо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32645" y="2117368"/>
            <a:ext cx="9741217" cy="911089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844952" y="4606724"/>
            <a:ext cx="8908649" cy="5890588"/>
          </a:xfrm>
        </p:spPr>
        <p:txBody>
          <a:bodyPr/>
          <a:lstStyle/>
          <a:p>
            <a:pPr lvl="0"/>
            <a:r>
              <a:rPr lang="ru-RU" sz="3200" b="1" u="sng" dirty="0"/>
              <a:t>Телефон:</a:t>
            </a:r>
            <a:r>
              <a:rPr lang="ru-RU" sz="3200" b="1" dirty="0"/>
              <a:t> 89093424028</a:t>
            </a:r>
          </a:p>
          <a:p>
            <a:pPr lvl="0"/>
            <a:endParaRPr lang="ru-RU" sz="3200" b="1" dirty="0"/>
          </a:p>
          <a:p>
            <a:r>
              <a:rPr lang="en-US" sz="3200" b="1" u="sng" dirty="0"/>
              <a:t>E-mail</a:t>
            </a:r>
            <a:r>
              <a:rPr lang="ru-RU" sz="3200" b="1" u="sng" dirty="0"/>
              <a:t>:</a:t>
            </a:r>
            <a:r>
              <a:rPr lang="ru-RU" sz="3200" b="1" dirty="0"/>
              <a:t> </a:t>
            </a:r>
            <a:r>
              <a:rPr lang="en-US" sz="3200" b="1" dirty="0"/>
              <a:t>vladislav_novyi@mail.ru</a:t>
            </a:r>
          </a:p>
          <a:p>
            <a:pPr lvl="0"/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3070"/>
            <a:ext cx="13989870" cy="1176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86483" y="2989898"/>
            <a:ext cx="10115162" cy="58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5116</TotalTime>
  <Words>820</Words>
  <Application>Microsoft Office PowerPoint</Application>
  <PresentationFormat>Произвольный</PresentationFormat>
  <Paragraphs>147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Аппаратный комплекс для оценки долговечности алмазных буровых резцов</vt:lpstr>
      <vt:lpstr>Актуальность проекта</vt:lpstr>
      <vt:lpstr>Проблема</vt:lpstr>
      <vt:lpstr>Решение</vt:lpstr>
      <vt:lpstr>Бизнес-модель</vt:lpstr>
      <vt:lpstr>Рынок</vt:lpstr>
      <vt:lpstr>Текущие результаты</vt:lpstr>
      <vt:lpstr>Планы развития</vt:lpstr>
      <vt:lpstr>Слайд-запрос</vt:lpstr>
      <vt:lpstr>Команда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kvlad</cp:lastModifiedBy>
  <cp:revision>31</cp:revision>
  <dcterms:created xsi:type="dcterms:W3CDTF">2023-10-12T08:46:59Z</dcterms:created>
  <dcterms:modified xsi:type="dcterms:W3CDTF">2024-11-25T12:03:47Z</dcterms:modified>
</cp:coreProperties>
</file>