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370" y="-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F14F1-B06E-4BA5-BCC7-10FD29AB2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3109D40-1FDF-5244-F6FF-447EBA94F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4D635B-F88B-C98E-43CA-4953A6552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4DF3A4-FCF8-FD45-97B6-349C3A55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B28065-B976-59D6-53F5-DCA6C258F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765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5CB3FF-BCBB-9E37-E0BE-1156B90D7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6892E0-4C34-28B2-D6CC-117C40AAB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007AF7-4A1B-7166-B3A5-2FB818FE1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CFF4E-3015-9431-3C75-750909E0F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E4DF36-44F9-D096-C03E-565C523B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927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75D2A2-96D1-04D1-7D4A-02A8ECCB9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AE4BB3-9790-9350-32A2-25CDF9F6C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9BAF09-FEB6-CB06-5101-92E8E30B7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5ED1E9-1AC3-0B06-A6E1-6B147D7B6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6F054E-4011-7228-54AB-E5B15E932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67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9815F-925E-E9EB-6CC7-C503B529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7ED033-9962-8221-2E10-2F30625DF8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19E765-EE66-E788-3834-53ADB7CA73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D9F057-DF66-8C20-08F6-04CAB0E32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FF3369-466F-F57B-4E52-F72D7320E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500A78-E605-826F-AB8E-5E9706AC3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458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DCA19F-8280-B7C7-AB4D-F468FAD5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AAB10C-057C-0A08-5CB1-DBB4E2830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BFD7CD-EBC4-97D5-43C9-E11E07620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029984-6A69-1898-27DA-02F8122FB7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227F67-379C-74E1-99C1-611DBC8AC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6152669-5077-5803-3C56-7E93A7FCB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60181B4-5305-D1B7-548B-CC183168E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16A84F2-DFAF-BFDF-F874-6B67956A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7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81789-A8FB-DC1D-A019-401976EAD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2D82CD1-3EBF-F2BF-DB50-B02798E6C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566E6E1-7C14-9BBE-E6E8-8532B6B3D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82C237-B713-E846-24E9-9A4DDF37E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171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3FEB07-6C87-26DF-0C79-475B53FAD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1B96DEB-EDA1-F574-6A1C-D0CCA0952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BE15ED-E49F-9BAA-D418-171D8A3F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154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26051D-465E-6EAE-61F2-990581017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D3BD6D-0F9B-2A4E-1465-944B1A0AB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3F2B01-5023-2D44-5A52-A61A674A62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43056C-AEE2-88F0-3638-813CDED53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EB2837-6C0D-3600-13AB-742577EC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55177B-538C-7174-4BA2-5F8B9D8EC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56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FB8400-D925-0638-3295-1FB692A4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CD9A2A4-81A6-6552-2B55-D9CDC6630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471EBF-3C0E-B99D-8D32-128B924E4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0E01F1-28C7-0358-5E52-A0A5998E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348D41-DBE9-5B7E-91BC-21064FDF8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ED94EA-FF12-A60A-17E0-25712CF1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73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E92EE-C9DE-11A0-DB66-9D503F85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27D98D-E62E-DC74-03A9-07AA8BFF4E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C5BD5A-F446-4AD2-E563-4F3306F02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7FCC68-0366-C0ED-7D3A-EF402C0FB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3362D3-0DB6-50F8-954E-AB9CF9EDD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71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FF6C853-3F71-F9BE-7933-5851B36F68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FA9491-29E4-C8A5-D896-DFB52EB60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77B6D2-7183-E501-ECB1-2439D41B6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5B3390-3092-B6A4-2E05-6EC3C6126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7544C4-EEC7-FC9A-D583-FDF5B4C07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40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2B1977-37D7-94AE-6C37-C2B69373C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10220B-14E9-C32C-2B39-1EA1EBBA8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342220-D26D-DBB7-C4F1-EC6589D15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30D2D-AEDD-4C40-A587-CFAF92EB9E1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DF1076-043C-590F-0FD8-66F5BBAD4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09D8F2-5AF5-8E74-3A11-385D5246D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4AE6E-702F-4951-A4C7-3832CE243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676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EFCC2-6E45-1596-F904-0DA7CD5F1E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8116CF-1BBC-E883-02E1-705F9186C9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7FC22B-72A2-7119-5620-2753F958A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5B4096-90CF-D29A-88FC-0F75E9FCC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20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819D6C-9C25-8571-FF0E-20BA404FA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77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DEA398-A319-3643-9E97-A79864F4A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26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1C2A63-7F3A-2369-1C43-250BA14BC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3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202410-66AA-AD5C-C26C-88BC5039F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2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EE1282-664C-0669-6331-FBBC7F933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49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5C692D-E805-2AEC-0044-6F23F6A57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78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D6BD44-31D2-9902-4F4D-545EC74FF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71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5FBE4B-A33A-851E-EB4A-BC1BA050C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19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A23E56-F125-271B-9FF5-E5C424468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97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AF4991-8BD2-6D85-7DE0-94C8608129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074595"/>
              </p:ext>
            </p:extLst>
          </p:nvPr>
        </p:nvGraphicFramePr>
        <p:xfrm>
          <a:off x="762866" y="463223"/>
          <a:ext cx="4447302" cy="4837622"/>
        </p:xfrm>
        <a:graphic>
          <a:graphicData uri="http://schemas.openxmlformats.org/drawingml/2006/table">
            <a:tbl>
              <a:tblPr/>
              <a:tblGrid>
                <a:gridCol w="1482434">
                  <a:extLst>
                    <a:ext uri="{9D8B030D-6E8A-4147-A177-3AD203B41FA5}">
                      <a16:colId xmlns:a16="http://schemas.microsoft.com/office/drawing/2014/main" val="2076814239"/>
                    </a:ext>
                  </a:extLst>
                </a:gridCol>
                <a:gridCol w="1482434">
                  <a:extLst>
                    <a:ext uri="{9D8B030D-6E8A-4147-A177-3AD203B41FA5}">
                      <a16:colId xmlns:a16="http://schemas.microsoft.com/office/drawing/2014/main" val="1243632517"/>
                    </a:ext>
                  </a:extLst>
                </a:gridCol>
                <a:gridCol w="1482434">
                  <a:extLst>
                    <a:ext uri="{9D8B030D-6E8A-4147-A177-3AD203B41FA5}">
                      <a16:colId xmlns:a16="http://schemas.microsoft.com/office/drawing/2014/main" val="2952537186"/>
                    </a:ext>
                  </a:extLst>
                </a:gridCol>
              </a:tblGrid>
              <a:tr h="445135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500" b="1">
                          <a:effectLst/>
                          <a:latin typeface="Arial" panose="020B0604020202020204" pitchFamily="34" charset="0"/>
                        </a:rPr>
                        <a:t>Себестоимость проекта</a:t>
                      </a:r>
                    </a:p>
                  </a:txBody>
                  <a:tcPr marL="133541" marR="133541" marT="66770" marB="66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endParaRPr lang="ru-RU" sz="2600">
                        <a:effectLst/>
                      </a:endParaRP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6928128"/>
                  </a:ext>
                </a:extLst>
              </a:tr>
              <a:tr h="667703">
                <a:tc>
                  <a:txBody>
                    <a:bodyPr/>
                    <a:lstStyle/>
                    <a:p>
                      <a:pPr rtl="0" fontAlgn="ctr"/>
                      <a:endParaRPr lang="ru-RU" sz="2600">
                        <a:effectLst/>
                      </a:endParaRPr>
                    </a:p>
                  </a:txBody>
                  <a:tcPr marL="33385" marR="33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>
                          <a:effectLst/>
                          <a:latin typeface="Arial" panose="020B0604020202020204" pitchFamily="34" charset="0"/>
                        </a:rPr>
                        <a:t>Стоимость (р. ) (за год)</a:t>
                      </a: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ru-RU" sz="2600" dirty="0">
                        <a:effectLst/>
                      </a:endParaRP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584578"/>
                  </a:ext>
                </a:extLst>
              </a:tr>
              <a:tr h="5898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>
                          <a:effectLst/>
                          <a:latin typeface="Arial" panose="020B0604020202020204" pitchFamily="34" charset="0"/>
                        </a:rPr>
                        <a:t>Интернет</a:t>
                      </a:r>
                    </a:p>
                  </a:txBody>
                  <a:tcPr marL="33385" marR="33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effectLst/>
                          <a:latin typeface="Arial" panose="020B0604020202020204" pitchFamily="34" charset="0"/>
                        </a:rPr>
                        <a:t>360 000</a:t>
                      </a: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ru-RU" sz="2600">
                        <a:effectLst/>
                      </a:endParaRP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846680"/>
                  </a:ext>
                </a:extLst>
              </a:tr>
              <a:tr h="7233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effectLst/>
                          <a:latin typeface="Arial" panose="020B0604020202020204" pitchFamily="34" charset="0"/>
                        </a:rPr>
                        <a:t>Аренда помещения</a:t>
                      </a:r>
                    </a:p>
                  </a:txBody>
                  <a:tcPr marL="33385" marR="33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effectLst/>
                          <a:latin typeface="Arial" panose="020B0604020202020204" pitchFamily="34" charset="0"/>
                        </a:rPr>
                        <a:t>6 480 000</a:t>
                      </a: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ru-RU" sz="2600">
                        <a:effectLst/>
                      </a:endParaRP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754499"/>
                  </a:ext>
                </a:extLst>
              </a:tr>
              <a:tr h="11128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>
                          <a:effectLst/>
                          <a:latin typeface="Arial" panose="020B0604020202020204" pitchFamily="34" charset="0"/>
                        </a:rPr>
                        <a:t>Прочее оборудование (мебель, освещение, декорации)</a:t>
                      </a:r>
                    </a:p>
                  </a:txBody>
                  <a:tcPr marL="33385" marR="33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effectLst/>
                          <a:latin typeface="Arial" panose="020B0604020202020204" pitchFamily="34" charset="0"/>
                        </a:rPr>
                        <a:t>3 000 000</a:t>
                      </a: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ru-RU" sz="2600">
                        <a:effectLst/>
                      </a:endParaRP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508931"/>
                  </a:ext>
                </a:extLst>
              </a:tr>
              <a:tr h="6009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>
                          <a:effectLst/>
                          <a:latin typeface="Arial" panose="020B0604020202020204" pitchFamily="34" charset="0"/>
                        </a:rPr>
                        <a:t>ЖКХ</a:t>
                      </a:r>
                    </a:p>
                  </a:txBody>
                  <a:tcPr marL="33385" marR="33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effectLst/>
                          <a:latin typeface="Arial" panose="020B0604020202020204" pitchFamily="34" charset="0"/>
                        </a:rPr>
                        <a:t>300 000</a:t>
                      </a: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>
                          <a:effectLst/>
                          <a:latin typeface="Arial" panose="020B0604020202020204" pitchFamily="34" charset="0"/>
                        </a:rPr>
                        <a:t>Итог =</a:t>
                      </a: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8920477"/>
                  </a:ext>
                </a:extLst>
              </a:tr>
              <a:tr h="6677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>
                          <a:effectLst/>
                          <a:latin typeface="Arial" panose="020B0604020202020204" pitchFamily="34" charset="0"/>
                        </a:rPr>
                        <a:t>Фонд оплаты труда</a:t>
                      </a:r>
                    </a:p>
                  </a:txBody>
                  <a:tcPr marL="33385" marR="33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effectLst/>
                          <a:latin typeface="Arial" panose="020B0604020202020204" pitchFamily="34" charset="0"/>
                        </a:rPr>
                        <a:t>8 600 000</a:t>
                      </a: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effectLst/>
                          <a:latin typeface="Arial" panose="020B0604020202020204" pitchFamily="34" charset="0"/>
                        </a:rPr>
                        <a:t>18 740 000</a:t>
                      </a:r>
                    </a:p>
                  </a:txBody>
                  <a:tcPr marL="33385" marR="33385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007391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4BC2DC9A-5F1E-B4A2-E5BB-9595FB7F8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581251"/>
              </p:ext>
            </p:extLst>
          </p:nvPr>
        </p:nvGraphicFramePr>
        <p:xfrm>
          <a:off x="5660276" y="463222"/>
          <a:ext cx="5677977" cy="4841705"/>
        </p:xfrm>
        <a:graphic>
          <a:graphicData uri="http://schemas.openxmlformats.org/drawingml/2006/table">
            <a:tbl>
              <a:tblPr/>
              <a:tblGrid>
                <a:gridCol w="1188776">
                  <a:extLst>
                    <a:ext uri="{9D8B030D-6E8A-4147-A177-3AD203B41FA5}">
                      <a16:colId xmlns:a16="http://schemas.microsoft.com/office/drawing/2014/main" val="559687019"/>
                    </a:ext>
                  </a:extLst>
                </a:gridCol>
                <a:gridCol w="1360837">
                  <a:extLst>
                    <a:ext uri="{9D8B030D-6E8A-4147-A177-3AD203B41FA5}">
                      <a16:colId xmlns:a16="http://schemas.microsoft.com/office/drawing/2014/main" val="3616006864"/>
                    </a:ext>
                  </a:extLst>
                </a:gridCol>
                <a:gridCol w="782091">
                  <a:extLst>
                    <a:ext uri="{9D8B030D-6E8A-4147-A177-3AD203B41FA5}">
                      <a16:colId xmlns:a16="http://schemas.microsoft.com/office/drawing/2014/main" val="1142336003"/>
                    </a:ext>
                  </a:extLst>
                </a:gridCol>
                <a:gridCol w="782091">
                  <a:extLst>
                    <a:ext uri="{9D8B030D-6E8A-4147-A177-3AD203B41FA5}">
                      <a16:colId xmlns:a16="http://schemas.microsoft.com/office/drawing/2014/main" val="753105908"/>
                    </a:ext>
                  </a:extLst>
                </a:gridCol>
                <a:gridCol w="782091">
                  <a:extLst>
                    <a:ext uri="{9D8B030D-6E8A-4147-A177-3AD203B41FA5}">
                      <a16:colId xmlns:a16="http://schemas.microsoft.com/office/drawing/2014/main" val="3401103675"/>
                    </a:ext>
                  </a:extLst>
                </a:gridCol>
                <a:gridCol w="782091">
                  <a:extLst>
                    <a:ext uri="{9D8B030D-6E8A-4147-A177-3AD203B41FA5}">
                      <a16:colId xmlns:a16="http://schemas.microsoft.com/office/drawing/2014/main" val="3679535720"/>
                    </a:ext>
                  </a:extLst>
                </a:gridCol>
              </a:tblGrid>
              <a:tr h="32723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Прогноз рентабельности при объеме ЦА составляет</a:t>
                      </a:r>
                    </a:p>
                  </a:txBody>
                  <a:tcPr marL="87474" marR="87474" marT="43737" marB="43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112,0%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300">
                        <a:effectLst/>
                      </a:endParaRP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300">
                        <a:effectLst/>
                      </a:endParaRP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300">
                        <a:effectLst/>
                      </a:endParaRP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584087"/>
                  </a:ext>
                </a:extLst>
              </a:tr>
              <a:tr h="4385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Тарифы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Средняя цена (р.)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Кол-во покупок по SOM в месяц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dirty="0">
                          <a:effectLst/>
                          <a:latin typeface="Arial" panose="020B0604020202020204" pitchFamily="34" charset="0"/>
                        </a:rPr>
                        <a:t>Выручка в месяц (р.)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dirty="0">
                          <a:effectLst/>
                          <a:latin typeface="Arial" panose="020B0604020202020204" pitchFamily="34" charset="0"/>
                        </a:rPr>
                        <a:t>Выручка в год (р.)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300">
                        <a:effectLst/>
                      </a:endParaRP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127073"/>
                  </a:ext>
                </a:extLst>
              </a:tr>
              <a:tr h="40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Билет взрослый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1 050 000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12 600 000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300">
                        <a:effectLst/>
                      </a:endParaRP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0239129"/>
                  </a:ext>
                </a:extLst>
              </a:tr>
              <a:tr h="40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Билет детский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37 500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450 000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ru-RU" sz="1300" dirty="0">
                        <a:effectLst/>
                      </a:endParaRP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650945"/>
                  </a:ext>
                </a:extLst>
              </a:tr>
              <a:tr h="40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Билет льготный*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5 760 000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300">
                        <a:effectLst/>
                      </a:endParaRP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577526"/>
                  </a:ext>
                </a:extLst>
              </a:tr>
              <a:tr h="40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Продажи с ритейлов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3 900 000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ru-RU" sz="1300">
                        <a:effectLst/>
                      </a:endParaRP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1558080"/>
                  </a:ext>
                </a:extLst>
              </a:tr>
              <a:tr h="40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Продажи с кафе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2 520 000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ru-RU" sz="1300" dirty="0">
                        <a:effectLst/>
                      </a:endParaRP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878701"/>
                  </a:ext>
                </a:extLst>
              </a:tr>
              <a:tr h="40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Аренда офисов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2 400 000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ru-RU" sz="1300">
                        <a:effectLst/>
                      </a:endParaRP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600356"/>
                  </a:ext>
                </a:extLst>
              </a:tr>
              <a:tr h="40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Аренда залов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10 800 000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300">
                        <a:effectLst/>
                      </a:endParaRP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470547"/>
                  </a:ext>
                </a:extLst>
              </a:tr>
              <a:tr h="40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Аренда коворкинга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2 120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424 000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5 088 000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300">
                        <a:effectLst/>
                      </a:endParaRP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4196660"/>
                  </a:ext>
                </a:extLst>
              </a:tr>
              <a:tr h="40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Аренда коференц-залов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2 112 000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300">
                          <a:effectLst/>
                        </a:rPr>
                        <a:t>Итог: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7007863"/>
                  </a:ext>
                </a:extLst>
              </a:tr>
              <a:tr h="40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>
                          <a:effectLst/>
                          <a:latin typeface="Arial" panose="020B0604020202020204" pitchFamily="34" charset="0"/>
                        </a:rPr>
                        <a:t>Аренда площадок свободного назначения</a:t>
                      </a:r>
                    </a:p>
                  </a:txBody>
                  <a:tcPr marL="16440" marR="164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600000</a:t>
                      </a:r>
                    </a:p>
                  </a:txBody>
                  <a:tcPr marL="16440" marR="1644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ru-RU" sz="1050" b="0" dirty="0">
                          <a:effectLst/>
                          <a:latin typeface="Arial" panose="020B0604020202020204" pitchFamily="34" charset="0"/>
                        </a:rPr>
                        <a:t>46 230 000</a:t>
                      </a:r>
                    </a:p>
                  </a:txBody>
                  <a:tcPr marL="16440" marR="164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34932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26F253A0-8722-F731-58C7-8D43661CF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172654"/>
              </p:ext>
            </p:extLst>
          </p:nvPr>
        </p:nvGraphicFramePr>
        <p:xfrm>
          <a:off x="762866" y="5709837"/>
          <a:ext cx="5677975" cy="563613"/>
        </p:xfrm>
        <a:graphic>
          <a:graphicData uri="http://schemas.openxmlformats.org/drawingml/2006/table">
            <a:tbl>
              <a:tblPr/>
              <a:tblGrid>
                <a:gridCol w="5677975">
                  <a:extLst>
                    <a:ext uri="{9D8B030D-6E8A-4147-A177-3AD203B41FA5}">
                      <a16:colId xmlns:a16="http://schemas.microsoft.com/office/drawing/2014/main" val="1517428792"/>
                    </a:ext>
                  </a:extLst>
                </a:gridCol>
              </a:tblGrid>
              <a:tr h="5636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effectLst/>
                        </a:rPr>
                        <a:t>Прибыль от основной деятельности </a:t>
                      </a:r>
                      <a:r>
                        <a:rPr lang="ru-RU" sz="1800" b="0" dirty="0">
                          <a:effectLst/>
                          <a:latin typeface="Arial" panose="020B0604020202020204" pitchFamily="34" charset="0"/>
                        </a:rPr>
                        <a:t>27 490 000</a:t>
                      </a:r>
                    </a:p>
                    <a:p>
                      <a:pPr rtl="0" fontAlgn="b"/>
                      <a:endParaRPr lang="ru-RU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417311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B83A5784-53E8-4085-3080-2812EDF62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84216"/>
              </p:ext>
            </p:extLst>
          </p:nvPr>
        </p:nvGraphicFramePr>
        <p:xfrm>
          <a:off x="6589525" y="5709837"/>
          <a:ext cx="4748730" cy="563612"/>
        </p:xfrm>
        <a:graphic>
          <a:graphicData uri="http://schemas.openxmlformats.org/drawingml/2006/table">
            <a:tbl>
              <a:tblPr/>
              <a:tblGrid>
                <a:gridCol w="4748730">
                  <a:extLst>
                    <a:ext uri="{9D8B030D-6E8A-4147-A177-3AD203B41FA5}">
                      <a16:colId xmlns:a16="http://schemas.microsoft.com/office/drawing/2014/main" val="3268434398"/>
                    </a:ext>
                  </a:extLst>
                </a:gridCol>
              </a:tblGrid>
              <a:tr h="563612">
                <a:tc>
                  <a:txBody>
                    <a:bodyPr/>
                    <a:lstStyle/>
                    <a:p>
                      <a:pPr rtl="0" fontAlgn="b"/>
                      <a:r>
                        <a:rPr lang="ru-RU" sz="2000" dirty="0">
                          <a:effectLst/>
                        </a:rPr>
                        <a:t>Рентабельность проекта  137,45%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099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4988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193</Words>
  <Application>Microsoft Office PowerPoint</Application>
  <PresentationFormat>Широкоэкранный</PresentationFormat>
  <Paragraphs>75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Abdrashitova Karina</dc:creator>
  <cp:lastModifiedBy>Abdrashitova Karina</cp:lastModifiedBy>
  <cp:revision>5</cp:revision>
  <dcterms:created xsi:type="dcterms:W3CDTF">2023-11-27T10:51:36Z</dcterms:created>
  <dcterms:modified xsi:type="dcterms:W3CDTF">2023-11-27T17:48:23Z</dcterms:modified>
</cp:coreProperties>
</file>