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6" r:id="rId9"/>
    <p:sldId id="263" r:id="rId10"/>
    <p:sldId id="264" r:id="rId11"/>
    <p:sldId id="265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univertechpred.ru/" TargetMode="External"/><Relationship Id="rId7" Type="http://schemas.openxmlformats.org/officeDocument/2006/relationships/hyperlink" Target="http://www.psu.ru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https://guildstartup.ru/" TargetMode="Externa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7"/>
          <p:cNvSpPr/>
          <p:nvPr/>
        </p:nvSpPr>
        <p:spPr>
          <a:xfrm>
            <a:off x="6100293" y="2328666"/>
            <a:ext cx="6122343" cy="4529334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19" name="Прямоугольник 10"/>
          <p:cNvSpPr/>
          <p:nvPr/>
        </p:nvSpPr>
        <p:spPr>
          <a:xfrm>
            <a:off x="6101108" y="-2"/>
            <a:ext cx="612152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0" name="Прямоугольник 13"/>
          <p:cNvSpPr/>
          <p:nvPr/>
        </p:nvSpPr>
        <p:spPr>
          <a:xfrm>
            <a:off x="6101107" y="5359336"/>
            <a:ext cx="6121528" cy="1514426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1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2" name="Квадрат"/>
          <p:cNvSpPr/>
          <p:nvPr/>
        </p:nvSpPr>
        <p:spPr>
          <a:xfrm>
            <a:off x="8818526" y="2349044"/>
            <a:ext cx="3404109" cy="452933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3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rcRect l="1404" t="159" b="6860"/>
          <a:stretch>
            <a:fillRect/>
          </a:stretch>
        </p:blipFill>
        <p:spPr>
          <a:xfrm>
            <a:off x="8818525" y="2349916"/>
            <a:ext cx="3406183" cy="4516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Рисунок 12" descr="Рисунок 12">
            <a:hlinkClick r:id="rId3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33902" y="123825"/>
            <a:ext cx="2678849" cy="2047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Рисунок 19" descr="Рисунок 19">
            <a:hlinkClick r:id="rId5"/>
          </p:cNvPr>
          <p:cNvPicPr>
            <a:picLocks noChangeAspect="1"/>
          </p:cNvPicPr>
          <p:nvPr/>
        </p:nvPicPr>
        <p:blipFill>
          <a:blip r:embed="rId6">
            <a:extLst/>
          </a:blip>
          <a:srcRect t="26548" b="38218"/>
          <a:stretch>
            <a:fillRect/>
          </a:stretch>
        </p:blipFill>
        <p:spPr>
          <a:xfrm>
            <a:off x="6090894" y="5708005"/>
            <a:ext cx="2619831" cy="9379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Рисунок 23" descr="Рисунок 23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6528048" y="260296"/>
            <a:ext cx="1882550" cy="188255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НАЗВАНИЕ СТАРТАП-ПРОЕКТ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3995936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НАЗВАНИЕ СТАРТАП-ПРОЕКТА</a:t>
            </a:r>
          </a:p>
        </p:txBody>
      </p:sp>
      <p:sp>
        <p:nvSpPr>
          <p:cNvPr id="2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3995936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6" cy="333088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987424"/>
            <a:ext cx="3932239" cy="106997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2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6" cy="333088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987424"/>
            <a:ext cx="3932239" cy="106997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1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6" cy="333088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/>
          <p:cNvSpPr/>
          <p:nvPr/>
        </p:nvSpPr>
        <p:spPr>
          <a:xfrm>
            <a:off x="-1" y="6351158"/>
            <a:ext cx="542263" cy="50684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grpSp>
        <p:nvGrpSpPr>
          <p:cNvPr id="8" name="Группа 9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3" name="Прямоугольник 10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4" name="Прямоугольник 11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5" name="Прямоугольник 12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6" name="Прямоугольник 13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7" name="Прямоугольник 14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7951" y="232405"/>
            <a:ext cx="10515601" cy="32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980728"/>
            <a:ext cx="10515600" cy="5644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6571" y="6456952"/>
            <a:ext cx="284372" cy="28080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ris.dzurskiy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Заголовок 10"/>
          <p:cNvSpPr txBox="1">
            <a:spLocks noGrp="1"/>
          </p:cNvSpPr>
          <p:nvPr>
            <p:ph type="ctrTitle"/>
          </p:nvPr>
        </p:nvSpPr>
        <p:spPr>
          <a:xfrm>
            <a:off x="1023902" y="2428868"/>
            <a:ext cx="3995936" cy="945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8F00FF"/>
                </a:solidFill>
              </a:defRPr>
            </a:lvl1pPr>
          </a:lstStyle>
          <a:p>
            <a:r>
              <a:rPr lang="en-US" sz="3200" b="1" dirty="0" smtClean="0">
                <a:solidFill>
                  <a:schemeClr val="tx1"/>
                </a:solidFill>
              </a:rPr>
              <a:t>“</a:t>
            </a:r>
            <a:r>
              <a:rPr sz="4800" b="1" smtClean="0">
                <a:solidFill>
                  <a:schemeClr val="tx1"/>
                </a:solidFill>
              </a:rPr>
              <a:t>Stud&amp;Work</a:t>
            </a:r>
            <a:r>
              <a:rPr lang="en-US" sz="3200" b="1" dirty="0" smtClean="0">
                <a:solidFill>
                  <a:schemeClr val="tx1"/>
                </a:solidFill>
              </a:rPr>
              <a:t>"</a:t>
            </a:r>
            <a:endParaRPr sz="3200" b="1">
              <a:solidFill>
                <a:schemeClr val="tx1"/>
              </a:solidFill>
            </a:endParaRPr>
          </a:p>
        </p:txBody>
      </p:sp>
      <p:sp>
        <p:nvSpPr>
          <p:cNvPr id="83" name="Подзаголовок 11"/>
          <p:cNvSpPr txBox="1">
            <a:spLocks noGrp="1"/>
          </p:cNvSpPr>
          <p:nvPr>
            <p:ph type="subTitle" sz="quarter" idx="1"/>
          </p:nvPr>
        </p:nvSpPr>
        <p:spPr>
          <a:xfrm>
            <a:off x="309522" y="5786454"/>
            <a:ext cx="5572164" cy="17859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8F00FF"/>
                </a:solidFill>
              </a:defRPr>
            </a:lvl1pPr>
          </a:lstStyle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 студенты биологического факультета ПГНИУ: Бачурин Тимофей,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Дзюрская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Кристина, Соловьева Ксения,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Каменских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Софья</a:t>
            </a:r>
            <a:endParaRPr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5340" y="2214554"/>
            <a:ext cx="410945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itchFamily="18" charset="0"/>
                <a:cs typeface="Times New Roman" pitchFamily="18" charset="0"/>
                <a:sym typeface="Calibri"/>
              </a:rPr>
              <a:t>Проект студентов-экологов 3 курса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itchFamily="18" charset="0"/>
                <a:cs typeface="Times New Roman" pitchFamily="18" charset="0"/>
                <a:sym typeface="Calibri"/>
              </a:rPr>
              <a:t>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itchFamily="18" charset="0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ПРОБЛЕМА</a:t>
            </a:r>
          </a:p>
        </p:txBody>
      </p:sp>
      <p:grpSp>
        <p:nvGrpSpPr>
          <p:cNvPr id="91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86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87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88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89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90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2" name="Текст 2"/>
          <p:cNvSpPr txBox="1"/>
          <p:nvPr/>
        </p:nvSpPr>
        <p:spPr>
          <a:xfrm>
            <a:off x="420954" y="2172149"/>
            <a:ext cx="11457870" cy="18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  <a:p>
            <a:pPr algn="just">
              <a:defRPr sz="24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/>
              <a:t>Мы </a:t>
            </a:r>
            <a:r>
              <a:rPr lang="ru-RU" dirty="0" smtClean="0"/>
              <a:t>–</a:t>
            </a:r>
            <a:r>
              <a:rPr smtClean="0"/>
              <a:t> компания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F00FF"/>
                </a:solidFill>
              </a:rPr>
              <a:t>"</a:t>
            </a:r>
            <a:r>
              <a:rPr smtClean="0">
                <a:solidFill>
                  <a:srgbClr val="8F00FF"/>
                </a:solidFill>
              </a:rPr>
              <a:t>Stud&amp;Work</a:t>
            </a:r>
            <a:r>
              <a:rPr lang="en-US" dirty="0" smtClean="0">
                <a:solidFill>
                  <a:srgbClr val="8F00FF"/>
                </a:solidFill>
              </a:rPr>
              <a:t>"</a:t>
            </a:r>
            <a:r>
              <a:rPr smtClean="0"/>
              <a:t>, помогаем</a:t>
            </a:r>
            <a:r>
              <a:rPr lang="ru-RU" dirty="0" smtClean="0"/>
              <a:t> студентам </a:t>
            </a:r>
            <a:r>
              <a:rPr lang="ru-RU" dirty="0" smtClean="0"/>
              <a:t>и выпускникам среднего </a:t>
            </a:r>
            <a:r>
              <a:rPr lang="ru-RU" dirty="0" smtClean="0"/>
              <a:t>и высшего уровня образования, а также </a:t>
            </a:r>
            <a:r>
              <a:rPr lang="ru-RU" dirty="0" smtClean="0"/>
              <a:t>работодателям</a:t>
            </a:r>
            <a:r>
              <a:rPr smtClean="0"/>
              <a:t>, </a:t>
            </a:r>
            <a:r>
              <a:t>в ситуации поиска вакансий/работников</a:t>
            </a:r>
            <a:r>
              <a:rPr/>
              <a:t>, </a:t>
            </a:r>
            <a:r>
              <a:rPr smtClean="0"/>
              <a:t>реша</a:t>
            </a:r>
            <a:r>
              <a:rPr lang="ru-RU" dirty="0" smtClean="0"/>
              <a:t>я</a:t>
            </a:r>
            <a:r>
              <a:rPr smtClean="0"/>
              <a:t> </a:t>
            </a:r>
            <a:r>
              <a:rPr/>
              <a:t>проблему </a:t>
            </a:r>
            <a:r>
              <a:rPr smtClean="0"/>
              <a:t>нахождения </a:t>
            </a:r>
            <a:r>
              <a:t>места работы/работника с помощью </a:t>
            </a:r>
            <a:r>
              <a:rPr/>
              <a:t>технологии </a:t>
            </a:r>
            <a:r>
              <a:rPr smtClean="0"/>
              <a:t>TECHNET</a:t>
            </a:r>
            <a:r>
              <a:rPr lang="ru-RU" dirty="0" smtClean="0"/>
              <a:t>.</a:t>
            </a: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Описание рын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630936">
              <a:defRPr sz="1932"/>
            </a:lvl1pPr>
          </a:lstStyle>
          <a:p>
            <a:r>
              <a:rPr lang="ru-RU" dirty="0" smtClean="0"/>
              <a:t>ОПИСАНИЕ РЫНКА ПОТРЕБИТЕЛЕЙ</a:t>
            </a:r>
            <a:endParaRPr/>
          </a:p>
        </p:txBody>
      </p:sp>
      <p:sp>
        <p:nvSpPr>
          <p:cNvPr id="109" name="Наша платформа ориентирована на следующие типы клиентов: B2C / B2B / B2G…"/>
          <p:cNvSpPr txBox="1">
            <a:spLocks noGrp="1"/>
          </p:cNvSpPr>
          <p:nvPr>
            <p:ph type="body" idx="1"/>
          </p:nvPr>
        </p:nvSpPr>
        <p:spPr>
          <a:xfrm>
            <a:off x="838200" y="1533381"/>
            <a:ext cx="10515601" cy="37912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t>Наша платформа ориентирована на следующие типы клиентов: B2C / B2B / B2G </a:t>
            </a:r>
          </a:p>
          <a:p>
            <a:r>
              <a:t>B2C - от компании к конечным потребителям, в нашем </a:t>
            </a:r>
            <a:r>
              <a:rPr/>
              <a:t>случае </a:t>
            </a:r>
            <a:r>
              <a:rPr lang="ru-RU" dirty="0" smtClean="0"/>
              <a:t>–</a:t>
            </a:r>
            <a:r>
              <a:rPr smtClean="0"/>
              <a:t> студентам</a:t>
            </a:r>
            <a:endParaRPr/>
          </a:p>
          <a:p>
            <a:r>
              <a:t>B2B - от компании к компаниям, в нашем случае - от нашей компании </a:t>
            </a:r>
            <a:r>
              <a:rPr/>
              <a:t>к </a:t>
            </a:r>
            <a:r>
              <a:rPr smtClean="0"/>
              <a:t>компаниям-работодател</a:t>
            </a:r>
            <a:r>
              <a:rPr lang="ru-RU" dirty="0" smtClean="0"/>
              <a:t>ей</a:t>
            </a:r>
            <a:r>
              <a:rPr smtClean="0"/>
              <a:t> </a:t>
            </a:r>
            <a:endParaRPr/>
          </a:p>
          <a:p>
            <a:r>
              <a:t>B2G - от компании государству, в данном случае - от нашей компании - </a:t>
            </a:r>
            <a:r>
              <a:rPr/>
              <a:t>государственным </a:t>
            </a:r>
            <a:r>
              <a:rPr lang="ru-RU" dirty="0" smtClean="0"/>
              <a:t>учреждениям</a:t>
            </a:r>
            <a:r>
              <a:rPr smtClean="0"/>
              <a:t>, </a:t>
            </a:r>
            <a:r>
              <a:t>например</a:t>
            </a:r>
            <a:r>
              <a:rPr/>
              <a:t>, </a:t>
            </a:r>
            <a:r>
              <a:rPr smtClean="0"/>
              <a:t>университет</a:t>
            </a:r>
            <a:r>
              <a:rPr lang="ru-RU" dirty="0" err="1" smtClean="0"/>
              <a:t>ам</a:t>
            </a:r>
            <a:endParaRPr/>
          </a:p>
        </p:txBody>
      </p:sp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61629" y="6456952"/>
            <a:ext cx="194256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Базовая бизнес-идея</a:t>
            </a:r>
          </a:p>
        </p:txBody>
      </p:sp>
      <p:grpSp>
        <p:nvGrpSpPr>
          <p:cNvPr id="100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95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96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97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98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99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1" name="Текст 2"/>
          <p:cNvSpPr txBox="1"/>
          <p:nvPr/>
        </p:nvSpPr>
        <p:spPr>
          <a:xfrm>
            <a:off x="380960" y="2857496"/>
            <a:ext cx="11457870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defRPr sz="2400"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С помощью технологии TECHNET, будет реализовываться платформа онлайн-рекрутмента по </a:t>
            </a:r>
            <a:r>
              <a:rPr/>
              <a:t>поиску </a:t>
            </a:r>
            <a:r>
              <a:rPr smtClean="0"/>
              <a:t>работы</a:t>
            </a:r>
            <a:r>
              <a:rPr lang="ru-RU" dirty="0" smtClean="0"/>
              <a:t> по своей специальности </a:t>
            </a:r>
            <a:r>
              <a:rPr smtClean="0"/>
              <a:t>для </a:t>
            </a:r>
            <a:r>
              <a:rPr smtClean="0"/>
              <a:t>студентов</a:t>
            </a:r>
            <a:r>
              <a:rPr lang="ru-RU" dirty="0" smtClean="0"/>
              <a:t> и выпускников  </a:t>
            </a:r>
            <a:r>
              <a:rPr lang="ru-RU" dirty="0" smtClean="0"/>
              <a:t>среднего и высшего образования</a:t>
            </a:r>
            <a:r>
              <a:rPr smtClean="0"/>
              <a:t>, </a:t>
            </a:r>
            <a:r>
              <a:rPr lang="ru-RU" dirty="0" smtClean="0"/>
              <a:t>которая </a:t>
            </a:r>
            <a:r>
              <a:rPr lang="ru-RU" dirty="0" smtClean="0"/>
              <a:t>даст возможность для </a:t>
            </a:r>
            <a:r>
              <a:rPr lang="ru-RU" dirty="0" smtClean="0"/>
              <a:t>компаний (работодателей) привлечь</a:t>
            </a:r>
            <a:r>
              <a:rPr lang="ru-RU" dirty="0" smtClean="0"/>
              <a:t> </a:t>
            </a:r>
            <a:r>
              <a:rPr lang="ru-RU" dirty="0" smtClean="0"/>
              <a:t>молодых </a:t>
            </a:r>
            <a:r>
              <a:rPr lang="ru-RU" dirty="0" smtClean="0"/>
              <a:t>специалистов</a:t>
            </a:r>
            <a:r>
              <a:rPr lang="ru-RU" dirty="0" smtClean="0"/>
              <a:t> </a:t>
            </a:r>
            <a:r>
              <a:rPr lang="ru-RU" dirty="0" smtClean="0"/>
              <a:t>для работы на своих предприятиях.</a:t>
            </a: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5"/>
          <p:cNvSpPr txBox="1"/>
          <p:nvPr/>
        </p:nvSpPr>
        <p:spPr>
          <a:xfrm>
            <a:off x="787914" y="1268759"/>
            <a:ext cx="9923548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rPr smtClean="0"/>
              <a:t>Потребител</a:t>
            </a:r>
            <a:r>
              <a:rPr lang="ru-RU" dirty="0" smtClean="0"/>
              <a:t>и</a:t>
            </a:r>
            <a:r>
              <a:rPr smtClean="0"/>
              <a:t>:</a:t>
            </a:r>
            <a:endParaRPr/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70% студентов заинтересованы в поиске работы по своей специальности уже сейчас;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83% студентов готовы пользоваться нашим продуктом;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30% компаний готовы сотрудничать.</a:t>
            </a:r>
          </a:p>
        </p:txBody>
      </p:sp>
      <p:sp>
        <p:nvSpPr>
          <p:cNvPr id="104" name="TextBox 6"/>
          <p:cNvSpPr txBox="1"/>
          <p:nvPr/>
        </p:nvSpPr>
        <p:spPr>
          <a:xfrm>
            <a:off x="807915" y="3212975"/>
            <a:ext cx="10893064" cy="1247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t>Проблемы: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73,3% студентов считают, что существует проблема с поиском работы по своей специальности;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«Текучка кадров» в компаниях. </a:t>
            </a:r>
          </a:p>
        </p:txBody>
      </p:sp>
      <p:sp>
        <p:nvSpPr>
          <p:cNvPr id="105" name="TextBox 7"/>
          <p:cNvSpPr txBox="1"/>
          <p:nvPr/>
        </p:nvSpPr>
        <p:spPr>
          <a:xfrm>
            <a:off x="754593" y="4869160"/>
            <a:ext cx="8826995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t>Уникальное ценностное предложение:</a:t>
            </a:r>
          </a:p>
          <a:p>
            <a:pPr>
              <a:defRPr sz="2000" b="1"/>
            </a:pPr>
            <a:r>
              <a:t>Единственная платформа, включающая в себя вакансии только для студентов</a:t>
            </a:r>
            <a:r>
              <a:rPr sz="1800"/>
              <a:t>.</a:t>
            </a:r>
          </a:p>
        </p:txBody>
      </p:sp>
      <p:sp>
        <p:nvSpPr>
          <p:cNvPr id="106" name="Текст 2"/>
          <p:cNvSpPr txBox="1"/>
          <p:nvPr/>
        </p:nvSpPr>
        <p:spPr>
          <a:xfrm>
            <a:off x="420955" y="35685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ХАРАКТЕРИСТИКА РЫНКА ПОТРЕБИТЕЛЕЙ</a:t>
            </a: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55640" y="210471"/>
            <a:ext cx="625508" cy="625509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7"/>
          <p:cNvSpPr txBox="1"/>
          <p:nvPr/>
        </p:nvSpPr>
        <p:spPr>
          <a:xfrm>
            <a:off x="7310446" y="928670"/>
            <a:ext cx="245195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t>Анализ конкурентов:</a:t>
            </a:r>
          </a:p>
          <a:p>
            <a:pPr marL="285750" indent="-285750">
              <a:buSzPct val="100000"/>
              <a:defRPr sz="2000" b="1"/>
            </a:pPr>
            <a:endParaRPr/>
          </a:p>
        </p:txBody>
      </p:sp>
      <p:sp>
        <p:nvSpPr>
          <p:cNvPr id="114" name="TextBox 8"/>
          <p:cNvSpPr txBox="1"/>
          <p:nvPr/>
        </p:nvSpPr>
        <p:spPr>
          <a:xfrm>
            <a:off x="380960" y="3786190"/>
            <a:ext cx="4286279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rPr/>
              <a:t>Конкурентные </a:t>
            </a:r>
            <a:r>
              <a:rPr smtClean="0"/>
              <a:t>преимущества</a:t>
            </a:r>
            <a:r>
              <a:rPr lang="ru-RU" dirty="0" smtClean="0"/>
              <a:t> нашей </a:t>
            </a:r>
            <a:r>
              <a:rPr lang="ru-RU" dirty="0" err="1" smtClean="0"/>
              <a:t>интернет-платформы</a:t>
            </a:r>
            <a:r>
              <a:rPr smtClean="0"/>
              <a:t>:</a:t>
            </a:r>
            <a:endParaRPr/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Вакансии только для студентов;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Удобный интерфейс;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Высокая вероятность найти работу/сотрудников.</a:t>
            </a:r>
          </a:p>
        </p:txBody>
      </p:sp>
      <p:sp>
        <p:nvSpPr>
          <p:cNvPr id="115" name="Текст 2"/>
          <p:cNvSpPr txBox="1"/>
          <p:nvPr/>
        </p:nvSpPr>
        <p:spPr>
          <a:xfrm>
            <a:off x="420955" y="35685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АНАЛИЗ РЫНКА КОНКУРЕНТОВ</a:t>
            </a:r>
            <a:endParaRPr/>
          </a:p>
        </p:txBody>
      </p:sp>
      <p:sp>
        <p:nvSpPr>
          <p:cNvPr id="116" name="TextBox 9"/>
          <p:cNvSpPr txBox="1"/>
          <p:nvPr/>
        </p:nvSpPr>
        <p:spPr>
          <a:xfrm>
            <a:off x="380960" y="1285860"/>
            <a:ext cx="47735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8F00FF"/>
                </a:solidFill>
              </a:defRPr>
            </a:pPr>
            <a:r>
              <a:rPr lang="ru-RU" dirty="0" smtClean="0"/>
              <a:t>Потенциальные сайты-конкуренты</a:t>
            </a:r>
            <a:r>
              <a:rPr smtClean="0"/>
              <a:t>:</a:t>
            </a:r>
            <a:endParaRPr/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Hh.ru;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Zarplata.ru;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Superjob.ru;</a:t>
            </a:r>
          </a:p>
        </p:txBody>
      </p:sp>
      <p:sp>
        <p:nvSpPr>
          <p:cNvPr id="117" name="TextBox 1"/>
          <p:cNvSpPr txBox="1"/>
          <p:nvPr/>
        </p:nvSpPr>
        <p:spPr>
          <a:xfrm>
            <a:off x="2973367" y="1654102"/>
            <a:ext cx="5237153" cy="949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Rabota.ru;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Worki.ru;</a:t>
            </a:r>
          </a:p>
          <a:p>
            <a:pPr marL="285750" indent="-285750">
              <a:buSzPct val="100000"/>
              <a:buFont typeface="Arial"/>
              <a:buChar char="•"/>
              <a:defRPr sz="2000" b="1"/>
            </a:pPr>
            <a:r>
              <a:t>Vakant.ru.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4430" y="1428736"/>
            <a:ext cx="6858048" cy="4214842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14" descr="Рисунок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8327" y="159601"/>
            <a:ext cx="542954" cy="625509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бизнес-модель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60" y="857232"/>
            <a:ext cx="1143008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9522" y="928670"/>
            <a:ext cx="11644394" cy="5357850"/>
            <a:chOff x="0" y="0"/>
            <a:chExt cx="20104100" cy="12273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22732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28759"/>
              <a:ext cx="20104100" cy="69508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28759"/>
              <a:ext cx="20104100" cy="69861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5379" y="5052354"/>
              <a:ext cx="15598634" cy="6227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518" y="3645632"/>
              <a:ext cx="5728836" cy="8354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6834" y="6106531"/>
              <a:ext cx="2651139" cy="6171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00252" y="6137721"/>
              <a:ext cx="2575560" cy="541655"/>
            </a:xfrm>
            <a:custGeom>
              <a:avLst/>
              <a:gdLst/>
              <a:ahLst/>
              <a:cxnLst/>
              <a:rect l="l" t="t" r="r" b="b"/>
              <a:pathLst>
                <a:path w="2575559" h="541654">
                  <a:moveTo>
                    <a:pt x="2486278" y="0"/>
                  </a:moveTo>
                  <a:lnTo>
                    <a:pt x="89113" y="0"/>
                  </a:lnTo>
                  <a:lnTo>
                    <a:pt x="54426" y="7003"/>
                  </a:lnTo>
                  <a:lnTo>
                    <a:pt x="26100" y="26100"/>
                  </a:lnTo>
                  <a:lnTo>
                    <a:pt x="7003" y="54426"/>
                  </a:lnTo>
                  <a:lnTo>
                    <a:pt x="0" y="89113"/>
                  </a:lnTo>
                  <a:lnTo>
                    <a:pt x="0" y="452253"/>
                  </a:lnTo>
                  <a:lnTo>
                    <a:pt x="7003" y="486940"/>
                  </a:lnTo>
                  <a:lnTo>
                    <a:pt x="26100" y="515266"/>
                  </a:lnTo>
                  <a:lnTo>
                    <a:pt x="54426" y="534364"/>
                  </a:lnTo>
                  <a:lnTo>
                    <a:pt x="89113" y="541367"/>
                  </a:lnTo>
                  <a:lnTo>
                    <a:pt x="2486278" y="541367"/>
                  </a:lnTo>
                  <a:lnTo>
                    <a:pt x="2520965" y="534364"/>
                  </a:lnTo>
                  <a:lnTo>
                    <a:pt x="2549291" y="515266"/>
                  </a:lnTo>
                  <a:lnTo>
                    <a:pt x="2568389" y="486940"/>
                  </a:lnTo>
                  <a:lnTo>
                    <a:pt x="2575392" y="452253"/>
                  </a:lnTo>
                  <a:lnTo>
                    <a:pt x="2575392" y="89113"/>
                  </a:lnTo>
                  <a:lnTo>
                    <a:pt x="2568389" y="54426"/>
                  </a:lnTo>
                  <a:lnTo>
                    <a:pt x="2549291" y="26100"/>
                  </a:lnTo>
                  <a:lnTo>
                    <a:pt x="2520965" y="7003"/>
                  </a:lnTo>
                  <a:lnTo>
                    <a:pt x="2486278" y="0"/>
                  </a:lnTo>
                  <a:close/>
                </a:path>
              </a:pathLst>
            </a:custGeom>
            <a:solidFill>
              <a:srgbClr val="FFFFFF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0784" y="7937822"/>
              <a:ext cx="4506936" cy="8332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75291" y="7960100"/>
              <a:ext cx="4449445" cy="775335"/>
            </a:xfrm>
            <a:custGeom>
              <a:avLst/>
              <a:gdLst/>
              <a:ahLst/>
              <a:cxnLst/>
              <a:rect l="l" t="t" r="r" b="b"/>
              <a:pathLst>
                <a:path w="4449445" h="775334">
                  <a:moveTo>
                    <a:pt x="4201721" y="0"/>
                  </a:moveTo>
                  <a:lnTo>
                    <a:pt x="247291" y="0"/>
                  </a:lnTo>
                  <a:lnTo>
                    <a:pt x="197453" y="5024"/>
                  </a:lnTo>
                  <a:lnTo>
                    <a:pt x="151034" y="19433"/>
                  </a:lnTo>
                  <a:lnTo>
                    <a:pt x="109028" y="42233"/>
                  </a:lnTo>
                  <a:lnTo>
                    <a:pt x="72429" y="72429"/>
                  </a:lnTo>
                  <a:lnTo>
                    <a:pt x="42233" y="109028"/>
                  </a:lnTo>
                  <a:lnTo>
                    <a:pt x="19433" y="151034"/>
                  </a:lnTo>
                  <a:lnTo>
                    <a:pt x="5024" y="197453"/>
                  </a:lnTo>
                  <a:lnTo>
                    <a:pt x="0" y="247291"/>
                  </a:lnTo>
                  <a:lnTo>
                    <a:pt x="0" y="527999"/>
                  </a:lnTo>
                  <a:lnTo>
                    <a:pt x="5024" y="577837"/>
                  </a:lnTo>
                  <a:lnTo>
                    <a:pt x="19433" y="624256"/>
                  </a:lnTo>
                  <a:lnTo>
                    <a:pt x="42233" y="666262"/>
                  </a:lnTo>
                  <a:lnTo>
                    <a:pt x="72429" y="702861"/>
                  </a:lnTo>
                  <a:lnTo>
                    <a:pt x="109028" y="733057"/>
                  </a:lnTo>
                  <a:lnTo>
                    <a:pt x="151034" y="755857"/>
                  </a:lnTo>
                  <a:lnTo>
                    <a:pt x="197453" y="770267"/>
                  </a:lnTo>
                  <a:lnTo>
                    <a:pt x="247291" y="775291"/>
                  </a:lnTo>
                  <a:lnTo>
                    <a:pt x="4201721" y="775291"/>
                  </a:lnTo>
                  <a:lnTo>
                    <a:pt x="4251559" y="770267"/>
                  </a:lnTo>
                  <a:lnTo>
                    <a:pt x="4297978" y="755857"/>
                  </a:lnTo>
                  <a:lnTo>
                    <a:pt x="4339984" y="733057"/>
                  </a:lnTo>
                  <a:lnTo>
                    <a:pt x="4376582" y="702861"/>
                  </a:lnTo>
                  <a:lnTo>
                    <a:pt x="4406779" y="666262"/>
                  </a:lnTo>
                  <a:lnTo>
                    <a:pt x="4429579" y="624256"/>
                  </a:lnTo>
                  <a:lnTo>
                    <a:pt x="4443988" y="577837"/>
                  </a:lnTo>
                  <a:lnTo>
                    <a:pt x="4449012" y="528000"/>
                  </a:lnTo>
                  <a:lnTo>
                    <a:pt x="4449012" y="247291"/>
                  </a:lnTo>
                  <a:lnTo>
                    <a:pt x="4443988" y="197453"/>
                  </a:lnTo>
                  <a:lnTo>
                    <a:pt x="4429579" y="151034"/>
                  </a:lnTo>
                  <a:lnTo>
                    <a:pt x="4406779" y="109028"/>
                  </a:lnTo>
                  <a:lnTo>
                    <a:pt x="4376582" y="72429"/>
                  </a:lnTo>
                  <a:lnTo>
                    <a:pt x="4339984" y="42233"/>
                  </a:lnTo>
                  <a:lnTo>
                    <a:pt x="4297978" y="19433"/>
                  </a:lnTo>
                  <a:lnTo>
                    <a:pt x="4251559" y="5024"/>
                  </a:lnTo>
                  <a:lnTo>
                    <a:pt x="4201721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04151" y="7937822"/>
              <a:ext cx="4506936" cy="8332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28657" y="7960100"/>
              <a:ext cx="4449445" cy="775335"/>
            </a:xfrm>
            <a:custGeom>
              <a:avLst/>
              <a:gdLst/>
              <a:ahLst/>
              <a:cxnLst/>
              <a:rect l="l" t="t" r="r" b="b"/>
              <a:pathLst>
                <a:path w="4449445" h="775334">
                  <a:moveTo>
                    <a:pt x="4201721" y="0"/>
                  </a:moveTo>
                  <a:lnTo>
                    <a:pt x="247291" y="0"/>
                  </a:lnTo>
                  <a:lnTo>
                    <a:pt x="197453" y="5024"/>
                  </a:lnTo>
                  <a:lnTo>
                    <a:pt x="151034" y="19433"/>
                  </a:lnTo>
                  <a:lnTo>
                    <a:pt x="109028" y="42233"/>
                  </a:lnTo>
                  <a:lnTo>
                    <a:pt x="72429" y="72429"/>
                  </a:lnTo>
                  <a:lnTo>
                    <a:pt x="42233" y="109028"/>
                  </a:lnTo>
                  <a:lnTo>
                    <a:pt x="19433" y="151034"/>
                  </a:lnTo>
                  <a:lnTo>
                    <a:pt x="5024" y="197453"/>
                  </a:lnTo>
                  <a:lnTo>
                    <a:pt x="0" y="247291"/>
                  </a:lnTo>
                  <a:lnTo>
                    <a:pt x="0" y="527999"/>
                  </a:lnTo>
                  <a:lnTo>
                    <a:pt x="5024" y="577837"/>
                  </a:lnTo>
                  <a:lnTo>
                    <a:pt x="19433" y="624256"/>
                  </a:lnTo>
                  <a:lnTo>
                    <a:pt x="42233" y="666262"/>
                  </a:lnTo>
                  <a:lnTo>
                    <a:pt x="72429" y="702861"/>
                  </a:lnTo>
                  <a:lnTo>
                    <a:pt x="109028" y="733057"/>
                  </a:lnTo>
                  <a:lnTo>
                    <a:pt x="151034" y="755857"/>
                  </a:lnTo>
                  <a:lnTo>
                    <a:pt x="197453" y="770267"/>
                  </a:lnTo>
                  <a:lnTo>
                    <a:pt x="247291" y="775291"/>
                  </a:lnTo>
                  <a:lnTo>
                    <a:pt x="4201721" y="775291"/>
                  </a:lnTo>
                  <a:lnTo>
                    <a:pt x="4251559" y="770267"/>
                  </a:lnTo>
                  <a:lnTo>
                    <a:pt x="4297978" y="755857"/>
                  </a:lnTo>
                  <a:lnTo>
                    <a:pt x="4339984" y="733057"/>
                  </a:lnTo>
                  <a:lnTo>
                    <a:pt x="4376582" y="702861"/>
                  </a:lnTo>
                  <a:lnTo>
                    <a:pt x="4406779" y="666262"/>
                  </a:lnTo>
                  <a:lnTo>
                    <a:pt x="4429579" y="624256"/>
                  </a:lnTo>
                  <a:lnTo>
                    <a:pt x="4443988" y="577837"/>
                  </a:lnTo>
                  <a:lnTo>
                    <a:pt x="4449012" y="528000"/>
                  </a:lnTo>
                  <a:lnTo>
                    <a:pt x="4449012" y="247291"/>
                  </a:lnTo>
                  <a:lnTo>
                    <a:pt x="4443988" y="197453"/>
                  </a:lnTo>
                  <a:lnTo>
                    <a:pt x="4429579" y="151034"/>
                  </a:lnTo>
                  <a:lnTo>
                    <a:pt x="4406779" y="109028"/>
                  </a:lnTo>
                  <a:lnTo>
                    <a:pt x="4376582" y="72429"/>
                  </a:lnTo>
                  <a:lnTo>
                    <a:pt x="4339984" y="42233"/>
                  </a:lnTo>
                  <a:lnTo>
                    <a:pt x="4297978" y="19433"/>
                  </a:lnTo>
                  <a:lnTo>
                    <a:pt x="4251559" y="5024"/>
                  </a:lnTo>
                  <a:lnTo>
                    <a:pt x="4201721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57517" y="7937822"/>
              <a:ext cx="4506936" cy="8332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27936" y="8183815"/>
              <a:ext cx="2774673" cy="2506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82024" y="7960100"/>
              <a:ext cx="4449012" cy="7752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2106" y="8187138"/>
              <a:ext cx="1585976" cy="3113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1873" y="6596657"/>
              <a:ext cx="3662582" cy="73073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75391" y="6245873"/>
              <a:ext cx="2203836" cy="3297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02417" y="333974"/>
              <a:ext cx="2508435" cy="3113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66815" y="333974"/>
              <a:ext cx="1585976" cy="3113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5291" y="6627847"/>
              <a:ext cx="3586835" cy="6549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733531" y="333974"/>
              <a:ext cx="2337519" cy="2952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151165" y="330654"/>
              <a:ext cx="5744845" cy="250825"/>
            </a:xfrm>
            <a:custGeom>
              <a:avLst/>
              <a:gdLst/>
              <a:ahLst/>
              <a:cxnLst/>
              <a:rect l="l" t="t" r="r" b="b"/>
              <a:pathLst>
                <a:path w="5744844" h="250825">
                  <a:moveTo>
                    <a:pt x="214566" y="124841"/>
                  </a:moveTo>
                  <a:lnTo>
                    <a:pt x="206756" y="73050"/>
                  </a:lnTo>
                  <a:lnTo>
                    <a:pt x="186080" y="36042"/>
                  </a:lnTo>
                  <a:lnTo>
                    <a:pt x="186080" y="124841"/>
                  </a:lnTo>
                  <a:lnTo>
                    <a:pt x="185420" y="140017"/>
                  </a:lnTo>
                  <a:lnTo>
                    <a:pt x="175514" y="178130"/>
                  </a:lnTo>
                  <a:lnTo>
                    <a:pt x="147154" y="210997"/>
                  </a:lnTo>
                  <a:lnTo>
                    <a:pt x="107276" y="222161"/>
                  </a:lnTo>
                  <a:lnTo>
                    <a:pt x="96507" y="221462"/>
                  </a:lnTo>
                  <a:lnTo>
                    <a:pt x="58839" y="204762"/>
                  </a:lnTo>
                  <a:lnTo>
                    <a:pt x="34353" y="166649"/>
                  </a:lnTo>
                  <a:lnTo>
                    <a:pt x="28486" y="124841"/>
                  </a:lnTo>
                  <a:lnTo>
                    <a:pt x="29133" y="109677"/>
                  </a:lnTo>
                  <a:lnTo>
                    <a:pt x="38925" y="71564"/>
                  </a:lnTo>
                  <a:lnTo>
                    <a:pt x="67284" y="38684"/>
                  </a:lnTo>
                  <a:lnTo>
                    <a:pt x="107276" y="27533"/>
                  </a:lnTo>
                  <a:lnTo>
                    <a:pt x="118046" y="28232"/>
                  </a:lnTo>
                  <a:lnTo>
                    <a:pt x="155651" y="44932"/>
                  </a:lnTo>
                  <a:lnTo>
                    <a:pt x="180136" y="83032"/>
                  </a:lnTo>
                  <a:lnTo>
                    <a:pt x="186080" y="124841"/>
                  </a:lnTo>
                  <a:lnTo>
                    <a:pt x="186080" y="36042"/>
                  </a:lnTo>
                  <a:lnTo>
                    <a:pt x="184213" y="33591"/>
                  </a:lnTo>
                  <a:lnTo>
                    <a:pt x="178054" y="27533"/>
                  </a:lnTo>
                  <a:lnTo>
                    <a:pt x="174040" y="23583"/>
                  </a:lnTo>
                  <a:lnTo>
                    <a:pt x="136652" y="3797"/>
                  </a:lnTo>
                  <a:lnTo>
                    <a:pt x="107276" y="0"/>
                  </a:lnTo>
                  <a:lnTo>
                    <a:pt x="92163" y="952"/>
                  </a:lnTo>
                  <a:lnTo>
                    <a:pt x="51981" y="15189"/>
                  </a:lnTo>
                  <a:lnTo>
                    <a:pt x="21475" y="45186"/>
                  </a:lnTo>
                  <a:lnTo>
                    <a:pt x="3479" y="89001"/>
                  </a:lnTo>
                  <a:lnTo>
                    <a:pt x="0" y="124841"/>
                  </a:lnTo>
                  <a:lnTo>
                    <a:pt x="876" y="143421"/>
                  </a:lnTo>
                  <a:lnTo>
                    <a:pt x="13893" y="191300"/>
                  </a:lnTo>
                  <a:lnTo>
                    <a:pt x="40525" y="226098"/>
                  </a:lnTo>
                  <a:lnTo>
                    <a:pt x="77914" y="245884"/>
                  </a:lnTo>
                  <a:lnTo>
                    <a:pt x="107276" y="249682"/>
                  </a:lnTo>
                  <a:lnTo>
                    <a:pt x="122402" y="248742"/>
                  </a:lnTo>
                  <a:lnTo>
                    <a:pt x="162585" y="234492"/>
                  </a:lnTo>
                  <a:lnTo>
                    <a:pt x="193090" y="204508"/>
                  </a:lnTo>
                  <a:lnTo>
                    <a:pt x="211086" y="160680"/>
                  </a:lnTo>
                  <a:lnTo>
                    <a:pt x="213690" y="143421"/>
                  </a:lnTo>
                  <a:lnTo>
                    <a:pt x="214566" y="124841"/>
                  </a:lnTo>
                  <a:close/>
                </a:path>
                <a:path w="5744844" h="250825">
                  <a:moveTo>
                    <a:pt x="397903" y="64084"/>
                  </a:moveTo>
                  <a:lnTo>
                    <a:pt x="249809" y="64084"/>
                  </a:lnTo>
                  <a:lnTo>
                    <a:pt x="249809" y="90195"/>
                  </a:lnTo>
                  <a:lnTo>
                    <a:pt x="310095" y="90195"/>
                  </a:lnTo>
                  <a:lnTo>
                    <a:pt x="310095" y="246367"/>
                  </a:lnTo>
                  <a:lnTo>
                    <a:pt x="338099" y="246367"/>
                  </a:lnTo>
                  <a:lnTo>
                    <a:pt x="338099" y="90195"/>
                  </a:lnTo>
                  <a:lnTo>
                    <a:pt x="397903" y="90195"/>
                  </a:lnTo>
                  <a:lnTo>
                    <a:pt x="397903" y="64084"/>
                  </a:lnTo>
                  <a:close/>
                </a:path>
                <a:path w="5744844" h="250825">
                  <a:moveTo>
                    <a:pt x="564553" y="187972"/>
                  </a:moveTo>
                  <a:lnTo>
                    <a:pt x="563130" y="181051"/>
                  </a:lnTo>
                  <a:lnTo>
                    <a:pt x="560273" y="174802"/>
                  </a:lnTo>
                  <a:lnTo>
                    <a:pt x="557428" y="168478"/>
                  </a:lnTo>
                  <a:lnTo>
                    <a:pt x="553440" y="163372"/>
                  </a:lnTo>
                  <a:lnTo>
                    <a:pt x="548297" y="159499"/>
                  </a:lnTo>
                  <a:lnTo>
                    <a:pt x="543229" y="155536"/>
                  </a:lnTo>
                  <a:lnTo>
                    <a:pt x="537260" y="153327"/>
                  </a:lnTo>
                  <a:lnTo>
                    <a:pt x="530377" y="152857"/>
                  </a:lnTo>
                  <a:lnTo>
                    <a:pt x="530377" y="150952"/>
                  </a:lnTo>
                  <a:lnTo>
                    <a:pt x="560209" y="119849"/>
                  </a:lnTo>
                  <a:lnTo>
                    <a:pt x="560755" y="112509"/>
                  </a:lnTo>
                  <a:lnTo>
                    <a:pt x="560260" y="105460"/>
                  </a:lnTo>
                  <a:lnTo>
                    <a:pt x="537679" y="72097"/>
                  </a:lnTo>
                  <a:lnTo>
                    <a:pt x="497624" y="61709"/>
                  </a:lnTo>
                  <a:lnTo>
                    <a:pt x="488289" y="62141"/>
                  </a:lnTo>
                  <a:lnTo>
                    <a:pt x="450748" y="75895"/>
                  </a:lnTo>
                  <a:lnTo>
                    <a:pt x="431634" y="112026"/>
                  </a:lnTo>
                  <a:lnTo>
                    <a:pt x="461073" y="112026"/>
                  </a:lnTo>
                  <a:lnTo>
                    <a:pt x="461467" y="104508"/>
                  </a:lnTo>
                  <a:lnTo>
                    <a:pt x="465226" y="98386"/>
                  </a:lnTo>
                  <a:lnTo>
                    <a:pt x="499046" y="86398"/>
                  </a:lnTo>
                  <a:lnTo>
                    <a:pt x="506539" y="86868"/>
                  </a:lnTo>
                  <a:lnTo>
                    <a:pt x="532269" y="105308"/>
                  </a:lnTo>
                  <a:lnTo>
                    <a:pt x="532269" y="121043"/>
                  </a:lnTo>
                  <a:lnTo>
                    <a:pt x="499516" y="140030"/>
                  </a:lnTo>
                  <a:lnTo>
                    <a:pt x="468185" y="140030"/>
                  </a:lnTo>
                  <a:lnTo>
                    <a:pt x="468185" y="165188"/>
                  </a:lnTo>
                  <a:lnTo>
                    <a:pt x="506958" y="165188"/>
                  </a:lnTo>
                  <a:lnTo>
                    <a:pt x="513410" y="166458"/>
                  </a:lnTo>
                  <a:lnTo>
                    <a:pt x="524319" y="171526"/>
                  </a:lnTo>
                  <a:lnTo>
                    <a:pt x="528548" y="175082"/>
                  </a:lnTo>
                  <a:lnTo>
                    <a:pt x="531558" y="179666"/>
                  </a:lnTo>
                  <a:lnTo>
                    <a:pt x="534568" y="184175"/>
                  </a:lnTo>
                  <a:lnTo>
                    <a:pt x="536067" y="189484"/>
                  </a:lnTo>
                  <a:lnTo>
                    <a:pt x="536067" y="195567"/>
                  </a:lnTo>
                  <a:lnTo>
                    <a:pt x="503364" y="224574"/>
                  </a:lnTo>
                  <a:lnTo>
                    <a:pt x="495249" y="225005"/>
                  </a:lnTo>
                  <a:lnTo>
                    <a:pt x="487387" y="224599"/>
                  </a:lnTo>
                  <a:lnTo>
                    <a:pt x="457276" y="199847"/>
                  </a:lnTo>
                  <a:lnTo>
                    <a:pt x="427367" y="199847"/>
                  </a:lnTo>
                  <a:lnTo>
                    <a:pt x="447332" y="236245"/>
                  </a:lnTo>
                  <a:lnTo>
                    <a:pt x="486308" y="249770"/>
                  </a:lnTo>
                  <a:lnTo>
                    <a:pt x="495719" y="250164"/>
                  </a:lnTo>
                  <a:lnTo>
                    <a:pt x="505421" y="249745"/>
                  </a:lnTo>
                  <a:lnTo>
                    <a:pt x="545084" y="235381"/>
                  </a:lnTo>
                  <a:lnTo>
                    <a:pt x="564553" y="195567"/>
                  </a:lnTo>
                  <a:lnTo>
                    <a:pt x="564553" y="187972"/>
                  </a:lnTo>
                  <a:close/>
                </a:path>
                <a:path w="5744844" h="250825">
                  <a:moveTo>
                    <a:pt x="746290" y="187502"/>
                  </a:moveTo>
                  <a:lnTo>
                    <a:pt x="729322" y="146329"/>
                  </a:lnTo>
                  <a:lnTo>
                    <a:pt x="718286" y="138493"/>
                  </a:lnTo>
                  <a:lnTo>
                    <a:pt x="718286" y="188925"/>
                  </a:lnTo>
                  <a:lnTo>
                    <a:pt x="718286" y="198107"/>
                  </a:lnTo>
                  <a:lnTo>
                    <a:pt x="680313" y="220256"/>
                  </a:lnTo>
                  <a:lnTo>
                    <a:pt x="631901" y="220256"/>
                  </a:lnTo>
                  <a:lnTo>
                    <a:pt x="631901" y="156171"/>
                  </a:lnTo>
                  <a:lnTo>
                    <a:pt x="680313" y="156171"/>
                  </a:lnTo>
                  <a:lnTo>
                    <a:pt x="715619" y="175780"/>
                  </a:lnTo>
                  <a:lnTo>
                    <a:pt x="718286" y="188925"/>
                  </a:lnTo>
                  <a:lnTo>
                    <a:pt x="718286" y="138493"/>
                  </a:lnTo>
                  <a:lnTo>
                    <a:pt x="708583" y="134137"/>
                  </a:lnTo>
                  <a:lnTo>
                    <a:pt x="695388" y="131089"/>
                  </a:lnTo>
                  <a:lnTo>
                    <a:pt x="680313" y="130060"/>
                  </a:lnTo>
                  <a:lnTo>
                    <a:pt x="631901" y="130060"/>
                  </a:lnTo>
                  <a:lnTo>
                    <a:pt x="631901" y="64084"/>
                  </a:lnTo>
                  <a:lnTo>
                    <a:pt x="603885" y="64084"/>
                  </a:lnTo>
                  <a:lnTo>
                    <a:pt x="603885" y="246367"/>
                  </a:lnTo>
                  <a:lnTo>
                    <a:pt x="680313" y="246367"/>
                  </a:lnTo>
                  <a:lnTo>
                    <a:pt x="690575" y="245872"/>
                  </a:lnTo>
                  <a:lnTo>
                    <a:pt x="729322" y="229247"/>
                  </a:lnTo>
                  <a:lnTo>
                    <a:pt x="745820" y="195503"/>
                  </a:lnTo>
                  <a:lnTo>
                    <a:pt x="746290" y="187502"/>
                  </a:lnTo>
                  <a:close/>
                </a:path>
                <a:path w="5744844" h="250825">
                  <a:moveTo>
                    <a:pt x="803262" y="64084"/>
                  </a:moveTo>
                  <a:lnTo>
                    <a:pt x="775246" y="64084"/>
                  </a:lnTo>
                  <a:lnTo>
                    <a:pt x="775246" y="246367"/>
                  </a:lnTo>
                  <a:lnTo>
                    <a:pt x="803262" y="246367"/>
                  </a:lnTo>
                  <a:lnTo>
                    <a:pt x="803262" y="64084"/>
                  </a:lnTo>
                  <a:close/>
                </a:path>
                <a:path w="5744844" h="250825">
                  <a:moveTo>
                    <a:pt x="999782" y="187896"/>
                  </a:moveTo>
                  <a:lnTo>
                    <a:pt x="997686" y="179832"/>
                  </a:lnTo>
                  <a:lnTo>
                    <a:pt x="993482" y="173266"/>
                  </a:lnTo>
                  <a:lnTo>
                    <a:pt x="989291" y="166611"/>
                  </a:lnTo>
                  <a:lnTo>
                    <a:pt x="987361" y="164719"/>
                  </a:lnTo>
                  <a:lnTo>
                    <a:pt x="983996" y="161391"/>
                  </a:lnTo>
                  <a:lnTo>
                    <a:pt x="971296" y="153822"/>
                  </a:lnTo>
                  <a:lnTo>
                    <a:pt x="971296" y="185686"/>
                  </a:lnTo>
                  <a:lnTo>
                    <a:pt x="971296" y="203009"/>
                  </a:lnTo>
                  <a:lnTo>
                    <a:pt x="968565" y="209257"/>
                  </a:lnTo>
                  <a:lnTo>
                    <a:pt x="957643" y="218440"/>
                  </a:lnTo>
                  <a:lnTo>
                    <a:pt x="950099" y="220726"/>
                  </a:lnTo>
                  <a:lnTo>
                    <a:pt x="881100" y="220726"/>
                  </a:lnTo>
                  <a:lnTo>
                    <a:pt x="881100" y="164719"/>
                  </a:lnTo>
                  <a:lnTo>
                    <a:pt x="950099" y="164719"/>
                  </a:lnTo>
                  <a:lnTo>
                    <a:pt x="957643" y="167449"/>
                  </a:lnTo>
                  <a:lnTo>
                    <a:pt x="963104" y="172910"/>
                  </a:lnTo>
                  <a:lnTo>
                    <a:pt x="968565" y="178282"/>
                  </a:lnTo>
                  <a:lnTo>
                    <a:pt x="971296" y="185686"/>
                  </a:lnTo>
                  <a:lnTo>
                    <a:pt x="971296" y="153822"/>
                  </a:lnTo>
                  <a:lnTo>
                    <a:pt x="964730" y="151422"/>
                  </a:lnTo>
                  <a:lnTo>
                    <a:pt x="957999" y="150482"/>
                  </a:lnTo>
                  <a:lnTo>
                    <a:pt x="965365" y="148513"/>
                  </a:lnTo>
                  <a:lnTo>
                    <a:pt x="972032" y="145821"/>
                  </a:lnTo>
                  <a:lnTo>
                    <a:pt x="978014" y="142405"/>
                  </a:lnTo>
                  <a:lnTo>
                    <a:pt x="980414" y="140512"/>
                  </a:lnTo>
                  <a:lnTo>
                    <a:pt x="983284" y="138252"/>
                  </a:lnTo>
                  <a:lnTo>
                    <a:pt x="987590" y="133223"/>
                  </a:lnTo>
                  <a:lnTo>
                    <a:pt x="990663" y="127254"/>
                  </a:lnTo>
                  <a:lnTo>
                    <a:pt x="992517" y="120345"/>
                  </a:lnTo>
                  <a:lnTo>
                    <a:pt x="993127" y="112509"/>
                  </a:lnTo>
                  <a:lnTo>
                    <a:pt x="992047" y="102120"/>
                  </a:lnTo>
                  <a:lnTo>
                    <a:pt x="966381" y="71564"/>
                  </a:lnTo>
                  <a:lnTo>
                    <a:pt x="965123" y="71094"/>
                  </a:lnTo>
                  <a:lnTo>
                    <a:pt x="965123" y="106730"/>
                  </a:lnTo>
                  <a:lnTo>
                    <a:pt x="965123" y="119786"/>
                  </a:lnTo>
                  <a:lnTo>
                    <a:pt x="936561" y="140512"/>
                  </a:lnTo>
                  <a:lnTo>
                    <a:pt x="881100" y="140512"/>
                  </a:lnTo>
                  <a:lnTo>
                    <a:pt x="881100" y="89712"/>
                  </a:lnTo>
                  <a:lnTo>
                    <a:pt x="929043" y="89712"/>
                  </a:lnTo>
                  <a:lnTo>
                    <a:pt x="965123" y="106730"/>
                  </a:lnTo>
                  <a:lnTo>
                    <a:pt x="965123" y="71094"/>
                  </a:lnTo>
                  <a:lnTo>
                    <a:pt x="955459" y="67411"/>
                  </a:lnTo>
                  <a:lnTo>
                    <a:pt x="943013" y="64922"/>
                  </a:lnTo>
                  <a:lnTo>
                    <a:pt x="929043" y="64084"/>
                  </a:lnTo>
                  <a:lnTo>
                    <a:pt x="854519" y="64084"/>
                  </a:lnTo>
                  <a:lnTo>
                    <a:pt x="854519" y="246367"/>
                  </a:lnTo>
                  <a:lnTo>
                    <a:pt x="940447" y="246367"/>
                  </a:lnTo>
                  <a:lnTo>
                    <a:pt x="978509" y="236461"/>
                  </a:lnTo>
                  <a:lnTo>
                    <a:pt x="993622" y="220726"/>
                  </a:lnTo>
                  <a:lnTo>
                    <a:pt x="995768" y="216801"/>
                  </a:lnTo>
                  <a:lnTo>
                    <a:pt x="997991" y="210731"/>
                  </a:lnTo>
                  <a:lnTo>
                    <a:pt x="999337" y="204292"/>
                  </a:lnTo>
                  <a:lnTo>
                    <a:pt x="999782" y="197472"/>
                  </a:lnTo>
                  <a:lnTo>
                    <a:pt x="999782" y="187896"/>
                  </a:lnTo>
                  <a:close/>
                </a:path>
                <a:path w="5744844" h="250825">
                  <a:moveTo>
                    <a:pt x="1184579" y="187502"/>
                  </a:moveTo>
                  <a:lnTo>
                    <a:pt x="1167612" y="146329"/>
                  </a:lnTo>
                  <a:lnTo>
                    <a:pt x="1156576" y="138506"/>
                  </a:lnTo>
                  <a:lnTo>
                    <a:pt x="1156576" y="188925"/>
                  </a:lnTo>
                  <a:lnTo>
                    <a:pt x="1156576" y="198107"/>
                  </a:lnTo>
                  <a:lnTo>
                    <a:pt x="1118590" y="220256"/>
                  </a:lnTo>
                  <a:lnTo>
                    <a:pt x="1070178" y="220256"/>
                  </a:lnTo>
                  <a:lnTo>
                    <a:pt x="1070178" y="156171"/>
                  </a:lnTo>
                  <a:lnTo>
                    <a:pt x="1118590" y="156171"/>
                  </a:lnTo>
                  <a:lnTo>
                    <a:pt x="1153896" y="175780"/>
                  </a:lnTo>
                  <a:lnTo>
                    <a:pt x="1156576" y="188925"/>
                  </a:lnTo>
                  <a:lnTo>
                    <a:pt x="1156576" y="138506"/>
                  </a:lnTo>
                  <a:lnTo>
                    <a:pt x="1146873" y="134137"/>
                  </a:lnTo>
                  <a:lnTo>
                    <a:pt x="1133678" y="131089"/>
                  </a:lnTo>
                  <a:lnTo>
                    <a:pt x="1118590" y="130060"/>
                  </a:lnTo>
                  <a:lnTo>
                    <a:pt x="1070178" y="130060"/>
                  </a:lnTo>
                  <a:lnTo>
                    <a:pt x="1070178" y="64084"/>
                  </a:lnTo>
                  <a:lnTo>
                    <a:pt x="1042174" y="64084"/>
                  </a:lnTo>
                  <a:lnTo>
                    <a:pt x="1042174" y="246367"/>
                  </a:lnTo>
                  <a:lnTo>
                    <a:pt x="1118590" y="246367"/>
                  </a:lnTo>
                  <a:lnTo>
                    <a:pt x="1128864" y="245872"/>
                  </a:lnTo>
                  <a:lnTo>
                    <a:pt x="1167612" y="229247"/>
                  </a:lnTo>
                  <a:lnTo>
                    <a:pt x="1184097" y="195503"/>
                  </a:lnTo>
                  <a:lnTo>
                    <a:pt x="1184579" y="187502"/>
                  </a:lnTo>
                  <a:close/>
                </a:path>
                <a:path w="5744844" h="250825">
                  <a:moveTo>
                    <a:pt x="1241539" y="64084"/>
                  </a:moveTo>
                  <a:lnTo>
                    <a:pt x="1213535" y="64084"/>
                  </a:lnTo>
                  <a:lnTo>
                    <a:pt x="1213535" y="246367"/>
                  </a:lnTo>
                  <a:lnTo>
                    <a:pt x="1241539" y="246367"/>
                  </a:lnTo>
                  <a:lnTo>
                    <a:pt x="1241539" y="64084"/>
                  </a:lnTo>
                  <a:close/>
                </a:path>
                <a:path w="5744844" h="250825">
                  <a:moveTo>
                    <a:pt x="4429328" y="246367"/>
                  </a:moveTo>
                  <a:lnTo>
                    <a:pt x="4346156" y="134810"/>
                  </a:lnTo>
                  <a:lnTo>
                    <a:pt x="4327741" y="110134"/>
                  </a:lnTo>
                  <a:lnTo>
                    <a:pt x="4329049" y="108699"/>
                  </a:lnTo>
                  <a:lnTo>
                    <a:pt x="4426001" y="3327"/>
                  </a:lnTo>
                  <a:lnTo>
                    <a:pt x="4390872" y="3327"/>
                  </a:lnTo>
                  <a:lnTo>
                    <a:pt x="4293565" y="108699"/>
                  </a:lnTo>
                  <a:lnTo>
                    <a:pt x="4280751" y="108699"/>
                  </a:lnTo>
                  <a:lnTo>
                    <a:pt x="4280751" y="3327"/>
                  </a:lnTo>
                  <a:lnTo>
                    <a:pt x="4251325" y="3327"/>
                  </a:lnTo>
                  <a:lnTo>
                    <a:pt x="4251325" y="246367"/>
                  </a:lnTo>
                  <a:lnTo>
                    <a:pt x="4280751" y="246367"/>
                  </a:lnTo>
                  <a:lnTo>
                    <a:pt x="4280751" y="134810"/>
                  </a:lnTo>
                  <a:lnTo>
                    <a:pt x="4310659" y="134810"/>
                  </a:lnTo>
                  <a:lnTo>
                    <a:pt x="4394200" y="246367"/>
                  </a:lnTo>
                  <a:lnTo>
                    <a:pt x="4429328" y="246367"/>
                  </a:lnTo>
                  <a:close/>
                </a:path>
                <a:path w="5744844" h="250825">
                  <a:moveTo>
                    <a:pt x="4606823" y="156171"/>
                  </a:moveTo>
                  <a:lnTo>
                    <a:pt x="4600956" y="117525"/>
                  </a:lnTo>
                  <a:lnTo>
                    <a:pt x="4583265" y="86868"/>
                  </a:lnTo>
                  <a:lnTo>
                    <a:pt x="4578820" y="82499"/>
                  </a:lnTo>
                  <a:lnTo>
                    <a:pt x="4578820" y="156171"/>
                  </a:lnTo>
                  <a:lnTo>
                    <a:pt x="4578464" y="165150"/>
                  </a:lnTo>
                  <a:lnTo>
                    <a:pt x="4565624" y="204266"/>
                  </a:lnTo>
                  <a:lnTo>
                    <a:pt x="4533189" y="224396"/>
                  </a:lnTo>
                  <a:lnTo>
                    <a:pt x="4524235" y="225005"/>
                  </a:lnTo>
                  <a:lnTo>
                    <a:pt x="4515269" y="224396"/>
                  </a:lnTo>
                  <a:lnTo>
                    <a:pt x="4482846" y="204266"/>
                  </a:lnTo>
                  <a:lnTo>
                    <a:pt x="4470006" y="165150"/>
                  </a:lnTo>
                  <a:lnTo>
                    <a:pt x="4469650" y="156171"/>
                  </a:lnTo>
                  <a:lnTo>
                    <a:pt x="4470006" y="147193"/>
                  </a:lnTo>
                  <a:lnTo>
                    <a:pt x="4482846" y="107848"/>
                  </a:lnTo>
                  <a:lnTo>
                    <a:pt x="4515269" y="87477"/>
                  </a:lnTo>
                  <a:lnTo>
                    <a:pt x="4555083" y="96596"/>
                  </a:lnTo>
                  <a:lnTo>
                    <a:pt x="4575556" y="130162"/>
                  </a:lnTo>
                  <a:lnTo>
                    <a:pt x="4578820" y="156171"/>
                  </a:lnTo>
                  <a:lnTo>
                    <a:pt x="4578820" y="82499"/>
                  </a:lnTo>
                  <a:lnTo>
                    <a:pt x="4536186" y="62445"/>
                  </a:lnTo>
                  <a:lnTo>
                    <a:pt x="4524235" y="61709"/>
                  </a:lnTo>
                  <a:lnTo>
                    <a:pt x="4512272" y="62445"/>
                  </a:lnTo>
                  <a:lnTo>
                    <a:pt x="4472165" y="79933"/>
                  </a:lnTo>
                  <a:lnTo>
                    <a:pt x="4447451" y="117525"/>
                  </a:lnTo>
                  <a:lnTo>
                    <a:pt x="4441634" y="156171"/>
                  </a:lnTo>
                  <a:lnTo>
                    <a:pt x="4442282" y="169849"/>
                  </a:lnTo>
                  <a:lnTo>
                    <a:pt x="4457687" y="215519"/>
                  </a:lnTo>
                  <a:lnTo>
                    <a:pt x="4490618" y="243547"/>
                  </a:lnTo>
                  <a:lnTo>
                    <a:pt x="4524235" y="250164"/>
                  </a:lnTo>
                  <a:lnTo>
                    <a:pt x="4536186" y="249428"/>
                  </a:lnTo>
                  <a:lnTo>
                    <a:pt x="4576229" y="231952"/>
                  </a:lnTo>
                  <a:lnTo>
                    <a:pt x="4583290" y="225005"/>
                  </a:lnTo>
                  <a:lnTo>
                    <a:pt x="4583989" y="224320"/>
                  </a:lnTo>
                  <a:lnTo>
                    <a:pt x="4604220" y="182638"/>
                  </a:lnTo>
                  <a:lnTo>
                    <a:pt x="4606175" y="169849"/>
                  </a:lnTo>
                  <a:lnTo>
                    <a:pt x="4606823" y="156171"/>
                  </a:lnTo>
                  <a:close/>
                </a:path>
                <a:path w="5744844" h="250825">
                  <a:moveTo>
                    <a:pt x="4792929" y="64084"/>
                  </a:moveTo>
                  <a:lnTo>
                    <a:pt x="4764925" y="64084"/>
                  </a:lnTo>
                  <a:lnTo>
                    <a:pt x="4764925" y="142405"/>
                  </a:lnTo>
                  <a:lnTo>
                    <a:pt x="4677588" y="142405"/>
                  </a:lnTo>
                  <a:lnTo>
                    <a:pt x="4677588" y="64084"/>
                  </a:lnTo>
                  <a:lnTo>
                    <a:pt x="4649584" y="64084"/>
                  </a:lnTo>
                  <a:lnTo>
                    <a:pt x="4649584" y="246367"/>
                  </a:lnTo>
                  <a:lnTo>
                    <a:pt x="4677588" y="246367"/>
                  </a:lnTo>
                  <a:lnTo>
                    <a:pt x="4677588" y="168516"/>
                  </a:lnTo>
                  <a:lnTo>
                    <a:pt x="4764925" y="168516"/>
                  </a:lnTo>
                  <a:lnTo>
                    <a:pt x="4764925" y="246367"/>
                  </a:lnTo>
                  <a:lnTo>
                    <a:pt x="4792929" y="246367"/>
                  </a:lnTo>
                  <a:lnTo>
                    <a:pt x="4792929" y="168516"/>
                  </a:lnTo>
                  <a:lnTo>
                    <a:pt x="4792929" y="142405"/>
                  </a:lnTo>
                  <a:lnTo>
                    <a:pt x="4792929" y="64084"/>
                  </a:lnTo>
                  <a:close/>
                </a:path>
                <a:path w="5744844" h="250825">
                  <a:moveTo>
                    <a:pt x="4967376" y="64084"/>
                  </a:moveTo>
                  <a:lnTo>
                    <a:pt x="4819281" y="64084"/>
                  </a:lnTo>
                  <a:lnTo>
                    <a:pt x="4819281" y="90195"/>
                  </a:lnTo>
                  <a:lnTo>
                    <a:pt x="4879568" y="90195"/>
                  </a:lnTo>
                  <a:lnTo>
                    <a:pt x="4879568" y="246367"/>
                  </a:lnTo>
                  <a:lnTo>
                    <a:pt x="4907572" y="246367"/>
                  </a:lnTo>
                  <a:lnTo>
                    <a:pt x="4907572" y="90195"/>
                  </a:lnTo>
                  <a:lnTo>
                    <a:pt x="4967376" y="90195"/>
                  </a:lnTo>
                  <a:lnTo>
                    <a:pt x="4967376" y="64084"/>
                  </a:lnTo>
                  <a:close/>
                </a:path>
                <a:path w="5744844" h="250825">
                  <a:moveTo>
                    <a:pt x="5135956" y="154749"/>
                  </a:moveTo>
                  <a:lnTo>
                    <a:pt x="5135511" y="115963"/>
                  </a:lnTo>
                  <a:lnTo>
                    <a:pt x="5125567" y="86398"/>
                  </a:lnTo>
                  <a:lnTo>
                    <a:pt x="5125047" y="85559"/>
                  </a:lnTo>
                  <a:lnTo>
                    <a:pt x="5088725" y="63842"/>
                  </a:lnTo>
                  <a:lnTo>
                    <a:pt x="5081130" y="62420"/>
                  </a:lnTo>
                  <a:lnTo>
                    <a:pt x="5074399" y="61709"/>
                  </a:lnTo>
                  <a:lnTo>
                    <a:pt x="5068544" y="61709"/>
                  </a:lnTo>
                  <a:lnTo>
                    <a:pt x="5026952" y="70612"/>
                  </a:lnTo>
                  <a:lnTo>
                    <a:pt x="4995443" y="104432"/>
                  </a:lnTo>
                  <a:lnTo>
                    <a:pt x="5022024" y="113931"/>
                  </a:lnTo>
                  <a:lnTo>
                    <a:pt x="5025110" y="107276"/>
                  </a:lnTo>
                  <a:lnTo>
                    <a:pt x="5030457" y="101028"/>
                  </a:lnTo>
                  <a:lnTo>
                    <a:pt x="5069497" y="86398"/>
                  </a:lnTo>
                  <a:lnTo>
                    <a:pt x="5078552" y="87007"/>
                  </a:lnTo>
                  <a:lnTo>
                    <a:pt x="5107343" y="115125"/>
                  </a:lnTo>
                  <a:lnTo>
                    <a:pt x="5107940" y="123418"/>
                  </a:lnTo>
                  <a:lnTo>
                    <a:pt x="5107940" y="128879"/>
                  </a:lnTo>
                  <a:lnTo>
                    <a:pt x="5107940" y="154749"/>
                  </a:lnTo>
                  <a:lnTo>
                    <a:pt x="5107940" y="187972"/>
                  </a:lnTo>
                  <a:lnTo>
                    <a:pt x="5105971" y="195211"/>
                  </a:lnTo>
                  <a:lnTo>
                    <a:pt x="5102009" y="202095"/>
                  </a:lnTo>
                  <a:lnTo>
                    <a:pt x="5098135" y="208978"/>
                  </a:lnTo>
                  <a:lnTo>
                    <a:pt x="5056683" y="225475"/>
                  </a:lnTo>
                  <a:lnTo>
                    <a:pt x="5048605" y="225005"/>
                  </a:lnTo>
                  <a:lnTo>
                    <a:pt x="5018227" y="205778"/>
                  </a:lnTo>
                  <a:lnTo>
                    <a:pt x="5018227" y="188925"/>
                  </a:lnTo>
                  <a:lnTo>
                    <a:pt x="5052250" y="166141"/>
                  </a:lnTo>
                  <a:lnTo>
                    <a:pt x="5071275" y="163766"/>
                  </a:lnTo>
                  <a:lnTo>
                    <a:pt x="5076177" y="163131"/>
                  </a:lnTo>
                  <a:lnTo>
                    <a:pt x="5107940" y="154749"/>
                  </a:lnTo>
                  <a:lnTo>
                    <a:pt x="5107940" y="128879"/>
                  </a:lnTo>
                  <a:lnTo>
                    <a:pt x="5106327" y="132041"/>
                  </a:lnTo>
                  <a:lnTo>
                    <a:pt x="5103076" y="133858"/>
                  </a:lnTo>
                  <a:lnTo>
                    <a:pt x="5099913" y="135686"/>
                  </a:lnTo>
                  <a:lnTo>
                    <a:pt x="5094859" y="136994"/>
                  </a:lnTo>
                  <a:lnTo>
                    <a:pt x="5082337" y="138379"/>
                  </a:lnTo>
                  <a:lnTo>
                    <a:pt x="5060950" y="140982"/>
                  </a:lnTo>
                  <a:lnTo>
                    <a:pt x="5019776" y="150075"/>
                  </a:lnTo>
                  <a:lnTo>
                    <a:pt x="4991773" y="180441"/>
                  </a:lnTo>
                  <a:lnTo>
                    <a:pt x="4990223" y="194627"/>
                  </a:lnTo>
                  <a:lnTo>
                    <a:pt x="4990744" y="203200"/>
                  </a:lnTo>
                  <a:lnTo>
                    <a:pt x="5014265" y="240423"/>
                  </a:lnTo>
                  <a:lnTo>
                    <a:pt x="5052403" y="250634"/>
                  </a:lnTo>
                  <a:lnTo>
                    <a:pt x="5060061" y="250342"/>
                  </a:lnTo>
                  <a:lnTo>
                    <a:pt x="5101463" y="229870"/>
                  </a:lnTo>
                  <a:lnTo>
                    <a:pt x="5104701" y="225475"/>
                  </a:lnTo>
                  <a:lnTo>
                    <a:pt x="5106517" y="221678"/>
                  </a:lnTo>
                  <a:lnTo>
                    <a:pt x="5107940" y="221678"/>
                  </a:lnTo>
                  <a:lnTo>
                    <a:pt x="5107940" y="246367"/>
                  </a:lnTo>
                  <a:lnTo>
                    <a:pt x="5135956" y="246367"/>
                  </a:lnTo>
                  <a:lnTo>
                    <a:pt x="5135956" y="221678"/>
                  </a:lnTo>
                  <a:lnTo>
                    <a:pt x="5135956" y="154749"/>
                  </a:lnTo>
                  <a:close/>
                </a:path>
                <a:path w="5744844" h="250825">
                  <a:moveTo>
                    <a:pt x="5336121" y="246367"/>
                  </a:moveTo>
                  <a:lnTo>
                    <a:pt x="5275453" y="169468"/>
                  </a:lnTo>
                  <a:lnTo>
                    <a:pt x="5261597" y="151904"/>
                  </a:lnTo>
                  <a:lnTo>
                    <a:pt x="5268760" y="143357"/>
                  </a:lnTo>
                  <a:lnTo>
                    <a:pt x="5335168" y="64084"/>
                  </a:lnTo>
                  <a:lnTo>
                    <a:pt x="5299100" y="64084"/>
                  </a:lnTo>
                  <a:lnTo>
                    <a:pt x="5233594" y="143357"/>
                  </a:lnTo>
                  <a:lnTo>
                    <a:pt x="5215077" y="143357"/>
                  </a:lnTo>
                  <a:lnTo>
                    <a:pt x="5215077" y="64084"/>
                  </a:lnTo>
                  <a:lnTo>
                    <a:pt x="5187073" y="64084"/>
                  </a:lnTo>
                  <a:lnTo>
                    <a:pt x="5187073" y="246367"/>
                  </a:lnTo>
                  <a:lnTo>
                    <a:pt x="5215077" y="246367"/>
                  </a:lnTo>
                  <a:lnTo>
                    <a:pt x="5215077" y="169468"/>
                  </a:lnTo>
                  <a:lnTo>
                    <a:pt x="5240236" y="169468"/>
                  </a:lnTo>
                  <a:lnTo>
                    <a:pt x="5300040" y="246367"/>
                  </a:lnTo>
                  <a:lnTo>
                    <a:pt x="5336121" y="246367"/>
                  </a:lnTo>
                  <a:close/>
                </a:path>
                <a:path w="5744844" h="250825">
                  <a:moveTo>
                    <a:pt x="5504218" y="64084"/>
                  </a:moveTo>
                  <a:lnTo>
                    <a:pt x="5356110" y="64084"/>
                  </a:lnTo>
                  <a:lnTo>
                    <a:pt x="5356110" y="90195"/>
                  </a:lnTo>
                  <a:lnTo>
                    <a:pt x="5416397" y="90195"/>
                  </a:lnTo>
                  <a:lnTo>
                    <a:pt x="5416397" y="246367"/>
                  </a:lnTo>
                  <a:lnTo>
                    <a:pt x="5444414" y="246367"/>
                  </a:lnTo>
                  <a:lnTo>
                    <a:pt x="5444414" y="90195"/>
                  </a:lnTo>
                  <a:lnTo>
                    <a:pt x="5504218" y="90195"/>
                  </a:lnTo>
                  <a:lnTo>
                    <a:pt x="5504218" y="64084"/>
                  </a:lnTo>
                  <a:close/>
                </a:path>
                <a:path w="5744844" h="250825">
                  <a:moveTo>
                    <a:pt x="5687479" y="187502"/>
                  </a:moveTo>
                  <a:lnTo>
                    <a:pt x="5670512" y="146329"/>
                  </a:lnTo>
                  <a:lnTo>
                    <a:pt x="5659463" y="138493"/>
                  </a:lnTo>
                  <a:lnTo>
                    <a:pt x="5659463" y="188925"/>
                  </a:lnTo>
                  <a:lnTo>
                    <a:pt x="5659463" y="198107"/>
                  </a:lnTo>
                  <a:lnTo>
                    <a:pt x="5621490" y="220256"/>
                  </a:lnTo>
                  <a:lnTo>
                    <a:pt x="5573077" y="220256"/>
                  </a:lnTo>
                  <a:lnTo>
                    <a:pt x="5573077" y="156171"/>
                  </a:lnTo>
                  <a:lnTo>
                    <a:pt x="5621490" y="156171"/>
                  </a:lnTo>
                  <a:lnTo>
                    <a:pt x="5656796" y="175780"/>
                  </a:lnTo>
                  <a:lnTo>
                    <a:pt x="5659463" y="188925"/>
                  </a:lnTo>
                  <a:lnTo>
                    <a:pt x="5659463" y="138493"/>
                  </a:lnTo>
                  <a:lnTo>
                    <a:pt x="5649773" y="134124"/>
                  </a:lnTo>
                  <a:lnTo>
                    <a:pt x="5636577" y="131076"/>
                  </a:lnTo>
                  <a:lnTo>
                    <a:pt x="5621490" y="130060"/>
                  </a:lnTo>
                  <a:lnTo>
                    <a:pt x="5573077" y="130060"/>
                  </a:lnTo>
                  <a:lnTo>
                    <a:pt x="5573077" y="64084"/>
                  </a:lnTo>
                  <a:lnTo>
                    <a:pt x="5545074" y="64084"/>
                  </a:lnTo>
                  <a:lnTo>
                    <a:pt x="5545074" y="246367"/>
                  </a:lnTo>
                  <a:lnTo>
                    <a:pt x="5621490" y="246367"/>
                  </a:lnTo>
                  <a:lnTo>
                    <a:pt x="5631764" y="245872"/>
                  </a:lnTo>
                  <a:lnTo>
                    <a:pt x="5670512" y="229247"/>
                  </a:lnTo>
                  <a:lnTo>
                    <a:pt x="5686996" y="195503"/>
                  </a:lnTo>
                  <a:lnTo>
                    <a:pt x="5687479" y="187502"/>
                  </a:lnTo>
                  <a:close/>
                </a:path>
                <a:path w="5744844" h="250825">
                  <a:moveTo>
                    <a:pt x="5744438" y="64084"/>
                  </a:moveTo>
                  <a:lnTo>
                    <a:pt x="5716435" y="64084"/>
                  </a:lnTo>
                  <a:lnTo>
                    <a:pt x="5716435" y="246367"/>
                  </a:lnTo>
                  <a:lnTo>
                    <a:pt x="5744438" y="246367"/>
                  </a:lnTo>
                  <a:lnTo>
                    <a:pt x="5744438" y="640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4892" y="321474"/>
              <a:ext cx="222784" cy="25189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56708" y="9067340"/>
              <a:ext cx="1864708" cy="17978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343492" y="9067341"/>
              <a:ext cx="1775594" cy="179787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33518" y="9067341"/>
              <a:ext cx="1795645" cy="1797873"/>
            </a:xfrm>
            <a:prstGeom prst="rect">
              <a:avLst/>
            </a:prstGeom>
          </p:spPr>
        </p:pic>
      </p:grpSp>
      <p:sp>
        <p:nvSpPr>
          <p:cNvPr id="29" name="Текст 2"/>
          <p:cNvSpPr txBox="1"/>
          <p:nvPr/>
        </p:nvSpPr>
        <p:spPr>
          <a:xfrm>
            <a:off x="420955" y="35685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ГЛАВНАЯ СТРАНИЦА НАШЕГО САЙТА</a:t>
            </a: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Текст 2"/>
          <p:cNvSpPr txBox="1"/>
          <p:nvPr/>
        </p:nvSpPr>
        <p:spPr>
          <a:xfrm>
            <a:off x="405837" y="343681"/>
            <a:ext cx="7769557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ИНФОРМАЦИЯ О ЛИДЕРЕ И УЧАСТНИКАХ СТАРТАП-ПРОЕКТА</a:t>
            </a:r>
          </a:p>
        </p:txBody>
      </p:sp>
      <p:sp>
        <p:nvSpPr>
          <p:cNvPr id="125" name="Текст 2"/>
          <p:cNvSpPr txBox="1"/>
          <p:nvPr/>
        </p:nvSpPr>
        <p:spPr>
          <a:xfrm>
            <a:off x="1055441" y="1585725"/>
            <a:ext cx="2369309" cy="129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 b="1">
                <a:solidFill>
                  <a:srgbClr val="F87C94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Дзюрская Кристина</a:t>
            </a:r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- Администратор</a:t>
            </a:r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</p:txBody>
      </p:sp>
      <p:sp>
        <p:nvSpPr>
          <p:cNvPr id="126" name="Текст 2"/>
          <p:cNvSpPr txBox="1"/>
          <p:nvPr/>
        </p:nvSpPr>
        <p:spPr>
          <a:xfrm>
            <a:off x="524163" y="967860"/>
            <a:ext cx="3749013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Лидер стартап-проекта:</a:t>
            </a:r>
          </a:p>
        </p:txBody>
      </p:sp>
      <p:sp>
        <p:nvSpPr>
          <p:cNvPr id="127" name="Текст 2"/>
          <p:cNvSpPr txBox="1"/>
          <p:nvPr/>
        </p:nvSpPr>
        <p:spPr>
          <a:xfrm>
            <a:off x="199639" y="3162688"/>
            <a:ext cx="11637240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128" name="Текст 2"/>
          <p:cNvSpPr txBox="1"/>
          <p:nvPr/>
        </p:nvSpPr>
        <p:spPr>
          <a:xfrm>
            <a:off x="1055440" y="4437112"/>
            <a:ext cx="2722626" cy="129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 b="1">
                <a:solidFill>
                  <a:srgbClr val="EB9E03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Каменских Софья</a:t>
            </a:r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Интегратор</a:t>
            </a:r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Дизайнер</a:t>
            </a:r>
          </a:p>
        </p:txBody>
      </p:sp>
      <p:pic>
        <p:nvPicPr>
          <p:cNvPr id="12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6499" y="1003668"/>
            <a:ext cx="1421905" cy="1895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6499" y="3761123"/>
            <a:ext cx="1531507" cy="2298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Текст 2"/>
          <p:cNvSpPr txBox="1"/>
          <p:nvPr/>
        </p:nvSpPr>
        <p:spPr>
          <a:xfrm>
            <a:off x="405837" y="343681"/>
            <a:ext cx="7769557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ИНФОРМАЦИЯ О ЛИДЕРЕ И УЧАСТНИКАХ СТАРТАП-ПРОЕКТА</a:t>
            </a:r>
          </a:p>
        </p:txBody>
      </p:sp>
      <p:sp>
        <p:nvSpPr>
          <p:cNvPr id="133" name="Текст 2"/>
          <p:cNvSpPr txBox="1"/>
          <p:nvPr/>
        </p:nvSpPr>
        <p:spPr>
          <a:xfrm>
            <a:off x="191343" y="1200174"/>
            <a:ext cx="11637240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134" name="Текст 2"/>
          <p:cNvSpPr txBox="1"/>
          <p:nvPr/>
        </p:nvSpPr>
        <p:spPr>
          <a:xfrm>
            <a:off x="2166379" y="2322000"/>
            <a:ext cx="2520282" cy="1056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 b="1">
                <a:solidFill>
                  <a:srgbClr val="85BECD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Соловьева Ксения</a:t>
            </a:r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Производитель</a:t>
            </a:r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Менеджер</a:t>
            </a:r>
          </a:p>
        </p:txBody>
      </p:sp>
      <p:pic>
        <p:nvPicPr>
          <p:cNvPr id="135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rcRect t="18290"/>
          <a:stretch>
            <a:fillRect/>
          </a:stretch>
        </p:blipFill>
        <p:spPr>
          <a:xfrm>
            <a:off x="5447927" y="1926892"/>
            <a:ext cx="1714081" cy="1867433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Box 5"/>
          <p:cNvSpPr txBox="1"/>
          <p:nvPr/>
        </p:nvSpPr>
        <p:spPr>
          <a:xfrm>
            <a:off x="2212100" y="4699773"/>
            <a:ext cx="2390245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3106E8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Бачурин Тимофей</a:t>
            </a:r>
          </a:p>
          <a:p>
            <a:pPr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endParaRPr/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Предприниматель</a:t>
            </a:r>
          </a:p>
          <a:p>
            <a:pPr marL="285750" indent="-285750">
              <a:buSzPct val="100000"/>
              <a:buChar char="-"/>
              <a:defRPr sz="1600"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Аналитик</a:t>
            </a:r>
          </a:p>
        </p:txBody>
      </p:sp>
      <p:pic>
        <p:nvPicPr>
          <p:cNvPr id="13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0976" y="4349951"/>
            <a:ext cx="1711032" cy="17532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10"/>
          <p:cNvSpPr txBox="1">
            <a:spLocks noGrp="1"/>
          </p:cNvSpPr>
          <p:nvPr>
            <p:ph type="ctrTitle"/>
          </p:nvPr>
        </p:nvSpPr>
        <p:spPr>
          <a:xfrm>
            <a:off x="983432" y="2852935"/>
            <a:ext cx="3995936" cy="9450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F00FF"/>
                </a:solidFill>
              </a:defRPr>
            </a:lvl1pPr>
          </a:lstStyle>
          <a:p>
            <a:r>
              <a:t>Спасибо!</a:t>
            </a:r>
          </a:p>
        </p:txBody>
      </p:sp>
      <p:sp>
        <p:nvSpPr>
          <p:cNvPr id="140" name="Текст 2"/>
          <p:cNvSpPr txBox="1"/>
          <p:nvPr/>
        </p:nvSpPr>
        <p:spPr>
          <a:xfrm>
            <a:off x="561102" y="5394075"/>
            <a:ext cx="3183872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Контакты: </a:t>
            </a:r>
          </a:p>
          <a:p>
            <a: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Кристина - 89655792723</a:t>
            </a:r>
          </a:p>
          <a:p>
            <a:pPr>
              <a:defRPr sz="2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kris.dzurskiy@gmail.com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355</Words>
  <PresentationFormat>Произвольный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“Stud&amp;Work"</vt:lpstr>
      <vt:lpstr>Слайд 2</vt:lpstr>
      <vt:lpstr>ОПИСАНИЕ РЫНКА ПОТРЕБИТЕЛЕЙ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“Stud&amp;Work"</dc:title>
  <cp:lastModifiedBy>lenovo</cp:lastModifiedBy>
  <cp:revision>11</cp:revision>
  <dcterms:modified xsi:type="dcterms:W3CDTF">2023-12-20T05:12:38Z</dcterms:modified>
</cp:coreProperties>
</file>