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Roboto Medium"/>
      <p:regular r:id="rId17"/>
      <p:bold r:id="rId18"/>
      <p:italic r:id="rId19"/>
      <p:boldItalic r:id="rId20"/>
    </p:embeddedFon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65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edium-boldItalic.fntdata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Medium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edium-italic.fntdata"/><Relationship Id="rId6" Type="http://schemas.openxmlformats.org/officeDocument/2006/relationships/slide" Target="slides/slide1.xml"/><Relationship Id="rId18" Type="http://schemas.openxmlformats.org/officeDocument/2006/relationships/font" Target="fonts/Roboto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Аннотация">
  <p:cSld name="Аннотация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2" type="body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3" type="body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4" type="body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5" type="body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6" type="body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роблема">
  <p:cSld name="Проблема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2" type="body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требительский сегмент – сектор рынка B2C">
  <p:cSld name="Потребительский сегмент – сектор рынка B2C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сектор рынка </a:t>
            </a:r>
            <a:r>
              <a:rPr b="1" lang="ru-RU" sz="24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b="1" sz="24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требительский сегмент – сектор рынка B2B">
  <p:cSld name="Потребительский сегмент – сектор рынка B2B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сектор рынка </a:t>
            </a:r>
            <a:r>
              <a:rPr b="1" lang="ru-RU" sz="24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b="1" sz="24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езульат / продукт">
  <p:cSld name="Резульат / продукт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ешение - как продукт решает проблему">
  <p:cSld name="решение - как продукт решает проблему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8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8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8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8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8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8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8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 txBox="1"/>
          <p:nvPr>
            <p:ph idx="1" type="body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2" type="body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3" type="body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енностное предложение">
  <p:cSld name="Ценностное предложение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9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предложение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Бизнес-модель">
  <p:cSld name="Бизнес-модель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0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1" i="0" sz="800" u="none" cap="none" strike="noStrik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0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5523016" y="5080920"/>
            <a:ext cx="285158" cy="286865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8931484" y="828686"/>
            <a:ext cx="284339" cy="258266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2126856" y="828679"/>
            <a:ext cx="273534" cy="276779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11227383" y="828582"/>
            <a:ext cx="260222" cy="277609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10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10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10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10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10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10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10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10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10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10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10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10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10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10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10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0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10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10"/>
          <p:cNvSpPr/>
          <p:nvPr/>
        </p:nvSpPr>
        <p:spPr>
          <a:xfrm>
            <a:off x="4372202" y="828686"/>
            <a:ext cx="300107" cy="303739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0"/>
          <p:cNvSpPr txBox="1"/>
          <p:nvPr>
            <p:ph idx="1" type="body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10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10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10"/>
          <p:cNvSpPr txBox="1"/>
          <p:nvPr>
            <p:ph idx="2" type="body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0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10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10"/>
          <p:cNvSpPr txBox="1"/>
          <p:nvPr>
            <p:ph idx="3" type="body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10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10"/>
          <p:cNvSpPr txBox="1"/>
          <p:nvPr>
            <p:ph idx="4" type="body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0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10"/>
          <p:cNvSpPr txBox="1"/>
          <p:nvPr>
            <p:ph idx="5" type="body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6" name="Google Shape;126;p10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10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10"/>
          <p:cNvSpPr txBox="1"/>
          <p:nvPr>
            <p:ph idx="6" type="body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10"/>
          <p:cNvSpPr txBox="1"/>
          <p:nvPr>
            <p:ph idx="7" type="body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indent="-279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0"/>
          <p:cNvSpPr txBox="1"/>
          <p:nvPr>
            <p:ph idx="8" type="body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9" type="body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10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Что есть сейчас?">
  <p:cSld name="Что есть сейчас?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1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есть сейчас?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1"/>
          <p:cNvSpPr txBox="1"/>
          <p:nvPr>
            <p:ph idx="1" type="body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11"/>
          <p:cNvSpPr txBox="1"/>
          <p:nvPr>
            <p:ph idx="2" type="body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манда">
  <p:cSld name="Команда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2"/>
          <p:cNvSpPr txBox="1"/>
          <p:nvPr>
            <p:ph idx="1" type="body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12"/>
          <p:cNvSpPr txBox="1"/>
          <p:nvPr>
            <p:ph idx="2" type="body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12"/>
          <p:cNvSpPr/>
          <p:nvPr>
            <p:ph idx="3" type="pic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2"/>
          <p:cNvSpPr txBox="1"/>
          <p:nvPr>
            <p:ph idx="4" type="body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2"/>
          <p:cNvSpPr txBox="1"/>
          <p:nvPr>
            <p:ph idx="5" type="body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12"/>
          <p:cNvSpPr/>
          <p:nvPr>
            <p:ph idx="6" type="pic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2"/>
          <p:cNvSpPr txBox="1"/>
          <p:nvPr>
            <p:ph idx="7" type="body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2"/>
          <p:cNvSpPr txBox="1"/>
          <p:nvPr>
            <p:ph idx="8" type="body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12"/>
          <p:cNvSpPr/>
          <p:nvPr>
            <p:ph idx="9" type="pic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12"/>
          <p:cNvSpPr txBox="1"/>
          <p:nvPr>
            <p:ph idx="13" type="body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12"/>
          <p:cNvSpPr txBox="1"/>
          <p:nvPr>
            <p:ph idx="14" type="body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12"/>
          <p:cNvSpPr/>
          <p:nvPr>
            <p:ph idx="15" type="pic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12"/>
          <p:cNvSpPr txBox="1"/>
          <p:nvPr>
            <p:ph idx="16" type="body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2"/>
          <p:cNvSpPr txBox="1"/>
          <p:nvPr>
            <p:ph idx="17" type="body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12"/>
          <p:cNvSpPr/>
          <p:nvPr>
            <p:ph idx="18" type="pic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12"/>
          <p:cNvSpPr txBox="1"/>
          <p:nvPr>
            <p:ph idx="19" type="body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12"/>
          <p:cNvSpPr txBox="1"/>
          <p:nvPr>
            <p:ph idx="20" type="body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12"/>
          <p:cNvSpPr/>
          <p:nvPr>
            <p:ph idx="21" type="pic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лан развития стартапа">
  <p:cSld name="План развития стартапа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3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 txBox="1"/>
          <p:nvPr>
            <p:ph idx="1" type="body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/>
          <p:nvPr>
            <p:ph idx="1" type="body"/>
          </p:nvPr>
        </p:nvSpPr>
        <p:spPr>
          <a:xfrm>
            <a:off x="1581150" y="1694350"/>
            <a:ext cx="9029700" cy="23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latin typeface="Times New Roman"/>
                <a:ea typeface="Times New Roman"/>
                <a:cs typeface="Times New Roman"/>
                <a:sym typeface="Times New Roman"/>
              </a:rPr>
              <a:t>Связующее для композитной культеприемной гильзы протеза</a:t>
            </a:r>
            <a:endParaRPr sz="5200"/>
          </a:p>
        </p:txBody>
      </p:sp>
      <p:sp>
        <p:nvSpPr>
          <p:cNvPr id="168" name="Google Shape;168;p14"/>
          <p:cNvSpPr txBox="1"/>
          <p:nvPr>
            <p:ph idx="2" type="body"/>
          </p:nvPr>
        </p:nvSpPr>
        <p:spPr>
          <a:xfrm>
            <a:off x="4863899" y="4303975"/>
            <a:ext cx="5864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Технология получения и обработки конструкционных материалов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>
            <p:ph idx="1" type="body"/>
          </p:nvPr>
        </p:nvSpPr>
        <p:spPr>
          <a:xfrm>
            <a:off x="161275" y="3670300"/>
            <a:ext cx="2542500" cy="24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Российские малые и средние протезно-ортопедические предприятия и центры, осуществляющие изготовление и установку культеприемных гильз протезов.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15"/>
          <p:cNvSpPr txBox="1"/>
          <p:nvPr>
            <p:ph idx="2" type="body"/>
          </p:nvPr>
        </p:nvSpPr>
        <p:spPr>
          <a:xfrm>
            <a:off x="5795625" y="3292025"/>
            <a:ext cx="2749500" cy="27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3024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50"/>
              <a:buFont typeface="Times New Roman"/>
              <a:buChar char="●"/>
            </a:pPr>
            <a:r>
              <a:rPr lang="ru-RU" sz="1150">
                <a:latin typeface="Times New Roman"/>
                <a:ea typeface="Times New Roman"/>
                <a:cs typeface="Times New Roman"/>
                <a:sym typeface="Times New Roman"/>
              </a:rPr>
              <a:t>разработка отечественного связующего с заданными физико-механическими свойствами;</a:t>
            </a:r>
            <a:endParaRPr sz="11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3024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50"/>
              <a:buFont typeface="Times New Roman"/>
              <a:buChar char="●"/>
            </a:pPr>
            <a:r>
              <a:rPr lang="ru-RU" sz="1150">
                <a:latin typeface="Times New Roman"/>
                <a:ea typeface="Times New Roman"/>
                <a:cs typeface="Times New Roman"/>
                <a:sym typeface="Times New Roman"/>
              </a:rPr>
              <a:t>гипоаллергенность материала;</a:t>
            </a:r>
            <a:endParaRPr sz="11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3024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50"/>
              <a:buFont typeface="Times New Roman"/>
              <a:buChar char="●"/>
            </a:pPr>
            <a:r>
              <a:rPr lang="ru-RU" sz="1150">
                <a:latin typeface="Times New Roman"/>
                <a:ea typeface="Times New Roman"/>
                <a:cs typeface="Times New Roman"/>
                <a:sym typeface="Times New Roman"/>
              </a:rPr>
              <a:t>увеличение срока службы гильз, изготовленных на основе разработанного связующего;</a:t>
            </a:r>
            <a:endParaRPr sz="11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3024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50"/>
              <a:buFont typeface="Times New Roman"/>
              <a:buChar char="●"/>
            </a:pPr>
            <a:r>
              <a:rPr lang="ru-RU" sz="1150">
                <a:latin typeface="Times New Roman"/>
                <a:ea typeface="Times New Roman"/>
                <a:cs typeface="Times New Roman"/>
                <a:sym typeface="Times New Roman"/>
              </a:rPr>
              <a:t>более низкая стоимость продукта по сравнению с аналогами иностранного производства и внутри страны;</a:t>
            </a:r>
            <a:endParaRPr sz="11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3024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50"/>
              <a:buFont typeface="Times New Roman"/>
              <a:buChar char="●"/>
            </a:pPr>
            <a:r>
              <a:rPr lang="ru-RU" sz="1150">
                <a:latin typeface="Times New Roman"/>
                <a:ea typeface="Times New Roman"/>
                <a:cs typeface="Times New Roman"/>
                <a:sym typeface="Times New Roman"/>
              </a:rPr>
              <a:t>повышенный спрос на связующее и наличие широкой базы клиентов.</a:t>
            </a:r>
            <a:endParaRPr sz="11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15"/>
          <p:cNvSpPr txBox="1"/>
          <p:nvPr>
            <p:ph idx="3" type="body"/>
          </p:nvPr>
        </p:nvSpPr>
        <p:spPr>
          <a:xfrm>
            <a:off x="8915400" y="3292050"/>
            <a:ext cx="2952900" cy="27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Связующее предназначено для использования протезно-ортопедическими предприятиями в производстве композиционных культеприемных гильз протеза.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15"/>
          <p:cNvSpPr txBox="1"/>
          <p:nvPr>
            <p:ph idx="4" type="body"/>
          </p:nvPr>
        </p:nvSpPr>
        <p:spPr>
          <a:xfrm>
            <a:off x="787600" y="704850"/>
            <a:ext cx="4914900" cy="16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Разработать уникальную рецептуру отечественного связующего компонента.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15"/>
          <p:cNvSpPr txBox="1"/>
          <p:nvPr>
            <p:ph idx="5" type="body"/>
          </p:nvPr>
        </p:nvSpPr>
        <p:spPr>
          <a:xfrm>
            <a:off x="6626550" y="779150"/>
            <a:ext cx="53403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AutoNum type="arabicParenR"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Разработать рецептуру связующего;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AutoNum type="arabicParenR"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Оценить затраты ресурсов на реализацию проектов;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AutoNum type="arabicParenR"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Проанализировать рынок связующих компонентов для создания гильз;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AutoNum type="arabicParenR"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Найти способы быстрой транспортировки продукта потребителю;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AutoNum type="arabicParenR"/>
            </a:pPr>
            <a:r>
              <a:rPr lang="ru-RU" sz="1200">
                <a:latin typeface="Times New Roman"/>
                <a:ea typeface="Times New Roman"/>
                <a:cs typeface="Times New Roman"/>
                <a:sym typeface="Times New Roman"/>
              </a:rPr>
              <a:t>Расширить базу потенциальных потребителей.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15"/>
          <p:cNvSpPr txBox="1"/>
          <p:nvPr>
            <p:ph idx="6" type="body"/>
          </p:nvPr>
        </p:nvSpPr>
        <p:spPr>
          <a:xfrm>
            <a:off x="2874950" y="3670300"/>
            <a:ext cx="2920800" cy="24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91425" wrap="square" tIns="45700">
            <a:noAutofit/>
          </a:bodyPr>
          <a:lstStyle/>
          <a:p>
            <a:pPr indent="-179875" lvl="0" marL="1809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стоматологические клиники, занимающиеся изготовлением зубных протезов;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9875" lvl="0" marL="1809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организации занимающиеся производством косметических средств для маникюра и педикюра.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15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</a:t>
            </a: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 результаты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5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5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15"/>
          <p:cNvCxnSpPr/>
          <p:nvPr/>
        </p:nvCxnSpPr>
        <p:spPr>
          <a:xfrm>
            <a:off x="155582" y="656275"/>
            <a:ext cx="11645100" cy="0"/>
          </a:xfrm>
          <a:prstGeom prst="straightConnector1">
            <a:avLst/>
          </a:prstGeom>
          <a:noFill/>
          <a:ln cap="flat" cmpd="sng" w="12700">
            <a:solidFill>
              <a:srgbClr val="2867A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3" name="Google Shape;183;p15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cap="flat" cmpd="sng" w="12700">
            <a:solidFill>
              <a:srgbClr val="2867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4" name="Google Shape;184;p15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fmla="val 5578" name="adj"/>
            </a:avLst>
          </a:prstGeom>
          <a:noFill/>
          <a:ln cap="flat" cmpd="sng" w="12700">
            <a:solidFill>
              <a:srgbClr val="FD570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b="0" sz="16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161277" y="3278275"/>
            <a:ext cx="116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2874950" y="3278275"/>
            <a:ext cx="198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/>
          <p:nvPr>
            <p:ph idx="1" type="body"/>
          </p:nvPr>
        </p:nvSpPr>
        <p:spPr>
          <a:xfrm>
            <a:off x="152375" y="1045675"/>
            <a:ext cx="89013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159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социальная проблема: низкое качество жизни людей с отсутствием конечностей;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отсутствие на российском рынке качественных и приемлемых по цене связующих;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проявление аллергической реакции при контакте композитного материала с кожей;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короткий срок службы культеприемной гильзы (около 2,5 лет).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16"/>
          <p:cNvSpPr txBox="1"/>
          <p:nvPr>
            <p:ph idx="2" type="body"/>
          </p:nvPr>
        </p:nvSpPr>
        <p:spPr>
          <a:xfrm>
            <a:off x="152400" y="3909000"/>
            <a:ext cx="11754000" cy="22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0000" spcFirstLastPara="1" rIns="91425" wrap="square" tIns="45700">
            <a:normAutofit/>
          </a:bodyPr>
          <a:lstStyle/>
          <a:p>
            <a:pPr indent="-180804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Times New Roman"/>
              <a:buChar char="•"/>
            </a:pP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Россия столкнулась с увеличением количества нуждающихся в технических средствах реабилитации. Самыми востребованными стали протезы конечностей;</a:t>
            </a:r>
            <a:endParaRPr sz="143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80804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Times New Roman"/>
              <a:buChar char="•"/>
            </a:pP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Правительством РФ утвержден план мероприятий по реализации Концепции развития в РФ системы комплексной реабилитации инвалидов. Бюджет 2023 г. - 45 млрд руб. на обеспечение инвалидов протезами;</a:t>
            </a:r>
            <a:endParaRPr b="1" sz="143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80804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Times New Roman"/>
              <a:buChar char="•"/>
            </a:pP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Качество протеза конечности во многом зависит от его </a:t>
            </a: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культеприемной гильзы</a:t>
            </a: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изготавливаемой из связующего и армирующего волокна;</a:t>
            </a:r>
            <a:endParaRPr sz="143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80804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Times New Roman"/>
              <a:buChar char="•"/>
            </a:pPr>
            <a:r>
              <a:rPr lang="ru-RU" sz="143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 2022 года покупка связующего осуществлялась из-за границы, но после введения санкций закупать его стало затруднительно и экономически невыгодно (длительные сроки поставки и высокая цена).</a:t>
            </a:r>
            <a:endParaRPr sz="143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94" name="Google Shape;194;p16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195" name="Google Shape;195;p16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16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"/>
          <p:cNvSpPr txBox="1"/>
          <p:nvPr>
            <p:ph idx="1" type="body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Планируется сотрудничество с протезно-ортопедическими предприятиями и центрами, которые за счет качественного и доступного связующего смогут обеспечить более полноценную жизнь пациентам с нарушением функций конечностей.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/>
          <p:nvPr>
            <p:ph idx="1" type="body"/>
          </p:nvPr>
        </p:nvSpPr>
        <p:spPr>
          <a:xfrm>
            <a:off x="69125" y="3005575"/>
            <a:ext cx="53793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solidFill>
                  <a:srgbClr val="FC540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Внешний вид:</a:t>
            </a:r>
            <a:endParaRPr>
              <a:solidFill>
                <a:srgbClr val="FC540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Компонент А – прозрачная бесцветная вязкая жидкость;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Компонент Б – белый порошок.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solidFill>
                  <a:srgbClr val="FC540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Свойства связующего:</a:t>
            </a:r>
            <a:endParaRPr>
              <a:solidFill>
                <a:srgbClr val="FC540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Динамическая вязкость (20 °C) – 150 – 800 сПз;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Время жизнеспособности (20 °C) ≥ 40 минут.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18"/>
          <p:cNvSpPr txBox="1"/>
          <p:nvPr>
            <p:ph idx="2" type="body"/>
          </p:nvPr>
        </p:nvSpPr>
        <p:spPr>
          <a:xfrm>
            <a:off x="2924300" y="809725"/>
            <a:ext cx="887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Отечественный связующий материал для композитной культеприемной гильзы протеза.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8" name="Google Shape;208;p1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09" name="Google Shape;209;p18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0" name="Google Shape;210;p18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1" name="Google Shape;211;p18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212" name="Google Shape;212;p18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3" name="Google Shape;213;p18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4" name="Google Shape;214;p18"/>
          <p:cNvSpPr txBox="1"/>
          <p:nvPr>
            <p:ph idx="1" type="body"/>
          </p:nvPr>
        </p:nvSpPr>
        <p:spPr>
          <a:xfrm>
            <a:off x="6263200" y="3005575"/>
            <a:ext cx="5104200" cy="19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solidFill>
                  <a:srgbClr val="FC540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Свойства отвержденного связующего:</a:t>
            </a:r>
            <a:endParaRPr>
              <a:solidFill>
                <a:srgbClr val="FC540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Содержание гель-фракции не ниже 99,8 % масс;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Теплостойкость HDT – до 200 °C;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Изгибающее напряжение – до 98 МПа;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Модуль упругости при изгибе – до 3,8 ГПа.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 txBox="1"/>
          <p:nvPr>
            <p:ph idx="1" type="body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низкий уровень жизни людей с дисфункцией конечностей;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аленький срок службы гильзы;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аллергическая реакция, вызванная остаточным мономером в составе связующего;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высокая стоимость продукта.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9"/>
          <p:cNvSpPr txBox="1"/>
          <p:nvPr>
            <p:ph idx="2" type="body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из-за острой нехватки связующего, которое поставлялось по большей части из-за границы, ортопедические клиники обращаются к нам;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покупка нашей продукции закрывает не только острую потребность в связующем. но и позволяет сократить число жалоб (улучшить качество жизни) людей с отсутствием конечностей.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9"/>
          <p:cNvSpPr txBox="1"/>
          <p:nvPr>
            <p:ph idx="3" type="body"/>
          </p:nvPr>
        </p:nvSpPr>
        <p:spPr>
          <a:xfrm>
            <a:off x="8248651" y="2590800"/>
            <a:ext cx="3638700" cy="3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▪"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отечественный связующий гипоаллергенный материал с требуемыми заказчиком физико-механическими свойствами для композитной культеприемной гильзы протеза, который мы продаем по более низкой стоимости и в короткие сроки.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0"/>
          <p:cNvSpPr txBox="1"/>
          <p:nvPr>
            <p:ph idx="1" type="body"/>
          </p:nvPr>
        </p:nvSpPr>
        <p:spPr>
          <a:xfrm>
            <a:off x="155573" y="1067594"/>
            <a:ext cx="111759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Отечественный связующий гипоаллергенный материал с требуемыми заказчиком физико-механическими свойствами для композитной культеприемной гильзы протеза, который мы продаем по более низкой стоимости и в короткие сроки доставки.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20"/>
          <p:cNvSpPr txBox="1"/>
          <p:nvPr>
            <p:ph idx="2" type="body"/>
          </p:nvPr>
        </p:nvSpPr>
        <p:spPr>
          <a:xfrm>
            <a:off x="127375" y="3434400"/>
            <a:ext cx="11232300" cy="27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68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AutoNum type="arabicPeriod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отечественный связующий материал с требуемыми заказчиком физико-механическими свойствами;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68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AutoNum type="arabicPeriod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гипоаллергенность материала;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68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AutoNum type="arabicPeriod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увеличенный срок службы гильз, произведенных на основе нашего связующего;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68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AutoNum type="arabicPeriod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более низкая стоимость продукта по сравнению с аналогами иностранного производства и внутри страны;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685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AutoNum type="arabicPeriod"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наличие широкой  базы потребителей «в шаговой доступности».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8" name="Google Shape;228;p20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29" name="Google Shape;229;p20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0" name="Google Shape;230;p20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 txBox="1"/>
          <p:nvPr>
            <p:ph idx="1" type="body"/>
          </p:nvPr>
        </p:nvSpPr>
        <p:spPr>
          <a:xfrm>
            <a:off x="238300" y="1086950"/>
            <a:ext cx="23244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ВолгГТУ; </a:t>
            </a: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НИИ Дзержинск; </a:t>
            </a: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06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ООО</a:t>
            </a: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«ВОЛГОМЕДПРОТ».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1"/>
          <p:cNvSpPr txBox="1"/>
          <p:nvPr>
            <p:ph idx="2" type="body"/>
          </p:nvPr>
        </p:nvSpPr>
        <p:spPr>
          <a:xfrm>
            <a:off x="7057050" y="1119625"/>
            <a:ext cx="2333100" cy="16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прямые контакты с организациями;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участие в профессиональных конференциях, выставках, форумах;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рассылка коммерческих предложений на электронную почту.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1"/>
          <p:cNvSpPr txBox="1"/>
          <p:nvPr>
            <p:ph idx="3" type="body"/>
          </p:nvPr>
        </p:nvSpPr>
        <p:spPr>
          <a:xfrm>
            <a:off x="7090525" y="3219000"/>
            <a:ext cx="2154000" cy="1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984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ru-RU" sz="1100">
                <a:latin typeface="Times New Roman"/>
                <a:ea typeface="Times New Roman"/>
                <a:cs typeface="Times New Roman"/>
                <a:sym typeface="Times New Roman"/>
              </a:rPr>
              <a:t>личные продажи связующего протезно-ортопедическим предприятиям;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984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ru-RU" sz="1100">
                <a:latin typeface="Times New Roman"/>
                <a:ea typeface="Times New Roman"/>
                <a:cs typeface="Times New Roman"/>
                <a:sym typeface="Times New Roman"/>
              </a:rPr>
              <a:t>доставка продукта с помощью курьерских сервисов;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984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ru-RU" sz="1100">
                <a:latin typeface="Times New Roman"/>
                <a:ea typeface="Times New Roman"/>
                <a:cs typeface="Times New Roman"/>
                <a:sym typeface="Times New Roman"/>
              </a:rPr>
              <a:t>самовывоз.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" name="Google Shape;238;p21"/>
          <p:cNvSpPr txBox="1"/>
          <p:nvPr>
            <p:ph idx="4" type="body"/>
          </p:nvPr>
        </p:nvSpPr>
        <p:spPr>
          <a:xfrm>
            <a:off x="238300" y="5268925"/>
            <a:ext cx="28383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сырье (1310,65 т.р./год);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аренда помещения (144 т.р./год);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ru-RU" sz="1400">
                <a:latin typeface="Times New Roman"/>
                <a:ea typeface="Times New Roman"/>
                <a:cs typeface="Times New Roman"/>
                <a:sym typeface="Times New Roman"/>
              </a:rPr>
              <a:t>электроэнергия (18,24 т.р./год);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" name="Google Shape;239;p21"/>
          <p:cNvSpPr txBox="1"/>
          <p:nvPr>
            <p:ph idx="5" type="body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Доходы: Продажа связующего в закрытых пластиковых упаковках по 2 кг; Разработка и усовершенствование рецептур связующего под индивидуальный заказ.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p21"/>
          <p:cNvSpPr txBox="1"/>
          <p:nvPr>
            <p:ph idx="6" type="body"/>
          </p:nvPr>
        </p:nvSpPr>
        <p:spPr>
          <a:xfrm>
            <a:off x="9390150" y="1155600"/>
            <a:ext cx="2240400" cy="3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91425" wrap="square" tIns="45700">
            <a:noAutofit/>
          </a:bodyPr>
          <a:lstStyle/>
          <a:p>
            <a:pPr indent="-178899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•"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B2B, протезно-ортопедические государственные и частные предприятия и центры.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" name="Google Shape;241;p21"/>
          <p:cNvSpPr txBox="1"/>
          <p:nvPr>
            <p:ph idx="7" type="body"/>
          </p:nvPr>
        </p:nvSpPr>
        <p:spPr>
          <a:xfrm>
            <a:off x="2562700" y="3143250"/>
            <a:ext cx="21864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сырье (1310,65 т.р./год);      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оборудование (13,537 т.р.);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аренда помещения (144 т.р./год);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электроэнергия (18,24 т.р./год);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водоснабжение (14,16 т.р./год);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тара (18,66 т.р./год);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затраты на этикетки (5,5 т.р./год);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4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сертификация (230 т.р.).    </a:t>
            </a:r>
            <a:endParaRPr sz="1000">
              <a:solidFill>
                <a:srgbClr val="FC560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21"/>
          <p:cNvSpPr txBox="1"/>
          <p:nvPr>
            <p:ph idx="8" type="body"/>
          </p:nvPr>
        </p:nvSpPr>
        <p:spPr>
          <a:xfrm>
            <a:off x="4816651" y="1155600"/>
            <a:ext cx="2240400" cy="3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Отечественный связующий гипоаллергенный материал с требуемыми заказчиком физико-механическими свойствами для композитной культеприемной гильзы протеза, который мы продаем по более низкой стоимости и в короткие сроки доставки.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21"/>
          <p:cNvSpPr txBox="1"/>
          <p:nvPr>
            <p:ph idx="9" type="body"/>
          </p:nvPr>
        </p:nvSpPr>
        <p:spPr>
          <a:xfrm>
            <a:off x="2492200" y="1155700"/>
            <a:ext cx="2324400" cy="1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80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Производство связующего;</a:t>
            </a: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78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80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НИР (индивидуальные</a:t>
            </a: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78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680"/>
              <a:buNone/>
            </a:pPr>
            <a:r>
              <a:rPr lang="ru-RU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рецептуры связующего).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3076600" y="4271725"/>
            <a:ext cx="28941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водоснабжение (14,16 т.р./год);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 (18,66 т.р./год);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88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этикетки (5,5 т.р./год).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2"/>
          <p:cNvSpPr txBox="1"/>
          <p:nvPr>
            <p:ph idx="1" type="body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lang="ru-RU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нашей команды имеется место и необходимые ресурсы для осуществления деятельности, предоставляемые ВолгГТУ;</a:t>
            </a:r>
            <a:endParaRPr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есть контакты с поставщиками сырья;</a:t>
            </a:r>
            <a:endParaRPr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1599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ru-RU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кроме того, у нас есть договоренность о сотрудничестве с одной из протезно-ортопедической клиникой Волгограда.</a:t>
            </a:r>
            <a:endParaRPr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22"/>
          <p:cNvSpPr txBox="1"/>
          <p:nvPr>
            <p:ph idx="2" type="body"/>
          </p:nvPr>
        </p:nvSpPr>
        <p:spPr>
          <a:xfrm>
            <a:off x="6821713" y="1364344"/>
            <a:ext cx="4818743" cy="3991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 данный момент наша команда разработала несколько рецептур с необходимыми физико-механическими свойствами, и гипоаллергенностью материала. 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Нами был разработан прототип культеприемной гильзы протеза.</a:t>
            </a:r>
            <a:endParaRPr sz="16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1" name="Google Shape;251;p22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2" name="Google Shape;252;p22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3" name="Google Shape;253;p22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54" name="Google Shape;254;p22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5" name="Google Shape;255;p22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22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cap="flat" cmpd="sng" w="12700">
              <a:solidFill>
                <a:srgbClr val="2867A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"/>
          <p:cNvSpPr txBox="1"/>
          <p:nvPr>
            <p:ph idx="1" type="body"/>
          </p:nvPr>
        </p:nvSpPr>
        <p:spPr>
          <a:xfrm>
            <a:off x="801350" y="2776775"/>
            <a:ext cx="2616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Борисов Сергей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Технический консультант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p23"/>
          <p:cNvSpPr txBox="1"/>
          <p:nvPr>
            <p:ph idx="4" type="body"/>
          </p:nvPr>
        </p:nvSpPr>
        <p:spPr>
          <a:xfrm>
            <a:off x="4509950" y="2821775"/>
            <a:ext cx="27399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Минаева Оксана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Экономический консультант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23"/>
          <p:cNvSpPr txBox="1"/>
          <p:nvPr>
            <p:ph idx="7" type="body"/>
          </p:nvPr>
        </p:nvSpPr>
        <p:spPr>
          <a:xfrm>
            <a:off x="8457825" y="2821775"/>
            <a:ext cx="27399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Киселев Дмитрий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Лидер проекта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23"/>
          <p:cNvSpPr txBox="1"/>
          <p:nvPr>
            <p:ph idx="13" type="body"/>
          </p:nvPr>
        </p:nvSpPr>
        <p:spPr>
          <a:xfrm>
            <a:off x="155638" y="5730425"/>
            <a:ext cx="2739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Толкачев Давид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Химик-технолог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p23"/>
          <p:cNvSpPr txBox="1"/>
          <p:nvPr>
            <p:ph idx="16" type="body"/>
          </p:nvPr>
        </p:nvSpPr>
        <p:spPr>
          <a:xfrm>
            <a:off x="3098275" y="5775425"/>
            <a:ext cx="27399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Булатов Иван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Аналитик-исследователь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23"/>
          <p:cNvSpPr txBox="1"/>
          <p:nvPr>
            <p:ph idx="19" type="body"/>
          </p:nvPr>
        </p:nvSpPr>
        <p:spPr>
          <a:xfrm>
            <a:off x="6040900" y="5730425"/>
            <a:ext cx="2739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Виноградов Владислав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Маркетолог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7" name="Google Shape;2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937" y="965463"/>
            <a:ext cx="1325701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7038" y="965475"/>
            <a:ext cx="1325701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64913" y="965475"/>
            <a:ext cx="1325701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 rotWithShape="1">
          <a:blip r:embed="rId6">
            <a:alphaModFix/>
          </a:blip>
          <a:srcRect b="0" l="-9190" r="9189" t="0"/>
          <a:stretch/>
        </p:blipFill>
        <p:spPr>
          <a:xfrm>
            <a:off x="984725" y="4175288"/>
            <a:ext cx="1325675" cy="13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05375" y="4100560"/>
            <a:ext cx="1325700" cy="1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 txBox="1"/>
          <p:nvPr>
            <p:ph idx="19" type="body"/>
          </p:nvPr>
        </p:nvSpPr>
        <p:spPr>
          <a:xfrm>
            <a:off x="8983525" y="5775427"/>
            <a:ext cx="27399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Брежнева Елена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Экономист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3" name="Google Shape;27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48025" y="4100563"/>
            <a:ext cx="1325701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90663" y="4100575"/>
            <a:ext cx="1325701" cy="132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"/>
          <p:cNvSpPr txBox="1"/>
          <p:nvPr>
            <p:ph idx="1" type="body"/>
          </p:nvPr>
        </p:nvSpPr>
        <p:spPr>
          <a:xfrm>
            <a:off x="242625" y="806125"/>
            <a:ext cx="112497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 год: Доработка и утверждение рецептуры связующего материала; сертификация, заявка на патент, получение патента; грант ФСИ, привлечение источников финансирования; открытие предприятия, организация производства (поставки сырья, оборудования, производственная деятельность); охват ЮФО.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 год: Привлечение кадров, расширение географии поставок ЦФО.</a:t>
            </a:r>
            <a:endParaRPr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 год: Расширение продуктовой линейки за счет модификации связующего (продажа в стоматологические организации, занимающиеся изготовлением зубных протезов и в организации, занимающиеся производством накладных ногтевых пластин).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