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0" r:id="rId6"/>
    <p:sldId id="258" r:id="rId7"/>
    <p:sldId id="267" r:id="rId8"/>
    <p:sldId id="259" r:id="rId9"/>
    <p:sldId id="268" r:id="rId10"/>
    <p:sldId id="269" r:id="rId11"/>
    <p:sldId id="264" r:id="rId12"/>
    <p:sldId id="270" r:id="rId13"/>
    <p:sldId id="263" r:id="rId14"/>
    <p:sldId id="261" r:id="rId15"/>
    <p:sldId id="26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8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5D05C-0095-F056-C6F5-D9DDB68C6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930A20-E895-5079-1C7E-D4881F568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7F62ED-5917-7B68-D219-787A77C9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E44830-74AF-F18C-6CCA-6CC49B899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65DE80-D1D4-D00C-8F9E-1863823D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59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BFB40-4B2D-9558-9E02-7C38FC412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C17A9D-A092-FD9D-AFA9-2957601A1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3C4DBC-D0AF-2194-63ED-A56F3178D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44F61-DAE6-726E-577F-EC51BFFA1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09983B-F09D-3CD3-B4B1-7AC50144F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60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93B36-7E59-DEF0-FD64-C62D50CBE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1F50E4-2B57-944B-3F4F-57DC77031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E4922C-AC06-AE99-F5E1-532309235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D6221C-5301-F16B-9DFB-AFA1D7D9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6E46F7-3A1A-CAB5-A7F1-22293D9F5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68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117D2-433B-9327-FDF4-32B42AE40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57FEB5-8267-6389-CE4B-B950E02F72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53B5E4-86E0-60C2-C6F5-08F170DDA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2EBFD7-3394-D042-7F0E-93CD4246D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0B58CC-4AB1-9DB8-43ED-5380CA588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BC3A59-8748-AE71-0A54-0D4CC8EAC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06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498EA-8B1A-1E42-3F5F-BE37542CF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F37B12-4BBB-113E-0577-28D524416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5D3E96-5B14-34B0-473B-500040D42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A276C1-37DF-D7D5-A204-C0F387416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434ADE-09E1-6CE3-5D15-3916A7305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1FB04DD-A257-36F8-B56F-5DBA7479B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EC1599-8025-6EFE-5F93-D185F491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0013FD-6CF3-9494-0E83-5C50E9ADE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301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BC011-B2A7-7B36-27BD-4958FB53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6CDEA00-29A2-2E16-6A41-8FC5FDB6B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5CC4F5-3CF2-E5BC-2539-83B95F583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210763-78AE-BAE4-0A71-8E22F7A0A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309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601E072-1726-81B6-12BE-747196239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EC67485-F3A4-148A-E38D-C4EF9912F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95F293-3D3C-C2EE-4AFE-68C347227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297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5F16A-C829-08E5-FD6E-3092C3546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7573C5-FC8B-E35D-D07D-FA28DE10F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DCB0AC-6C5A-987D-CDA6-A282236AE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437592-9BA5-F70B-07AD-364E44DAD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8A2439-5B93-ED0C-3167-9271C573D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6255DF-2187-54F3-8EE8-23D1E4E1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7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C81D2D-4E07-8AD4-9037-2B632F044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C1A448-AE45-7E9B-110F-8B05CBAEBF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51AFF6-49D6-1EFD-C572-5E4858340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D2FB72-742D-A6B1-E511-43468219A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80322B-98AC-74F4-699B-BD3504109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8E3983-185C-E295-8750-F3EDAD73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416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F2B502-5C73-2D9B-9235-EC8A82EA5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D4E47F-198B-EF3E-8CA0-01C7DD3D25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DFA87C-BA90-2B3A-F737-ABE089B7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312F81-147B-43E9-3499-1012C2864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E6C06B-6CB4-DE34-7C43-1A39FCC6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31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35D48B1-4F3D-FF52-1BB9-DFFCCFD103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9DA753-C731-9341-4CF7-17E0FC36E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A66DC2-DB4B-D582-2045-35EC2614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C23F37-4298-10A5-7F25-DF141591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1BAC38-F570-117E-C103-684A6081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745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F9629-E560-CAFC-1C0D-CFAA0C3DD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198CF1-F7C2-FBF7-E42C-27235777F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B2CA1A-A556-8862-BE2E-4631DCE7E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3EC27-1EA2-4F2C-813C-27B7AC6039A3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1B1061-6D6B-5E65-DE10-FDB8FE208F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C959D9-49F7-319C-423D-39F8005EB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1E9B4-B3FA-4948-81CB-AE0B1DEB4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5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8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12DB0B-6AEE-9C0B-8713-19F3D2FBC4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6BDEF8-2332-D6D7-DFA4-2C23A37AC7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EB80F-80CE-6567-FB99-DCD30EEAE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2086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6850711-6E14-47B9-DD3F-00EFCF197774}"/>
              </a:ext>
            </a:extLst>
          </p:cNvPr>
          <p:cNvSpPr/>
          <p:nvPr/>
        </p:nvSpPr>
        <p:spPr>
          <a:xfrm>
            <a:off x="8706118" y="5705341"/>
            <a:ext cx="3284113" cy="707603"/>
          </a:xfrm>
          <a:prstGeom prst="rect">
            <a:avLst/>
          </a:prstGeom>
          <a:solidFill>
            <a:srgbClr val="D58025"/>
          </a:solidFill>
          <a:ln>
            <a:solidFill>
              <a:srgbClr val="D580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D58025"/>
                </a:solidFill>
              </a:ln>
              <a:solidFill>
                <a:srgbClr val="D580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345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24AB43-E0BE-FB5D-EC05-841A0F7F0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426"/>
            <a:ext cx="12192000" cy="629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37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BB255A-9E86-197B-6A49-7449516EA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23"/>
            <a:ext cx="12079295" cy="676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6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E8CCE3-9A50-1B27-41E7-981B274F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31" y="131236"/>
            <a:ext cx="11735337" cy="65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5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03A63A-A221-C0CE-A229-4287EBA9B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045"/>
            <a:ext cx="12192000" cy="626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73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CDB32C-F4E6-B142-B876-0853C4C44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791"/>
            <a:ext cx="12192000" cy="62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58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E6D195-13CC-B497-105A-0E3081C6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0" y="120034"/>
            <a:ext cx="12012859" cy="661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02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CA9852-7AD1-C582-1C11-B0CB0EF00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563"/>
            <a:ext cx="12192000" cy="631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54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586C6B-3768-A0B2-7E9F-CEA631199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28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5DEC5E-F565-DF02-204D-3B1B9D392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5" y="125863"/>
            <a:ext cx="12003110" cy="660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51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7A399E-75EE-AB1C-B752-9C6809DFD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268"/>
            <a:ext cx="12192000" cy="626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76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8EB3D8-FDD9-4EF8-A501-A3F69E8FC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38" y="110686"/>
            <a:ext cx="12093262" cy="674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73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3BF25B-27C1-7597-E336-218E29604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001"/>
            <a:ext cx="12192000" cy="666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95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8FCD4C-33B1-5BD0-14C9-E3BFA203C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557"/>
            <a:ext cx="12192000" cy="624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27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ED9C0A4-3391-74BB-4AE7-D71F0FABA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598981"/>
              </p:ext>
            </p:extLst>
          </p:nvPr>
        </p:nvGraphicFramePr>
        <p:xfrm>
          <a:off x="216795" y="908680"/>
          <a:ext cx="11758410" cy="5761856"/>
        </p:xfrm>
        <a:graphic>
          <a:graphicData uri="http://schemas.openxmlformats.org/drawingml/2006/table">
            <a:tbl>
              <a:tblPr firstRow="1" firstCol="1" bandRow="1"/>
              <a:tblGrid>
                <a:gridCol w="1478099">
                  <a:extLst>
                    <a:ext uri="{9D8B030D-6E8A-4147-A177-3AD203B41FA5}">
                      <a16:colId xmlns:a16="http://schemas.microsoft.com/office/drawing/2014/main" val="3568609656"/>
                    </a:ext>
                  </a:extLst>
                </a:gridCol>
                <a:gridCol w="985937">
                  <a:extLst>
                    <a:ext uri="{9D8B030D-6E8A-4147-A177-3AD203B41FA5}">
                      <a16:colId xmlns:a16="http://schemas.microsoft.com/office/drawing/2014/main" val="3179111704"/>
                    </a:ext>
                  </a:extLst>
                </a:gridCol>
                <a:gridCol w="985937">
                  <a:extLst>
                    <a:ext uri="{9D8B030D-6E8A-4147-A177-3AD203B41FA5}">
                      <a16:colId xmlns:a16="http://schemas.microsoft.com/office/drawing/2014/main" val="4039855927"/>
                    </a:ext>
                  </a:extLst>
                </a:gridCol>
                <a:gridCol w="827959">
                  <a:extLst>
                    <a:ext uri="{9D8B030D-6E8A-4147-A177-3AD203B41FA5}">
                      <a16:colId xmlns:a16="http://schemas.microsoft.com/office/drawing/2014/main" val="168277467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40280103"/>
                    </a:ext>
                  </a:extLst>
                </a:gridCol>
                <a:gridCol w="1056067">
                  <a:extLst>
                    <a:ext uri="{9D8B030D-6E8A-4147-A177-3AD203B41FA5}">
                      <a16:colId xmlns:a16="http://schemas.microsoft.com/office/drawing/2014/main" val="1489567507"/>
                    </a:ext>
                  </a:extLst>
                </a:gridCol>
                <a:gridCol w="978795">
                  <a:extLst>
                    <a:ext uri="{9D8B030D-6E8A-4147-A177-3AD203B41FA5}">
                      <a16:colId xmlns:a16="http://schemas.microsoft.com/office/drawing/2014/main" val="3960499222"/>
                    </a:ext>
                  </a:extLst>
                </a:gridCol>
                <a:gridCol w="862884">
                  <a:extLst>
                    <a:ext uri="{9D8B030D-6E8A-4147-A177-3AD203B41FA5}">
                      <a16:colId xmlns:a16="http://schemas.microsoft.com/office/drawing/2014/main" val="1960773043"/>
                    </a:ext>
                  </a:extLst>
                </a:gridCol>
                <a:gridCol w="1275517">
                  <a:extLst>
                    <a:ext uri="{9D8B030D-6E8A-4147-A177-3AD203B41FA5}">
                      <a16:colId xmlns:a16="http://schemas.microsoft.com/office/drawing/2014/main" val="1392330837"/>
                    </a:ext>
                  </a:extLst>
                </a:gridCol>
                <a:gridCol w="985937">
                  <a:extLst>
                    <a:ext uri="{9D8B030D-6E8A-4147-A177-3AD203B41FA5}">
                      <a16:colId xmlns:a16="http://schemas.microsoft.com/office/drawing/2014/main" val="1025431778"/>
                    </a:ext>
                  </a:extLst>
                </a:gridCol>
                <a:gridCol w="1406878">
                  <a:extLst>
                    <a:ext uri="{9D8B030D-6E8A-4147-A177-3AD203B41FA5}">
                      <a16:colId xmlns:a16="http://schemas.microsoft.com/office/drawing/2014/main" val="2163914917"/>
                    </a:ext>
                  </a:extLst>
                </a:gridCol>
              </a:tblGrid>
              <a:tr h="6299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Сценарий</a:t>
                      </a:r>
                      <a:endParaRPr lang="ru-RU" sz="1200" kern="1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 от билетов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Спонсорство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Сувениры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Гранты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 доходы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Общий доход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Прибыль/Убыток</a:t>
                      </a:r>
                      <a:endParaRPr lang="ru-RU" sz="1200" kern="1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Налог УСН (6%)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Прибыль/Убыток после налога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472374"/>
                  </a:ext>
                </a:extLst>
              </a:tr>
              <a:tr h="1514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(Оптимистичный)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10,046,400</a:t>
                      </a:r>
                      <a:endParaRPr lang="ru-RU" sz="1200" kern="1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1,500,000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12,746,400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3,850,000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8,896,400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533,784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8,362,616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00471"/>
                  </a:ext>
                </a:extLst>
              </a:tr>
              <a:tr h="18088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 (Реалистичный)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10,046,400</a:t>
                      </a:r>
                      <a:endParaRPr lang="ru-RU" sz="1200" kern="1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750,000</a:t>
                      </a:r>
                      <a:endParaRPr lang="ru-RU" sz="1200" kern="1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11,421,400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3,850,000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7,571,400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454,284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7,117,116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486956"/>
                  </a:ext>
                </a:extLst>
              </a:tr>
              <a:tr h="18088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 (Пессимистичный)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10,046,400</a:t>
                      </a:r>
                      <a:endParaRPr lang="ru-RU" sz="1200" kern="1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10,500,000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3,850,000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6,650,000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399,000</a:t>
                      </a:r>
                      <a:endParaRPr lang="ru-RU" sz="1200" kern="1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6,251,000</a:t>
                      </a:r>
                      <a:endParaRPr lang="ru-RU" sz="1200" kern="1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76" marR="47276" marT="17728" marB="17728" anchor="ctr">
                    <a:lnL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D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91941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B7E7601-3E7F-74A9-5A48-6D5374A7AA50}"/>
              </a:ext>
            </a:extLst>
          </p:cNvPr>
          <p:cNvSpPr txBox="1"/>
          <p:nvPr/>
        </p:nvSpPr>
        <p:spPr>
          <a:xfrm>
            <a:off x="2797130" y="168866"/>
            <a:ext cx="6597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Book Antiqua" panose="02040602050305030304" pitchFamily="18" charset="0"/>
              </a:rPr>
              <a:t>Финансовые 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10131139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70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Aptos Narrow</vt:lpstr>
      <vt:lpstr>Arial</vt:lpstr>
      <vt:lpstr>Book Antiqua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Мария Мезенцева</dc:creator>
  <cp:lastModifiedBy>Мария Мезенцева</cp:lastModifiedBy>
  <cp:revision>1</cp:revision>
  <dcterms:created xsi:type="dcterms:W3CDTF">2024-12-06T23:04:29Z</dcterms:created>
  <dcterms:modified xsi:type="dcterms:W3CDTF">2024-12-06T23:19:04Z</dcterms:modified>
</cp:coreProperties>
</file>