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3" r:id="rId7"/>
    <p:sldId id="276" r:id="rId8"/>
    <p:sldId id="264" r:id="rId9"/>
    <p:sldId id="271" r:id="rId10"/>
    <p:sldId id="273" r:id="rId11"/>
    <p:sldId id="274" r:id="rId12"/>
    <p:sldId id="270" r:id="rId13"/>
    <p:sldId id="265" r:id="rId14"/>
    <p:sldId id="268" r:id="rId15"/>
    <p:sldId id="269" r:id="rId16"/>
    <p:sldId id="267" r:id="rId17"/>
    <p:sldId id="275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AD1F"/>
    <a:srgbClr val="FFF0D1"/>
    <a:srgbClr val="385723"/>
    <a:srgbClr val="FFE3AB"/>
    <a:srgbClr val="FFDA8F"/>
    <a:srgbClr val="32D426"/>
    <a:srgbClr val="8CA455"/>
    <a:srgbClr val="7A9B5E"/>
    <a:srgbClr val="753C1F"/>
    <a:srgbClr val="572B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057" autoAdjust="0"/>
  </p:normalViewPr>
  <p:slideViewPr>
    <p:cSldViewPr snapToGrid="0">
      <p:cViewPr varScale="1">
        <p:scale>
          <a:sx n="114" d="100"/>
          <a:sy n="114" d="100"/>
        </p:scale>
        <p:origin x="414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36B2F-23BE-4069-BF11-E315680C5444}" type="datetimeFigureOut">
              <a:rPr lang="ru-RU" smtClean="0"/>
              <a:t>13.06.2025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C6F57-422F-4900-A53D-D306FEB2E5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03415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36B2F-23BE-4069-BF11-E315680C5444}" type="datetimeFigureOut">
              <a:rPr lang="ru-RU" smtClean="0"/>
              <a:t>13.06.2025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C6F57-422F-4900-A53D-D306FEB2E5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96267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36B2F-23BE-4069-BF11-E315680C5444}" type="datetimeFigureOut">
              <a:rPr lang="ru-RU" smtClean="0"/>
              <a:t>13.06.2025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C6F57-422F-4900-A53D-D306FEB2E5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6684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36B2F-23BE-4069-BF11-E315680C5444}" type="datetimeFigureOut">
              <a:rPr lang="ru-RU" smtClean="0"/>
              <a:t>13.06.2025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C6F57-422F-4900-A53D-D306FEB2E5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44745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36B2F-23BE-4069-BF11-E315680C5444}" type="datetimeFigureOut">
              <a:rPr lang="ru-RU" smtClean="0"/>
              <a:t>13.06.2025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C6F57-422F-4900-A53D-D306FEB2E5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18275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36B2F-23BE-4069-BF11-E315680C5444}" type="datetimeFigureOut">
              <a:rPr lang="ru-RU" smtClean="0"/>
              <a:t>13.06.2025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C6F57-422F-4900-A53D-D306FEB2E5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94929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36B2F-23BE-4069-BF11-E315680C5444}" type="datetimeFigureOut">
              <a:rPr lang="ru-RU" smtClean="0"/>
              <a:t>13.06.2025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C6F57-422F-4900-A53D-D306FEB2E5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39053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36B2F-23BE-4069-BF11-E315680C5444}" type="datetimeFigureOut">
              <a:rPr lang="ru-RU" smtClean="0"/>
              <a:t>13.06.2025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C6F57-422F-4900-A53D-D306FEB2E5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59792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36B2F-23BE-4069-BF11-E315680C5444}" type="datetimeFigureOut">
              <a:rPr lang="ru-RU" smtClean="0"/>
              <a:t>13.06.2025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C6F57-422F-4900-A53D-D306FEB2E5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46847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36B2F-23BE-4069-BF11-E315680C5444}" type="datetimeFigureOut">
              <a:rPr lang="ru-RU" smtClean="0"/>
              <a:t>13.06.2025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C6F57-422F-4900-A53D-D306FEB2E5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42624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36B2F-23BE-4069-BF11-E315680C5444}" type="datetimeFigureOut">
              <a:rPr lang="ru-RU" smtClean="0"/>
              <a:t>13.06.2025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C6F57-422F-4900-A53D-D306FEB2E5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38670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0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C36B2F-23BE-4069-BF11-E315680C5444}" type="datetimeFigureOut">
              <a:rPr lang="ru-RU" smtClean="0"/>
              <a:t>13.06.2025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EC6F57-422F-4900-A53D-D306FEB2E5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4402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7401" y="353689"/>
            <a:ext cx="10010775" cy="5717091"/>
          </a:xfrm>
          <a:prstGeom prst="rect">
            <a:avLst/>
          </a:prstGeom>
          <a:effectLst>
            <a:glow>
              <a:schemeClr val="accent1"/>
            </a:glow>
          </a:effectLst>
        </p:spPr>
      </p:pic>
      <p:sp useBgFill="1"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849484" y="2690670"/>
            <a:ext cx="5046866" cy="1043130"/>
          </a:xfr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6600" b="1" dirty="0">
                <a:latin typeface="Arial" panose="020B0604020202020204" pitchFamily="34" charset="0"/>
                <a:cs typeface="Arial" panose="020B0604020202020204" pitchFamily="34" charset="0"/>
              </a:rPr>
              <a:t>AgroHub</a:t>
            </a:r>
            <a:endParaRPr lang="ru-RU" sz="6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61703A7-A442-C66D-DFCD-694C181465DE}"/>
              </a:ext>
            </a:extLst>
          </p:cNvPr>
          <p:cNvSpPr txBox="1"/>
          <p:nvPr/>
        </p:nvSpPr>
        <p:spPr>
          <a:xfrm>
            <a:off x="2937648" y="99773"/>
            <a:ext cx="6450279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</a:pPr>
            <a:r>
              <a:rPr lang="ru-RU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 charset="0"/>
              </a:rPr>
              <a:t>Алтайский Государственный Аграрный Университет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61703A7-A442-C66D-DFCD-694C181465DE}"/>
              </a:ext>
            </a:extLst>
          </p:cNvPr>
          <p:cNvSpPr txBox="1"/>
          <p:nvPr/>
        </p:nvSpPr>
        <p:spPr>
          <a:xfrm>
            <a:off x="3747135" y="5969430"/>
            <a:ext cx="52515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ts val="800"/>
              </a:spcAft>
            </a:pPr>
            <a:r>
              <a:rPr lang="ru-RU" sz="2400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 charset="0"/>
              </a:rPr>
              <a:t>Инициативная разработка</a:t>
            </a:r>
            <a:endParaRPr lang="ru-RU" b="1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  <a:sym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2053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0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708" y="365235"/>
            <a:ext cx="6741886" cy="755283"/>
          </a:xfrm>
          <a:noFill/>
        </p:spPr>
        <p:txBody>
          <a:bodyPr>
            <a:normAutofit fontScale="90000"/>
          </a:bodyPr>
          <a:lstStyle/>
          <a:p>
            <a:r>
              <a:rPr lang="ru-RU" sz="3600" b="1" dirty="0">
                <a:latin typeface="Arial" panose="020B0604020202020204" pitchFamily="34" charset="0"/>
                <a:cs typeface="Arial" panose="020B0604020202020204" pitchFamily="34" charset="0"/>
              </a:rPr>
              <a:t>Пользователь и его проблема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880438" y="1612439"/>
            <a:ext cx="132080" cy="355600"/>
          </a:xfrm>
          <a:prstGeom prst="roundRect">
            <a:avLst/>
          </a:prstGeom>
          <a:solidFill>
            <a:srgbClr val="29A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645511" y="1028557"/>
            <a:ext cx="27584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Пользователи</a:t>
            </a: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880438" y="2165711"/>
            <a:ext cx="132080" cy="355600"/>
          </a:xfrm>
          <a:prstGeom prst="roundRect">
            <a:avLst/>
          </a:prstGeom>
          <a:solidFill>
            <a:srgbClr val="29A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880438" y="2718983"/>
            <a:ext cx="132080" cy="355600"/>
          </a:xfrm>
          <a:prstGeom prst="roundRect">
            <a:avLst/>
          </a:prstGeom>
          <a:solidFill>
            <a:srgbClr val="29A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407941" y="3239615"/>
            <a:ext cx="132080" cy="355600"/>
          </a:xfrm>
          <a:prstGeom prst="roundRect">
            <a:avLst/>
          </a:prstGeom>
          <a:solidFill>
            <a:srgbClr val="29A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1138851" y="1530965"/>
            <a:ext cx="53347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Сотрудники, ученые,  аспиранты, студенты, гости  АГАУ и прочих вузов;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1141992" y="2151979"/>
            <a:ext cx="33329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Абитуриенты и специалисты;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1138851" y="2666893"/>
            <a:ext cx="23064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Простые любители.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1645511" y="3215732"/>
            <a:ext cx="163910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/>
              <a:t>Проблема: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717151" y="3595215"/>
            <a:ext cx="11031255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 Алтайском государственном аграрном университете (АГАУ) действуют три музея: Анатомический музей, Музей почв и Музей сельскохозяйственной техники. Каждый экспонат этих коллекций отражает этапы развития науки и образования в регионе, представляя не только историческую, но и образовательную ценность.</a:t>
            </a:r>
          </a:p>
          <a:p>
            <a:pPr indent="457200" algn="just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Однако в настоящее время доступ к этим материалам ограничен, что затрудняет их использование в учебном процессе и научных исследованиях. Между тем, существует запрос со стороны потенциальных пользователей на удобные цифровые инструменты для: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изучения экспонатов в дистанционном формате,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проведения виртуальных практикумов,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использования музейных коллекций в исследовательской работе.</a:t>
            </a:r>
          </a:p>
          <a:p>
            <a:pPr indent="457200" algn="just"/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3178" y="365332"/>
            <a:ext cx="5609474" cy="3205414"/>
          </a:xfrm>
          <a:prstGeom prst="rect">
            <a:avLst/>
          </a:prstGeom>
        </p:spPr>
      </p:pic>
      <p:sp>
        <p:nvSpPr>
          <p:cNvPr id="20" name="Скругленный прямоугольник 19"/>
          <p:cNvSpPr/>
          <p:nvPr/>
        </p:nvSpPr>
        <p:spPr>
          <a:xfrm>
            <a:off x="1407941" y="1112367"/>
            <a:ext cx="132080" cy="355600"/>
          </a:xfrm>
          <a:prstGeom prst="roundRect">
            <a:avLst/>
          </a:prstGeom>
          <a:solidFill>
            <a:srgbClr val="29A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4246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AD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447671" y="466725"/>
            <a:ext cx="11249027" cy="5943600"/>
          </a:xfrm>
          <a:prstGeom prst="roundRect">
            <a:avLst/>
          </a:prstGeom>
          <a:solidFill>
            <a:srgbClr val="FFF0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67246" y="1020763"/>
            <a:ext cx="2809875" cy="885825"/>
          </a:xfrm>
        </p:spPr>
        <p:txBody>
          <a:bodyPr>
            <a:normAutofit/>
          </a:bodyPr>
          <a:lstStyle/>
          <a:p>
            <a:r>
              <a:rPr lang="ru-RU" sz="4000" b="1" dirty="0">
                <a:latin typeface="Arial" panose="020B0604020202020204" pitchFamily="34" charset="0"/>
                <a:cs typeface="Arial" panose="020B0604020202020204" pitchFamily="34" charset="0"/>
              </a:rPr>
              <a:t>Решение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14386" y="2460625"/>
            <a:ext cx="10515600" cy="1711325"/>
          </a:xfrm>
        </p:spPr>
        <p:txBody>
          <a:bodyPr/>
          <a:lstStyle/>
          <a:p>
            <a:pPr marL="0" indent="4572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Разработка сайта Виртуального Музея почв, на котором будет представлен виртуальный банк экспонатов с 3d моделями и необходимый образовательный контент (описание экспонатов, ссылки на источники и др.)</a:t>
            </a: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0713" y="2510423"/>
            <a:ext cx="134124" cy="353599"/>
          </a:xfrm>
          <a:prstGeom prst="rect">
            <a:avLst/>
          </a:prstGeom>
          <a:solidFill>
            <a:srgbClr val="FFF0D1">
              <a:alpha val="1000"/>
            </a:srgbClr>
          </a:solidFill>
        </p:spPr>
      </p:pic>
    </p:spTree>
    <p:extLst>
      <p:ext uri="{BB962C8B-B14F-4D97-AF65-F5344CB8AC3E}">
        <p14:creationId xmlns:p14="http://schemas.microsoft.com/office/powerpoint/2010/main" val="3938768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AD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447671" y="466725"/>
            <a:ext cx="11249027" cy="5943600"/>
          </a:xfrm>
          <a:prstGeom prst="roundRect">
            <a:avLst/>
          </a:prstGeom>
          <a:solidFill>
            <a:srgbClr val="FFF0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srgbClr val="003399"/>
              </a:buClr>
              <a:buSzPts val="2400"/>
              <a:defRPr/>
            </a:pPr>
            <a:endParaRPr lang="ru-RU" alt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48577" y="746014"/>
            <a:ext cx="2809875" cy="885825"/>
          </a:xfrm>
        </p:spPr>
        <p:txBody>
          <a:bodyPr>
            <a:normAutofit/>
          </a:bodyPr>
          <a:lstStyle/>
          <a:p>
            <a:r>
              <a:rPr lang="ru-RU" sz="4000" b="1" dirty="0">
                <a:latin typeface="Arial" panose="020B0604020202020204" pitchFamily="34" charset="0"/>
                <a:cs typeface="Arial" panose="020B0604020202020204" pitchFamily="34" charset="0"/>
              </a:rPr>
              <a:t>Решение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4243" y="2064657"/>
            <a:ext cx="134124" cy="35359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488404" y="1559701"/>
            <a:ext cx="73628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При разработке будут использоваться следующие инструменты: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424729" y="2610966"/>
            <a:ext cx="42337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Текстурирование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Substance Painter 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424729" y="2064657"/>
            <a:ext cx="29447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3D-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редактор –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blender 4.0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424729" y="3158522"/>
            <a:ext cx="18582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Дизайн –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Figma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424729" y="3709120"/>
            <a:ext cx="15241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Сайт -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Html5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2488404" y="4123573"/>
            <a:ext cx="75580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Наш сайт разрабатывается при помощи языков программирования: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2603" y="2612456"/>
            <a:ext cx="134124" cy="353599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2603" y="3174498"/>
            <a:ext cx="134124" cy="353599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2603" y="3724853"/>
            <a:ext cx="134124" cy="353599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2603" y="5722637"/>
            <a:ext cx="134124" cy="353599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2603" y="4609486"/>
            <a:ext cx="134124" cy="353599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2603" y="5160595"/>
            <a:ext cx="134124" cy="353599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3424729" y="4586860"/>
            <a:ext cx="13516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HTML/CSS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3424729" y="5704549"/>
            <a:ext cx="12618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JavaScript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3455730" y="5160595"/>
            <a:ext cx="6591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PHP</a:t>
            </a:r>
          </a:p>
        </p:txBody>
      </p:sp>
    </p:spTree>
    <p:extLst>
      <p:ext uri="{BB962C8B-B14F-4D97-AF65-F5344CB8AC3E}">
        <p14:creationId xmlns:p14="http://schemas.microsoft.com/office/powerpoint/2010/main" val="3609308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AD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447671" y="466725"/>
            <a:ext cx="11249027" cy="5943600"/>
          </a:xfrm>
          <a:prstGeom prst="roundRect">
            <a:avLst/>
          </a:prstGeom>
          <a:solidFill>
            <a:srgbClr val="FFF0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srgbClr val="003399"/>
              </a:buClr>
              <a:buSzPts val="2400"/>
              <a:defRPr/>
            </a:pPr>
            <a:endParaRPr lang="ru-RU" alt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19325" y="533401"/>
            <a:ext cx="7753350" cy="1063624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Пользовательский сценарий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488741"/>
            <a:ext cx="10515600" cy="4813300"/>
          </a:xfrm>
        </p:spPr>
        <p:txBody>
          <a:bodyPr>
            <a:normAutofit fontScale="70000" lnSpcReduction="20000"/>
          </a:bodyPr>
          <a:lstStyle/>
          <a:p>
            <a:pPr marL="514350" indent="-51435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Пользователь узнает о существовании музея почв АГАУ (из рекламы,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соцсетей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рекомендаций или поиска).</a:t>
            </a:r>
          </a:p>
          <a:p>
            <a:pPr marL="514350" indent="-51435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Он ищет официальный сайт музея через поисковую систему (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Google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Yandex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и т. д.) или переходит по прямой ссылке. Находит сайт и открывает его.</a:t>
            </a:r>
          </a:p>
          <a:p>
            <a:pPr marL="514350" indent="-51435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Пользователь видит приветственный экран с кратким описанием музея, актуальными новостями и навигационным меню. На странице представлены категории экспонатов (например, "Минералы", "Типы почв", "Исторические коллекции").</a:t>
            </a:r>
          </a:p>
          <a:p>
            <a:pPr marL="514350" indent="-51435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После выбора категории посетитель переходит на страницу со списком доступных экспонатов этой категории.</a:t>
            </a:r>
          </a:p>
          <a:p>
            <a:pPr marL="514350" indent="-51435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При клике на конкретный экспонат открывается страница с его детальным описанием и 3D-моделью.</a:t>
            </a:r>
          </a:p>
          <a:p>
            <a:pPr marL="514350" indent="-51435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Пользователь может вращать и приближать модель, чтобы рассмотреть все детали, а также он может изучить дополнительную информацию об экспонате (например, история, особенности строения).</a:t>
            </a:r>
          </a:p>
        </p:txBody>
      </p:sp>
    </p:spTree>
    <p:extLst>
      <p:ext uri="{BB962C8B-B14F-4D97-AF65-F5344CB8AC3E}">
        <p14:creationId xmlns:p14="http://schemas.microsoft.com/office/powerpoint/2010/main" val="505162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AD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447671" y="466725"/>
            <a:ext cx="11291457" cy="5943600"/>
          </a:xfrm>
          <a:prstGeom prst="roundRect">
            <a:avLst/>
          </a:prstGeom>
          <a:solidFill>
            <a:srgbClr val="FFF0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srgbClr val="003399"/>
              </a:buClr>
              <a:buSzPts val="2400"/>
              <a:defRPr/>
            </a:pPr>
            <a:endParaRPr lang="ru-RU" alt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66984" y="209550"/>
            <a:ext cx="7010400" cy="1325563"/>
          </a:xfrm>
        </p:spPr>
        <p:txBody>
          <a:bodyPr>
            <a:normAutofit/>
          </a:bodyPr>
          <a:lstStyle/>
          <a:p>
            <a:r>
              <a:rPr lang="ru-RU" sz="3600" b="1" dirty="0">
                <a:latin typeface="Arial" panose="020B0604020202020204" pitchFamily="34" charset="0"/>
                <a:cs typeface="Arial" panose="020B0604020202020204" pitchFamily="34" charset="0"/>
              </a:rPr>
              <a:t>О проекте (Что есть сейчас?)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85825" y="1034030"/>
            <a:ext cx="5907362" cy="4931908"/>
          </a:xfrm>
        </p:spPr>
        <p:txBody>
          <a:bodyPr>
            <a:noAutofit/>
          </a:bodyPr>
          <a:lstStyle/>
          <a:p>
            <a:pPr marL="0" indent="45720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 прошлом году наша команда разработала сайт для Ветеринарного музея, включающий оцифрованные 3D-модели экспонатов.</a:t>
            </a:r>
          </a:p>
          <a:p>
            <a:pPr marL="0" indent="45720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 этом году проректор по научной работе предоставил нам для работы 3D-сканер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Sense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, однако в процессе использования выяснилось, что его возможностей уже недостаточно для качественного моделирования из-за морального устаревания устройства. Это потребовало дополнительной ручной доработки моделей минералов в графических редакторах.</a:t>
            </a:r>
          </a:p>
          <a:p>
            <a:pPr marL="0" indent="45720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Параллельно мы расширили проект, добавив на платформу сайт Музея почв с архивом фотографий и описаний.</a:t>
            </a:r>
          </a:p>
          <a:p>
            <a:pPr marL="0" indent="45720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Таким образом, текущие задачи включают: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Поиск более современного оборудования для 3D-сканирования.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Оптимизацию процесса моделирования (сокращение ручной доработки).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Развитие цифровой платформы (интеграция новых музеев и коллекций).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9936" y="1437141"/>
            <a:ext cx="4875186" cy="4125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9005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AD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566" y="456942"/>
            <a:ext cx="11296867" cy="594411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 проекте (Что есть сейчас?)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4870" y="1690688"/>
            <a:ext cx="4634169" cy="304150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691245" y="4824011"/>
            <a:ext cx="1174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Лава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559165" y="4903507"/>
            <a:ext cx="132080" cy="355600"/>
          </a:xfrm>
          <a:prstGeom prst="roundRect">
            <a:avLst/>
          </a:prstGeom>
          <a:solidFill>
            <a:srgbClr val="29A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5709" y="1680896"/>
            <a:ext cx="4748430" cy="3143115"/>
          </a:xfrm>
          <a:prstGeom prst="rect">
            <a:avLst/>
          </a:prstGeom>
        </p:spPr>
      </p:pic>
      <p:sp>
        <p:nvSpPr>
          <p:cNvPr id="9" name="Скругленный прямоугольник 8"/>
          <p:cNvSpPr/>
          <p:nvPr/>
        </p:nvSpPr>
        <p:spPr>
          <a:xfrm>
            <a:off x="6567748" y="4903507"/>
            <a:ext cx="126010" cy="355600"/>
          </a:xfrm>
          <a:prstGeom prst="roundRect">
            <a:avLst/>
          </a:prstGeom>
          <a:solidFill>
            <a:srgbClr val="29A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6818799" y="4824011"/>
            <a:ext cx="35405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Окаменелое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дерево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3197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AD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447671" y="466725"/>
            <a:ext cx="11249027" cy="5943600"/>
          </a:xfrm>
          <a:prstGeom prst="roundRect">
            <a:avLst/>
          </a:prstGeom>
          <a:solidFill>
            <a:srgbClr val="FFF0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srgbClr val="003399"/>
              </a:buClr>
              <a:buSzPts val="2400"/>
              <a:defRPr/>
            </a:pPr>
            <a:endParaRPr lang="ru-RU" alt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7427" y="4667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>
                <a:latin typeface="Arial" panose="020B0604020202020204" pitchFamily="34" charset="0"/>
                <a:cs typeface="Arial" panose="020B0604020202020204" pitchFamily="34" charset="0"/>
              </a:rPr>
              <a:t>Результаты пользовательского тестирования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14384" y="1792288"/>
            <a:ext cx="10515600" cy="4351338"/>
          </a:xfrm>
        </p:spPr>
        <p:txBody>
          <a:bodyPr>
            <a:normAutofit lnSpcReduction="10000"/>
          </a:bodyPr>
          <a:lstStyle/>
          <a:p>
            <a:pPr marL="0" indent="45720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 ходе тестирования, проведенного среди студентов 1–3 курсов и школьников 10–11 классов (в два этапа), выяснилось, что пользователям важно видеть на сайте структуру музея (основные направления) и список экспонатов.</a:t>
            </a:r>
          </a:p>
          <a:p>
            <a:pPr marL="0" indent="45720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Также были сделаны дополнительные выводы: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Участники хотели бы четко понимать, какие разделы и коллекции представлены в музее.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Запросили более подробную информацию о доступных экспонатах (фото, описания, 3D-модели).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4935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AD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447671" y="466725"/>
            <a:ext cx="11249027" cy="5943600"/>
          </a:xfrm>
          <a:prstGeom prst="roundRect">
            <a:avLst/>
          </a:prstGeom>
          <a:solidFill>
            <a:srgbClr val="FFF0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24479" y="261216"/>
            <a:ext cx="8295409" cy="1325563"/>
          </a:xfrm>
        </p:spPr>
        <p:txBody>
          <a:bodyPr/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Преимущества нашего музея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752498" y="1573047"/>
            <a:ext cx="72100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Акцент на почвы Алтайского края и сопредельных регионов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620418" y="1586779"/>
            <a:ext cx="132080" cy="355600"/>
          </a:xfrm>
          <a:prstGeom prst="roundRect">
            <a:avLst/>
          </a:prstGeom>
          <a:solidFill>
            <a:srgbClr val="29A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620418" y="3582540"/>
            <a:ext cx="132080" cy="355600"/>
          </a:xfrm>
          <a:prstGeom prst="roundRect">
            <a:avLst/>
          </a:prstGeom>
          <a:solidFill>
            <a:srgbClr val="29A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752498" y="1968169"/>
            <a:ext cx="868145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Существующие музеи (например, Почвенного института им. Докучаева) дают общую информацию, но не фокусируются на региональных особенностях;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Алтайский край имеет уникальные почвенные зоны: от чернозёмов Кулунды до горных почв Алтая.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752498" y="3568808"/>
            <a:ext cx="26062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Что можно включить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884578" y="3938140"/>
            <a:ext cx="833531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Цифровые коллекции монолитов с детальным описанием (агрохимия, гранулометрия, использование в сельском хозяйстве);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Интерактивную карту почв Алтайского края с привязкой к районам;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Сравнение алтайских почв с аналогами (например, кулундинские чернозёмы vs. украинские).</a:t>
            </a:r>
          </a:p>
        </p:txBody>
      </p:sp>
    </p:spTree>
    <p:extLst>
      <p:ext uri="{BB962C8B-B14F-4D97-AF65-F5344CB8AC3E}">
        <p14:creationId xmlns:p14="http://schemas.microsoft.com/office/powerpoint/2010/main" val="488329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AD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447671" y="466725"/>
            <a:ext cx="11249027" cy="5943600"/>
          </a:xfrm>
          <a:prstGeom prst="roundRect">
            <a:avLst/>
          </a:prstGeom>
          <a:solidFill>
            <a:srgbClr val="FFF0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24479" y="261216"/>
            <a:ext cx="8295409" cy="1325563"/>
          </a:xfrm>
        </p:spPr>
        <p:txBody>
          <a:bodyPr/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Преимущества нашего музея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748252" y="1408142"/>
            <a:ext cx="50636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VR/AR-технологии для визуализации почв</a:t>
            </a:r>
            <a:endParaRPr lang="ru-RU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620418" y="1408979"/>
            <a:ext cx="132080" cy="355600"/>
          </a:xfrm>
          <a:prstGeom prst="roundRect">
            <a:avLst/>
          </a:prstGeom>
          <a:solidFill>
            <a:srgbClr val="29A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616172" y="2330244"/>
            <a:ext cx="132080" cy="355600"/>
          </a:xfrm>
          <a:prstGeom prst="roundRect">
            <a:avLst/>
          </a:prstGeom>
          <a:solidFill>
            <a:srgbClr val="29A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748252" y="1810140"/>
            <a:ext cx="868145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 других обычно используется просто фото монолитов или </a:t>
            </a: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2D-</a:t>
            </a:r>
            <a:r>
              <a:rPr lang="ru-RU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карты.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748252" y="2332100"/>
            <a:ext cx="25737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Что можно внедрить</a:t>
            </a:r>
            <a:endParaRPr lang="ru-RU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748252" y="3025120"/>
            <a:ext cx="833531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>
                <a:latin typeface="Arial" panose="020B0604020202020204" pitchFamily="34" charset="0"/>
                <a:cs typeface="Arial" panose="020B0604020202020204" pitchFamily="34" charset="0"/>
              </a:rPr>
              <a:t>Дополненная реальность (AR):</a:t>
            </a:r>
            <a:endParaRPr lang="ru-RU" sz="16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Наведение телефона на образец → вывод свойств почвы;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"Виртуальная экскурсия" по разным типам почв Алтая.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52497" y="2685844"/>
            <a:ext cx="780713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3D-туры по почвенным разрезам (например, с помощью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Matterport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748252" y="3900824"/>
            <a:ext cx="781138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>
                <a:latin typeface="Arial" panose="020B0604020202020204" pitchFamily="34" charset="0"/>
                <a:cs typeface="Arial" panose="020B0604020202020204" pitchFamily="34" charset="0"/>
              </a:rPr>
              <a:t>Рекомендации по землепользованию: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Какие культуры лучше выращивать на разных типах почв Алтая;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Методы мелиорации (борьба с засолением, эрозией);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Кейсы местных хозяйств: как они используют почвенные ресурсы;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Калькуляторы плодородия (например, расчёт доз удобрений под конкретную почву).</a:t>
            </a:r>
          </a:p>
        </p:txBody>
      </p:sp>
    </p:spTree>
    <p:extLst>
      <p:ext uri="{BB962C8B-B14F-4D97-AF65-F5344CB8AC3E}">
        <p14:creationId xmlns:p14="http://schemas.microsoft.com/office/powerpoint/2010/main" val="1882676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7829" y="2642961"/>
            <a:ext cx="11095265" cy="1325563"/>
          </a:xfrm>
        </p:spPr>
        <p:txBody>
          <a:bodyPr/>
          <a:lstStyle/>
          <a:p>
            <a:pPr algn="ctr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Аналоги виртуальных почвенных музеев</a:t>
            </a:r>
          </a:p>
        </p:txBody>
      </p:sp>
    </p:spTree>
    <p:extLst>
      <p:ext uri="{BB962C8B-B14F-4D97-AF65-F5344CB8AC3E}">
        <p14:creationId xmlns:p14="http://schemas.microsoft.com/office/powerpoint/2010/main" val="1809690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06202586"/>
              </p:ext>
            </p:extLst>
          </p:nvPr>
        </p:nvGraphicFramePr>
        <p:xfrm>
          <a:off x="300072" y="-15093"/>
          <a:ext cx="11591855" cy="68125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84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232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718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117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5946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Аналоги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A8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Основные разделы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A8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Плюсы(+)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A8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Минусы(-)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A8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10412"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Центральный музей почвоведения им. В.В. Докучаева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3A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•Коллекция почвенных монолитов фото и описания почвенных профилей;</a:t>
                      </a:r>
                    </a:p>
                    <a:p>
                      <a:r>
                        <a:rPr lang="ru-RU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•История почвоведения – биографии учёных (Докучаев, Вильямс, Глинка и др.);</a:t>
                      </a:r>
                    </a:p>
                    <a:p>
                      <a:r>
                        <a:rPr lang="ru-RU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•Классификация почв – сравнение российской и международной систем (WRB);</a:t>
                      </a:r>
                    </a:p>
                    <a:p>
                      <a:r>
                        <a:rPr lang="ru-RU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•Почвы мира – примеры разных типов почв (чернозёмы, подзолы, солончаки и т. д.);</a:t>
                      </a:r>
                    </a:p>
                    <a:p>
                      <a:r>
                        <a:rPr lang="ru-RU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•Экспозиции – тематические выставки (например, "Почвы и климат").</a:t>
                      </a:r>
                    </a:p>
                    <a:p>
                      <a:endParaRPr lang="ru-RU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r>
                        <a:rPr lang="ru-RU" sz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Официальный ресурс ведущего почвенного института России;</a:t>
                      </a:r>
                    </a:p>
                    <a:p>
                      <a:r>
                        <a:rPr lang="ru-RU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 Научная достоверность информации.</a:t>
                      </a:r>
                    </a:p>
                    <a:p>
                      <a:endParaRPr lang="ru-RU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3A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нет интерактивных карт;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сайте доступно малое количество фото экспонатов, 3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-d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модели отсутствуют;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Для более подробного ознакомления необходимо физическое посещение музея.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endParaRPr lang="ru-RU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56746"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Научно-учебный Музей Землеведения</a:t>
                      </a:r>
                    </a:p>
                    <a:p>
                      <a:r>
                        <a:rPr lang="ru-RU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МГУ имени </a:t>
                      </a:r>
                      <a:r>
                        <a:rPr lang="ru-RU" sz="16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М.В.Ломоносова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3A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•Фото Почвенных образцов и монолитов</a:t>
                      </a:r>
                    </a:p>
                    <a:p>
                      <a:r>
                        <a:rPr lang="ru-RU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•Учебные материалы – лекции, схемы, классификации;</a:t>
                      </a:r>
                    </a:p>
                    <a:p>
                      <a:r>
                        <a:rPr lang="ru-RU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•История почвоведения в МГУ – архивные фото и документы.</a:t>
                      </a:r>
                    </a:p>
                    <a:p>
                      <a:endParaRPr lang="ru-RU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 Хорошая образовательная база для студентов;</a:t>
                      </a:r>
                    </a:p>
                    <a:p>
                      <a:r>
                        <a:rPr lang="ru-RU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 Регулярно обновляемые лекции и методички.</a:t>
                      </a:r>
                    </a:p>
                    <a:p>
                      <a:endParaRPr lang="ru-RU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3A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Сайт содержит фото лишь определенных экспонатов и PDF-файлы с учебной информацией, 3-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модели отсутствуют;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Узкая направленность (преимущественно учебные материалы).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Для более подробного ознакомления необходимо физическое посещение музея.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10412"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Фото</a:t>
                      </a:r>
                      <a:r>
                        <a:rPr lang="ru-RU" sz="16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архив почв ТГУ (Томский государственный университет)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3AB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Фотоархив – коллекция фотографий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почвенных профилей и ландшафтов.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Каталог почв – классификация почв по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типам с описаниями.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География исследований – карты и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регионы, где проводились исследования.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Методики – информация о способах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изучения и описания почв.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+Уникальный контент – архив содержит редкие фотографии почв, полезные для почвоведов и географов.</a:t>
                      </a:r>
                    </a:p>
                    <a:p>
                      <a:r>
                        <a:rPr lang="ru-RU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+Научная ценность – материалы могут быть полезны для исследований и образования.</a:t>
                      </a:r>
                    </a:p>
                    <a:p>
                      <a:r>
                        <a:rPr lang="ru-RU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+Бесплатный доступ – информация доступна без подписки или оплаты.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3A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Интерфейс неудобен для мобильных устройств.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Медленная загрузка – некоторые страницы работают медленно.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Сайт содержит лишь фото экспонатов, 3-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модели отсутствуют.</a:t>
                      </a:r>
                    </a:p>
                    <a:p>
                      <a:r>
                        <a:rPr lang="ru-RU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ru-RU" sz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Ограниченная информация – некоторые описания почв слишком краткие.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02672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AD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447671" y="466725"/>
            <a:ext cx="11249027" cy="5943600"/>
          </a:xfrm>
          <a:prstGeom prst="roundRect">
            <a:avLst/>
          </a:prstGeom>
          <a:solidFill>
            <a:srgbClr val="FFF0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srgbClr val="003399"/>
              </a:buClr>
              <a:buSzPts val="2400"/>
              <a:defRPr/>
            </a:pPr>
            <a:endParaRPr lang="ru-RU" alt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04900" y="574263"/>
            <a:ext cx="10515600" cy="1325563"/>
          </a:xfrm>
        </p:spPr>
        <p:txBody>
          <a:bodyPr/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Структура издержек и бизнес-модель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868351" y="2007363"/>
            <a:ext cx="10321537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По результатам наших исследований было выявлено, что  Рынок ТАМ  насчитывает 89 аграрных ВУЗов по всей России и по 580 студентов на каждом агрономическом факультете, и равняется   51620 (студентов)*300 (рублей стоимость подписки на 1 студента)=15 486 000 руб./мес.  </a:t>
            </a:r>
          </a:p>
          <a:p>
            <a:pPr algn="just"/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  (≈ 185 832 000 руб./год)</a:t>
            </a:r>
          </a:p>
          <a:p>
            <a:pPr algn="just"/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Рынок SAM – Количество аграрных вузов Сибири и Дальнего Востока 15 (расширение списка за счет филиалов) примерное количество студентов </a:t>
            </a:r>
            <a:r>
              <a:rPr lang="ru-RU" sz="2200" dirty="0" err="1">
                <a:latin typeface="Arial" panose="020B0604020202020204" pitchFamily="34" charset="0"/>
                <a:cs typeface="Arial" panose="020B0604020202020204" pitchFamily="34" charset="0"/>
              </a:rPr>
              <a:t>АгроФака</a:t>
            </a:r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 - 9 000, таким образом, 9 000 × 300 = 2 700 000 руб./мес.  </a:t>
            </a:r>
          </a:p>
          <a:p>
            <a:pPr algn="just"/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  (≈ 32 400 000 руб./год)</a:t>
            </a:r>
          </a:p>
          <a:p>
            <a:pPr algn="just"/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Рынок SOM – В нашем университете около 650 студентов на  </a:t>
            </a:r>
            <a:r>
              <a:rPr lang="ru-RU" sz="2200" dirty="0" err="1">
                <a:latin typeface="Arial" panose="020B0604020202020204" pitchFamily="34" charset="0"/>
                <a:cs typeface="Arial" panose="020B0604020202020204" pitchFamily="34" charset="0"/>
              </a:rPr>
              <a:t>АгроФаке</a:t>
            </a:r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 и таким образом, 650*300=195</a:t>
            </a:r>
            <a:r>
              <a:rPr lang="ru-RU" sz="8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000 руб./мес. </a:t>
            </a:r>
          </a:p>
        </p:txBody>
      </p:sp>
    </p:spTree>
    <p:extLst>
      <p:ext uri="{BB962C8B-B14F-4D97-AF65-F5344CB8AC3E}">
        <p14:creationId xmlns:p14="http://schemas.microsoft.com/office/powerpoint/2010/main" val="2541419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AD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447671" y="466725"/>
            <a:ext cx="11249027" cy="5943600"/>
          </a:xfrm>
          <a:prstGeom prst="roundRect">
            <a:avLst/>
          </a:prstGeom>
          <a:solidFill>
            <a:srgbClr val="FFF0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srgbClr val="003399"/>
              </a:buClr>
              <a:buSzPts val="2400"/>
              <a:defRPr/>
            </a:pPr>
            <a:endParaRPr lang="ru-RU" alt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858498" cy="1325563"/>
          </a:xfrm>
        </p:spPr>
        <p:txBody>
          <a:bodyPr/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Структура издержек и бизнес-модель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14384" y="1874837"/>
            <a:ext cx="10515600" cy="4351338"/>
          </a:xfrm>
        </p:spPr>
        <p:txBody>
          <a:bodyPr>
            <a:normAutofit fontScale="85000" lnSpcReduction="20000"/>
          </a:bodyPr>
          <a:lstStyle/>
          <a:p>
            <a:pPr marL="0" indent="45720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Коммерциализация проекта будет реализована таким образом, что для всех пользователей, кроме студентов и сотрудников АГАУ, будет необходимо приобрести платную подписку, которая будет давать доступ к 3d моделям и образовательному контенту. Стоимость подписки в месяц для 1 студента будет равняться 300 рублей.</a:t>
            </a:r>
          </a:p>
          <a:p>
            <a:pPr marL="0" indent="45720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Также есть вариант, связанный с разработкой 3d моделей для других  организаций по заказу. Разработка банка 3D моделей с созданием сайта  и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т.д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45720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Таким образом, мы подсчитали себестоимость нашего проекта с учетом труда специалистов и возможных дальнейших затрат. </a:t>
            </a:r>
          </a:p>
          <a:p>
            <a:pPr marL="0" indent="0"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         Смета затрат представлена в таблице 1: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06865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1"/>
            <a:ext cx="10515600" cy="914400"/>
          </a:xfrm>
        </p:spPr>
        <p:txBody>
          <a:bodyPr>
            <a:normAutofit fontScale="90000"/>
          </a:bodyPr>
          <a:lstStyle/>
          <a:p>
            <a:r>
              <a:rPr lang="ru-RU" sz="3600" b="1" dirty="0">
                <a:latin typeface="Arial" panose="020B0604020202020204" pitchFamily="34" charset="0"/>
                <a:cs typeface="Arial" panose="020B0604020202020204" pitchFamily="34" charset="0"/>
              </a:rPr>
              <a:t>Таблица 1: Себестоимость проекта (смета затрат)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3585008"/>
              </p:ext>
            </p:extLst>
          </p:nvPr>
        </p:nvGraphicFramePr>
        <p:xfrm>
          <a:off x="523145" y="773192"/>
          <a:ext cx="10955210" cy="60563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88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081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694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3880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31631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753C1F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Ресурс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3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753C1F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Количество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3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753C1F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Ед. измерения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3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753C1F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Стоимость, руб.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3A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1334"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Моделирование 1 экспоната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A8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2*70*350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D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Чел*час*руб.</a:t>
                      </a:r>
                      <a:r>
                        <a:rPr lang="ru-RU" sz="14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за час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A8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50000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2222"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Создание сайта</a:t>
                      </a:r>
                      <a:r>
                        <a:rPr lang="en-US" sz="14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 добавление моделей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A8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1*90*450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D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Чел*час*руб.</a:t>
                      </a:r>
                      <a:r>
                        <a:rPr lang="ru-RU" sz="14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за час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A8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40500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2222"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Создание референсов</a:t>
                      </a:r>
                      <a:r>
                        <a:rPr lang="ru-RU" sz="14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A8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2*10*235</a:t>
                      </a:r>
                    </a:p>
                    <a:p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Чел*час*руб.</a:t>
                      </a:r>
                      <a:r>
                        <a:rPr lang="ru-RU" sz="14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за час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A8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4700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2222"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Создание и управление экономикой проекта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A8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1*100*360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Чел*час*руб.</a:t>
                      </a:r>
                      <a:r>
                        <a:rPr lang="ru-RU" sz="14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за час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A8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36000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2222">
                <a:tc>
                  <a:txBody>
                    <a:bodyPr/>
                    <a:lstStyle/>
                    <a:p>
                      <a:r>
                        <a:rPr lang="ru-RU" sz="1400" b="1" i="0" u="none" strike="noStrike" cap="non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Создание контента и аналитика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A8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i="0" u="none" strike="noStrike" cap="non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2*100*360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Чел*час*руб.</a:t>
                      </a:r>
                      <a:r>
                        <a:rPr lang="ru-RU" sz="14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за час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A8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72000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1334">
                <a:tc>
                  <a:txBody>
                    <a:bodyPr/>
                    <a:lstStyle/>
                    <a:p>
                      <a:r>
                        <a:rPr lang="en-US" sz="1400" b="1" i="0" u="none" strike="noStrike" cap="non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3-d </a:t>
                      </a:r>
                      <a:r>
                        <a:rPr lang="ru-RU" sz="1400" b="1" i="0" u="none" strike="noStrike" cap="non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сканер</a:t>
                      </a:r>
                      <a:r>
                        <a:rPr lang="en-US" sz="1400" b="1" i="0" u="none" strike="noStrike" cap="non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 (Matter and Form V2)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A8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D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штук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A8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200000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2222">
                <a:tc>
                  <a:txBody>
                    <a:bodyPr/>
                    <a:lstStyle/>
                    <a:p>
                      <a:r>
                        <a:rPr lang="ru-RU" sz="1400" b="1" i="0" u="none" strike="noStrike" cap="non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3-</a:t>
                      </a:r>
                      <a:r>
                        <a:rPr lang="en-US" sz="1400" b="1" i="0" u="none" strike="noStrike" cap="non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d</a:t>
                      </a:r>
                      <a:r>
                        <a:rPr lang="ru-RU" sz="1400" b="1" i="0" u="none" strike="noStrike" cap="non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 сканер( Российский </a:t>
                      </a:r>
                      <a:r>
                        <a:rPr lang="en-US" sz="1400" b="1" i="0" u="none" strike="noStrike" cap="non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Thor</a:t>
                      </a:r>
                      <a:r>
                        <a:rPr lang="ru-RU" sz="1400" b="1" i="0" u="none" strike="noStrike" cap="non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3</a:t>
                      </a:r>
                      <a:r>
                        <a:rPr lang="en-US" sz="1400" b="1" i="0" u="none" strike="noStrike" cap="non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D </a:t>
                      </a:r>
                      <a:r>
                        <a:rPr lang="en-US" sz="1400" b="1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Calibry</a:t>
                      </a:r>
                      <a:r>
                        <a:rPr lang="ru-RU" sz="1400" b="1" i="0" u="none" strike="noStrike" cap="non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)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A8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штук</a:t>
                      </a:r>
                    </a:p>
                    <a:p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A8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575000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13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Компьютер (ноутбук)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A8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D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штук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A8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172800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13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Оплата за свет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A8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220*4,53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D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кВТ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A8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13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Интернет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A8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D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месяц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A8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1116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Итого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A8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*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D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*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A8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u="none" strike="noStrike" cap="non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При</a:t>
                      </a:r>
                      <a:r>
                        <a:rPr lang="ru-RU" sz="1400" b="1" i="0" u="none" strike="noStrike" cap="none" baseline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 покупке зарубежного сканера составит: </a:t>
                      </a:r>
                      <a:r>
                        <a:rPr lang="ru-RU" sz="1600" b="1" i="0" u="none" strike="noStrike" cap="none" baseline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595270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u="none" strike="noStrike" cap="none" baseline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При покупке российского сканера составит:</a:t>
                      </a:r>
                      <a:r>
                        <a:rPr lang="ru-RU" sz="1600" b="1" i="0" u="none" strike="noStrike" cap="none" baseline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970270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i="0" u="none" strike="noStrike" cap="none" baseline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  <a:sym typeface="Arial"/>
                      </a:endParaRPr>
                    </a:p>
                  </a:txBody>
                  <a:tcPr marL="114300" marR="1143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4290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: скругленные углы 6">
            <a:extLst>
              <a:ext uri="{FF2B5EF4-FFF2-40B4-BE49-F238E27FC236}">
                <a16:creationId xmlns:a16="http://schemas.microsoft.com/office/drawing/2014/main" id="{0B8C6767-5754-4C64-9788-D7BC71D3F886}"/>
              </a:ext>
            </a:extLst>
          </p:cNvPr>
          <p:cNvSpPr/>
          <p:nvPr/>
        </p:nvSpPr>
        <p:spPr>
          <a:xfrm>
            <a:off x="7809254" y="2124795"/>
            <a:ext cx="2176990" cy="2206136"/>
          </a:xfrm>
          <a:prstGeom prst="roundRect">
            <a:avLst>
              <a:gd name="adj" fmla="val 12729"/>
            </a:avLst>
          </a:prstGeom>
          <a:solidFill>
            <a:srgbClr val="29A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: скругленные углы 6">
            <a:extLst>
              <a:ext uri="{FF2B5EF4-FFF2-40B4-BE49-F238E27FC236}">
                <a16:creationId xmlns:a16="http://schemas.microsoft.com/office/drawing/2014/main" id="{0B8C6767-5754-4C64-9788-D7BC71D3F886}"/>
              </a:ext>
            </a:extLst>
          </p:cNvPr>
          <p:cNvSpPr/>
          <p:nvPr/>
        </p:nvSpPr>
        <p:spPr>
          <a:xfrm>
            <a:off x="1748634" y="2128657"/>
            <a:ext cx="2176990" cy="2206136"/>
          </a:xfrm>
          <a:prstGeom prst="roundRect">
            <a:avLst>
              <a:gd name="adj" fmla="val 12729"/>
            </a:avLst>
          </a:prstGeom>
          <a:solidFill>
            <a:srgbClr val="29A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2692590-A616-4892-9C55-F5C325DCE50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933429" y="2301075"/>
            <a:ext cx="1853576" cy="1853576"/>
          </a:xfrm>
          <a:prstGeom prst="rect">
            <a:avLst/>
          </a:prstGeom>
        </p:spPr>
      </p:pic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9BE4BB0-425A-40FF-910C-70A3FE839AEE}"/>
              </a:ext>
            </a:extLst>
          </p:cNvPr>
          <p:cNvGrpSpPr/>
          <p:nvPr/>
        </p:nvGrpSpPr>
        <p:grpSpPr>
          <a:xfrm>
            <a:off x="4778944" y="2128657"/>
            <a:ext cx="2176990" cy="2206136"/>
            <a:chOff x="5003089" y="1943342"/>
            <a:chExt cx="2176990" cy="2206136"/>
          </a:xfrm>
          <a:solidFill>
            <a:srgbClr val="29AD1F"/>
          </a:solidFill>
        </p:grpSpPr>
        <p:sp>
          <p:nvSpPr>
            <p:cNvPr id="7" name="Прямоугольник: скругленные углы 24">
              <a:extLst>
                <a:ext uri="{FF2B5EF4-FFF2-40B4-BE49-F238E27FC236}">
                  <a16:creationId xmlns:a16="http://schemas.microsoft.com/office/drawing/2014/main" id="{1D2D7E4B-2FDA-4105-AE90-ECFAB7CFFD92}"/>
                </a:ext>
              </a:extLst>
            </p:cNvPr>
            <p:cNvSpPr/>
            <p:nvPr/>
          </p:nvSpPr>
          <p:spPr>
            <a:xfrm>
              <a:off x="5003089" y="1943342"/>
              <a:ext cx="2176990" cy="2206136"/>
            </a:xfrm>
            <a:prstGeom prst="roundRect">
              <a:avLst>
                <a:gd name="adj" fmla="val 1272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7AAFE7D0-3BF6-4CB8-B232-DB3FB288B35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/>
          </p:blipFill>
          <p:spPr>
            <a:xfrm>
              <a:off x="5183653" y="2128529"/>
              <a:ext cx="1828038" cy="1828038"/>
            </a:xfrm>
            <a:prstGeom prst="rect">
              <a:avLst/>
            </a:prstGeom>
            <a:grpFill/>
          </p:spPr>
        </p:pic>
      </p:grpSp>
      <p:sp>
        <p:nvSpPr>
          <p:cNvPr id="11" name="Прямоугольник 10"/>
          <p:cNvSpPr/>
          <p:nvPr/>
        </p:nvSpPr>
        <p:spPr>
          <a:xfrm>
            <a:off x="1384583" y="4507211"/>
            <a:ext cx="29050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Виртуальный заповедник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5418437" y="4518622"/>
            <a:ext cx="8980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VR-</a:t>
            </a:r>
            <a:r>
              <a:rPr lang="ru-RU" dirty="0"/>
              <a:t>ТЭЦ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8439899" y="4518622"/>
            <a:ext cx="10951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AgroHub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550411" y="427629"/>
            <a:ext cx="263405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>
                <a:latin typeface="Arial" panose="020B0604020202020204" pitchFamily="34" charset="0"/>
                <a:cs typeface="Arial" panose="020B0604020202020204" pitchFamily="34" charset="0"/>
              </a:rPr>
              <a:t>Проекты</a:t>
            </a:r>
          </a:p>
        </p:txBody>
      </p:sp>
      <p:sp>
        <p:nvSpPr>
          <p:cNvPr id="2" name="AutoShape 2" descr="blob:https://web.telegram.org/3448bdec-1c3c-451d-b66c-5a28a61a2116"/>
          <p:cNvSpPr>
            <a:spLocks noChangeAspect="1" noChangeArrowheads="1"/>
          </p:cNvSpPr>
          <p:nvPr/>
        </p:nvSpPr>
        <p:spPr bwMode="auto">
          <a:xfrm>
            <a:off x="893806" y="-235446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4" descr="blob:https://web.telegram.org/3448bdec-1c3c-451d-b66c-5a28a61a2116"/>
          <p:cNvSpPr>
            <a:spLocks noChangeAspect="1" noChangeArrowheads="1"/>
          </p:cNvSpPr>
          <p:nvPr/>
        </p:nvSpPr>
        <p:spPr bwMode="auto">
          <a:xfrm>
            <a:off x="1046206" y="-220206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" name="AutoShape 6" descr="blob:https://web.telegram.org/3448bdec-1c3c-451d-b66c-5a28a61a2116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2669" y="2232783"/>
            <a:ext cx="1990159" cy="1990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174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29717" y="-76579"/>
            <a:ext cx="4072116" cy="1019175"/>
          </a:xfrm>
        </p:spPr>
        <p:txBody>
          <a:bodyPr>
            <a:normAutofit/>
          </a:bodyPr>
          <a:lstStyle/>
          <a:p>
            <a:r>
              <a:rPr lang="ru-RU" sz="3600" b="1" dirty="0">
                <a:latin typeface="Arial" panose="020B0604020202020204" pitchFamily="34" charset="0"/>
                <a:cs typeface="Arial" panose="020B0604020202020204" pitchFamily="34" charset="0"/>
              </a:rPr>
              <a:t>Команда проекта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8251" y="827303"/>
            <a:ext cx="1592908" cy="1592908"/>
          </a:xfrm>
          <a:prstGeom prst="rect">
            <a:avLst/>
          </a:prstGeom>
          <a:ln w="28575">
            <a:solidFill>
              <a:schemeClr val="accent6">
                <a:lumMod val="50000"/>
              </a:schemeClr>
            </a:solidFill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/>
          <a:srcRect l="-247" t="8055" r="247" b="38427"/>
          <a:stretch/>
        </p:blipFill>
        <p:spPr>
          <a:xfrm>
            <a:off x="3278021" y="818073"/>
            <a:ext cx="1660910" cy="1580257"/>
          </a:xfrm>
          <a:prstGeom prst="rect">
            <a:avLst/>
          </a:prstGeom>
          <a:ln w="28575">
            <a:solidFill>
              <a:schemeClr val="accent6">
                <a:lumMod val="50000"/>
              </a:schemeClr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/>
          <a:srcRect l="6521" t="17500" r="185" b="16829"/>
          <a:stretch/>
        </p:blipFill>
        <p:spPr>
          <a:xfrm>
            <a:off x="5565347" y="827302"/>
            <a:ext cx="1676487" cy="1571028"/>
          </a:xfrm>
          <a:prstGeom prst="rect">
            <a:avLst/>
          </a:prstGeom>
          <a:ln w="28575">
            <a:solidFill>
              <a:schemeClr val="accent6">
                <a:lumMod val="50000"/>
              </a:schemeClr>
            </a:solidFill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5"/>
          <a:srcRect t="32662" b="26783"/>
          <a:stretch/>
        </p:blipFill>
        <p:spPr>
          <a:xfrm>
            <a:off x="3771680" y="3887714"/>
            <a:ext cx="1894095" cy="1663699"/>
          </a:xfrm>
          <a:prstGeom prst="rect">
            <a:avLst/>
          </a:prstGeom>
          <a:ln w="28575">
            <a:solidFill>
              <a:schemeClr val="accent6">
                <a:lumMod val="50000"/>
              </a:schemeClr>
            </a:solidFill>
          </a:ln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6"/>
          <a:srcRect l="12593" t="24166" r="19629" b="29861"/>
          <a:stretch/>
        </p:blipFill>
        <p:spPr>
          <a:xfrm>
            <a:off x="914456" y="827302"/>
            <a:ext cx="1737149" cy="1571028"/>
          </a:xfrm>
          <a:prstGeom prst="rect">
            <a:avLst/>
          </a:prstGeom>
          <a:ln w="28575">
            <a:solidFill>
              <a:schemeClr val="accent6">
                <a:lumMod val="50000"/>
              </a:schemeClr>
            </a:solidFill>
          </a:ln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7"/>
          <a:srcRect l="26935" t="3212" r="22646" b="23497"/>
          <a:stretch/>
        </p:blipFill>
        <p:spPr>
          <a:xfrm>
            <a:off x="9422380" y="3816275"/>
            <a:ext cx="1862737" cy="1806574"/>
          </a:xfrm>
          <a:prstGeom prst="rect">
            <a:avLst/>
          </a:prstGeom>
          <a:ln w="28575">
            <a:solidFill>
              <a:schemeClr val="accent6">
                <a:lumMod val="50000"/>
              </a:schemeClr>
            </a:solidFill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8"/>
          <a:srcRect l="-252" t="12718" r="252" b="38681"/>
          <a:stretch/>
        </p:blipFill>
        <p:spPr>
          <a:xfrm>
            <a:off x="906883" y="3792805"/>
            <a:ext cx="1760919" cy="1853519"/>
          </a:xfrm>
          <a:prstGeom prst="rect">
            <a:avLst/>
          </a:prstGeom>
          <a:ln w="28575">
            <a:solidFill>
              <a:schemeClr val="accent6">
                <a:lumMod val="50000"/>
              </a:schemeClr>
            </a:solidFill>
          </a:ln>
        </p:spPr>
      </p:pic>
      <p:sp>
        <p:nvSpPr>
          <p:cNvPr id="14" name="Прямоугольник 13"/>
          <p:cNvSpPr/>
          <p:nvPr/>
        </p:nvSpPr>
        <p:spPr>
          <a:xfrm>
            <a:off x="6661889" y="5666322"/>
            <a:ext cx="221897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Олешко </a:t>
            </a: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Артем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Контент-менеджер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906883" y="2420210"/>
            <a:ext cx="18669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Шевченко Ирина Юрьевна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Наставник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3278021" y="2513239"/>
            <a:ext cx="172363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Золотарев</a:t>
            </a: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Иван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Коммуникатор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5577427" y="2479733"/>
            <a:ext cx="190134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Сочивко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Василий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Программист (ушел из жизни)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0067365" y="2476495"/>
            <a:ext cx="163528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Шпомер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Кирилл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Программист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896227" y="5666323"/>
            <a:ext cx="220878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Юлукова </a:t>
            </a: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Марина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Контент-менеджер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3767677" y="5666322"/>
            <a:ext cx="180975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Солоненко Егор</a:t>
            </a:r>
            <a:b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Экономист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9584946" y="5666322"/>
            <a:ext cx="153760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Штоколов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Семён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Аналитик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A217B50-854A-4F7C-B617-CEDFCDBDC689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323" t="8163" r="-323" b="28585"/>
          <a:stretch/>
        </p:blipFill>
        <p:spPr>
          <a:xfrm>
            <a:off x="6580250" y="3792805"/>
            <a:ext cx="1901342" cy="1803038"/>
          </a:xfrm>
          <a:prstGeom prst="rect">
            <a:avLst/>
          </a:prstGeom>
          <a:ln w="28575">
            <a:solidFill>
              <a:schemeClr val="accent6">
                <a:lumMod val="50000"/>
              </a:schemeClr>
            </a:solidFill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087576" y="818073"/>
            <a:ext cx="1615073" cy="1615073"/>
          </a:xfrm>
          <a:prstGeom prst="rect">
            <a:avLst/>
          </a:prstGeom>
          <a:ln w="28575" cap="sq">
            <a:solidFill>
              <a:srgbClr val="385723"/>
            </a:solidFill>
            <a:miter lim="800000"/>
          </a:ln>
          <a:effectLst/>
        </p:spPr>
      </p:pic>
      <p:sp>
        <p:nvSpPr>
          <p:cNvPr id="22" name="Прямоугольник 21"/>
          <p:cNvSpPr/>
          <p:nvPr/>
        </p:nvSpPr>
        <p:spPr>
          <a:xfrm>
            <a:off x="7701833" y="2474754"/>
            <a:ext cx="136983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Воронина</a:t>
            </a: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Дана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Лидер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32" t="30684" r="10140" b="27672"/>
          <a:stretch/>
        </p:blipFill>
        <p:spPr>
          <a:xfrm rot="1465445">
            <a:off x="5640232" y="1753277"/>
            <a:ext cx="1056608" cy="833587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</p:pic>
      <p:sp>
        <p:nvSpPr>
          <p:cNvPr id="24" name="Диагональная полоса 23"/>
          <p:cNvSpPr/>
          <p:nvPr/>
        </p:nvSpPr>
        <p:spPr>
          <a:xfrm rot="11083904">
            <a:off x="6498427" y="1792358"/>
            <a:ext cx="739739" cy="648582"/>
          </a:xfrm>
          <a:prstGeom prst="diagStripe">
            <a:avLst>
              <a:gd name="adj" fmla="val 56010"/>
            </a:avLst>
          </a:prstGeom>
          <a:solidFill>
            <a:schemeClr val="tx1"/>
          </a:solidFill>
          <a:ln>
            <a:solidFill>
              <a:schemeClr val="tx1">
                <a:lumMod val="50000"/>
                <a:lumOff val="50000"/>
              </a:schemeClr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9829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1092</TotalTime>
  <Words>1204</Words>
  <Application>Microsoft Office PowerPoint</Application>
  <PresentationFormat>Широкоэкранный</PresentationFormat>
  <Paragraphs>196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3" baseType="lpstr">
      <vt:lpstr>Arial</vt:lpstr>
      <vt:lpstr>Calibri</vt:lpstr>
      <vt:lpstr>Calibri Light</vt:lpstr>
      <vt:lpstr>Century Gothic</vt:lpstr>
      <vt:lpstr>Times New Roman</vt:lpstr>
      <vt:lpstr>Тема Office</vt:lpstr>
      <vt:lpstr>AgroHub</vt:lpstr>
      <vt:lpstr>Пользователь и его проблема</vt:lpstr>
      <vt:lpstr>Решение</vt:lpstr>
      <vt:lpstr>Решение</vt:lpstr>
      <vt:lpstr>Пользовательский сценарий</vt:lpstr>
      <vt:lpstr>О проекте (Что есть сейчас?)</vt:lpstr>
      <vt:lpstr>О проекте (Что есть сейчас?)</vt:lpstr>
      <vt:lpstr>Результаты пользовательского тестирования</vt:lpstr>
      <vt:lpstr>Преимущества нашего музея</vt:lpstr>
      <vt:lpstr>Преимущества нашего музея</vt:lpstr>
      <vt:lpstr>Аналоги виртуальных почвенных музеев</vt:lpstr>
      <vt:lpstr>Презентация PowerPoint</vt:lpstr>
      <vt:lpstr>Структура издержек и бизнес-модель</vt:lpstr>
      <vt:lpstr>Структура издержек и бизнес-модель</vt:lpstr>
      <vt:lpstr>Таблица 1: Себестоимость проекта (смета затрат)</vt:lpstr>
      <vt:lpstr>Презентация PowerPoint</vt:lpstr>
      <vt:lpstr>Команда проекта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User10</dc:creator>
  <cp:lastModifiedBy>1</cp:lastModifiedBy>
  <cp:revision>65</cp:revision>
  <dcterms:created xsi:type="dcterms:W3CDTF">2025-04-16T14:09:19Z</dcterms:created>
  <dcterms:modified xsi:type="dcterms:W3CDTF">2025-06-12T17:49:45Z</dcterms:modified>
</cp:coreProperties>
</file>