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0413" cy="6859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F20000"/>
    <a:srgbClr val="FE7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DF4"/>
          </a:solidFill>
        </a:fill>
      </a:tcStyle>
    </a:wholeTbl>
    <a:band1H>
      <a:tcStyle>
        <a:tcBdr/>
        <a:fill>
          <a:solidFill>
            <a:srgbClr val="D0D8E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0D8E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F81BD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F81BD"/>
          </a:solidFill>
        </a:fill>
      </a:tcStyle>
    </a:firstRow>
  </a:tblStyle>
  <a:tblStyle styleId="{5A111915-BE36-4E01-A7E5-04B1672EAD32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B2A8A7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B2A8A7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4E9E9"/>
          </a:solidFill>
        </a:fill>
      </a:tcStyle>
    </a:wholeTbl>
    <a:band1H>
      <a:tcStyle>
        <a:tcBdr/>
        <a:fill>
          <a:solidFill>
            <a:srgbClr val="E8D0D0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8D0D0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C0504D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C0504D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C0504D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C0504D"/>
          </a:solidFill>
        </a:fill>
      </a:tcStyle>
    </a:firstRow>
  </a:tblStyle>
  <a:tblStyle styleId="{00A15C55-8517-42AA-B614-E9B94910E39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EAF0"/>
          </a:solidFill>
        </a:fill>
      </a:tcStyle>
    </a:wholeTbl>
    <a:band1H>
      <a:tcStyle>
        <a:tcBdr/>
        <a:fill>
          <a:solidFill>
            <a:srgbClr val="D8D3E0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8D3E0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8064A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8064A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8064A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8064A2"/>
          </a:solidFill>
        </a:fill>
      </a:tcStyle>
    </a:firstRow>
  </a:tblStyle>
  <a:tblStyle styleId="{7DF18680-E054-41AD-8BC1-D1AEF772440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F1F5"/>
          </a:solidFill>
        </a:fill>
      </a:tcStyle>
    </a:wholeTbl>
    <a:band1H>
      <a:tcStyle>
        <a:tcBdr/>
        <a:fill>
          <a:solidFill>
            <a:srgbClr val="D0E3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0E3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BACC6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BACC6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BACC6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BACC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914" y="-85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>
            <a:extLst>
              <a:ext uri="{FF2B5EF4-FFF2-40B4-BE49-F238E27FC236}">
                <a16:creationId xmlns:a16="http://schemas.microsoft.com/office/drawing/2014/main" xmlns="" id="{F8BB4911-23C3-A8A7-A44C-247C8249B90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3" name="Google Shape;4;n">
            <a:extLst>
              <a:ext uri="{FF2B5EF4-FFF2-40B4-BE49-F238E27FC236}">
                <a16:creationId xmlns:a16="http://schemas.microsoft.com/office/drawing/2014/main" xmlns="" id="{05EDFC4B-18F5-7FD9-EE6A-BFB75337FF9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Google Shape;5;n">
            <a:extLst>
              <a:ext uri="{FF2B5EF4-FFF2-40B4-BE49-F238E27FC236}">
                <a16:creationId xmlns:a16="http://schemas.microsoft.com/office/drawing/2014/main" xmlns="" id="{1EF5B01F-BF4F-C2C0-DC4B-FB0CDE04FC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4" y="685800"/>
            <a:ext cx="6092820" cy="3429000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5" name="Google Shape;6;n">
            <a:extLst>
              <a:ext uri="{FF2B5EF4-FFF2-40B4-BE49-F238E27FC236}">
                <a16:creationId xmlns:a16="http://schemas.microsoft.com/office/drawing/2014/main" xmlns="" id="{20963D0C-E326-AAB1-C0DF-859A9C51E44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6" name="Google Shape;7;n">
            <a:extLst>
              <a:ext uri="{FF2B5EF4-FFF2-40B4-BE49-F238E27FC236}">
                <a16:creationId xmlns:a16="http://schemas.microsoft.com/office/drawing/2014/main" xmlns="" id="{E21A6090-8FFF-3411-874A-0529CF66B570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Google Shape;8;n">
            <a:extLst>
              <a:ext uri="{FF2B5EF4-FFF2-40B4-BE49-F238E27FC236}">
                <a16:creationId xmlns:a16="http://schemas.microsoft.com/office/drawing/2014/main" xmlns="" id="{FC003025-7B3B-C574-6A1D-21C9CDC01BD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651D5B0F-39F0-4428-9F81-8A830353736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302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22860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ru-RU" sz="1500" b="0" i="0" u="none" strike="noStrike" kern="0" cap="none" spc="0" baseline="0">
        <a:solidFill>
          <a:srgbClr val="000000"/>
        </a:solidFill>
        <a:uFillTx/>
        <a:latin typeface="Calibri"/>
        <a:ea typeface="Calibri"/>
        <a:cs typeface="Calibri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0;p1:notes">
            <a:extLst>
              <a:ext uri="{FF2B5EF4-FFF2-40B4-BE49-F238E27FC236}">
                <a16:creationId xmlns:a16="http://schemas.microsoft.com/office/drawing/2014/main" xmlns="" id="{090198E6-143D-2565-4FF1-73ACCC8FE1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11;p1:notes">
            <a:extLst>
              <a:ext uri="{FF2B5EF4-FFF2-40B4-BE49-F238E27FC236}">
                <a16:creationId xmlns:a16="http://schemas.microsoft.com/office/drawing/2014/main" xmlns="" id="{E08FE255-779D-EDD2-6758-98ECFAFB1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1;p2:notes">
            <a:extLst>
              <a:ext uri="{FF2B5EF4-FFF2-40B4-BE49-F238E27FC236}">
                <a16:creationId xmlns:a16="http://schemas.microsoft.com/office/drawing/2014/main" xmlns="" id="{24090A11-544E-1572-C1E7-75CEC0C0357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22;p2:notes">
            <a:extLst>
              <a:ext uri="{FF2B5EF4-FFF2-40B4-BE49-F238E27FC236}">
                <a16:creationId xmlns:a16="http://schemas.microsoft.com/office/drawing/2014/main" xmlns="" id="{3FEA89FF-07FD-3918-B01E-50369D0DF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;p3:notes">
            <a:extLst>
              <a:ext uri="{FF2B5EF4-FFF2-40B4-BE49-F238E27FC236}">
                <a16:creationId xmlns:a16="http://schemas.microsoft.com/office/drawing/2014/main" xmlns="" id="{10796398-CF44-C4C4-79D4-A815434F719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29;p3:notes">
            <a:extLst>
              <a:ext uri="{FF2B5EF4-FFF2-40B4-BE49-F238E27FC236}">
                <a16:creationId xmlns:a16="http://schemas.microsoft.com/office/drawing/2014/main" xmlns="" id="{85446494-B06E-AF60-D04B-E6C4FCABE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5;p4:notes">
            <a:extLst>
              <a:ext uri="{FF2B5EF4-FFF2-40B4-BE49-F238E27FC236}">
                <a16:creationId xmlns:a16="http://schemas.microsoft.com/office/drawing/2014/main" xmlns="" id="{40FEAB40-AFD2-2AB1-ED05-CD8162B125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36;p4:notes">
            <a:extLst>
              <a:ext uri="{FF2B5EF4-FFF2-40B4-BE49-F238E27FC236}">
                <a16:creationId xmlns:a16="http://schemas.microsoft.com/office/drawing/2014/main" xmlns="" id="{60C63592-07CA-AC56-F8B9-2DED11F32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2;p5:notes">
            <a:extLst>
              <a:ext uri="{FF2B5EF4-FFF2-40B4-BE49-F238E27FC236}">
                <a16:creationId xmlns:a16="http://schemas.microsoft.com/office/drawing/2014/main" xmlns="" id="{5BC672F9-07D5-E7CC-C1AF-3A56CCB3E8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43;p5:notes">
            <a:extLst>
              <a:ext uri="{FF2B5EF4-FFF2-40B4-BE49-F238E27FC236}">
                <a16:creationId xmlns:a16="http://schemas.microsoft.com/office/drawing/2014/main" xmlns="" id="{FA932E16-1F3C-41CF-2289-CA19CB609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9;p6:notes">
            <a:extLst>
              <a:ext uri="{FF2B5EF4-FFF2-40B4-BE49-F238E27FC236}">
                <a16:creationId xmlns:a16="http://schemas.microsoft.com/office/drawing/2014/main" xmlns="" id="{E0EAC973-CA20-1553-3713-C6B030BAE46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Google Shape;150;p6:notes">
            <a:extLst>
              <a:ext uri="{FF2B5EF4-FFF2-40B4-BE49-F238E27FC236}">
                <a16:creationId xmlns:a16="http://schemas.microsoft.com/office/drawing/2014/main" xmlns="" id="{39F3C6FC-A8F6-AF7D-4FC6-D4C747A32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6;p7:notes">
            <a:extLst>
              <a:ext uri="{FF2B5EF4-FFF2-40B4-BE49-F238E27FC236}">
                <a16:creationId xmlns:a16="http://schemas.microsoft.com/office/drawing/2014/main" xmlns="" id="{028E5771-E077-5E90-5600-92DE19FEED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57;p7:notes">
            <a:extLst>
              <a:ext uri="{FF2B5EF4-FFF2-40B4-BE49-F238E27FC236}">
                <a16:creationId xmlns:a16="http://schemas.microsoft.com/office/drawing/2014/main" xmlns="" id="{F47E8899-2913-4098-82DF-FE1D26068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3;p8:notes">
            <a:extLst>
              <a:ext uri="{FF2B5EF4-FFF2-40B4-BE49-F238E27FC236}">
                <a16:creationId xmlns:a16="http://schemas.microsoft.com/office/drawing/2014/main" xmlns="" id="{6B7D01A7-F879-5B60-8DE0-473DC36BB0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Google Shape;164;p8:notes">
            <a:extLst>
              <a:ext uri="{FF2B5EF4-FFF2-40B4-BE49-F238E27FC236}">
                <a16:creationId xmlns:a16="http://schemas.microsoft.com/office/drawing/2014/main" xmlns="" id="{8A4CF597-CDF8-F888-BFA3-F25F8644E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0;p9:notes">
            <a:extLst>
              <a:ext uri="{FF2B5EF4-FFF2-40B4-BE49-F238E27FC236}">
                <a16:creationId xmlns:a16="http://schemas.microsoft.com/office/drawing/2014/main" xmlns="" id="{154C00C5-F32C-AED9-AFCF-8276ADA480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71;p9:notes">
            <a:extLst>
              <a:ext uri="{FF2B5EF4-FFF2-40B4-BE49-F238E27FC236}">
                <a16:creationId xmlns:a16="http://schemas.microsoft.com/office/drawing/2014/main" xmlns="" id="{16C0CFA3-F973-46DD-0D14-ECD8FF0A3B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10:notes">
            <a:extLst>
              <a:ext uri="{FF2B5EF4-FFF2-40B4-BE49-F238E27FC236}">
                <a16:creationId xmlns:a16="http://schemas.microsoft.com/office/drawing/2014/main" xmlns="" id="{8A720CEF-FDB5-7070-ADB7-CF89A9B484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78;p10:notes">
            <a:extLst>
              <a:ext uri="{FF2B5EF4-FFF2-40B4-BE49-F238E27FC236}">
                <a16:creationId xmlns:a16="http://schemas.microsoft.com/office/drawing/2014/main" xmlns="" id="{116B508B-AF4E-1E1F-771A-9C3BCA962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;p11:notes">
            <a:extLst>
              <a:ext uri="{FF2B5EF4-FFF2-40B4-BE49-F238E27FC236}">
                <a16:creationId xmlns:a16="http://schemas.microsoft.com/office/drawing/2014/main" xmlns="" id="{80E32CF2-E196-2D38-33D0-B17CF45C32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Google Shape;185;p11:notes">
            <a:extLst>
              <a:ext uri="{FF2B5EF4-FFF2-40B4-BE49-F238E27FC236}">
                <a16:creationId xmlns:a16="http://schemas.microsoft.com/office/drawing/2014/main" xmlns="" id="{F449B9CB-7BE0-43B6-577B-CAC1F37E3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bg>
      <p:bgPr>
        <a:solidFill>
          <a:srgbClr val="DA25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;p2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E04F66D4-54A4-9B2A-C644-84095ABE53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6148434" y="0"/>
            <a:ext cx="6041980" cy="68595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16;p2">
            <a:extLst>
              <a:ext uri="{FF2B5EF4-FFF2-40B4-BE49-F238E27FC236}">
                <a16:creationId xmlns:a16="http://schemas.microsoft.com/office/drawing/2014/main" xmlns="" id="{D2642EEE-1500-99DE-485E-069E312CC4B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281" y="1841949"/>
            <a:ext cx="5753340" cy="2844049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ru-RU"/>
          </a:p>
        </p:txBody>
      </p:sp>
      <p:sp>
        <p:nvSpPr>
          <p:cNvPr id="4" name="Google Shape;17;p2">
            <a:extLst>
              <a:ext uri="{FF2B5EF4-FFF2-40B4-BE49-F238E27FC236}">
                <a16:creationId xmlns:a16="http://schemas.microsoft.com/office/drawing/2014/main" xmlns="" id="{C34DBE96-1621-4090-48AE-B8BBA3A531C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14281" y="4685998"/>
            <a:ext cx="5753340" cy="1078443"/>
          </a:xfrm>
        </p:spPr>
        <p:txBody>
          <a:bodyPr/>
          <a:lstStyle>
            <a:lvl1pPr>
              <a:spcBef>
                <a:spcPts val="420"/>
              </a:spcBef>
              <a:defRPr sz="2100">
                <a:solidFill>
                  <a:srgbClr val="F2F2F2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5" name="Google Shape;18;p2">
            <a:extLst>
              <a:ext uri="{FF2B5EF4-FFF2-40B4-BE49-F238E27FC236}">
                <a16:creationId xmlns:a16="http://schemas.microsoft.com/office/drawing/2014/main" xmlns="" id="{E3E5F412-B017-5222-F626-9EE8CCCCC9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Google Shape;19;p2">
            <a:extLst>
              <a:ext uri="{FF2B5EF4-FFF2-40B4-BE49-F238E27FC236}">
                <a16:creationId xmlns:a16="http://schemas.microsoft.com/office/drawing/2014/main" xmlns="" id="{7E257476-7DB7-F372-2EBF-0E5B9DBC1555}"/>
              </a:ext>
            </a:extLst>
          </p:cNvPr>
          <p:cNvSpPr txBox="1"/>
          <p:nvPr/>
        </p:nvSpPr>
        <p:spPr>
          <a:xfrm>
            <a:off x="1784634" y="687153"/>
            <a:ext cx="4012643" cy="8262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7226" tIns="58603" rIns="117226" bIns="58603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b="0" i="0" u="none" strike="noStrike" kern="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Череповецкий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b="0" i="0" u="none" strike="noStrike" kern="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государственный университет</a:t>
            </a:r>
          </a:p>
        </p:txBody>
      </p:sp>
    </p:spTree>
    <p:extLst>
      <p:ext uri="{BB962C8B-B14F-4D97-AF65-F5344CB8AC3E}">
        <p14:creationId xmlns:p14="http://schemas.microsoft.com/office/powerpoint/2010/main" val="36147325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3">
            <a:extLst>
              <a:ext uri="{FF2B5EF4-FFF2-40B4-BE49-F238E27FC236}">
                <a16:creationId xmlns:a16="http://schemas.microsoft.com/office/drawing/2014/main" xmlns="" id="{308DE820-27A9-3106-29E6-FDC49DB68DF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22;p3">
            <a:extLst>
              <a:ext uri="{FF2B5EF4-FFF2-40B4-BE49-F238E27FC236}">
                <a16:creationId xmlns:a16="http://schemas.microsoft.com/office/drawing/2014/main" xmlns="" id="{C9B61454-9C55-DEB8-157E-AD9EC605AD0F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4" name="Google Shape;23;p3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778CE5A6-F0B3-B879-E689-209092360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Google Shape;24;p3">
            <a:extLst>
              <a:ext uri="{FF2B5EF4-FFF2-40B4-BE49-F238E27FC236}">
                <a16:creationId xmlns:a16="http://schemas.microsoft.com/office/drawing/2014/main" xmlns="" id="{376F7EFC-9B9B-2ED9-DBC8-57CF59FEE4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Google Shape;25;p3">
            <a:extLst>
              <a:ext uri="{FF2B5EF4-FFF2-40B4-BE49-F238E27FC236}">
                <a16:creationId xmlns:a16="http://schemas.microsoft.com/office/drawing/2014/main" xmlns="" id="{7818F80D-73D7-F73E-0684-80148E6654A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520" y="983007"/>
            <a:ext cx="10971373" cy="5144569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7" name="Google Shape;26;p3">
            <a:extLst>
              <a:ext uri="{FF2B5EF4-FFF2-40B4-BE49-F238E27FC236}">
                <a16:creationId xmlns:a16="http://schemas.microsoft.com/office/drawing/2014/main" xmlns="" id="{A51676F4-3057-ABBC-DDC1-F1BD84922A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5C6E1B-CFCC-4716-BB2A-D60CFA8B5FA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1268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;p4">
            <a:extLst>
              <a:ext uri="{FF2B5EF4-FFF2-40B4-BE49-F238E27FC236}">
                <a16:creationId xmlns:a16="http://schemas.microsoft.com/office/drawing/2014/main" xmlns="" id="{A980C6A9-844F-8E5D-7CBB-D6021CB84F9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29;p4">
            <a:extLst>
              <a:ext uri="{FF2B5EF4-FFF2-40B4-BE49-F238E27FC236}">
                <a16:creationId xmlns:a16="http://schemas.microsoft.com/office/drawing/2014/main" xmlns="" id="{0E68301A-7333-2E0D-4ACA-15E0CA1D06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43E92C-D038-48CE-8015-B3FEFE5B2BF2}" type="slidenum">
              <a:t>‹#›</a:t>
            </a:fld>
            <a:endParaRPr lang="ru-RU"/>
          </a:p>
        </p:txBody>
      </p:sp>
      <p:sp>
        <p:nvSpPr>
          <p:cNvPr id="4" name="Google Shape;30;p4">
            <a:extLst>
              <a:ext uri="{FF2B5EF4-FFF2-40B4-BE49-F238E27FC236}">
                <a16:creationId xmlns:a16="http://schemas.microsoft.com/office/drawing/2014/main" xmlns="" id="{960A1ED1-61BC-1B10-9961-1D603711CD32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31;p4">
            <a:extLst>
              <a:ext uri="{FF2B5EF4-FFF2-40B4-BE49-F238E27FC236}">
                <a16:creationId xmlns:a16="http://schemas.microsoft.com/office/drawing/2014/main" xmlns="" id="{825B0955-D2B9-BE6A-9AB2-1D92914C71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pic>
        <p:nvPicPr>
          <p:cNvPr id="6" name="Google Shape;32;p4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6C2804A6-10DC-9053-FD9D-8B3FE8C25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73046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;p5">
            <a:extLst>
              <a:ext uri="{FF2B5EF4-FFF2-40B4-BE49-F238E27FC236}">
                <a16:creationId xmlns:a16="http://schemas.microsoft.com/office/drawing/2014/main" xmlns="" id="{79CF5E47-20EB-5A31-28B8-D95D7CB9D2A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35;p5">
            <a:extLst>
              <a:ext uri="{FF2B5EF4-FFF2-40B4-BE49-F238E27FC236}">
                <a16:creationId xmlns:a16="http://schemas.microsoft.com/office/drawing/2014/main" xmlns="" id="{70553BCE-11CB-A478-2B7B-4F9650E72BBF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36;p5">
            <a:extLst>
              <a:ext uri="{FF2B5EF4-FFF2-40B4-BE49-F238E27FC236}">
                <a16:creationId xmlns:a16="http://schemas.microsoft.com/office/drawing/2014/main" xmlns="" id="{E946E725-58F2-9697-B245-421603FB9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Google Shape;37;p5">
            <a:extLst>
              <a:ext uri="{FF2B5EF4-FFF2-40B4-BE49-F238E27FC236}">
                <a16:creationId xmlns:a16="http://schemas.microsoft.com/office/drawing/2014/main" xmlns="" id="{68F10AC3-6AD6-4E85-5442-6B7506DC59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ABD0CD-D51E-4D83-A752-99D6B1281B1F}" type="slidenum">
              <a:t>‹#›</a:t>
            </a:fld>
            <a:endParaRPr lang="ru-RU"/>
          </a:p>
        </p:txBody>
      </p:sp>
      <p:cxnSp>
        <p:nvCxnSpPr>
          <p:cNvPr id="6" name="Google Shape;38;p5">
            <a:extLst>
              <a:ext uri="{FF2B5EF4-FFF2-40B4-BE49-F238E27FC236}">
                <a16:creationId xmlns:a16="http://schemas.microsoft.com/office/drawing/2014/main" xmlns="" id="{DDA395C1-069D-CB23-8D20-86A395256F3C}"/>
              </a:ext>
            </a:extLst>
          </p:cNvPr>
          <p:cNvCxnSpPr/>
          <p:nvPr/>
        </p:nvCxnSpPr>
        <p:spPr>
          <a:xfrm>
            <a:off x="6118259" y="983007"/>
            <a:ext cx="0" cy="5144579"/>
          </a:xfrm>
          <a:prstGeom prst="straightConnector1">
            <a:avLst/>
          </a:prstGeom>
          <a:noFill/>
          <a:ln w="12701" cap="rnd">
            <a:solidFill>
              <a:srgbClr val="B2A8A7"/>
            </a:solidFill>
            <a:prstDash val="solid"/>
            <a:round/>
          </a:ln>
        </p:spPr>
      </p:cxnSp>
      <p:sp>
        <p:nvSpPr>
          <p:cNvPr id="7" name="Google Shape;39;p5">
            <a:extLst>
              <a:ext uri="{FF2B5EF4-FFF2-40B4-BE49-F238E27FC236}">
                <a16:creationId xmlns:a16="http://schemas.microsoft.com/office/drawing/2014/main" xmlns="" id="{F0B67038-3925-CE0D-1E04-8F5B00E085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12512" y="983007"/>
            <a:ext cx="5434288" cy="5144569"/>
          </a:xfrm>
        </p:spPr>
        <p:txBody>
          <a:bodyPr anchor="ctr"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8" name="Google Shape;40;p5">
            <a:extLst>
              <a:ext uri="{FF2B5EF4-FFF2-40B4-BE49-F238E27FC236}">
                <a16:creationId xmlns:a16="http://schemas.microsoft.com/office/drawing/2014/main" xmlns="" id="{AB40D2BA-16B8-226A-BFD2-E2952DA47E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89709" y="983007"/>
            <a:ext cx="5434288" cy="5144569"/>
          </a:xfrm>
        </p:spPr>
        <p:txBody>
          <a:bodyPr anchor="ctr"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pic>
        <p:nvPicPr>
          <p:cNvPr id="9" name="Google Shape;41;p5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66ADE171-9AF9-91F6-57F1-F4E918B3B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84804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3;p6">
            <a:extLst>
              <a:ext uri="{FF2B5EF4-FFF2-40B4-BE49-F238E27FC236}">
                <a16:creationId xmlns:a16="http://schemas.microsoft.com/office/drawing/2014/main" xmlns="" id="{4BD9DDAE-64B1-05B7-2ED1-0057F70F22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44;p6">
            <a:extLst>
              <a:ext uri="{FF2B5EF4-FFF2-40B4-BE49-F238E27FC236}">
                <a16:creationId xmlns:a16="http://schemas.microsoft.com/office/drawing/2014/main" xmlns="" id="{0781349B-4C11-8814-AAF4-8F9F4E068702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45;p6">
            <a:extLst>
              <a:ext uri="{FF2B5EF4-FFF2-40B4-BE49-F238E27FC236}">
                <a16:creationId xmlns:a16="http://schemas.microsoft.com/office/drawing/2014/main" xmlns="" id="{D1965336-4E72-127D-4B43-F52370622F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Google Shape;46;p6">
            <a:extLst>
              <a:ext uri="{FF2B5EF4-FFF2-40B4-BE49-F238E27FC236}">
                <a16:creationId xmlns:a16="http://schemas.microsoft.com/office/drawing/2014/main" xmlns="" id="{6C724545-2BD8-013F-61F2-AB1846102B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1106" y="983007"/>
            <a:ext cx="3611020" cy="5144569"/>
          </a:xfrm>
        </p:spPr>
        <p:txBody>
          <a:bodyPr anchor="ctr"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6" name="Google Shape;47;p6">
            <a:extLst>
              <a:ext uri="{FF2B5EF4-FFF2-40B4-BE49-F238E27FC236}">
                <a16:creationId xmlns:a16="http://schemas.microsoft.com/office/drawing/2014/main" xmlns="" id="{0A3125A1-E334-DE43-96D9-2A1D4AF9B6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E28E95-B1E2-4161-BFFF-0C98890B24F8}" type="slidenum">
              <a:t>‹#›</a:t>
            </a:fld>
            <a:endParaRPr lang="ru-RU"/>
          </a:p>
        </p:txBody>
      </p:sp>
      <p:cxnSp>
        <p:nvCxnSpPr>
          <p:cNvPr id="7" name="Google Shape;48;p6">
            <a:extLst>
              <a:ext uri="{FF2B5EF4-FFF2-40B4-BE49-F238E27FC236}">
                <a16:creationId xmlns:a16="http://schemas.microsoft.com/office/drawing/2014/main" xmlns="" id="{70036896-C524-77D7-717B-368E4360498F}"/>
              </a:ext>
            </a:extLst>
          </p:cNvPr>
          <p:cNvCxnSpPr/>
          <p:nvPr/>
        </p:nvCxnSpPr>
        <p:spPr>
          <a:xfrm>
            <a:off x="4105381" y="983007"/>
            <a:ext cx="0" cy="5144579"/>
          </a:xfrm>
          <a:prstGeom prst="straightConnector1">
            <a:avLst/>
          </a:prstGeom>
          <a:noFill/>
          <a:ln w="12701" cap="rnd">
            <a:solidFill>
              <a:srgbClr val="B2A8A7"/>
            </a:solidFill>
            <a:prstDash val="solid"/>
            <a:round/>
          </a:ln>
        </p:spPr>
      </p:cxnSp>
      <p:sp>
        <p:nvSpPr>
          <p:cNvPr id="8" name="Google Shape;49;p6">
            <a:extLst>
              <a:ext uri="{FF2B5EF4-FFF2-40B4-BE49-F238E27FC236}">
                <a16:creationId xmlns:a16="http://schemas.microsoft.com/office/drawing/2014/main" xmlns="" id="{E3885709-0D5C-B822-B7A3-878F129F154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88636" y="983007"/>
            <a:ext cx="3611020" cy="5144569"/>
          </a:xfrm>
        </p:spPr>
        <p:txBody>
          <a:bodyPr anchor="ctr"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cxnSp>
        <p:nvCxnSpPr>
          <p:cNvPr id="9" name="Google Shape;50;p6">
            <a:extLst>
              <a:ext uri="{FF2B5EF4-FFF2-40B4-BE49-F238E27FC236}">
                <a16:creationId xmlns:a16="http://schemas.microsoft.com/office/drawing/2014/main" xmlns="" id="{F386AACC-12F9-674A-4901-C4A4DC79B11E}"/>
              </a:ext>
            </a:extLst>
          </p:cNvPr>
          <p:cNvCxnSpPr/>
          <p:nvPr/>
        </p:nvCxnSpPr>
        <p:spPr>
          <a:xfrm>
            <a:off x="8082911" y="983007"/>
            <a:ext cx="0" cy="5144579"/>
          </a:xfrm>
          <a:prstGeom prst="straightConnector1">
            <a:avLst/>
          </a:prstGeom>
          <a:noFill/>
          <a:ln w="12701" cap="rnd">
            <a:solidFill>
              <a:srgbClr val="B2A8A7"/>
            </a:solidFill>
            <a:prstDash val="solid"/>
            <a:round/>
          </a:ln>
        </p:spPr>
      </p:cxnSp>
      <p:sp>
        <p:nvSpPr>
          <p:cNvPr id="10" name="Google Shape;51;p6">
            <a:extLst>
              <a:ext uri="{FF2B5EF4-FFF2-40B4-BE49-F238E27FC236}">
                <a16:creationId xmlns:a16="http://schemas.microsoft.com/office/drawing/2014/main" xmlns="" id="{E9967285-4BC7-6D91-9ED6-3A3C9AD1BE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66166" y="983007"/>
            <a:ext cx="3611020" cy="5144569"/>
          </a:xfrm>
        </p:spPr>
        <p:txBody>
          <a:bodyPr anchor="ctr"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pic>
        <p:nvPicPr>
          <p:cNvPr id="11" name="Google Shape;52;p6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A52ACEA5-DD45-523B-6D30-6BC7A50FA6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2208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;p7">
            <a:extLst>
              <a:ext uri="{FF2B5EF4-FFF2-40B4-BE49-F238E27FC236}">
                <a16:creationId xmlns:a16="http://schemas.microsoft.com/office/drawing/2014/main" xmlns="" id="{5F725656-A2B2-07D8-4933-00D9363EEA5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55;p7">
            <a:extLst>
              <a:ext uri="{FF2B5EF4-FFF2-40B4-BE49-F238E27FC236}">
                <a16:creationId xmlns:a16="http://schemas.microsoft.com/office/drawing/2014/main" xmlns="" id="{79A1747B-D409-236E-A2A3-292B2C386F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92352E-4C92-415A-9ECF-178985DC3A16}" type="slidenum">
              <a:t>‹#›</a:t>
            </a:fld>
            <a:endParaRPr lang="ru-RU"/>
          </a:p>
        </p:txBody>
      </p:sp>
      <p:sp>
        <p:nvSpPr>
          <p:cNvPr id="4" name="Google Shape;56;p7">
            <a:extLst>
              <a:ext uri="{FF2B5EF4-FFF2-40B4-BE49-F238E27FC236}">
                <a16:creationId xmlns:a16="http://schemas.microsoft.com/office/drawing/2014/main" xmlns="" id="{2DDB9ED8-D1BF-9165-03AA-FC7EDA7C6337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57;p7">
            <a:extLst>
              <a:ext uri="{FF2B5EF4-FFF2-40B4-BE49-F238E27FC236}">
                <a16:creationId xmlns:a16="http://schemas.microsoft.com/office/drawing/2014/main" xmlns="" id="{BC21147C-D6D6-6127-81A1-A41F74010A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Google Shape;58;p7">
            <a:extLst>
              <a:ext uri="{FF2B5EF4-FFF2-40B4-BE49-F238E27FC236}">
                <a16:creationId xmlns:a16="http://schemas.microsoft.com/office/drawing/2014/main" xmlns="" id="{E6A4B6D3-85E6-29EB-95B5-DDBAD6D724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74714" y="983007"/>
            <a:ext cx="5517480" cy="5144569"/>
          </a:xfrm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ru-RU"/>
          </a:p>
        </p:txBody>
      </p:sp>
      <p:sp>
        <p:nvSpPr>
          <p:cNvPr id="7" name="Google Shape;59;p7">
            <a:extLst>
              <a:ext uri="{FF2B5EF4-FFF2-40B4-BE49-F238E27FC236}">
                <a16:creationId xmlns:a16="http://schemas.microsoft.com/office/drawing/2014/main" xmlns="" id="{06ED35A1-A4A0-E0FD-6B17-08D3195B30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4518" y="983208"/>
            <a:ext cx="5517690" cy="5144688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pic>
        <p:nvPicPr>
          <p:cNvPr id="8" name="Google Shape;60;p7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D0334908-C492-A057-FC7B-99F3E7C5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4827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2;p8">
            <a:extLst>
              <a:ext uri="{FF2B5EF4-FFF2-40B4-BE49-F238E27FC236}">
                <a16:creationId xmlns:a16="http://schemas.microsoft.com/office/drawing/2014/main" xmlns="" id="{E4B4EF05-1340-2D46-DA72-8C62FD2E1AA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63;p8">
            <a:extLst>
              <a:ext uri="{FF2B5EF4-FFF2-40B4-BE49-F238E27FC236}">
                <a16:creationId xmlns:a16="http://schemas.microsoft.com/office/drawing/2014/main" xmlns="" id="{6307AA80-C083-6882-70CD-177EFA4AD5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923FAD-858D-4255-BDF1-84DBC8E935F7}" type="slidenum">
              <a:t>‹#›</a:t>
            </a:fld>
            <a:endParaRPr lang="ru-RU"/>
          </a:p>
        </p:txBody>
      </p:sp>
      <p:sp>
        <p:nvSpPr>
          <p:cNvPr id="4" name="Google Shape;64;p8">
            <a:extLst>
              <a:ext uri="{FF2B5EF4-FFF2-40B4-BE49-F238E27FC236}">
                <a16:creationId xmlns:a16="http://schemas.microsoft.com/office/drawing/2014/main" xmlns="" id="{D267D1FD-1DA4-063E-0B2B-AB022FFBA7A5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65;p8">
            <a:extLst>
              <a:ext uri="{FF2B5EF4-FFF2-40B4-BE49-F238E27FC236}">
                <a16:creationId xmlns:a16="http://schemas.microsoft.com/office/drawing/2014/main" xmlns="" id="{A56E5AB0-192D-B1FB-308D-FDBD2D829B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Google Shape;66;p8">
            <a:extLst>
              <a:ext uri="{FF2B5EF4-FFF2-40B4-BE49-F238E27FC236}">
                <a16:creationId xmlns:a16="http://schemas.microsoft.com/office/drawing/2014/main" xmlns="" id="{0934448C-D4CD-C4E6-85A7-5323201C45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4518" y="3932038"/>
            <a:ext cx="11167686" cy="2195547"/>
          </a:xfrm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ru-RU"/>
          </a:p>
        </p:txBody>
      </p:sp>
      <p:sp>
        <p:nvSpPr>
          <p:cNvPr id="7" name="Google Shape;67;p8">
            <a:extLst>
              <a:ext uri="{FF2B5EF4-FFF2-40B4-BE49-F238E27FC236}">
                <a16:creationId xmlns:a16="http://schemas.microsoft.com/office/drawing/2014/main" xmlns="" id="{6D45FEB8-A391-8773-07E4-516E291BED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4518" y="983208"/>
            <a:ext cx="11167686" cy="2796125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pic>
        <p:nvPicPr>
          <p:cNvPr id="8" name="Google Shape;68;p8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9A20B8F1-EA60-7876-1C32-2B81F35E2A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0995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0;p9">
            <a:extLst>
              <a:ext uri="{FF2B5EF4-FFF2-40B4-BE49-F238E27FC236}">
                <a16:creationId xmlns:a16="http://schemas.microsoft.com/office/drawing/2014/main" xmlns="" id="{B4BEF154-D14B-114D-2C78-8E0D5EF1914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71;p9">
            <a:extLst>
              <a:ext uri="{FF2B5EF4-FFF2-40B4-BE49-F238E27FC236}">
                <a16:creationId xmlns:a16="http://schemas.microsoft.com/office/drawing/2014/main" xmlns="" id="{2FFD0B4F-0120-A02E-BF8A-9FC4E91468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7AF99B-B206-4E70-AF4E-5B6937C84FD9}" type="slidenum">
              <a:t>‹#›</a:t>
            </a:fld>
            <a:endParaRPr lang="ru-RU"/>
          </a:p>
        </p:txBody>
      </p:sp>
      <p:sp>
        <p:nvSpPr>
          <p:cNvPr id="4" name="Google Shape;72;p9">
            <a:extLst>
              <a:ext uri="{FF2B5EF4-FFF2-40B4-BE49-F238E27FC236}">
                <a16:creationId xmlns:a16="http://schemas.microsoft.com/office/drawing/2014/main" xmlns="" id="{EEB257AC-0A14-5D1C-A830-56E9B483A733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5" name="Google Shape;73;p9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BD911C35-16D4-908B-188F-164C985501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9302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0">
            <a:extLst>
              <a:ext uri="{FF2B5EF4-FFF2-40B4-BE49-F238E27FC236}">
                <a16:creationId xmlns:a16="http://schemas.microsoft.com/office/drawing/2014/main" xmlns="" id="{39B7905F-0C56-D2D8-26BF-7444E1BB1B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88068" y="3878125"/>
            <a:ext cx="3667704" cy="1419551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76;p10">
            <a:extLst>
              <a:ext uri="{FF2B5EF4-FFF2-40B4-BE49-F238E27FC236}">
                <a16:creationId xmlns:a16="http://schemas.microsoft.com/office/drawing/2014/main" xmlns="" id="{92719D6B-F69B-9F05-F313-2C3C9ABA79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2081" y="3876269"/>
            <a:ext cx="3667704" cy="1419551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4" name="Google Shape;77;p10">
            <a:extLst>
              <a:ext uri="{FF2B5EF4-FFF2-40B4-BE49-F238E27FC236}">
                <a16:creationId xmlns:a16="http://schemas.microsoft.com/office/drawing/2014/main" xmlns="" id="{2F476E85-279B-9A0D-2397-B6B5B37E12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2081" y="1620536"/>
            <a:ext cx="3667704" cy="1419551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5" name="Google Shape;78;p10">
            <a:extLst>
              <a:ext uri="{FF2B5EF4-FFF2-40B4-BE49-F238E27FC236}">
                <a16:creationId xmlns:a16="http://schemas.microsoft.com/office/drawing/2014/main" xmlns="" id="{5694706F-5BAD-E805-3450-ED279045F9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88882" y="1619621"/>
            <a:ext cx="3667704" cy="1419551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6" name="Google Shape;79;p10">
            <a:extLst>
              <a:ext uri="{FF2B5EF4-FFF2-40B4-BE49-F238E27FC236}">
                <a16:creationId xmlns:a16="http://schemas.microsoft.com/office/drawing/2014/main" xmlns="" id="{D2C02ACE-A804-159D-89C8-32B7079015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Google Shape;80;p10">
            <a:extLst>
              <a:ext uri="{FF2B5EF4-FFF2-40B4-BE49-F238E27FC236}">
                <a16:creationId xmlns:a16="http://schemas.microsoft.com/office/drawing/2014/main" xmlns="" id="{EFA08D81-AB76-9821-1873-6D1F5C4C70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157E62-FD97-4260-8E95-B1D788C0BC06}" type="slidenum">
              <a:t>‹#›</a:t>
            </a:fld>
            <a:endParaRPr lang="ru-RU"/>
          </a:p>
        </p:txBody>
      </p:sp>
      <p:sp>
        <p:nvSpPr>
          <p:cNvPr id="8" name="Google Shape;81;p10">
            <a:extLst>
              <a:ext uri="{FF2B5EF4-FFF2-40B4-BE49-F238E27FC236}">
                <a16:creationId xmlns:a16="http://schemas.microsoft.com/office/drawing/2014/main" xmlns="" id="{8FBD164C-5540-EE22-8FF9-84D7DF769665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Google Shape;82;p10">
            <a:extLst>
              <a:ext uri="{FF2B5EF4-FFF2-40B4-BE49-F238E27FC236}">
                <a16:creationId xmlns:a16="http://schemas.microsoft.com/office/drawing/2014/main" xmlns="" id="{109C9F20-381E-8FE3-6D75-21A14F44C7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06" y="0"/>
            <a:ext cx="11119186" cy="77701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pic>
        <p:nvPicPr>
          <p:cNvPr id="10" name="Google Shape;83;p10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4277E6E6-A5FE-0C65-EBB5-8A298E5E9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9318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;p11">
            <a:extLst>
              <a:ext uri="{FF2B5EF4-FFF2-40B4-BE49-F238E27FC236}">
                <a16:creationId xmlns:a16="http://schemas.microsoft.com/office/drawing/2014/main" xmlns="" id="{50A67DA1-8FB3-C856-0393-1B4CABF0F98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90;p11">
            <a:extLst>
              <a:ext uri="{FF2B5EF4-FFF2-40B4-BE49-F238E27FC236}">
                <a16:creationId xmlns:a16="http://schemas.microsoft.com/office/drawing/2014/main" xmlns="" id="{4834AC6D-2107-A32F-6796-AFB00BEE48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CA6374-7B1F-489D-948A-88DC16B60431}" type="slidenum">
              <a:t>‹#›</a:t>
            </a:fld>
            <a:endParaRPr lang="ru-RU"/>
          </a:p>
        </p:txBody>
      </p:sp>
      <p:sp>
        <p:nvSpPr>
          <p:cNvPr id="4" name="Google Shape;91;p11">
            <a:extLst>
              <a:ext uri="{FF2B5EF4-FFF2-40B4-BE49-F238E27FC236}">
                <a16:creationId xmlns:a16="http://schemas.microsoft.com/office/drawing/2014/main" xmlns="" id="{4F2E5E7E-918B-AFD5-4EF2-CE137561753F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92;p11">
            <a:extLst>
              <a:ext uri="{FF2B5EF4-FFF2-40B4-BE49-F238E27FC236}">
                <a16:creationId xmlns:a16="http://schemas.microsoft.com/office/drawing/2014/main" xmlns="" id="{54B22A3F-B5B7-0365-0C47-643CC916DDD0}"/>
              </a:ext>
            </a:extLst>
          </p:cNvPr>
          <p:cNvSpPr txBox="1"/>
          <p:nvPr/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7226" tIns="58603" rIns="117226" bIns="58603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100" b="1" i="0" u="none" strike="noStrike" kern="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Образец заголовка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93;p11">
            <a:extLst>
              <a:ext uri="{FF2B5EF4-FFF2-40B4-BE49-F238E27FC236}">
                <a16:creationId xmlns:a16="http://schemas.microsoft.com/office/drawing/2014/main" xmlns="" id="{93739A14-C36C-5FB5-BECE-EFF2936D19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7612" y="991959"/>
            <a:ext cx="11204582" cy="1117213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pic>
        <p:nvPicPr>
          <p:cNvPr id="7" name="Google Shape;94;p11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BE5412D9-06EB-31A9-7C5B-4D72ED90B3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103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6;p12">
            <a:extLst>
              <a:ext uri="{FF2B5EF4-FFF2-40B4-BE49-F238E27FC236}">
                <a16:creationId xmlns:a16="http://schemas.microsoft.com/office/drawing/2014/main" xmlns="" id="{38C35918-E0B6-1F1B-50CB-62883B2B508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Google Shape;97;p12">
            <a:extLst>
              <a:ext uri="{FF2B5EF4-FFF2-40B4-BE49-F238E27FC236}">
                <a16:creationId xmlns:a16="http://schemas.microsoft.com/office/drawing/2014/main" xmlns="" id="{0DA2D5AF-7DD1-06A5-E751-6447CE4B8A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698147-7F89-403E-B37B-08719315DB4C}" type="slidenum">
              <a:t>‹#›</a:t>
            </a:fld>
            <a:endParaRPr lang="ru-RU"/>
          </a:p>
        </p:txBody>
      </p:sp>
      <p:sp>
        <p:nvSpPr>
          <p:cNvPr id="4" name="Google Shape;98;p12">
            <a:extLst>
              <a:ext uri="{FF2B5EF4-FFF2-40B4-BE49-F238E27FC236}">
                <a16:creationId xmlns:a16="http://schemas.microsoft.com/office/drawing/2014/main" xmlns="" id="{FA24E531-DBBD-E7B7-4891-965A0F961039}"/>
              </a:ext>
            </a:extLst>
          </p:cNvPr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 cap="flat">
            <a:noFill/>
            <a:prstDash val="solid"/>
          </a:ln>
          <a:effectLst>
            <a:outerShdw dist="63495" dir="5400000" algn="tl">
              <a:srgbClr val="000000">
                <a:alpha val="30980"/>
              </a:srgbClr>
            </a:outerShdw>
          </a:effectLst>
        </p:spPr>
        <p:txBody>
          <a:bodyPr vert="horz" wrap="square" lIns="117226" tIns="58603" rIns="117226" bIns="586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3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99;p12">
            <a:extLst>
              <a:ext uri="{FF2B5EF4-FFF2-40B4-BE49-F238E27FC236}">
                <a16:creationId xmlns:a16="http://schemas.microsoft.com/office/drawing/2014/main" xmlns="" id="{72A9A7FE-9CD5-1869-8DE1-1E433DB16A8C}"/>
              </a:ext>
            </a:extLst>
          </p:cNvPr>
          <p:cNvSpPr txBox="1"/>
          <p:nvPr/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7226" tIns="58603" rIns="117226" bIns="58603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100" b="1" i="0" u="none" strike="noStrike" kern="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Образец заголовка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00;p12">
            <a:extLst>
              <a:ext uri="{FF2B5EF4-FFF2-40B4-BE49-F238E27FC236}">
                <a16:creationId xmlns:a16="http://schemas.microsoft.com/office/drawing/2014/main" xmlns="" id="{A45F1AD6-3BB1-36EB-8F91-9AC2D46097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1816" y="3263210"/>
            <a:ext cx="2657548" cy="2615760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7" name="Google Shape;101;p12">
            <a:extLst>
              <a:ext uri="{FF2B5EF4-FFF2-40B4-BE49-F238E27FC236}">
                <a16:creationId xmlns:a16="http://schemas.microsoft.com/office/drawing/2014/main" xmlns="" id="{A96BC3E0-DBC2-E651-D9BB-820E3427CC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390028" y="3262396"/>
            <a:ext cx="2657548" cy="2615760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8" name="Google Shape;102;p12">
            <a:extLst>
              <a:ext uri="{FF2B5EF4-FFF2-40B4-BE49-F238E27FC236}">
                <a16:creationId xmlns:a16="http://schemas.microsoft.com/office/drawing/2014/main" xmlns="" id="{9EDF3165-6E23-6AEF-B3D8-6254508657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8230" y="3262396"/>
            <a:ext cx="2657548" cy="2615760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sp>
        <p:nvSpPr>
          <p:cNvPr id="9" name="Google Shape;103;p12">
            <a:extLst>
              <a:ext uri="{FF2B5EF4-FFF2-40B4-BE49-F238E27FC236}">
                <a16:creationId xmlns:a16="http://schemas.microsoft.com/office/drawing/2014/main" xmlns="" id="{6626AAC6-CB96-95A6-0D8B-92CA4AD1A56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46433" y="3262396"/>
            <a:ext cx="2657548" cy="2615760"/>
          </a:xfrm>
        </p:spPr>
        <p:txBody>
          <a:bodyPr/>
          <a:lstStyle>
            <a:lvl1pPr>
              <a:spcBef>
                <a:spcPts val="360"/>
              </a:spcBef>
              <a:defRPr/>
            </a:lvl1pPr>
          </a:lstStyle>
          <a:p>
            <a:pPr lvl="0"/>
            <a:endParaRPr lang="ru-RU"/>
          </a:p>
        </p:txBody>
      </p:sp>
      <p:pic>
        <p:nvPicPr>
          <p:cNvPr id="10" name="Google Shape;104;p12" descr="G:\CHSU\Бакалавриат\Презентации\ЧГУ (Brandbook)_титул_700 - копия.png">
            <a:extLst>
              <a:ext uri="{FF2B5EF4-FFF2-40B4-BE49-F238E27FC236}">
                <a16:creationId xmlns:a16="http://schemas.microsoft.com/office/drawing/2014/main" xmlns="" id="{BE6A721D-9186-5FBE-6F5A-86199656F3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5260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1">
            <a:extLst>
              <a:ext uri="{FF2B5EF4-FFF2-40B4-BE49-F238E27FC236}">
                <a16:creationId xmlns:a16="http://schemas.microsoft.com/office/drawing/2014/main" xmlns="" id="{22CAA7E4-053E-DA90-3667-86531CECFE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520" y="274704"/>
            <a:ext cx="10971373" cy="1143265"/>
          </a:xfrm>
          <a:prstGeom prst="rect">
            <a:avLst/>
          </a:prstGeom>
          <a:noFill/>
          <a:ln>
            <a:noFill/>
          </a:ln>
        </p:spPr>
        <p:txBody>
          <a:bodyPr vert="horz" wrap="square" lIns="117226" tIns="58603" rIns="117226" bIns="58603" anchor="ctr" anchorCtr="0" compatLnSpc="1">
            <a:normAutofit/>
          </a:bodyPr>
          <a:lstStyle/>
          <a:p>
            <a:pPr lvl="0"/>
            <a:endParaRPr lang="ru-RU"/>
          </a:p>
        </p:txBody>
      </p:sp>
      <p:sp>
        <p:nvSpPr>
          <p:cNvPr id="3" name="Google Shape;11;p1">
            <a:extLst>
              <a:ext uri="{FF2B5EF4-FFF2-40B4-BE49-F238E27FC236}">
                <a16:creationId xmlns:a16="http://schemas.microsoft.com/office/drawing/2014/main" xmlns="" id="{67CD7458-7B37-D017-CFA4-229DA7C10B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520" y="1600574"/>
            <a:ext cx="10971373" cy="4527011"/>
          </a:xfrm>
          <a:prstGeom prst="rect">
            <a:avLst/>
          </a:prstGeom>
          <a:noFill/>
          <a:ln>
            <a:noFill/>
          </a:ln>
        </p:spPr>
        <p:txBody>
          <a:bodyPr vert="horz" wrap="square" lIns="117226" tIns="58603" rIns="117226" bIns="58603" anchor="t" anchorCtr="0" compatLnSpc="1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Google Shape;12;p1">
            <a:extLst>
              <a:ext uri="{FF2B5EF4-FFF2-40B4-BE49-F238E27FC236}">
                <a16:creationId xmlns:a16="http://schemas.microsoft.com/office/drawing/2014/main" xmlns="" id="{446FAAD9-61C3-27D9-4ABD-28ADE29C98F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vert="horz" wrap="square" lIns="117226" tIns="58603" rIns="117226" bIns="58603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500" b="0" i="0" u="none" strike="noStrike" kern="0" cap="none" spc="0" baseline="0">
                <a:solidFill>
                  <a:srgbClr val="888888"/>
                </a:solidFill>
                <a:uFillTx/>
                <a:latin typeface="Arial"/>
                <a:ea typeface="Arial"/>
                <a:cs typeface="Arial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Google Shape;13;p1">
            <a:extLst>
              <a:ext uri="{FF2B5EF4-FFF2-40B4-BE49-F238E27FC236}">
                <a16:creationId xmlns:a16="http://schemas.microsoft.com/office/drawing/2014/main" xmlns="" id="{5687EA0A-45EF-2832-5C73-A38FDB79D28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vert="horz" wrap="square" lIns="117226" tIns="58603" rIns="117226" bIns="58603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500" b="0" i="0" u="none" strike="noStrike" kern="0" cap="none" spc="0" baseline="0">
                <a:solidFill>
                  <a:srgbClr val="888888"/>
                </a:solidFill>
                <a:uFillTx/>
                <a:latin typeface="Arial"/>
                <a:ea typeface="Arial"/>
                <a:cs typeface="Arial"/>
              </a:defRPr>
            </a:lvl1pPr>
          </a:lstStyle>
          <a:p>
            <a:pPr lvl="0"/>
            <a:fld id="{AB2D6ABE-301A-42F2-9724-1F16C15976E0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100" b="1" i="0" u="none" strike="noStrike" kern="0" cap="none" spc="0" baseline="0">
          <a:solidFill>
            <a:srgbClr val="FFFFFF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228600" algn="l" defTabSz="914400" rtl="0" fontAlgn="auto" hangingPunct="1">
        <a:lnSpc>
          <a:spcPct val="100000"/>
        </a:lnSpc>
        <a:spcBef>
          <a:spcPts val="460"/>
        </a:spcBef>
        <a:spcAft>
          <a:spcPts val="0"/>
        </a:spcAft>
        <a:buNone/>
        <a:tabLst/>
        <a:defRPr lang="ru-RU" sz="2300" b="0" i="0" u="none" strike="noStrike" kern="0" cap="none" spc="0" baseline="0">
          <a:solidFill>
            <a:srgbClr val="000000"/>
          </a:solidFill>
          <a:uFillTx/>
          <a:latin typeface="Arial"/>
          <a:ea typeface="Arial"/>
          <a:cs typeface="Aria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3;p13">
            <a:extLst>
              <a:ext uri="{FF2B5EF4-FFF2-40B4-BE49-F238E27FC236}">
                <a16:creationId xmlns:a16="http://schemas.microsoft.com/office/drawing/2014/main" xmlns="" id="{1B823ECF-2A28-5218-F832-90C3BF0EF2A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281" y="1923202"/>
            <a:ext cx="5932105" cy="2290498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dirty="0"/>
              <a:t>Разработка промышленной лабораторной установки для изготовления опытных </a:t>
            </a:r>
          </a:p>
          <a:p>
            <a:pPr lvl="0"/>
            <a:r>
              <a:rPr lang="ru-RU" sz="3600" dirty="0"/>
              <a:t>партий </a:t>
            </a:r>
            <a:r>
              <a:rPr lang="ru-RU" sz="3600" dirty="0" smtClean="0"/>
              <a:t>минеральных </a:t>
            </a:r>
            <a:r>
              <a:rPr lang="ru-RU" sz="3600" dirty="0"/>
              <a:t>удобрений</a:t>
            </a:r>
          </a:p>
          <a:p>
            <a:pPr lvl="0"/>
            <a:endParaRPr lang="ru-RU" dirty="0"/>
          </a:p>
        </p:txBody>
      </p:sp>
      <p:pic>
        <p:nvPicPr>
          <p:cNvPr id="3" name="Google Shape;114;p13">
            <a:extLst>
              <a:ext uri="{FF2B5EF4-FFF2-40B4-BE49-F238E27FC236}">
                <a16:creationId xmlns:a16="http://schemas.microsoft.com/office/drawing/2014/main" xmlns="" id="{17B11701-99B2-1C03-5CF6-1E43947F5E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275771" y="5106384"/>
            <a:ext cx="1529004" cy="14529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oogle Shape;115;p13">
            <a:extLst>
              <a:ext uri="{FF2B5EF4-FFF2-40B4-BE49-F238E27FC236}">
                <a16:creationId xmlns:a16="http://schemas.microsoft.com/office/drawing/2014/main" xmlns="" id="{919255C6-F88E-8049-621B-F57C66EC6A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433660" y="5813810"/>
            <a:ext cx="2505071" cy="7143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oogle Shape;116;p13">
            <a:extLst>
              <a:ext uri="{FF2B5EF4-FFF2-40B4-BE49-F238E27FC236}">
                <a16:creationId xmlns:a16="http://schemas.microsoft.com/office/drawing/2014/main" xmlns="" id="{6D52A399-E6CB-7C93-6AA4-D3C0F8692E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5579165" y="5813810"/>
            <a:ext cx="1552578" cy="6953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oogle Shape;117;p13">
            <a:extLst>
              <a:ext uri="{FF2B5EF4-FFF2-40B4-BE49-F238E27FC236}">
                <a16:creationId xmlns:a16="http://schemas.microsoft.com/office/drawing/2014/main" xmlns="" id="{3E9BB759-572E-2287-517A-4DAB336403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4668889" y="5777718"/>
            <a:ext cx="774597" cy="7674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oogle Shape;118;p13">
            <a:extLst>
              <a:ext uri="{FF2B5EF4-FFF2-40B4-BE49-F238E27FC236}">
                <a16:creationId xmlns:a16="http://schemas.microsoft.com/office/drawing/2014/main" xmlns="" id="{5EA18B0A-BA31-0C21-D3E6-EBAD5EBD6D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rcRect/>
          <a:stretch>
            <a:fillRect/>
          </a:stretch>
        </p:blipFill>
        <p:spPr>
          <a:xfrm>
            <a:off x="535015" y="5793053"/>
            <a:ext cx="758531" cy="7622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Google Shape;119;p13">
            <a:extLst>
              <a:ext uri="{FF2B5EF4-FFF2-40B4-BE49-F238E27FC236}">
                <a16:creationId xmlns:a16="http://schemas.microsoft.com/office/drawing/2014/main" xmlns="" id="{4EA50436-1302-C77C-E756-1ADD3702CDD7}"/>
              </a:ext>
            </a:extLst>
          </p:cNvPr>
          <p:cNvSpPr txBox="1"/>
          <p:nvPr/>
        </p:nvSpPr>
        <p:spPr>
          <a:xfrm>
            <a:off x="161830" y="3916274"/>
            <a:ext cx="7174803" cy="14948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7226" tIns="58603" rIns="117226" bIns="58603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Мы создаем – вы исследуете!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;p14">
            <a:extLst>
              <a:ext uri="{FF2B5EF4-FFF2-40B4-BE49-F238E27FC236}">
                <a16:creationId xmlns:a16="http://schemas.microsoft.com/office/drawing/2014/main" xmlns="" id="{9F8E050F-7BA1-7F00-D838-1109AC7EAA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E9DE8525-2F34-45E8-BE89-C8CDA7102574}" type="slidenum">
              <a:t>2</a:t>
            </a:fld>
            <a:endParaRPr lang="ru-RU"/>
          </a:p>
        </p:txBody>
      </p:sp>
      <p:sp>
        <p:nvSpPr>
          <p:cNvPr id="3" name="Google Shape;125;p14">
            <a:extLst>
              <a:ext uri="{FF2B5EF4-FFF2-40B4-BE49-F238E27FC236}">
                <a16:creationId xmlns:a16="http://schemas.microsoft.com/office/drawing/2014/main" xmlns="" id="{AA0234FD-FBBC-2D58-3384-86C808D2248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Актуальность проекта</a:t>
            </a:r>
          </a:p>
        </p:txBody>
      </p:sp>
      <p:sp>
        <p:nvSpPr>
          <p:cNvPr id="4" name="Google Shape;126;p14">
            <a:extLst>
              <a:ext uri="{FF2B5EF4-FFF2-40B4-BE49-F238E27FC236}">
                <a16:creationId xmlns:a16="http://schemas.microsoft.com/office/drawing/2014/main" xmlns="" id="{F681EB47-6D39-633E-0008-1B67F2AEA879}"/>
              </a:ext>
            </a:extLst>
          </p:cNvPr>
          <p:cNvSpPr txBox="1"/>
          <p:nvPr/>
        </p:nvSpPr>
        <p:spPr>
          <a:xfrm>
            <a:off x="316062" y="1068147"/>
            <a:ext cx="5721876" cy="2198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7226" tIns="58603" rIns="117226" bIns="58603" anchor="t" anchorCtr="1" compatLnSpc="1">
            <a:noAutofit/>
          </a:bodyPr>
          <a:lstStyle/>
          <a:p>
            <a:pPr marL="2039" marR="0" lvl="0" indent="-203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Сельскохозяйственные предприятия постоянно запрашивают новые удобрения, с заданным качеством, которые смогли бы снизить их затраты. </a:t>
            </a:r>
            <a:endParaRPr lang="ru-RU" sz="2300" b="0" i="0" u="none" strike="noStrike" kern="0" cap="none" spc="0" baseline="0">
              <a:solidFill>
                <a:srgbClr val="000000"/>
              </a:solidFill>
              <a:uFillTx/>
              <a:latin typeface="Arial" pitchFamily="34"/>
              <a:ea typeface="Arial"/>
              <a:cs typeface="Arial" pitchFamily="34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A974B93A-11D5-51D6-82DA-C4F251A89D05}"/>
              </a:ext>
            </a:extLst>
          </p:cNvPr>
          <p:cNvSpPr txBox="1"/>
          <p:nvPr/>
        </p:nvSpPr>
        <p:spPr>
          <a:xfrm>
            <a:off x="1683145" y="3706154"/>
            <a:ext cx="2945501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6" name="Picture 2" descr="76.png">
            <a:extLst>
              <a:ext uri="{FF2B5EF4-FFF2-40B4-BE49-F238E27FC236}">
                <a16:creationId xmlns:a16="http://schemas.microsoft.com/office/drawing/2014/main" xmlns="" id="{E3F91391-E7ED-70C4-A62D-237CE6D21F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47" r="14629"/>
          <a:stretch>
            <a:fillRect/>
          </a:stretch>
        </p:blipFill>
        <p:spPr>
          <a:xfrm>
            <a:off x="6400800" y="1240941"/>
            <a:ext cx="5268690" cy="40504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4" descr="izobrazhenie_2023-11-17_110641658.png">
            <a:extLst>
              <a:ext uri="{FF2B5EF4-FFF2-40B4-BE49-F238E27FC236}">
                <a16:creationId xmlns:a16="http://schemas.microsoft.com/office/drawing/2014/main" xmlns="" id="{1D5896C5-C6CA-4CCD-F720-2D29221EF0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0085"/>
          <a:stretch>
            <a:fillRect/>
          </a:stretch>
        </p:blipFill>
        <p:spPr>
          <a:xfrm>
            <a:off x="0" y="3266172"/>
            <a:ext cx="6037938" cy="31622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42693-F3F8-4685-4AAE-27E831DFD5D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Проблема</a:t>
            </a:r>
          </a:p>
        </p:txBody>
      </p:sp>
      <p:pic>
        <p:nvPicPr>
          <p:cNvPr id="3" name="Picture 3" descr="C:\Users\tanya\Downloads\8f9fd448dfacb0b70a9c9400ac639d87.jpg">
            <a:extLst>
              <a:ext uri="{FF2B5EF4-FFF2-40B4-BE49-F238E27FC236}">
                <a16:creationId xmlns:a16="http://schemas.microsoft.com/office/drawing/2014/main" xmlns="" id="{B42BA1CF-8210-A4D7-B336-8F87C74103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04" t="1972" r="7196"/>
          <a:stretch>
            <a:fillRect/>
          </a:stretch>
        </p:blipFill>
        <p:spPr>
          <a:xfrm>
            <a:off x="8134346" y="1117597"/>
            <a:ext cx="3086099" cy="50498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131;p15">
            <a:extLst>
              <a:ext uri="{FF2B5EF4-FFF2-40B4-BE49-F238E27FC236}">
                <a16:creationId xmlns:a16="http://schemas.microsoft.com/office/drawing/2014/main" xmlns="" id="{8D21315F-676E-9D84-41DC-3885D153FB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BA04FC3B-69F7-4FDA-B8A0-EB6AFB1B7EE8}" type="slidenum">
              <a:t>3</a:t>
            </a:fld>
            <a:endParaRPr lang="ru-RU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xmlns="" id="{13E3DB62-E703-A88E-430D-34142628482C}"/>
              </a:ext>
            </a:extLst>
          </p:cNvPr>
          <p:cNvSpPr txBox="1"/>
          <p:nvPr/>
        </p:nvSpPr>
        <p:spPr>
          <a:xfrm>
            <a:off x="5039633" y="882368"/>
            <a:ext cx="393019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Только 30-70% удобрений доставляются сельскохозяйственным культурам </a:t>
            </a:r>
          </a:p>
        </p:txBody>
      </p:sp>
      <p:cxnSp>
        <p:nvCxnSpPr>
          <p:cNvPr id="6" name="Прямая со стрелкой 6">
            <a:extLst>
              <a:ext uri="{FF2B5EF4-FFF2-40B4-BE49-F238E27FC236}">
                <a16:creationId xmlns:a16="http://schemas.microsoft.com/office/drawing/2014/main" xmlns="" id="{B913ECFD-517A-C1C8-797A-26E1E6848884}"/>
              </a:ext>
            </a:extLst>
          </p:cNvPr>
          <p:cNvCxnSpPr/>
          <p:nvPr/>
        </p:nvCxnSpPr>
        <p:spPr>
          <a:xfrm>
            <a:off x="7515224" y="2076446"/>
            <a:ext cx="923929" cy="742950"/>
          </a:xfrm>
          <a:prstGeom prst="straightConnector1">
            <a:avLst/>
          </a:prstGeom>
          <a:noFill/>
          <a:ln w="34920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7" name="TextBox 19">
            <a:extLst>
              <a:ext uri="{FF2B5EF4-FFF2-40B4-BE49-F238E27FC236}">
                <a16:creationId xmlns:a16="http://schemas.microsoft.com/office/drawing/2014/main" xmlns="" id="{782BB7B3-DCE4-FCA1-26C8-E3F266404AD3}"/>
              </a:ext>
            </a:extLst>
          </p:cNvPr>
          <p:cNvSpPr txBox="1"/>
          <p:nvPr/>
        </p:nvSpPr>
        <p:spPr>
          <a:xfrm>
            <a:off x="302529" y="1544037"/>
            <a:ext cx="4737104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Причины увеличения спроса на минеральные удобрения: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Тенденции развития сельского хозяйства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Деградация почвы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Повышение требований к качеству продукции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Повышение требований к урожайности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sun9-19.userapi.com/impg/hjQfrfn7qvqdQdik8Axfb3kCD2huSYBhwVhHtg/sxnL3kXTozY.jpg?size=924x514&amp;quality=95&amp;sign=f3cce2e9ce86ab8d3bf984e707edc141&amp;type=album">
            <a:extLst>
              <a:ext uri="{FF2B5EF4-FFF2-40B4-BE49-F238E27FC236}">
                <a16:creationId xmlns:a16="http://schemas.microsoft.com/office/drawing/2014/main" xmlns="" id="{7DD70A07-0A23-E3E6-2629-4449C4352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92"/>
          <a:stretch/>
        </p:blipFill>
        <p:spPr>
          <a:xfrm>
            <a:off x="4139529" y="3318948"/>
            <a:ext cx="3817160" cy="2340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8" descr="https://sun9-62.userapi.com/impg/DVjCA5iYjGdioOKDRKhAQgFrGjiI_LPdhJu35Q/eVTOIx1SUVc.jpg?size=1280x720&amp;quality=96&amp;sign=594ec14ffbd73d9b089b92fe6f06a635&amp;type=album">
            <a:extLst>
              <a:ext uri="{FF2B5EF4-FFF2-40B4-BE49-F238E27FC236}">
                <a16:creationId xmlns:a16="http://schemas.microsoft.com/office/drawing/2014/main" xmlns="" id="{D25D689F-7B94-DEE5-ADB4-2E96BE2B2A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2770" y="4288376"/>
            <a:ext cx="3949083" cy="2221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Google Shape;131;p15">
            <a:extLst>
              <a:ext uri="{FF2B5EF4-FFF2-40B4-BE49-F238E27FC236}">
                <a16:creationId xmlns:a16="http://schemas.microsoft.com/office/drawing/2014/main" xmlns="" id="{E444A6C2-D2A0-6496-A413-79D44ED5CE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381E21AE-79E9-4E1C-9384-3B87462021D0}" type="slidenum">
              <a:t>4</a:t>
            </a:fld>
            <a:endParaRPr lang="ru-RU"/>
          </a:p>
        </p:txBody>
      </p:sp>
      <p:sp>
        <p:nvSpPr>
          <p:cNvPr id="4" name="Google Shape;132;p15">
            <a:extLst>
              <a:ext uri="{FF2B5EF4-FFF2-40B4-BE49-F238E27FC236}">
                <a16:creationId xmlns:a16="http://schemas.microsoft.com/office/drawing/2014/main" xmlns="" id="{9DA19318-D92C-D14D-195C-53CF9F0E2A0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Решение</a:t>
            </a:r>
          </a:p>
        </p:txBody>
      </p:sp>
      <p:sp>
        <p:nvSpPr>
          <p:cNvPr id="5" name="Google Shape;133;p15">
            <a:extLst>
              <a:ext uri="{FF2B5EF4-FFF2-40B4-BE49-F238E27FC236}">
                <a16:creationId xmlns:a16="http://schemas.microsoft.com/office/drawing/2014/main" xmlns="" id="{9FA1E8C6-88D4-487E-7C73-09A3D6F4563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576" y="945782"/>
            <a:ext cx="7846283" cy="3190789"/>
          </a:xfrm>
        </p:spPr>
        <p:txBody>
          <a:bodyPr>
            <a:noAutofit/>
          </a:bodyPr>
          <a:lstStyle/>
          <a:p>
            <a:pPr marL="2039" lvl="0" indent="-2039">
              <a:spcBef>
                <a:spcPts val="0"/>
              </a:spcBef>
            </a:pPr>
            <a:r>
              <a:rPr lang="ru-RU" sz="2400" b="1" dirty="0"/>
              <a:t>Модернизация уже существующей установки:</a:t>
            </a:r>
          </a:p>
          <a:p>
            <a:pPr marL="2039" lvl="0" indent="-2039">
              <a:spcBef>
                <a:spcPts val="0"/>
              </a:spcBef>
            </a:pPr>
            <a:endParaRPr lang="ru-RU" sz="2400" dirty="0"/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Изменения в технической составляющей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Добавление возможности возврата гранул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Создание интеллектуальной системы управления 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Реализация процесса грануляции</a:t>
            </a:r>
          </a:p>
        </p:txBody>
      </p:sp>
      <p:sp>
        <p:nvSpPr>
          <p:cNvPr id="6" name="AutoShape 2" descr="blob:https://web.telegram.org/fd0a49e6-e7d7-487a-9923-b4ffe9900cf7">
            <a:extLst>
              <a:ext uri="{FF2B5EF4-FFF2-40B4-BE49-F238E27FC236}">
                <a16:creationId xmlns:a16="http://schemas.microsoft.com/office/drawing/2014/main" xmlns="" id="{ED81BC2F-5E59-9A92-A7A9-ACB97899910F}"/>
              </a:ext>
            </a:extLst>
          </p:cNvPr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AutoShape 4" descr="blob:https://web.telegram.org/fd0a49e6-e7d7-487a-9923-b4ffe9900cf7">
            <a:extLst>
              <a:ext uri="{FF2B5EF4-FFF2-40B4-BE49-F238E27FC236}">
                <a16:creationId xmlns:a16="http://schemas.microsoft.com/office/drawing/2014/main" xmlns="" id="{10C84AFC-0364-A6CA-BD7A-29CE5E49A63A}"/>
              </a:ext>
            </a:extLst>
          </p:cNvPr>
          <p:cNvSpPr/>
          <p:nvPr/>
        </p:nvSpPr>
        <p:spPr>
          <a:xfrm>
            <a:off x="307979" y="793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AutoShape 6" descr="blob:https://web.telegram.org/fd0a49e6-e7d7-487a-9923-b4ffe9900cf7">
            <a:extLst>
              <a:ext uri="{FF2B5EF4-FFF2-40B4-BE49-F238E27FC236}">
                <a16:creationId xmlns:a16="http://schemas.microsoft.com/office/drawing/2014/main" xmlns="" id="{712FA98C-97D0-D80B-E141-67B375EEE188}"/>
              </a:ext>
            </a:extLst>
          </p:cNvPr>
          <p:cNvSpPr/>
          <p:nvPr/>
        </p:nvSpPr>
        <p:spPr>
          <a:xfrm>
            <a:off x="460372" y="160340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1" name="Схема 10">
            <a:extLst>
              <a:ext uri="{FF2B5EF4-FFF2-40B4-BE49-F238E27FC236}">
                <a16:creationId xmlns:a16="http://schemas.microsoft.com/office/drawing/2014/main" xmlns="" id="{9DD3C4F4-92BE-2ECC-4251-8011707FF06A}"/>
              </a:ext>
            </a:extLst>
          </p:cNvPr>
          <p:cNvGrpSpPr/>
          <p:nvPr/>
        </p:nvGrpSpPr>
        <p:grpSpPr>
          <a:xfrm>
            <a:off x="8572893" y="829379"/>
            <a:ext cx="2735866" cy="5856036"/>
            <a:chOff x="8572893" y="829379"/>
            <a:chExt cx="2735866" cy="5856036"/>
          </a:xfrm>
        </p:grpSpPr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xmlns="" id="{646F0C30-5067-2959-B6D1-7C30EC762D51}"/>
                </a:ext>
              </a:extLst>
            </p:cNvPr>
            <p:cNvSpPr/>
            <p:nvPr/>
          </p:nvSpPr>
          <p:spPr>
            <a:xfrm>
              <a:off x="8572893" y="829379"/>
              <a:ext cx="2735866" cy="1464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35866"/>
                <a:gd name="f7" fmla="val 1464009"/>
                <a:gd name="f8" fmla="val 146401"/>
                <a:gd name="f9" fmla="val 65546"/>
                <a:gd name="f10" fmla="val 2589465"/>
                <a:gd name="f11" fmla="val 2670320"/>
                <a:gd name="f12" fmla="val 1317608"/>
                <a:gd name="f13" fmla="val 1398463"/>
                <a:gd name="f14" fmla="+- 0 0 -90"/>
                <a:gd name="f15" fmla="*/ f3 1 2735866"/>
                <a:gd name="f16" fmla="*/ f4 1 1464009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2735866"/>
                <a:gd name="f25" fmla="*/ f21 1 1464009"/>
                <a:gd name="f26" fmla="*/ 0 f22 1"/>
                <a:gd name="f27" fmla="*/ 146401 f21 1"/>
                <a:gd name="f28" fmla="*/ 146401 f22 1"/>
                <a:gd name="f29" fmla="*/ 0 f21 1"/>
                <a:gd name="f30" fmla="*/ 2589465 f22 1"/>
                <a:gd name="f31" fmla="*/ 2735866 f22 1"/>
                <a:gd name="f32" fmla="*/ 1317608 f21 1"/>
                <a:gd name="f33" fmla="*/ 1464009 f21 1"/>
                <a:gd name="f34" fmla="+- f23 0 f1"/>
                <a:gd name="f35" fmla="*/ f26 1 2735866"/>
                <a:gd name="f36" fmla="*/ f27 1 1464009"/>
                <a:gd name="f37" fmla="*/ f28 1 2735866"/>
                <a:gd name="f38" fmla="*/ f29 1 1464009"/>
                <a:gd name="f39" fmla="*/ f30 1 2735866"/>
                <a:gd name="f40" fmla="*/ f31 1 2735866"/>
                <a:gd name="f41" fmla="*/ f32 1 1464009"/>
                <a:gd name="f42" fmla="*/ f33 1 1464009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2735866" h="1464009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11456" tIns="111456" rIns="111456" bIns="111456" anchor="ctr" anchorCtr="1" compatLnSpc="1">
              <a:noAutofit/>
            </a:bodyPr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Создание новых удобрений с заданными свойствами</a:t>
              </a: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1853382E-388B-7A21-B240-F96826A27AF5}"/>
                </a:ext>
              </a:extLst>
            </p:cNvPr>
            <p:cNvSpPr/>
            <p:nvPr/>
          </p:nvSpPr>
          <p:spPr>
            <a:xfrm>
              <a:off x="9611422" y="2384892"/>
              <a:ext cx="658806" cy="5490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9003"/>
                <a:gd name="f7" fmla="val 658804"/>
                <a:gd name="f8" fmla="val 439202"/>
                <a:gd name="f9" fmla="val 1"/>
                <a:gd name="f10" fmla="val 329403"/>
                <a:gd name="f11" fmla="val 274502"/>
                <a:gd name="f12" fmla="val 658803"/>
                <a:gd name="f13" fmla="val 109801"/>
                <a:gd name="f14" fmla="+- 0 0 -90"/>
                <a:gd name="f15" fmla="*/ f3 1 549003"/>
                <a:gd name="f16" fmla="*/ f4 1 658804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549003"/>
                <a:gd name="f25" fmla="*/ f21 1 658804"/>
                <a:gd name="f26" fmla="*/ 0 f22 1"/>
                <a:gd name="f27" fmla="*/ 131761 f21 1"/>
                <a:gd name="f28" fmla="*/ 274502 f22 1"/>
                <a:gd name="f29" fmla="*/ 0 f21 1"/>
                <a:gd name="f30" fmla="*/ 549003 f22 1"/>
                <a:gd name="f31" fmla="*/ 329402 f21 1"/>
                <a:gd name="f32" fmla="*/ 658804 f21 1"/>
                <a:gd name="f33" fmla="*/ 527043 f21 1"/>
                <a:gd name="f34" fmla="+- f23 0 f1"/>
                <a:gd name="f35" fmla="*/ f26 1 549003"/>
                <a:gd name="f36" fmla="*/ f27 1 658804"/>
                <a:gd name="f37" fmla="*/ f28 1 549003"/>
                <a:gd name="f38" fmla="*/ f29 1 658804"/>
                <a:gd name="f39" fmla="*/ f30 1 549003"/>
                <a:gd name="f40" fmla="*/ f31 1 658804"/>
                <a:gd name="f41" fmla="*/ f32 1 658804"/>
                <a:gd name="f42" fmla="*/ f33 1 658804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5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6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0"/>
                </a:cxn>
                <a:cxn ang="f34">
                  <a:pos x="f61" y="f62"/>
                </a:cxn>
                <a:cxn ang="f34">
                  <a:pos x="f63" y="f64"/>
                </a:cxn>
                <a:cxn ang="f34">
                  <a:pos x="f61" y="f65"/>
                </a:cxn>
                <a:cxn ang="f34">
                  <a:pos x="f61" y="f66"/>
                </a:cxn>
                <a:cxn ang="f34">
                  <a:pos x="f59" y="f66"/>
                </a:cxn>
                <a:cxn ang="f34">
                  <a:pos x="f59" y="f60"/>
                </a:cxn>
              </a:cxnLst>
              <a:rect l="f55" t="f58" r="f56" b="f57"/>
              <a:pathLst>
                <a:path w="549003" h="658804">
                  <a:moveTo>
                    <a:pt x="f8" y="f9"/>
                  </a:moveTo>
                  <a:lnTo>
                    <a:pt x="f8" y="f10"/>
                  </a:lnTo>
                  <a:lnTo>
                    <a:pt x="f6" y="f10"/>
                  </a:lnTo>
                  <a:lnTo>
                    <a:pt x="f11" y="f12"/>
                  </a:lnTo>
                  <a:lnTo>
                    <a:pt x="f5" y="f10"/>
                  </a:lnTo>
                  <a:lnTo>
                    <a:pt x="f13" y="f10"/>
                  </a:lnTo>
                  <a:lnTo>
                    <a:pt x="f13" y="f9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31765" tIns="0" rIns="131765" bIns="164701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52CBA928-3528-6CB9-BA6B-A1440ECD65D6}"/>
                </a:ext>
              </a:extLst>
            </p:cNvPr>
            <p:cNvSpPr/>
            <p:nvPr/>
          </p:nvSpPr>
          <p:spPr>
            <a:xfrm>
              <a:off x="8572893" y="3025392"/>
              <a:ext cx="2735866" cy="1464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35866"/>
                <a:gd name="f7" fmla="val 1464009"/>
                <a:gd name="f8" fmla="val 146401"/>
                <a:gd name="f9" fmla="val 65546"/>
                <a:gd name="f10" fmla="val 2589465"/>
                <a:gd name="f11" fmla="val 2670320"/>
                <a:gd name="f12" fmla="val 1317608"/>
                <a:gd name="f13" fmla="val 1398463"/>
                <a:gd name="f14" fmla="+- 0 0 -90"/>
                <a:gd name="f15" fmla="*/ f3 1 2735866"/>
                <a:gd name="f16" fmla="*/ f4 1 1464009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2735866"/>
                <a:gd name="f25" fmla="*/ f21 1 1464009"/>
                <a:gd name="f26" fmla="*/ 0 f22 1"/>
                <a:gd name="f27" fmla="*/ 146401 f21 1"/>
                <a:gd name="f28" fmla="*/ 146401 f22 1"/>
                <a:gd name="f29" fmla="*/ 0 f21 1"/>
                <a:gd name="f30" fmla="*/ 2589465 f22 1"/>
                <a:gd name="f31" fmla="*/ 2735866 f22 1"/>
                <a:gd name="f32" fmla="*/ 1317608 f21 1"/>
                <a:gd name="f33" fmla="*/ 1464009 f21 1"/>
                <a:gd name="f34" fmla="+- f23 0 f1"/>
                <a:gd name="f35" fmla="*/ f26 1 2735866"/>
                <a:gd name="f36" fmla="*/ f27 1 1464009"/>
                <a:gd name="f37" fmla="*/ f28 1 2735866"/>
                <a:gd name="f38" fmla="*/ f29 1 1464009"/>
                <a:gd name="f39" fmla="*/ f30 1 2735866"/>
                <a:gd name="f40" fmla="*/ f31 1 2735866"/>
                <a:gd name="f41" fmla="*/ f32 1 1464009"/>
                <a:gd name="f42" fmla="*/ f33 1 1464009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2735866" h="1464009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11456" tIns="111456" rIns="111456" bIns="111456" anchor="ctr" anchorCtr="1" compatLnSpc="1">
              <a:noAutofit/>
            </a:bodyPr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Экспериментальная база </a:t>
              </a: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xmlns="" id="{6C65C803-CF21-BEEE-64B4-E0F129C2B383}"/>
                </a:ext>
              </a:extLst>
            </p:cNvPr>
            <p:cNvSpPr/>
            <p:nvPr/>
          </p:nvSpPr>
          <p:spPr>
            <a:xfrm>
              <a:off x="9611422" y="4580906"/>
              <a:ext cx="658806" cy="5490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9003"/>
                <a:gd name="f7" fmla="val 658804"/>
                <a:gd name="f8" fmla="val 439202"/>
                <a:gd name="f9" fmla="val 1"/>
                <a:gd name="f10" fmla="val 329403"/>
                <a:gd name="f11" fmla="val 274502"/>
                <a:gd name="f12" fmla="val 658803"/>
                <a:gd name="f13" fmla="val 109801"/>
                <a:gd name="f14" fmla="+- 0 0 -90"/>
                <a:gd name="f15" fmla="*/ f3 1 549003"/>
                <a:gd name="f16" fmla="*/ f4 1 658804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549003"/>
                <a:gd name="f25" fmla="*/ f21 1 658804"/>
                <a:gd name="f26" fmla="*/ 0 f22 1"/>
                <a:gd name="f27" fmla="*/ 131761 f21 1"/>
                <a:gd name="f28" fmla="*/ 274502 f22 1"/>
                <a:gd name="f29" fmla="*/ 0 f21 1"/>
                <a:gd name="f30" fmla="*/ 549003 f22 1"/>
                <a:gd name="f31" fmla="*/ 329402 f21 1"/>
                <a:gd name="f32" fmla="*/ 658804 f21 1"/>
                <a:gd name="f33" fmla="*/ 527043 f21 1"/>
                <a:gd name="f34" fmla="+- f23 0 f1"/>
                <a:gd name="f35" fmla="*/ f26 1 549003"/>
                <a:gd name="f36" fmla="*/ f27 1 658804"/>
                <a:gd name="f37" fmla="*/ f28 1 549003"/>
                <a:gd name="f38" fmla="*/ f29 1 658804"/>
                <a:gd name="f39" fmla="*/ f30 1 549003"/>
                <a:gd name="f40" fmla="*/ f31 1 658804"/>
                <a:gd name="f41" fmla="*/ f32 1 658804"/>
                <a:gd name="f42" fmla="*/ f33 1 658804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5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6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0"/>
                </a:cxn>
                <a:cxn ang="f34">
                  <a:pos x="f61" y="f62"/>
                </a:cxn>
                <a:cxn ang="f34">
                  <a:pos x="f63" y="f64"/>
                </a:cxn>
                <a:cxn ang="f34">
                  <a:pos x="f61" y="f65"/>
                </a:cxn>
                <a:cxn ang="f34">
                  <a:pos x="f61" y="f66"/>
                </a:cxn>
                <a:cxn ang="f34">
                  <a:pos x="f59" y="f66"/>
                </a:cxn>
                <a:cxn ang="f34">
                  <a:pos x="f59" y="f60"/>
                </a:cxn>
              </a:cxnLst>
              <a:rect l="f55" t="f58" r="f56" b="f57"/>
              <a:pathLst>
                <a:path w="549003" h="658804">
                  <a:moveTo>
                    <a:pt x="f8" y="f9"/>
                  </a:moveTo>
                  <a:lnTo>
                    <a:pt x="f8" y="f10"/>
                  </a:lnTo>
                  <a:lnTo>
                    <a:pt x="f6" y="f10"/>
                  </a:lnTo>
                  <a:lnTo>
                    <a:pt x="f11" y="f12"/>
                  </a:lnTo>
                  <a:lnTo>
                    <a:pt x="f5" y="f10"/>
                  </a:lnTo>
                  <a:lnTo>
                    <a:pt x="f13" y="f10"/>
                  </a:lnTo>
                  <a:lnTo>
                    <a:pt x="f13" y="f9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31765" tIns="0" rIns="131765" bIns="164701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xmlns="" id="{E04D1C07-911B-1D91-3188-A8D8B79FE372}"/>
                </a:ext>
              </a:extLst>
            </p:cNvPr>
            <p:cNvSpPr/>
            <p:nvPr/>
          </p:nvSpPr>
          <p:spPr>
            <a:xfrm>
              <a:off x="8572893" y="5221406"/>
              <a:ext cx="2735866" cy="1464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35866"/>
                <a:gd name="f7" fmla="val 1464009"/>
                <a:gd name="f8" fmla="val 146401"/>
                <a:gd name="f9" fmla="val 65546"/>
                <a:gd name="f10" fmla="val 2589465"/>
                <a:gd name="f11" fmla="val 2670320"/>
                <a:gd name="f12" fmla="val 1317608"/>
                <a:gd name="f13" fmla="val 1398463"/>
                <a:gd name="f14" fmla="+- 0 0 -90"/>
                <a:gd name="f15" fmla="*/ f3 1 2735866"/>
                <a:gd name="f16" fmla="*/ f4 1 1464009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2735866"/>
                <a:gd name="f25" fmla="*/ f21 1 1464009"/>
                <a:gd name="f26" fmla="*/ 0 f22 1"/>
                <a:gd name="f27" fmla="*/ 146401 f21 1"/>
                <a:gd name="f28" fmla="*/ 146401 f22 1"/>
                <a:gd name="f29" fmla="*/ 0 f21 1"/>
                <a:gd name="f30" fmla="*/ 2589465 f22 1"/>
                <a:gd name="f31" fmla="*/ 2735866 f22 1"/>
                <a:gd name="f32" fmla="*/ 1317608 f21 1"/>
                <a:gd name="f33" fmla="*/ 1464009 f21 1"/>
                <a:gd name="f34" fmla="+- f23 0 f1"/>
                <a:gd name="f35" fmla="*/ f26 1 2735866"/>
                <a:gd name="f36" fmla="*/ f27 1 1464009"/>
                <a:gd name="f37" fmla="*/ f28 1 2735866"/>
                <a:gd name="f38" fmla="*/ f29 1 1464009"/>
                <a:gd name="f39" fmla="*/ f30 1 2735866"/>
                <a:gd name="f40" fmla="*/ f31 1 2735866"/>
                <a:gd name="f41" fmla="*/ f32 1 1464009"/>
                <a:gd name="f42" fmla="*/ f33 1 1464009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2735866" h="1464009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11456" tIns="111456" rIns="111456" bIns="111456" anchor="ctr" anchorCtr="1" compatLnSpc="1">
              <a:noAutofit/>
            </a:bodyPr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8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Лабораторная установка для производства опытных партий минеральных удобрений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p16">
            <a:extLst>
              <a:ext uri="{FF2B5EF4-FFF2-40B4-BE49-F238E27FC236}">
                <a16:creationId xmlns:a16="http://schemas.microsoft.com/office/drawing/2014/main" xmlns="" id="{FE03D6D6-A17F-E0A8-2C8A-BB27E08B7C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21482785-6485-4DE4-9BA0-4FBCA82F75F6}" type="slidenum">
              <a:t>5</a:t>
            </a:fld>
            <a:endParaRPr lang="ru-RU"/>
          </a:p>
        </p:txBody>
      </p:sp>
      <p:sp>
        <p:nvSpPr>
          <p:cNvPr id="3" name="Google Shape;139;p16">
            <a:extLst>
              <a:ext uri="{FF2B5EF4-FFF2-40B4-BE49-F238E27FC236}">
                <a16:creationId xmlns:a16="http://schemas.microsoft.com/office/drawing/2014/main" xmlns="" id="{A246601C-4A30-FAB0-82CD-A14333D91A1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Целевая аудитория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xmlns="" id="{420C0FA8-D203-6E9E-A25C-DAEF7AFEF61F}"/>
              </a:ext>
            </a:extLst>
          </p:cNvPr>
          <p:cNvSpPr txBox="1"/>
          <p:nvPr/>
        </p:nvSpPr>
        <p:spPr>
          <a:xfrm>
            <a:off x="290283" y="2146058"/>
            <a:ext cx="5036460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039" marR="0" lvl="0" indent="-203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Юридические лица 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– производственные предприятия химической промышленности, научно-исследовательские и образовательные учреждения.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BA5DC44-E72D-8F63-3AFB-24ECDB47E087}"/>
              </a:ext>
            </a:extLst>
          </p:cNvPr>
          <p:cNvSpPr txBox="1"/>
          <p:nvPr/>
        </p:nvSpPr>
        <p:spPr>
          <a:xfrm>
            <a:off x="290283" y="4244231"/>
            <a:ext cx="6763661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039" marR="0" lvl="0" indent="-203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Географическое расположение потребителей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: страны СНГ</a:t>
            </a:r>
          </a:p>
        </p:txBody>
      </p:sp>
      <p:pic>
        <p:nvPicPr>
          <p:cNvPr id="1026" name="Picture 2" descr="Group_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698" y="1214609"/>
            <a:ext cx="8759885" cy="491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5;p17">
            <a:extLst>
              <a:ext uri="{FF2B5EF4-FFF2-40B4-BE49-F238E27FC236}">
                <a16:creationId xmlns:a16="http://schemas.microsoft.com/office/drawing/2014/main" xmlns="" id="{B9FEBA38-5FB5-0F5A-5FD8-29E09296C0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ECB48105-C843-4AA1-A297-7D29AA0DF3B8}" type="slidenum">
              <a:t>6</a:t>
            </a:fld>
            <a:endParaRPr lang="ru-RU"/>
          </a:p>
        </p:txBody>
      </p:sp>
      <p:sp>
        <p:nvSpPr>
          <p:cNvPr id="3" name="Google Shape;146;p17">
            <a:extLst>
              <a:ext uri="{FF2B5EF4-FFF2-40B4-BE49-F238E27FC236}">
                <a16:creationId xmlns:a16="http://schemas.microsoft.com/office/drawing/2014/main" xmlns="" id="{4624A713-E0BB-E8A6-32D4-4CD59298A1C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Бизнес-модель</a:t>
            </a:r>
          </a:p>
        </p:txBody>
      </p:sp>
      <p:sp>
        <p:nvSpPr>
          <p:cNvPr id="4" name="AutoShape 2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CAYGBwYFCAcHBwkJCAoMFA0MCwsMGRITDxQdGh8eHRocHCAkLicgIiwjHBwoNyksMDE0NDQfJzk9ODI8LjM0Mv/bAEMBCQkJDAsMGA0NGDIhHCEyMjIyMjIyMjIyMjIyMjIyMjIyMjIyMjIyMjIyMjIyMjIyMjIyMjIyMjIyMjIyMjIyMv/AABEIAVQCJgMBIgACEQEDEQH/xAAcAAEAAQUBAQAAAAAAAAAAAAAAAgEDBQYHBAj/xABTEAACAQMBBAUHBwcHCgUFAAAAAQIDBBEFBhIhMQcTQVFhFCIycYGRsSNCUqGywdEVFzNUcpKiFiRDU2KC4SU0NkRVY2RzdKOTlLPC8CdFZYXx/8QAGwEBAAIDAQEAAAAAAAAAAAAAAAEEAgUGAwf/xAAtEQEAAgECAwcDBAMAAAAAAAAAAQIDBBEFEjEGFCEiMlFxExVBIzNSYRaRwf/aAAwDAQACEQMRAD8A7+AAAAAFCpQCoAAAAAAAAAAAAAAAAAAAAAAAAAAAAAAAAAAAAAAAAKACoAAAAAAAAKACoKACoAAAAAAAAKACoAAAoAKgAAAAAAAAoAKgAAAAAAAAAAAAAKACoAAAAAAAAAAAAAAAAAAAAAAAAAAAAAAAAAAAAAAAAAAoVKFQAAAAAAAAAAAFCpQCoAAAAAAAAAAAAChUoVAAAAAAAAAAAAAAAAAAAAAAAAAAAAAAAAAAAAAAAAAAAAAAAAAAAAAAKAqAAAAAACgKgCgKgAAAAAAoCoAAACgKgAAAKAqAAAAAACgKgCgKgCgKgAAAAAAAAAAAAAAAAAAAAAAAAAAAAAAAAAAAAAAAAAAAAAAAAAAAAAAAAAAAAAAAAAAAAAAAAAAAAAAAAAAAAAAAAAAAAAAAAAAAAAAAAAAAAAAAAAAAAAAAAAAAAAAAAAAAAAAAAAAAAAAAAAAAAAAAAAAAAAAAAAAAAAAAAAAAAAAAAAAAAAAAAAAAAAAAAAAAAAAAAAAAAAAAAAAUckubSAqC261OPpVIr1yRB3tqudzS/fQF8HlepWa/1iHseSD1axXOuv3X+AHtB4fyvYf16/df4Hoo3VCv+iqwn4J8fcBeAAAAAAAAAAAAAAAAAAAAAAAAAAAA89W+tqDaqV4RkuzPED0A8P5Xsf1he5/gVWrWT5XEfan+AHtB5VqNm+VxT9rJRvbWXKvS/fQHoBbVxRl6NWD9UkS6yH0o+8CQHMAAAAAAAAAAAAAAAAAAAAAAAAAAAAAAAAADz3F3Tto5m8t8ormz0GoX9/vavXi5cKctxLuwgMtV1mpyhQS8ZSz9R5Za1eZwo0l/df4nlp1o1FntKypp8UBdlrF8/nxXqiW5arfv/WGvVGP4FqUGi24sDTdqte6SdM362lRsdQteeKVKaqxXjHfw/Z7jl9z00bb9ZKE7qlRnF4lFUcNPu4vJ9ANM17aLYrQ9pqTd/ZxdxjzbiniNRd3Ht9qYHJ9I6TdX1K4VLWdrbvTk/RqUrOnUh7eG8vczOPaLSav6XpD1u4fara13c+rFMw2q9COtUrtrS7u3ubZ8nWzTnH1rDT9h7dC6L9utDulcadrFnZyfGSjWm1L9qO60wPS77TakcUte29uJP+qp8/4Ua9qk9sfKv8iT2wnbNcXdU5qWf7vA6f8AkfpEqrFTaPTKXe6VnvfaJLZLbOsl1m2k4+FLT6a+vIHJIa/0g6R8tfXer2tFelVubZzS/eRvuk9L+iQ0+jT1O5uq93FfKVo2igpPPcpPH+BmLnoy1LUqUqOo7Y6zXpTWJU4NQjJdqaPNbdBmzlPDqzv62OyVZL4RQGT07pH2V1StCjR1WFOrN4Ua0JU8v1tYNp4qSkm01yaZhNM6L9mtLqxq22j0ZVI8p1XKo0+/zmzaFp9V8kBK21i7t8KU1ViuyfNe0y1trlrWwqmaMv7XL3mKWmVHzRJaXN80BssZxnFSg1JPtTJGuUrG5t5b1CrOD7UnwZ76V9Xo8LuC3fpwXLxa/ADKAjCSlFSi001lNdpIAAAAAAAAAAAAAAAHlubyFDEcOdSXowXb+CA9RjrrV7a1zHPWVPoQ7PWzxXKv7tYlPq4P5kOHDxZ5FpU1yiBbu9TubtuO/wBXS+hF/FnjMg9MqLsIPTqoHJtselpaDqlfS9O0/rbig3GdW4zGKl4RXGXryjn970ubXXUm4XlC2T7KNCPD2yTf1n0Pq2yGma1TUNS063ucLEZVIJyivCXNew1O86Ftl7jLhb3Fu3/VV3/7sgaZsvpW3e1thT1KrtTUs7OrnclGWZzw8PzY4xyfNm20ej29fG62z1+pLvpV9z6nksUOhz8mzc9I2j1aybeX1cufux9Z74bF7YW/ChtxcVMdlezjNv1ttsCNTYajbUZ1q21m0VOnBb0pzv4qMVjm3umvwuNmlL5HpL1am08efdJ/GBsT2d2+WUtqrOp4VNPjx9xYq7MbcVYvrdb0eWe/ToyAxCuppZ0/pZgpdkbjqp/ejx/yl6RbS4krXaTRdSop+bNXNGO97MxaLu0HRjtPq1g4S1TTKtVSTVOnYxoKX96Kz7zTqvQ3tbDO7StKmPo10vjgDo2n7d7fQkneaLaXcO12d/GL+ucjodjq99c2VKvPym2nNZlRq4coPueG0cy2M6JLXSHTvtcjC7vUk40OdKk/avOfsx8Tp2OxAeqOqXqf+cS9y/Aux1a9X9Kn64o8EUXYxxgDJ0tZrr9JThL9ngZW1uqd1T3oPiuDXcapWrRpx5lzZ69ctZlST4Tpvh4rD+GQNuAAAAAAAAAAAAAAAAAAAAAAAAOa6pUcdavccMVpfE6Ucv1h41y+X++kBfoXMljiZOheqXCRrkZtci/TrtYyBtdGKrvCZ7I6anxZitIrqUkzZFWW6uQHjWmR7iS06muaR6euXeQlWXeBBWFJdxVWdJdiKOt4kev8QLqtaS+aiSt6S+aix1xR1wPV1dNdiG7T7jx9eyjrcAPa3BdhTeh3I8DrkXW8QMj1sEUdaBjnWISrPvAyTuIrsPNc3Mdx8DxSrPvPLXrPdlxAyuzl319vXpZz1NVxX7L4r4szZqWx1TevNSh2Lq2v4jbQAAAAAAAAAAAAAAa1p98rm4r3L5yqSUfCKeI/UbDXluW9SXdFv6jQtBrPyCk2+aTA3JV4smqsTDxreJdjVafMDKdZHvG/DtMb1z7ySrPvAyD3H2IbtPuR4VWfeSVbxA9e5B8kg6UH81Hk67xJdd4gX+op/RXuDtab5xXuLHXeJLrvECbs6XciPkFLuRRV8dpJV+IEHp9LnhEXplN8l7i+q5VXAHhq6coRcorkYi6rKi8Gx1q66pmkavXarSWQLF3eOWVngenZWq57R0kn8yfwMDUqOTfEzWxa3too57KU38AOkgAAAAAAAAAAAAAAAAAAUKlAKgAAci28qVLarrlWjJwq06U5wmuae5k66cn6QKebjWYfStpf+mBzfZTpKpX06dlrCjRryxGFdcITfZn6L8eXqOiKeHjJ8uHe9hNYlrOy9CpUlvV6D6mp3tpLD92MgdG0epxibHGp5qNV0iXFGyRfmoC66j7yDqPvIORFsC45tlN99pbyYvX9obDZrSp6lqU5wt4SUHuRcnlvC4AZnf4EXNnMa3TlsrD9HR1Gr+zRS+MkY2v0+6Ov0GjX0+7fnCPwyB1/eIuZxG46fnx8n0DH/MuvwiY+p09au5fI6PYxj3TlOT+poDvm+Uc2cLtOnu9U07zRLece3qK0ov3PKN72a6TtntpakLenWlaXs+Ct7ng5P+zLk/j4AbtKbISmQci3KYE5TPLcT82RKUzx3NR7sgMjsTPOqamv7FP4yN1NF2FedX1X/l0/jI3oAAAAAyAAAAAAABkDzX7xp9y+6lJ/Uc90OeLGiv7KOg6m8aVePuoz+yzmuiT/AJnS/ZQGywn2MuqbR4YTL8ZgepTJKTPOpplJVY0oOc5xhGKbcpPCS7WB61LgV3zmO0XTPoOkznQ0+FTVK8G1vUnu0k/2+32Jmg33TptLXm/JLaxtYdiUJTftbePqA+jN4rvHzLHpq2xjLLuLSXg7aP3cTL2HT3rNKSV/pdncQ7eqcqcve8r6gPoXeK7xzrZ3pf2Z1ypGhXqy025lyjc43G+5T5e/Bv0ZqUVKLTi1lNcmgL+8N8s5GQL6mySmywpFVIC5Vm+rZpGsVG7lm41pfJM0jVpZupAaBtrtjV2fqW9rZwp1Lmp589/iowz9/H3PvOl9G91DUb2leQwoVbPrEu7e3T5t2xv/AMobVX1RSzCE+qhjliPD4pn0B0HSdTRrarL5to4+6eF8AOwAAAAAAAAAAAAAAAAAAAAAAAAHMNu4b2r3sfp26+zg6ec424j/AJcl/aoR/wDcgOE7GbM2W0ey2oUa9NRuoV/kay9KDcVz71w4o9/RRWnRudWsKie9Dcluvsabi/uL3RW1G21an9GtH4NfcWdj80Ok7XaS4Rkq31VIgdk0mXnJGyxfmI1bSn8ojZYy81ATbIthsg2BPJoPTGs9G96+6rSf8aN63jSOlxb/AEban4Ok/wDuRA+YwgbNsBp9nqu22m2WoUFXtqs5KdOTaUvMk1y8QNaB9WUNg9lLdJQ0CxePp0lP7WT1fyZ2fjDcWhaZu93klP8AAD5JJRbi04vDXajr3SxsNpmlaZDW9Jt4Wy61U7ijT4QxLlJLs44WF3+Bx7IH0P0V7ZVto9GqWN/PfvrFRXWN8asHyk/FPg/Z3m+SkcC6Ga06e2VaCfmTtJKXslFo7tKogJVKmEeG4q+Y+JOrU8TH3NZKLywM5sDNS1jVG3/R0/jI3W9v7XTbWd1eV6dChBZlOpLdS9poPRxVVTWtUSfKlT+MjU+m7WKtbXLDRoVGqFGl5RUguUpybSz6kn+8eeS/JXda0emnU5oxx+W/VulbZGi2lqMqmPoUZv7ix+d3ZX+vuf8AwJHz1FYJoozq7fh1lOzenmPNMvoL87uy39dc/wDgSPRR6TdCr46qnf1E+ThZzf3HDtnrvU7S7lU0uwhd1cLObfrHH1NcV4/4G317bb7WqcYTzZUsfNnGk/a0949aai0xuo6jg+nxX5d9o/uf+bOmfy/0z9U1P/yVT8CFTpD0ilHM7fUorvdnU/A5LPZytbzcr/aqEZrmqDqVpfVgyel69puzzm43etapJx3d2cGqfPmlLDRnGa358Fa3DcG36czZvUulnZiDxKtcxfc7ea+4p+dzZVf6xcf+Xkcz2o2ynrVnUtoaJGnCX9NXjvSj+zwWDSMHlfVWrO0eLYaXgOHLTmyRNZ9t4l9DR6WdkpvDvasPGVCf4GyaPtDpOvUnV0y+pXEY+kovjH1rmvafKTiZ/YXVauh7b6ZcUpyjSr1o21aKeFKM3u8fU2n7CcWqm1trPHXcBx4sU5MUzvD6X1Z40W+fdb1Pss5jo0/5pS/ZR0vWnjQdQf8Aw1R/ws5Lo1f+a0+PYXnLNspzzFF+MjG0anLxPVGoB6Z16dChUr1qkadKnFznOTwoxXNs+eOkPpGu9p7udjYVKlDR6baUU8Ou/pS8O5febl0x7TTstKt9Dt57tS88+u0+Kpp8F7X9l95wznxApgYPfpGlXmt6pQ06wourc1pbsYrs7W34JcWd/wBl+iXQdHt6dTUqEdSvcJylWXycX2qMeTXryB844GD6+js7oSp9X+RdO3Po+Swx8DX9b6K9lNYoy3LCNhXfo1bTzMf3fRfuA+Yjf9geku+2UuadpezqXWkSaUqUnmVHxg/u+Bhtsdir/Y7U1QuX1trVy6FzFYVRdqx2SXavuNYA+0LK+ttRs6N3aVo1retBTp1IvKaZ6cnD+g/aqca1fZq5qN03GVe1y/Ra4zivjj19523PgBcyVTLWfAmmBSu8UmaJrlZUHWrPgqcZTfqSybvcP5J+o5ptvcOhoWqVVwxQnH3rH3gc32b0ahebI65qd3CNSrWjU3JSSzHdjvZX97n+ydf6CKco7OQ31h9TwTXY5yaZp2x9pCOxtlRqR3oVaUpTT7VJv7mjqvR5ThFXyhFRSUIpJYSXnckBvYAAAAAAAAAAAAAAAAAAAAAAABzzbpY1qjL6VBfFnQzQNvljU7OXfSa+sD5o0Paa42W1i6dOlCtb1KrVWnLg3hvDTxwfMznR/cvUtvNRvtxx66jVqOOc7u9OPDJpuqW1WWralOMJSp0rianJLhHMmlk3voojbqWo1FPNz5sd1/Q/xfP2d4HX9LfyiNng/NRqmmv5Res2em/NQFxsiym8RcgJN4NO6Ulv9HGr+EIP/uRNtbNV6SFvdHmtL/cp+6SA+XDaujie50haM8867Xvi0asZHQtWnoeuWeqU6Uas7aoqihJtKWOzIH1y5FG8HB7jpx1yo/kdN0+mv7SnL70Yq76X9rblNQuba3T/AKqgs++WQOhdM+rW1DZOGnOa8pu60d2Hbux4uTXdlRXt8DgB7L/UrvU7qVzfXFS4ry51Kkst/wCBmNktmqe0mpRt6uoW1pSyt7rKkVUn4Qi3xYG7dDOjzjXv9ZqJqnuK3pZ+c21KT9mF7zrNSoeWw0+20nTaNjZUlTt6Md2EV9bb7X3lak+DYEK9XD59hh7244S49h669TPuMNe1OEgNl6Kau/tBq/hQh9pnPNvLl6pt7q9dLzIVepi89kEl8UzeeiSW9tDq7/4aH2mcsuLl1767rN5dSvUm34uTb+JT1tpikRDpuy+Kt9Ta1vxC35O/AdQV6xjrDU+Z3+2N7LK+v9OTVle1rdS4yVObSb5ZaPf/ACo1/wD2vdfvswm+xvsyi946S8baXS2ne1Ylmf5Ta/8A7Wuv3x/KbXu3Vrn94w3WMb7J+pk90dz0n8I/0y89otbqQcZapc7r4Nb/ADMO6TyV32N9mM2vPWWdMODH6I2R6l95CdOdFxqweJQalFrsafMu9YRqVM02TW1olGbHivjmP6fTt9exvdiLu8g/Nq6fOovU6bZx/RLjNrTXgdB0S4lV6F41Jc1pVSP7sGl8Dl+i1H1UOPYb6s7xu+R5a8uS1faW60KrcU8nvhUyjB21R7q4mTozfeS83z90i6lLU9udRm3mFGfUQ8FHg/ryaoezVK7udWvK8nmVSvOTffmTZ4yR3PoT0Cnb6Tc67Vh8tcydGjJ/NhHnj1yX8J1hS4GsbDW8bPYfRqUVj+awm/XJbz+0bGmBeUiSkWUySYGs9IugS2j2MvLajQ626pYq26XPfT5L1rK9p871didp6H6TQdQXqoSl8D6vyVUsAfMGx1nq+ibbaPdVdOvKMY3UITc6E4rdk92WeHc2fUmS3vZKqQFxMrkt73gN4ClxLFJnJukut1ey2pYfGe5H+OJ1W6eKTZx7pSqNbOVkvn1oR+tv7gLVfXKGzGyNhUqrfreT04UqSeN6W6s+zvOo9DlevebMzu7mW9WrKEpP1pv7zhPSQ3Cy0SH0ac1j2QR3noZpuGw9BtYzCl/6cfxA6KAAAAAAAAAAAAAAAAAABQqUAqCmSuQBofSDFq60+ffGa927+Jvho3SIsLT5eNRfZ/ADhGyNKnLbbaK2rQjOnU6zMJJNNdZxyn6zz6JbR2c6Tamn0pNW9xCSgv7Mo7yXvWD0bNNU+krWot81N5/vRZDaeaodJmj1c4cuqTfrk0B1rTZfKL1mz05eajU9PliojZ6cvNQF1yI7xFsjkCbeTW9vlv7B61H/AIWb9yz9xsOTA7Z+dsTrnhZVfsMD5WRUGV2ZhTq7U6RTrU4VKc7yjGcJrKlFzSaa9QGKLsLW4mswoVJLwi2fVlHSdMt/0GnWlL9ihGOPqPRiEeEYpepAfJE4Tg8ThKL7msEMH1BtDs9p20Gm1bW8tqc5Si+rqYW/TljhJM+Y6tKVGtOlL0oScX60B0no826uqd7S0XU60q1vWahQqzeZU5dkc9z5HVa0mnjJ8w0qkqNWFWDxOElKLXY08o+kqVd17OjWfOpCM/ekwLdefj2GGvZ+lx7DJ15GGvZcH6gNl6I/9I9W/wCkj9o5On50/wBp/FnVuiP/AEm1X/pE/wCJHKJ8K9Zd1SXxKWt9MOo7MTtlv8QlkZIZGTWO25lzJWKnUe7GLk+5Iymz2g19oNTja0nuQit6rU+hH/5wOy6RoGnaHQVOytoqaXGtLjUl65c/cWcOmm/jPRpuI8Yx6SeTbe3s4pDRNXnHMdLvGu9UJfgeWvbXFrLduKFWi/8AeQcfidvuNr9At7h0J6nQ316WG5JetrKMinZarZp4oXVtUXB8Jxl9x790rPhWzV/5HnptbJi2h89N4KZN4242PpaVT/KWnJq1csVKWc9U3yafPHZ4GjPiU8mOaW5ZdFpNZj1WOMmOVclJPzSOSknwMY6rF58su+7Ov/6HZ/8Axtf4SOX6PLFKHqOnaLw6Df8A9bU+Ejl+lPzYm7p6YfKtT+9f5ltVtPzUZKjMw9tLzUZOjIzeL5pvqbpX9xTfONWUX7Geczu2dm7Ha/U6LWFKs6kfVLzl8TBAfVWy1RT2U0iS5Oyo/YRmYy4Gj9GOqR1DYexjvZqW2beazy3Xw/hcTc0wMdtXWlS2P1mpCbhONlWlFxzlPceD5opbUa/b/oda1CC7o3M/xPpnX7Krqmz+oWFBxjVubedKDk3hOUWuPacQrdDu1EP0fkNX9iu18UgMJS6QdraONzX71/tz3vjkyFDpX2xo/wD3RT/boQf3Fi96M9q7G3q162nLqqUHUnKNaDxFLLfPPI1EDo1Dpo2rg0pqwrZ+nQa+DR9CQnvQi3zaPjm3jv3FOPfNL6z7CT4JIC9kqmWkyqkBG8l8gzjXSnLOiUl33UfsyOv3s8UGca6U5v8AItB913H7MgLm2dpbz2cuLypDerUbdQpP6O9KKfwOx9EkNzYe3WMcIL/twOJbd30aeylKlF+ddTgkv7KWX8Ed26MYdXsXbLHzse6MV9wG5AZGQAAAAAAAAAAAoAAK5KZKZKbwEmyjZByKOQE2xvFpywRc13gX940vpD/zKxn3VZL+H/A2t1TUtv5b2i28vo3K+uMkB8z63ql1om3t7eWk0qimm1LlJOKbTXcW7zX3tBtjpt91DoxjVowUN/e5SWeOF2s2DbXZOreVamq2ClUqtJ1qPa0ljMfYlwNN2aoO52m02CWcXEJNeCeX8APoSwl8qkbPSl5kfUapYvFZGzU5eZH1AX2yO8RciO8BNyMPtTHrNkdZh2Oxr/YkZRyMZr739nNUj32lVfwMD5VMns5Ld2n0qXdeUn/GjGHp0+6VlqNtdOO8qNWNTdT54ecAfV7kUcjklx01wf6DRJeDqXOPhExdx0ya1UWKFhY0u5yUptfWgOvavqdtpGmXGoXc1CjRg5PL9J9kV4s+Xa9V1ripVfOcnJ+15MprW02ra/OMtQu51IxeY015sI+pIw4FyjSlWrU6UE3OclGK723hH0bCKoWdGivmU4w9ywcm6O9nKl/qkNUr035Jay3oZXp1Fyx6ub9h1io+0Dy1n8DD3j4SMrWZibx8JeoDZuiV42p1P/o19tHKqyxdV1/vZfaZ03osq9XtTe+Nq1/HE5lX/wA+ul3Vp/aZT1nph03Zqf1b/CIKA1rs93Vui+hSWjXdeKzUncbjfgopr7TJdJGuVLPTaOnW1Rxq3LbquPNU1wx7W/qa7TnWla5qOiylKwuHSU/Ti4qUZexo819qF1qd3O6vK0qtaXOTx7klwRc+vEYuWOrnvtVr66dReY5VjJvHRpqVelrFWw3pSt6tKU93sjJY4+HPj/gaMdP6Pdn6lhQqarcw3atxHdpwfOMOefbw/wDjPPTxackbLPGcmGmlmL7bz0bdrdKFxod9RqR3oyoTz7mcCwdm221mGl7O14KS6+5i6VOOeLyuL9i+KOL5yeusmJtCl2cpauG1p6TPgrkpJ+aMlJPzSnHV0dreWXedKmodByT/ANmVPgzmOlvEYnRrStudCtOPLOmP4M5xpr82PqN3T0w+Xaj923zLY7aXmoyVGRibZ+ajJUWZPFzvpY0Vyla61Sjwx1FZrs7Yt/WvccuPpa9sbfVNPr2V1Dfo1o7sl+Hj3HAtpdnrvZzVJWlwt6m8ujVS4VI/c+9AZ7o42tjs5rEqF3PdsLvEZyx+jkuUvufr8Dv9KvCrCM6clOElmMovKa7Gj5JNq2c2/wBc2apqhQrRuLNcre4zKMfU+aA+kVLJNM5HbdNdr1adzo1aM1/VVlJfWkVuem2gofzTRqkp9jrVkkvYl94HRdqq8KGyGsTnUjCPkVZZeObg0vrZ8rmx7Sba6ztRPF9XUbdPMbeknGCfq4t+01wD1abHf1S0h9KtBfxI+ud4+TNBjv7Q6bD6V1SX8aPq7eAvKRXeLKkV3gLV9L5BnH+k9b2gQf0bqL+qSOtX0vkWcw28t5XWzV7uLMqTVRLwUln6mwOYXup3uuRtqdXDjZ0VGKWeSws+t8PqPrzYCPVbIWqxzlP6pNfcfM/R/pm8rjUasE4NKlTyu3OW/ZiP19x9M7HyVPZeyT+dGUvfKTA2beK54HmVVMkpp9oHoyVyWd/xK7/iBdGS2pElICWSuSGSWQK5BTIAjvFHIg2RcuAE3Ii5Fty4kHIC65pFtzLU6iLMqgHolVLLrI8862DzVLlJPiwPdOvg13a1O62euFFZnTxUS9T4/Vk9Fe/UYtNmEv8AWVTpyWN5Y4p9oGl0q6lFcS1b6Np1vqM9Ro2lKF1PO9Ujwznnw5L/APveYn8owo6nVpKEqdOUswUuSz2IzVCspR5gZmzl8rE2WlLzEapZz+VibHRqeYvUB63Mi5FrfRFzAuOWTx6q9/SL2HZK3qJ/usvbxarJVaM6UvRmnF+prAHyoDuFLom2cp8atW+rPulVil9UTIUOjzZahj/JaqY7alWbz9eAPn8rGMpPEYuT7kj6QpbMaDbfotHso+ujGXxPZToW9BYo0KVJf2IJfcB88WOzOt6jJK20u5nnlKUN2PveEbtonRZNSjW1q4io/q9F5b8JS7PZ7zqU5pdhYlU8ALVKhSs7enb29KNKjBbsYR4JIsVZPLRcqT58eJ5KlTmBarSZi7lt7x7a0zG3DfHiBmej2p1W0t0887Z/aic9uHi/uv8AnT+0zdNj6nU63c1G+VHHq85fgaPXf88uOOflZv8AiZU1nph0nZydslvgyERyVya52G6aZOjSncVoUaUJTqTe7GMVlti3t613XhQt6bqVZvEYrtOrbLbL0NCpdfWSq30150+yCfzY/e/uPfFinJO34a7X8SppKb/n2ebZfYajZdXe6mlWuecaLXmQ9fY2bFrWv2Wh2rrXU/Oa+TpRfnTfgu7xMRtNtZb6FTdCko1r2S3lTzwgu+X4HKr2+udRu53V3VdWtN8W+xdiS7EWbXphjlr1aHT6TPxG/wBbUT5Xs1vW7nXdQldXLwvRp01yhHuRjCKDeCjaZtO8uqxUripFKRtEKkZvzQUn6JEQyvbyy7DRunHolpU1Lh+TUvejStO9GPqM9Quc9H1OjnznYpfwmvWD4R9RuKdIfNNR+7b5bDbywkZClLgYmhNcD305rHMzeLIQmWNV0ix16wlaX9FVKb4xfJwl3xfNMQqI9EJAcc2h6NtV0uU6thGV/aLk6a+UivGPb7DS5050puFSEoSXBxksNew+noyPNe6TpupLF7YW1xw4upTUn7HgD5nB36r0d7K15NvTFBv6FWcfvFHo32Upz3vyc5+E602viBwe2tbi8rwoW1GpWrSeIwpxcm/YZDXNndR2dqW1PUaSp1K9LrYxTzjjjDfLP4n0VYaXp2lU9ywsqFtH/d00m/WzGbUbI2G1kLdXdavSnbuW5Ok1l72Mp5T7gODbNLe2q0hf8bR+2j6kUzmOn9E9ppus2l/Q1WrJW1eFVU50V52608Zz4dx0hzA9CmV3jzKZLeAtX8/kGahc4nKpGSTjLKknya7UbRfzxQZqVzVSbYHm3KdCnC3t6cIRziFOCwl3JI7Bpn8z062tt5ZpUow9eFg4tY6g1rVKcaSqRpPeUny3uw6PZ6y5QTaSz3AblCvkvKssGvUL9SSbZ7ad0pLmBmI1U+0mprvMbCt4l+FXPaB71PxJKfieSM33lxTA9KkTUjzqRNSAvZBbyAINkHIqyDAjKRbcisuZBoC3OZ55ze7wLskWJrzgPPUn2Z4nhrSbzzPbUi8nkqwYGMuMvtMVcUt/OUZutTfNI8NSi22BqOsaNTuaLxFKS4prsZrtpeVrK48muua9GT5M6LWo8+BrWs6PC6py3VifY0Bds66lOMsm0UKqdOLXcczsr2tp90rW54fRk+03W0voyoxSkBmnVKOqjGu7XeQd2vpAZN1SDqmLnfRXzizPUILtAzDrJFt1jCz1SmvnHmqa1Tjnz+QGwSreLLMq3ia5U2goLg6qXrPFW2nto/0q94G1zuCxK5j3s06rtbbrlN+w8VTatSk1CNRvwQG6Tuo5fFnmqXUeJpz12+q/o7Sq8+BHyjWq3o2jSfbIDZqtzHjxMfcXcUnmSXrMR5Frlf0koZLVXZvUK+OsuWmnngwNg0a9p26q1ZS41GsLwWcP62avKSlWqyXJ1JP6zJUdMqWq3as3JoxC82dSPdJ/Eq6v0w6Ds/O2W3wvZKZIZGTX7Ot53Rejuwo+T3OoPEqjn1Mc/NWE378/V4m8yk3FpPDxweORxnRNo73QpT8m3J06mHOnNcG+/hyeDNfnFvv1K2/i/Ev4stK12cpxDh+pz55vXxhn62wVjcXFSvWvbydWo3KcnKOW328i3+bvTf1u798fwMJ+cW+/Urb3y/ELpFvv1Oh75CbYJ8U1xcTrHLWWVuujq28nk7W9rKsl5vW4ab7uC/E548xk4yWGnhm1XXSDqVehOnToUKMpLG+str1cfiak3kr5eTw5G24d3qsT3iUt4jN+aU3ikpeaeMR4tja/llutlqFOWg29BtcaEYtZ5cOJjrK4xHHJrgzH21rVdhTUGs7qeGeF6Zq7rupTl5vh2m4r0fOs875LfLdqNwlhntp3McczRFLW6P8AQOXsJx1nUqTxO0qLHPg/wJeToNO5jw4nphdRT5nOobTVoenQqJd7R6Ke1tPhvb0X3YA6JG5WeZdVwu80CntZbtcamPWeyltPbSxiqveBu8a/DmTjWNQp7Q28lwqr3nphrlF4+UA2lVs9pJVcdprcNXpt/pD0R1SnLlMDPKqSVUwa1CP0i5G/j9IDMqr4let8TEK+j9In5bHsYF/Ua3yDNG1G5lKoqNN+fPh6kZ3WtTjToZ3uLXBGL0ewdep5VWWZSfBPsQGQ0jTY0bdZjxa5+PeZ21g0sMW1JJJJI9lKliXED10OSMjSk0keOjDge2nHggPXTlLhhnqpzfM8tNYZ6YrgB6oS7S/GR5ockXogeiMiakWUXEBd3uAIgCrRBovNEXECy4kHEvuPgQcfADyyj4FmUD2uBB0n3AY6VN7zLFSk+4ykqRalRfLAGGqUHx4Hlnb+BsErfhyLTtU+wDWq1rzMfXs28vBuErTMuRZnp8W+QHMda0FXVJyUcSXJo0+epajo0nSq05VIRfCS5o7zLS6bXGKPHcbOWVf9JQhL1oDiD2wn/VVPcUe1N3VWKdrWl6onYpbIaepZja0s/skls3b03mNGmvVEDjH5S124/RWVbj3plyNntPccqG5n6XA7OtEguUUvUiS0iK+agONx2Y2iuHmdaMF4cT1U9hNQq/pr+XHsSOuLTIr5qJLTkuxAcpp9HdLOatxVn9R7qOwOnQxvUpS9bOlrT/BFfIfBAaBS2O06lhq1p58UeyGz1rTSULemvVE3PyDwQ8h8EBqMdIhHlTS9SKvTEvmr3G2+Q+CIysPBAafLTkuxFipYqLfBG6PT0+cUWKmlxbfBAc+1CzxBNLtwaFqEXbahWhJebKW/F9+ef1ncLvQo1qeO7uNa1bo/jqFNJVnHDz6K4GGTHzxst6PVTpr80OV9dHvHXRN0fRVWXK8/h/xIPour/ri/d/xK/dW4++R7NN66I66Pebh+bCv+vL93/Efmwr/r6/df4kd2T97j2ah18e8ddHvNu/NjX/Xl+6/xH5sK/wCvL91/iO7H3uP4y1Dro9466Pebh+bCv+vL91/iPzX3P66vc/xHdj73Hs1Hro95RT66caUFmc3upG4Losun/rq/df4mY0vo2VjW353G+2uajzMq6bx33eWTjUzXasPDY2eaVOmlnEUsmdp2Ed1LdM1abPKhJLOcd5k6elKL9FFpoZmZneWrw03PzS7+Soy5wT9htUdOivmlxWCXYENPeiUpc6MX60Wqmy9lU4ytaWX/AGTdlYruJuxWFwA55U2K02pztoL1HlqdH+nS5RnH1SOmeQLuQ8gXcgOUVOjujlulc1Yv1nknsDdxeKV7PPjk7D5Au5FHp6fYgOMS2O12k/k7tSj4stS0PaWh6OJ47mdr/Jq7kRlpifYgOJSpbS26xK1m13oi9W1q3WKllV9zO2PSYv5qKfkWnL0qcfcBxRbT3tP07eqn3brK/wAqruUt2FtUz7TtH8nrafpUYP8AukqezFlGWfJqX7oHKNMsr7VbiNe6jLdXKOOCN6s9PcIKKjjBtlLRqFOOIUoxXgj0w0+muG4gMBQs2sNo9dO148jNRsqa7C5G1gscAMdTt3wWD0wo4R7Y26Lio44cAPPCly4F6MFwL8aWHjgTVPHcBbjBcC6oouKn6iSj4ICkUTSKqLJqOAGOAJACeCOC5gboFprwKOJdaI48ALW4U3C9gpjwA87jxKbi7j0bvgN0DyOmU3PA9Tgim6B45UyPVHslHwIqK7gPI6KZTqD27hXq/ADHu3Iu38PqMl1fgUdPPYgMb5Ou76h5Mu4yPVPwHVPwAxnky7kV8nRkeqfgOq9QGO8nQ8nRkeq9RTq8AY/ydDydGQ3BuAY/ydFHbLuRkurHVoDFO2XcQdsu4y7pEeq8AMQ7RY7C27NLsM11S8CnU+ohLBuyi+xEfIF3IznUeCHU+CAwPkC7kPyevAznUeoeT+oDA/k9dyH5Pj3Iz3k/qHkz7kBgvyeu5FVYruRnPJ33IdQ+5AYZWK7kTVmu5GYVH1DqV4AYpWa7kXFaLuRk1RXgSVJeBIxnkq7Eivk3gjJdUvAl1XqAxvk3gh5P4IyXVruHVruQGO8m8EPJvBGR6tdw6tdwGO8m8EPJvBGR6tdw6tdwGO8m8EPJvBGT6rwQ6rwQGN8m8EV8m8EZHqvBFeq8EBjvJvBEvJ/BHu6rwRLq/BAeFUfBEup8Eezq/BFHDAQ8kaXgXFS8C+oYZNQYHmVPHYTVMv7g3ALagu4qoLuLqjgqkBaUETUUie6N0CO6SwVwSwBDAJ4AEgVAEcDBLAwBHBTHgSAEcDBIAW8DBPAwBacSjjwyXJLgMeaBBIrgklwyVwBDd8Bu+Bc3RugW93wG74FzdG6BYaKYLklxKYAhujdLu7wTG4u0CzuDcL+4iD4ARUSW74AnFeaBDdQ3UXcDAFjcWc4IunxPRu8SDi3IJWurG4Xd0rghOy0qZXq0TSJg2Wdxdw3C84rsIYCNlvdXcU3EXcFcBKzuLuKqCzyLuBgC3uLuKqCLyQSJQs7g3C/gYAsbqKNIuyfYQaAhgpguKLZXq32gWsDBe6si4NAQwVwVADBXdKx5k8AW9wrulzAwBa3SjRdwQwEKbvEko+ARNICO6MeBMAQ3cDBMAUwMEsDAFMAqAKAqAK4GBgYAoAAAKgCgKgCmBgrgYAhJcCOcLBOXIt/ACUSqESSAoCoAoCoAtS5lCcvSIgXIrzUVwRi1urJXeXeBXBbkuJLeXYRYFMFyPCKIRWSaAAqACIS9Jk0Ql6TCY6gAIZKYKgAST4BoiSQYo4BKS4EQncAAEgAShUPkCj5MC2MEmUXF4ArFYRMABgi0Vk8Ed/wApKJHBJvJQCsUXMEYEgGBgABgt45lwgu0IVjHgSwUTJYApgYK4GAKAqAKAqAKAqAKAqAAAAAAAAAAAAAACM/RZFLzSU/RKJ8MAVXIqRi+ZICoAAAAC3L0iJKXpEQAKqOVkkoLtAgCbiu4h2gXI8ipbTLiAAAAiEvSZMhL0gmOoACGSq5hrgUySyEIEo8yuEOARuMiGAmAAICQKoEoCkvRKlHywBbEfSQEfSQF0DIAjJNkMMvFALJUubqG6u4G6MSZRJLkVAqAAhR8iMSrIrkwJIkRj6KJAAAAAAAAAAAAAAAAAAUAFQAAAAAAAUksrBbw0y6RksoCkeRNEIk0AAAAAAW6npESVT0iIFyHookW1LCwN99gFwsvmVcm+0oAS4l0hFcckwAAAEH6TJlGgQoBgYDJQDBXBApkZGBgABgYAZKrsKYKpAS7AHyBLEAAShJYZRE2sohgCaZUtoqpAXAR3vAjKXcEKueHgbxABOy7zKlOwqEAAAi+RBIuPkRSAkipQqAAAAAAAAAAAAAAAAAQYAAAAAAAAAAoABREkAAAAAAAW6npEQAAAAEopMACeAABUAAUKgAUAASAAIAAEgAAAACrKABCoAAoRYAStgAJVAAAlBcQAhMqAEAAAoAAKgAAAAAAAAAAAAAAA//Z">
            <a:extLst>
              <a:ext uri="{FF2B5EF4-FFF2-40B4-BE49-F238E27FC236}">
                <a16:creationId xmlns:a16="http://schemas.microsoft.com/office/drawing/2014/main" xmlns="" id="{AAD0A131-05E4-AFCB-CEE6-EDBD1F7589D4}"/>
              </a:ext>
            </a:extLst>
          </p:cNvPr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AutoShape 4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CAYGBwYFCAcHBwkJCAoMFA0MCwsMGRITDxQdGh8eHRocHCAkLicgIiwjHBwoNyksMDE0NDQfJzk9ODI8LjM0Mv/bAEMBCQkJDAsMGA0NGDIhHCEyMjIyMjIyMjIyMjIyMjIyMjIyMjIyMjIyMjIyMjIyMjIyMjIyMjIyMjIyMjIyMjIyMv/AABEIAVQCJgMBIgACEQEDEQH/xAAcAAEAAQUBAQAAAAAAAAAAAAAAAgEDBQYHBAj/xABTEAACAQMBBAUHBwcHCgUFAAAAAQIDBBEFBhIhMQcTQVFhFCIycYGRsSNCUqGywdEVFzNUcpKiFiRDU2KC4SU0NkRVY2RzdKOTlLPC8CdFZYXx/8QAGwEBAAIDAQEAAAAAAAAAAAAAAAEEAgUGAwf/xAAtEQEAAgECAwcDBAMAAAAAAAAAAQIDBBEFEjEGFCEiMlFxExVBIzNSYRaRwf/aAAwDAQACEQMRAD8A7+AAAAAFCpQCoAAAAAAAAAAAAAAAAAAAAAAAAAAAAAAAAAAAAAAAAKACoAAAAAAAAKACoKACoAAAAAAAAKACoAAAoAKgAAAAAAAAoAKgAAAAAAAAAAAAAKACoAAAAAAAAAAAAAAAAAAAAAAAAAAAAAAAAAAAAAAAAAAoVKFQAAAAAAAAAAAFCpQCoAAAAAAAAAAAAChUoVAAAAAAAAAAAAAAAAAAAAAAAAAAAAAAAAAAAAAAAAAAAAAAAAAAAAAAKAqAAAAAACgKgCgKgAAAAAAoCoAAACgKgAAAKAqAAAAAACgKgCgKgCgKgAAAAAAAAAAAAAAAAAAAAAAAAAAAAAAAAAAAAAAAAAAAAAAAAAAAAAAAAAAAAAAAAAAAAAAAAAAAAAAAAAAAAAAAAAAAAAAAAAAAAAAAAAAAAAAAAAAAAAAAAAAAAAAAAAAAAAAAAAAAAAAAAAAAAAAAAAAAAAAAAAAAAAAAAAAAAAAAAAAAAAAAAAAAAAAAAAAAAAAAAAAAAAAAAAAUckubSAqC261OPpVIr1yRB3tqudzS/fQF8HlepWa/1iHseSD1axXOuv3X+AHtB4fyvYf16/df4Hoo3VCv+iqwn4J8fcBeAAAAAAAAAAAAAAAAAAAAAAAAAAAA89W+tqDaqV4RkuzPED0A8P5Xsf1he5/gVWrWT5XEfan+AHtB5VqNm+VxT9rJRvbWXKvS/fQHoBbVxRl6NWD9UkS6yH0o+8CQHMAAAAAAAAAAAAAAAAAAAAAAAAAAAAAAAAADz3F3Tto5m8t8ormz0GoX9/vavXi5cKctxLuwgMtV1mpyhQS8ZSz9R5Za1eZwo0l/df4nlp1o1FntKypp8UBdlrF8/nxXqiW5arfv/WGvVGP4FqUGi24sDTdqte6SdM362lRsdQteeKVKaqxXjHfw/Z7jl9z00bb9ZKE7qlRnF4lFUcNPu4vJ9ANM17aLYrQ9pqTd/ZxdxjzbiniNRd3Ht9qYHJ9I6TdX1K4VLWdrbvTk/RqUrOnUh7eG8vczOPaLSav6XpD1u4fara13c+rFMw2q9COtUrtrS7u3ubZ8nWzTnH1rDT9h7dC6L9utDulcadrFnZyfGSjWm1L9qO60wPS77TakcUte29uJP+qp8/4Ua9qk9sfKv8iT2wnbNcXdU5qWf7vA6f8AkfpEqrFTaPTKXe6VnvfaJLZLbOsl1m2k4+FLT6a+vIHJIa/0g6R8tfXer2tFelVubZzS/eRvuk9L+iQ0+jT1O5uq93FfKVo2igpPPcpPH+BmLnoy1LUqUqOo7Y6zXpTWJU4NQjJdqaPNbdBmzlPDqzv62OyVZL4RQGT07pH2V1StCjR1WFOrN4Ua0JU8v1tYNp4qSkm01yaZhNM6L9mtLqxq22j0ZVI8p1XKo0+/zmzaFp9V8kBK21i7t8KU1ViuyfNe0y1trlrWwqmaMv7XL3mKWmVHzRJaXN80BssZxnFSg1JPtTJGuUrG5t5b1CrOD7UnwZ76V9Xo8LuC3fpwXLxa/ADKAjCSlFSi001lNdpIAAAAAAAAAAAAAAAHlubyFDEcOdSXowXb+CA9RjrrV7a1zHPWVPoQ7PWzxXKv7tYlPq4P5kOHDxZ5FpU1yiBbu9TubtuO/wBXS+hF/FnjMg9MqLsIPTqoHJtselpaDqlfS9O0/rbig3GdW4zGKl4RXGXryjn970ubXXUm4XlC2T7KNCPD2yTf1n0Pq2yGma1TUNS063ucLEZVIJyivCXNew1O86Ftl7jLhb3Fu3/VV3/7sgaZsvpW3e1thT1KrtTUs7OrnclGWZzw8PzY4xyfNm20ej29fG62z1+pLvpV9z6nksUOhz8mzc9I2j1aybeX1cufux9Z74bF7YW/ChtxcVMdlezjNv1ttsCNTYajbUZ1q21m0VOnBb0pzv4qMVjm3umvwuNmlL5HpL1am08efdJ/GBsT2d2+WUtqrOp4VNPjx9xYq7MbcVYvrdb0eWe/ToyAxCuppZ0/pZgpdkbjqp/ejx/yl6RbS4krXaTRdSop+bNXNGO97MxaLu0HRjtPq1g4S1TTKtVSTVOnYxoKX96Kz7zTqvQ3tbDO7StKmPo10vjgDo2n7d7fQkneaLaXcO12d/GL+ucjodjq99c2VKvPym2nNZlRq4coPueG0cy2M6JLXSHTvtcjC7vUk40OdKk/avOfsx8Tp2OxAeqOqXqf+cS9y/Aux1a9X9Kn64o8EUXYxxgDJ0tZrr9JThL9ngZW1uqd1T3oPiuDXcapWrRpx5lzZ69ctZlST4Tpvh4rD+GQNuAAAAAAAAAAAAAAAAAAAAAAAAOa6pUcdavccMVpfE6Ucv1h41y+X++kBfoXMljiZOheqXCRrkZtci/TrtYyBtdGKrvCZ7I6anxZitIrqUkzZFWW6uQHjWmR7iS06muaR6euXeQlWXeBBWFJdxVWdJdiKOt4kev8QLqtaS+aiSt6S+aix1xR1wPV1dNdiG7T7jx9eyjrcAPa3BdhTeh3I8DrkXW8QMj1sEUdaBjnWISrPvAyTuIrsPNc3Mdx8DxSrPvPLXrPdlxAyuzl319vXpZz1NVxX7L4r4szZqWx1TevNSh2Lq2v4jbQAAAAAAAAAAAAAAa1p98rm4r3L5yqSUfCKeI/UbDXluW9SXdFv6jQtBrPyCk2+aTA3JV4smqsTDxreJdjVafMDKdZHvG/DtMb1z7ySrPvAyD3H2IbtPuR4VWfeSVbxA9e5B8kg6UH81Hk67xJdd4gX+op/RXuDtab5xXuLHXeJLrvECbs6XciPkFLuRRV8dpJV+IEHp9LnhEXplN8l7i+q5VXAHhq6coRcorkYi6rKi8Gx1q66pmkavXarSWQLF3eOWVngenZWq57R0kn8yfwMDUqOTfEzWxa3too57KU38AOkgAAAAAAAAAAAAAAAAAAUKlAKgAAci28qVLarrlWjJwq06U5wmuae5k66cn6QKebjWYfStpf+mBzfZTpKpX06dlrCjRryxGFdcITfZn6L8eXqOiKeHjJ8uHe9hNYlrOy9CpUlvV6D6mp3tpLD92MgdG0epxibHGp5qNV0iXFGyRfmoC66j7yDqPvIORFsC45tlN99pbyYvX9obDZrSp6lqU5wt4SUHuRcnlvC4AZnf4EXNnMa3TlsrD9HR1Gr+zRS+MkY2v0+6Ov0GjX0+7fnCPwyB1/eIuZxG46fnx8n0DH/MuvwiY+p09au5fI6PYxj3TlOT+poDvm+Uc2cLtOnu9U07zRLece3qK0ov3PKN72a6TtntpakLenWlaXs+Ct7ng5P+zLk/j4AbtKbISmQci3KYE5TPLcT82RKUzx3NR7sgMjsTPOqamv7FP4yN1NF2FedX1X/l0/jI3oAAAAAyAAAAAAABkDzX7xp9y+6lJ/Uc90OeLGiv7KOg6m8aVePuoz+yzmuiT/AJnS/ZQGywn2MuqbR4YTL8ZgepTJKTPOpplJVY0oOc5xhGKbcpPCS7WB61LgV3zmO0XTPoOkznQ0+FTVK8G1vUnu0k/2+32Jmg33TptLXm/JLaxtYdiUJTftbePqA+jN4rvHzLHpq2xjLLuLSXg7aP3cTL2HT3rNKSV/pdncQ7eqcqcve8r6gPoXeK7xzrZ3pf2Z1ypGhXqy025lyjc43G+5T5e/Bv0ZqUVKLTi1lNcmgL+8N8s5GQL6mySmywpFVIC5Vm+rZpGsVG7lm41pfJM0jVpZupAaBtrtjV2fqW9rZwp1Lmp589/iowz9/H3PvOl9G91DUb2leQwoVbPrEu7e3T5t2xv/AMobVX1RSzCE+qhjliPD4pn0B0HSdTRrarL5to4+6eF8AOwAAAAAAAAAAAAAAAAAAAAAAAAHMNu4b2r3sfp26+zg6ec424j/AJcl/aoR/wDcgOE7GbM2W0ey2oUa9NRuoV/kay9KDcVz71w4o9/RRWnRudWsKie9Dcluvsabi/uL3RW1G21an9GtH4NfcWdj80Ok7XaS4Rkq31VIgdk0mXnJGyxfmI1bSn8ojZYy81ATbIthsg2BPJoPTGs9G96+6rSf8aN63jSOlxb/AEban4Ok/wDuRA+YwgbNsBp9nqu22m2WoUFXtqs5KdOTaUvMk1y8QNaB9WUNg9lLdJQ0CxePp0lP7WT1fyZ2fjDcWhaZu93klP8AAD5JJRbi04vDXajr3SxsNpmlaZDW9Jt4Wy61U7ijT4QxLlJLs44WF3+Bx7IH0P0V7ZVto9GqWN/PfvrFRXWN8asHyk/FPg/Z3m+SkcC6Ga06e2VaCfmTtJKXslFo7tKogJVKmEeG4q+Y+JOrU8TH3NZKLywM5sDNS1jVG3/R0/jI3W9v7XTbWd1eV6dChBZlOpLdS9poPRxVVTWtUSfKlT+MjU+m7WKtbXLDRoVGqFGl5RUguUpybSz6kn+8eeS/JXda0emnU5oxx+W/VulbZGi2lqMqmPoUZv7ix+d3ZX+vuf8AwJHz1FYJoozq7fh1lOzenmPNMvoL87uy39dc/wDgSPRR6TdCr46qnf1E+ThZzf3HDtnrvU7S7lU0uwhd1cLObfrHH1NcV4/4G317bb7WqcYTzZUsfNnGk/a0949aai0xuo6jg+nxX5d9o/uf+bOmfy/0z9U1P/yVT8CFTpD0ilHM7fUorvdnU/A5LPZytbzcr/aqEZrmqDqVpfVgyel69puzzm43etapJx3d2cGqfPmlLDRnGa358Fa3DcG36czZvUulnZiDxKtcxfc7ea+4p+dzZVf6xcf+Xkcz2o2ynrVnUtoaJGnCX9NXjvSj+zwWDSMHlfVWrO0eLYaXgOHLTmyRNZ9t4l9DR6WdkpvDvasPGVCf4GyaPtDpOvUnV0y+pXEY+kovjH1rmvafKTiZ/YXVauh7b6ZcUpyjSr1o21aKeFKM3u8fU2n7CcWqm1trPHXcBx4sU5MUzvD6X1Z40W+fdb1Pss5jo0/5pS/ZR0vWnjQdQf8Aw1R/ws5Lo1f+a0+PYXnLNspzzFF+MjG0anLxPVGoB6Z16dChUr1qkadKnFznOTwoxXNs+eOkPpGu9p7udjYVKlDR6baUU8Ou/pS8O5febl0x7TTstKt9Dt57tS88+u0+Kpp8F7X9l95wznxApgYPfpGlXmt6pQ06wourc1pbsYrs7W34JcWd/wBl+iXQdHt6dTUqEdSvcJylWXycX2qMeTXryB844GD6+js7oSp9X+RdO3Po+Swx8DX9b6K9lNYoy3LCNhXfo1bTzMf3fRfuA+Yjf9geku+2UuadpezqXWkSaUqUnmVHxg/u+Bhtsdir/Y7U1QuX1trVy6FzFYVRdqx2SXavuNYA+0LK+ttRs6N3aVo1retBTp1IvKaZ6cnD+g/aqca1fZq5qN03GVe1y/Ra4zivjj19523PgBcyVTLWfAmmBSu8UmaJrlZUHWrPgqcZTfqSybvcP5J+o5ptvcOhoWqVVwxQnH3rH3gc32b0ahebI65qd3CNSrWjU3JSSzHdjvZX97n+ydf6CKco7OQ31h9TwTXY5yaZp2x9pCOxtlRqR3oVaUpTT7VJv7mjqvR5ThFXyhFRSUIpJYSXnckBvYAAAAAAAAAAAAAAAAAAAAAAABzzbpY1qjL6VBfFnQzQNvljU7OXfSa+sD5o0Paa42W1i6dOlCtb1KrVWnLg3hvDTxwfMznR/cvUtvNRvtxx66jVqOOc7u9OPDJpuqW1WWralOMJSp0rianJLhHMmlk3voojbqWo1FPNz5sd1/Q/xfP2d4HX9LfyiNng/NRqmmv5Res2em/NQFxsiym8RcgJN4NO6Ulv9HGr+EIP/uRNtbNV6SFvdHmtL/cp+6SA+XDaujie50haM8867Xvi0asZHQtWnoeuWeqU6Uas7aoqihJtKWOzIH1y5FG8HB7jpx1yo/kdN0+mv7SnL70Yq76X9rblNQuba3T/AKqgs++WQOhdM+rW1DZOGnOa8pu60d2Hbux4uTXdlRXt8DgB7L/UrvU7qVzfXFS4ry51Kkst/wCBmNktmqe0mpRt6uoW1pSyt7rKkVUn4Qi3xYG7dDOjzjXv9ZqJqnuK3pZ+c21KT9mF7zrNSoeWw0+20nTaNjZUlTt6Md2EV9bb7X3lak+DYEK9XD59hh7244S49h669TPuMNe1OEgNl6Kau/tBq/hQh9pnPNvLl6pt7q9dLzIVepi89kEl8UzeeiSW9tDq7/4aH2mcsuLl1767rN5dSvUm34uTb+JT1tpikRDpuy+Kt9Ta1vxC35O/AdQV6xjrDU+Z3+2N7LK+v9OTVle1rdS4yVObSb5ZaPf/ACo1/wD2vdfvswm+xvsyi946S8baXS2ne1Ylmf5Ta/8A7Wuv3x/KbXu3Vrn94w3WMb7J+pk90dz0n8I/0y89otbqQcZapc7r4Nb/ADMO6TyV32N9mM2vPWWdMODH6I2R6l95CdOdFxqweJQalFrsafMu9YRqVM02TW1olGbHivjmP6fTt9exvdiLu8g/Nq6fOovU6bZx/RLjNrTXgdB0S4lV6F41Jc1pVSP7sGl8Dl+i1H1UOPYb6s7xu+R5a8uS1faW60KrcU8nvhUyjB21R7q4mTozfeS83z90i6lLU9udRm3mFGfUQ8FHg/ryaoezVK7udWvK8nmVSvOTffmTZ4yR3PoT0Cnb6Tc67Vh8tcydGjJ/NhHnj1yX8J1hS4GsbDW8bPYfRqUVj+awm/XJbz+0bGmBeUiSkWUySYGs9IugS2j2MvLajQ626pYq26XPfT5L1rK9p871didp6H6TQdQXqoSl8D6vyVUsAfMGx1nq+ibbaPdVdOvKMY3UITc6E4rdk92WeHc2fUmS3vZKqQFxMrkt73gN4ClxLFJnJukut1ey2pYfGe5H+OJ1W6eKTZx7pSqNbOVkvn1oR+tv7gLVfXKGzGyNhUqrfreT04UqSeN6W6s+zvOo9DlevebMzu7mW9WrKEpP1pv7zhPSQ3Cy0SH0ac1j2QR3noZpuGw9BtYzCl/6cfxA6KAAAAAAAAAAAAAAAAAABQqUAqCmSuQBofSDFq60+ffGa927+Jvho3SIsLT5eNRfZ/ADhGyNKnLbbaK2rQjOnU6zMJJNNdZxyn6zz6JbR2c6Tamn0pNW9xCSgv7Mo7yXvWD0bNNU+krWot81N5/vRZDaeaodJmj1c4cuqTfrk0B1rTZfKL1mz05eajU9PliojZ6cvNQF1yI7xFsjkCbeTW9vlv7B61H/AIWb9yz9xsOTA7Z+dsTrnhZVfsMD5WRUGV2ZhTq7U6RTrU4VKc7yjGcJrKlFzSaa9QGKLsLW4mswoVJLwi2fVlHSdMt/0GnWlL9ihGOPqPRiEeEYpepAfJE4Tg8ThKL7msEMH1BtDs9p20Gm1bW8tqc5Si+rqYW/TljhJM+Y6tKVGtOlL0oScX60B0no826uqd7S0XU60q1vWahQqzeZU5dkc9z5HVa0mnjJ8w0qkqNWFWDxOElKLXY08o+kqVd17OjWfOpCM/ekwLdefj2GGvZ+lx7DJ15GGvZcH6gNl6I/9I9W/wCkj9o5On50/wBp/FnVuiP/AEm1X/pE/wCJHKJ8K9Zd1SXxKWt9MOo7MTtlv8QlkZIZGTWO25lzJWKnUe7GLk+5Iymz2g19oNTja0nuQit6rU+hH/5wOy6RoGnaHQVOytoqaXGtLjUl65c/cWcOmm/jPRpuI8Yx6SeTbe3s4pDRNXnHMdLvGu9UJfgeWvbXFrLduKFWi/8AeQcfidvuNr9At7h0J6nQ316WG5JetrKMinZarZp4oXVtUXB8Jxl9x790rPhWzV/5HnptbJi2h89N4KZN4242PpaVT/KWnJq1csVKWc9U3yafPHZ4GjPiU8mOaW5ZdFpNZj1WOMmOVclJPzSOSknwMY6rF58su+7Ov/6HZ/8Axtf4SOX6PLFKHqOnaLw6Df8A9bU+Ejl+lPzYm7p6YfKtT+9f5ltVtPzUZKjMw9tLzUZOjIzeL5pvqbpX9xTfONWUX7Geczu2dm7Ha/U6LWFKs6kfVLzl8TBAfVWy1RT2U0iS5Oyo/YRmYy4Gj9GOqR1DYexjvZqW2beazy3Xw/hcTc0wMdtXWlS2P1mpCbhONlWlFxzlPceD5opbUa/b/oda1CC7o3M/xPpnX7Krqmz+oWFBxjVubedKDk3hOUWuPacQrdDu1EP0fkNX9iu18UgMJS6QdraONzX71/tz3vjkyFDpX2xo/wD3RT/boQf3Fi96M9q7G3q162nLqqUHUnKNaDxFLLfPPI1EDo1Dpo2rg0pqwrZ+nQa+DR9CQnvQi3zaPjm3jv3FOPfNL6z7CT4JIC9kqmWkyqkBG8l8gzjXSnLOiUl33UfsyOv3s8UGca6U5v8AItB913H7MgLm2dpbz2cuLypDerUbdQpP6O9KKfwOx9EkNzYe3WMcIL/twOJbd30aeylKlF+ddTgkv7KWX8Ed26MYdXsXbLHzse6MV9wG5AZGQAAAAAAAAAAAoAAK5KZKZKbwEmyjZByKOQE2xvFpywRc13gX940vpD/zKxn3VZL+H/A2t1TUtv5b2i28vo3K+uMkB8z63ql1om3t7eWk0qimm1LlJOKbTXcW7zX3tBtjpt91DoxjVowUN/e5SWeOF2s2DbXZOreVamq2ClUqtJ1qPa0ljMfYlwNN2aoO52m02CWcXEJNeCeX8APoSwl8qkbPSl5kfUapYvFZGzU5eZH1AX2yO8RciO8BNyMPtTHrNkdZh2Oxr/YkZRyMZr739nNUj32lVfwMD5VMns5Ld2n0qXdeUn/GjGHp0+6VlqNtdOO8qNWNTdT54ecAfV7kUcjklx01wf6DRJeDqXOPhExdx0ya1UWKFhY0u5yUptfWgOvavqdtpGmXGoXc1CjRg5PL9J9kV4s+Xa9V1ripVfOcnJ+15MprW02ra/OMtQu51IxeY015sI+pIw4FyjSlWrU6UE3OclGK723hH0bCKoWdGivmU4w9ywcm6O9nKl/qkNUr035Jay3oZXp1Fyx6ub9h1io+0Dy1n8DD3j4SMrWZibx8JeoDZuiV42p1P/o19tHKqyxdV1/vZfaZ03osq9XtTe+Nq1/HE5lX/wA+ul3Vp/aZT1nph03Zqf1b/CIKA1rs93Vui+hSWjXdeKzUncbjfgopr7TJdJGuVLPTaOnW1Rxq3LbquPNU1wx7W/qa7TnWla5qOiylKwuHSU/Ti4qUZexo819qF1qd3O6vK0qtaXOTx7klwRc+vEYuWOrnvtVr66dReY5VjJvHRpqVelrFWw3pSt6tKU93sjJY4+HPj/gaMdP6Pdn6lhQqarcw3atxHdpwfOMOefbw/wDjPPTxackbLPGcmGmlmL7bz0bdrdKFxod9RqR3oyoTz7mcCwdm221mGl7O14KS6+5i6VOOeLyuL9i+KOL5yeusmJtCl2cpauG1p6TPgrkpJ+aMlJPzSnHV0dreWXedKmodByT/ANmVPgzmOlvEYnRrStudCtOPLOmP4M5xpr82PqN3T0w+Xaj923zLY7aXmoyVGRibZ+ajJUWZPFzvpY0Vyla61Sjwx1FZrs7Yt/WvccuPpa9sbfVNPr2V1Dfo1o7sl+Hj3HAtpdnrvZzVJWlwt6m8ujVS4VI/c+9AZ7o42tjs5rEqF3PdsLvEZyx+jkuUvufr8Dv9KvCrCM6clOElmMovKa7Gj5JNq2c2/wBc2apqhQrRuLNcre4zKMfU+aA+kVLJNM5HbdNdr1adzo1aM1/VVlJfWkVuem2gofzTRqkp9jrVkkvYl94HRdqq8KGyGsTnUjCPkVZZeObg0vrZ8rmx7Sba6ztRPF9XUbdPMbeknGCfq4t+01wD1abHf1S0h9KtBfxI+ud4+TNBjv7Q6bD6V1SX8aPq7eAvKRXeLKkV3gLV9L5BnH+k9b2gQf0bqL+qSOtX0vkWcw28t5XWzV7uLMqTVRLwUln6mwOYXup3uuRtqdXDjZ0VGKWeSws+t8PqPrzYCPVbIWqxzlP6pNfcfM/R/pm8rjUasE4NKlTyu3OW/ZiP19x9M7HyVPZeyT+dGUvfKTA2beK54HmVVMkpp9oHoyVyWd/xK7/iBdGS2pElICWSuSGSWQK5BTIAjvFHIg2RcuAE3Ii5Fty4kHIC65pFtzLU6iLMqgHolVLLrI8862DzVLlJPiwPdOvg13a1O62euFFZnTxUS9T4/Vk9Fe/UYtNmEv8AWVTpyWN5Y4p9oGl0q6lFcS1b6Np1vqM9Ro2lKF1PO9Ujwznnw5L/APveYn8owo6nVpKEqdOUswUuSz2IzVCspR5gZmzl8rE2WlLzEapZz+VibHRqeYvUB63Mi5FrfRFzAuOWTx6q9/SL2HZK3qJ/usvbxarJVaM6UvRmnF+prAHyoDuFLom2cp8atW+rPulVil9UTIUOjzZahj/JaqY7alWbz9eAPn8rGMpPEYuT7kj6QpbMaDbfotHso+ujGXxPZToW9BYo0KVJf2IJfcB88WOzOt6jJK20u5nnlKUN2PveEbtonRZNSjW1q4io/q9F5b8JS7PZ7zqU5pdhYlU8ALVKhSs7enb29KNKjBbsYR4JIsVZPLRcqT58eJ5KlTmBarSZi7lt7x7a0zG3DfHiBmej2p1W0t0887Z/aic9uHi/uv8AnT+0zdNj6nU63c1G+VHHq85fgaPXf88uOOflZv8AiZU1nph0nZydslvgyERyVya52G6aZOjSncVoUaUJTqTe7GMVlti3t613XhQt6bqVZvEYrtOrbLbL0NCpdfWSq30150+yCfzY/e/uPfFinJO34a7X8SppKb/n2ebZfYajZdXe6mlWuecaLXmQ9fY2bFrWv2Wh2rrXU/Oa+TpRfnTfgu7xMRtNtZb6FTdCko1r2S3lTzwgu+X4HKr2+udRu53V3VdWtN8W+xdiS7EWbXphjlr1aHT6TPxG/wBbUT5Xs1vW7nXdQldXLwvRp01yhHuRjCKDeCjaZtO8uqxUripFKRtEKkZvzQUn6JEQyvbyy7DRunHolpU1Lh+TUvejStO9GPqM9Quc9H1OjnznYpfwmvWD4R9RuKdIfNNR+7b5bDbywkZClLgYmhNcD305rHMzeLIQmWNV0ix16wlaX9FVKb4xfJwl3xfNMQqI9EJAcc2h6NtV0uU6thGV/aLk6a+UivGPb7DS5050puFSEoSXBxksNew+noyPNe6TpupLF7YW1xw4upTUn7HgD5nB36r0d7K15NvTFBv6FWcfvFHo32Upz3vyc5+E602viBwe2tbi8rwoW1GpWrSeIwpxcm/YZDXNndR2dqW1PUaSp1K9LrYxTzjjjDfLP4n0VYaXp2lU9ywsqFtH/d00m/WzGbUbI2G1kLdXdavSnbuW5Ok1l72Mp5T7gODbNLe2q0hf8bR+2j6kUzmOn9E9ppus2l/Q1WrJW1eFVU50V52608Zz4dx0hzA9CmV3jzKZLeAtX8/kGahc4nKpGSTjLKknya7UbRfzxQZqVzVSbYHm3KdCnC3t6cIRziFOCwl3JI7Bpn8z062tt5ZpUow9eFg4tY6g1rVKcaSqRpPeUny3uw6PZ6y5QTaSz3AblCvkvKssGvUL9SSbZ7ad0pLmBmI1U+0mprvMbCt4l+FXPaB71PxJKfieSM33lxTA9KkTUjzqRNSAvZBbyAINkHIqyDAjKRbcisuZBoC3OZ55ze7wLskWJrzgPPUn2Z4nhrSbzzPbUi8nkqwYGMuMvtMVcUt/OUZutTfNI8NSi22BqOsaNTuaLxFKS4prsZrtpeVrK48muua9GT5M6LWo8+BrWs6PC6py3VifY0Bds66lOMsm0UKqdOLXcczsr2tp90rW54fRk+03W0voyoxSkBmnVKOqjGu7XeQd2vpAZN1SDqmLnfRXzizPUILtAzDrJFt1jCz1SmvnHmqa1Tjnz+QGwSreLLMq3ia5U2goLg6qXrPFW2nto/0q94G1zuCxK5j3s06rtbbrlN+w8VTatSk1CNRvwQG6Tuo5fFnmqXUeJpz12+q/o7Sq8+BHyjWq3o2jSfbIDZqtzHjxMfcXcUnmSXrMR5Frlf0koZLVXZvUK+OsuWmnngwNg0a9p26q1ZS41GsLwWcP62avKSlWqyXJ1JP6zJUdMqWq3as3JoxC82dSPdJ/Eq6v0w6Ds/O2W3wvZKZIZGTX7Ot53Rejuwo+T3OoPEqjn1Mc/NWE378/V4m8yk3FpPDxweORxnRNo73QpT8m3J06mHOnNcG+/hyeDNfnFvv1K2/i/Ev4stK12cpxDh+pz55vXxhn62wVjcXFSvWvbydWo3KcnKOW328i3+bvTf1u798fwMJ+cW+/Urb3y/ELpFvv1Oh75CbYJ8U1xcTrHLWWVuujq28nk7W9rKsl5vW4ab7uC/E548xk4yWGnhm1XXSDqVehOnToUKMpLG+str1cfiak3kr5eTw5G24d3qsT3iUt4jN+aU3ikpeaeMR4tja/llutlqFOWg29BtcaEYtZ5cOJjrK4xHHJrgzH21rVdhTUGs7qeGeF6Zq7rupTl5vh2m4r0fOs875LfLdqNwlhntp3McczRFLW6P8AQOXsJx1nUqTxO0qLHPg/wJeToNO5jw4nphdRT5nOobTVoenQqJd7R6Ke1tPhvb0X3YA6JG5WeZdVwu80CntZbtcamPWeyltPbSxiqveBu8a/DmTjWNQp7Q28lwqr3nphrlF4+UA2lVs9pJVcdprcNXpt/pD0R1SnLlMDPKqSVUwa1CP0i5G/j9IDMqr4let8TEK+j9In5bHsYF/Ua3yDNG1G5lKoqNN+fPh6kZ3WtTjToZ3uLXBGL0ewdep5VWWZSfBPsQGQ0jTY0bdZjxa5+PeZ21g0sMW1JJJJI9lKliXED10OSMjSk0keOjDge2nHggPXTlLhhnqpzfM8tNYZ6YrgB6oS7S/GR5ockXogeiMiakWUXEBd3uAIgCrRBovNEXECy4kHEvuPgQcfADyyj4FmUD2uBB0n3AY6VN7zLFSk+4ykqRalRfLAGGqUHx4Hlnb+BsErfhyLTtU+wDWq1rzMfXs28vBuErTMuRZnp8W+QHMda0FXVJyUcSXJo0+epajo0nSq05VIRfCS5o7zLS6bXGKPHcbOWVf9JQhL1oDiD2wn/VVPcUe1N3VWKdrWl6onYpbIaepZja0s/skls3b03mNGmvVEDjH5S124/RWVbj3plyNntPccqG5n6XA7OtEguUUvUiS0iK+agONx2Y2iuHmdaMF4cT1U9hNQq/pr+XHsSOuLTIr5qJLTkuxAcpp9HdLOatxVn9R7qOwOnQxvUpS9bOlrT/BFfIfBAaBS2O06lhq1p58UeyGz1rTSULemvVE3PyDwQ8h8EBqMdIhHlTS9SKvTEvmr3G2+Q+CIysPBAafLTkuxFipYqLfBG6PT0+cUWKmlxbfBAc+1CzxBNLtwaFqEXbahWhJebKW/F9+ef1ncLvQo1qeO7uNa1bo/jqFNJVnHDz6K4GGTHzxst6PVTpr80OV9dHvHXRN0fRVWXK8/h/xIPour/ri/d/xK/dW4++R7NN66I66Pebh+bCv+vL93/Efmwr/r6/df4kd2T97j2ah18e8ddHvNu/NjX/Xl+6/xH5sK/wCvL91/iO7H3uP4y1Dro9466Pebh+bCv+vL91/iPzX3P66vc/xHdj73Hs1Hro95RT66caUFmc3upG4Losun/rq/df4mY0vo2VjW353G+2uajzMq6bx33eWTjUzXasPDY2eaVOmlnEUsmdp2Ed1LdM1abPKhJLOcd5k6elKL9FFpoZmZneWrw03PzS7+Soy5wT9htUdOivmlxWCXYENPeiUpc6MX60Wqmy9lU4ytaWX/AGTdlYruJuxWFwA55U2K02pztoL1HlqdH+nS5RnH1SOmeQLuQ8gXcgOUVOjujlulc1Yv1nknsDdxeKV7PPjk7D5Au5FHp6fYgOMS2O12k/k7tSj4stS0PaWh6OJ47mdr/Jq7kRlpifYgOJSpbS26xK1m13oi9W1q3WKllV9zO2PSYv5qKfkWnL0qcfcBxRbT3tP07eqn3brK/wAqruUt2FtUz7TtH8nrafpUYP8AukqezFlGWfJqX7oHKNMsr7VbiNe6jLdXKOOCN6s9PcIKKjjBtlLRqFOOIUoxXgj0w0+muG4gMBQs2sNo9dO148jNRsqa7C5G1gscAMdTt3wWD0wo4R7Y26Lio44cAPPCly4F6MFwL8aWHjgTVPHcBbjBcC6oouKn6iSj4ICkUTSKqLJqOAGOAJACeCOC5gboFprwKOJdaI48ALW4U3C9gpjwA87jxKbi7j0bvgN0DyOmU3PA9Tgim6B45UyPVHslHwIqK7gPI6KZTqD27hXq/ADHu3Iu38PqMl1fgUdPPYgMb5Ou76h5Mu4yPVPwHVPwAxnky7kV8nRkeqfgOq9QGO8nQ8nRkeq9RTq8AY/ydDydGQ3BuAY/ydFHbLuRkurHVoDFO2XcQdsu4y7pEeq8AMQ7RY7C27NLsM11S8CnU+ohLBuyi+xEfIF3IznUeCHU+CAwPkC7kPyevAznUeoeT+oDA/k9dyH5Pj3Iz3k/qHkz7kBgvyeu5FVYruRnPJ33IdQ+5AYZWK7kTVmu5GYVH1DqV4AYpWa7kXFaLuRk1RXgSVJeBIxnkq7Eivk3gjJdUvAl1XqAxvk3gh5P4IyXVruHVruQGO8m8EPJvBGR6tdw6tdwGO8m8EPJvBGR6tdw6tdwGO8m8EPJvBGT6rwQ6rwQGN8m8EV8m8EZHqvBFeq8EBjvJvBEvJ/BHu6rwRLq/BAeFUfBEup8Eezq/BFHDAQ8kaXgXFS8C+oYZNQYHmVPHYTVMv7g3ALagu4qoLuLqjgqkBaUETUUie6N0CO6SwVwSwBDAJ4AEgVAEcDBLAwBHBTHgSAEcDBIAW8DBPAwBacSjjwyXJLgMeaBBIrgklwyVwBDd8Bu+Bc3RugW93wG74FzdG6BYaKYLklxKYAhujdLu7wTG4u0CzuDcL+4iD4ARUSW74AnFeaBDdQ3UXcDAFjcWc4IunxPRu8SDi3IJWurG4Xd0rghOy0qZXq0TSJg2Wdxdw3C84rsIYCNlvdXcU3EXcFcBKzuLuKqCzyLuBgC3uLuKqCLyQSJQs7g3C/gYAsbqKNIuyfYQaAhgpguKLZXq32gWsDBe6si4NAQwVwVADBXdKx5k8AW9wrulzAwBa3SjRdwQwEKbvEko+ARNICO6MeBMAQ3cDBMAUwMEsDAFMAqAKAqAK4GBgYAoAAAKgCgKgCmBgrgYAhJcCOcLBOXIt/ACUSqESSAoCoAoCoAtS5lCcvSIgXIrzUVwRi1urJXeXeBXBbkuJLeXYRYFMFyPCKIRWSaAAqACIS9Jk0Ql6TCY6gAIZKYKgAST4BoiSQYo4BKS4EQncAAEgAShUPkCj5MC2MEmUXF4ArFYRMABgi0Vk8Ed/wApKJHBJvJQCsUXMEYEgGBgABgt45lwgu0IVjHgSwUTJYApgYK4GAKAqAKAqAKAqAKAqAAAAAAAAAAAAAACM/RZFLzSU/RKJ8MAVXIqRi+ZICoAAAAC3L0iJKXpEQAKqOVkkoLtAgCbiu4h2gXI8ipbTLiAAAAiEvSZMhL0gmOoACGSq5hrgUySyEIEo8yuEOARuMiGAmAAICQKoEoCkvRKlHywBbEfSQEfSQF0DIAjJNkMMvFALJUubqG6u4G6MSZRJLkVAqAAhR8iMSrIrkwJIkRj6KJAAAAAAAAAAAAAAAAAAUAFQAAAAAAAUksrBbw0y6RksoCkeRNEIk0AAAAAAW6npESVT0iIFyHookW1LCwN99gFwsvmVcm+0oAS4l0hFcckwAAAEH6TJlGgQoBgYDJQDBXBApkZGBgABgYAZKrsKYKpAS7AHyBLEAAShJYZRE2sohgCaZUtoqpAXAR3vAjKXcEKueHgbxABOy7zKlOwqEAAAi+RBIuPkRSAkipQqAAAAAAAAAAAAAAAAAQYAAAAAAAAAAoABREkAAAAAAAW6npEQAAAAEopMACeAABUAAUKgAUAASAAIAAEgAAAACrKABCoAAoRYAStgAJVAAAlBcQAhMqAEAAAoAAKgAAAAAAAAAAAAAAA//Z">
            <a:extLst>
              <a:ext uri="{FF2B5EF4-FFF2-40B4-BE49-F238E27FC236}">
                <a16:creationId xmlns:a16="http://schemas.microsoft.com/office/drawing/2014/main" xmlns="" id="{D7FE113D-69F0-981D-89B7-3AE8C6382099}"/>
              </a:ext>
            </a:extLst>
          </p:cNvPr>
          <p:cNvSpPr/>
          <p:nvPr/>
        </p:nvSpPr>
        <p:spPr>
          <a:xfrm>
            <a:off x="307979" y="793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xmlns="" id="{A60B3A48-9E0E-1EA5-838A-9618BD11947E}"/>
              </a:ext>
            </a:extLst>
          </p:cNvPr>
          <p:cNvSpPr/>
          <p:nvPr/>
        </p:nvSpPr>
        <p:spPr>
          <a:xfrm>
            <a:off x="4431977" y="996906"/>
            <a:ext cx="3315020" cy="943267"/>
          </a:xfrm>
          <a:prstGeom prst="rect">
            <a:avLst/>
          </a:prstGeom>
          <a:solidFill>
            <a:srgbClr val="FFD9FF"/>
          </a:solidFill>
          <a:ln w="12701" cap="flat">
            <a:solidFill>
              <a:srgbClr val="FFCC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Ключевые партнёры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АО «НИУИФ»</a:t>
            </a:r>
          </a:p>
        </p:txBody>
      </p:sp>
      <p:sp>
        <p:nvSpPr>
          <p:cNvPr id="7" name="Прямоугольник 14">
            <a:extLst>
              <a:ext uri="{FF2B5EF4-FFF2-40B4-BE49-F238E27FC236}">
                <a16:creationId xmlns:a16="http://schemas.microsoft.com/office/drawing/2014/main" xmlns="" id="{8F6FA894-8D7D-C521-8500-8D7DEEBAA992}"/>
              </a:ext>
            </a:extLst>
          </p:cNvPr>
          <p:cNvSpPr/>
          <p:nvPr/>
        </p:nvSpPr>
        <p:spPr>
          <a:xfrm>
            <a:off x="8485366" y="996906"/>
            <a:ext cx="3315020" cy="943267"/>
          </a:xfrm>
          <a:prstGeom prst="rect">
            <a:avLst/>
          </a:prstGeom>
          <a:solidFill>
            <a:srgbClr val="CCECFF"/>
          </a:solidFill>
          <a:ln w="12701" cap="flat">
            <a:solidFill>
              <a:srgbClr val="D6DCE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Ключевые ресурсы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Интеллектуальные</a:t>
            </a:r>
          </a:p>
        </p:txBody>
      </p:sp>
      <p:sp>
        <p:nvSpPr>
          <p:cNvPr id="8" name="Прямоугольник 15">
            <a:extLst>
              <a:ext uri="{FF2B5EF4-FFF2-40B4-BE49-F238E27FC236}">
                <a16:creationId xmlns:a16="http://schemas.microsoft.com/office/drawing/2014/main" xmlns="" id="{EE357FFF-7BA2-C106-76FA-CC3B729BCE88}"/>
              </a:ext>
            </a:extLst>
          </p:cNvPr>
          <p:cNvSpPr/>
          <p:nvPr/>
        </p:nvSpPr>
        <p:spPr>
          <a:xfrm>
            <a:off x="612776" y="996906"/>
            <a:ext cx="3315020" cy="934909"/>
          </a:xfrm>
          <a:prstGeom prst="rect">
            <a:avLst/>
          </a:prstGeom>
          <a:solidFill>
            <a:srgbClr val="FFFFCC"/>
          </a:solidFill>
          <a:ln w="12701" cap="flat">
            <a:solidFill>
              <a:srgbClr val="F9F3A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Ключевые процессы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Доработка существующей установки</a:t>
            </a:r>
          </a:p>
        </p:txBody>
      </p:sp>
      <p:sp>
        <p:nvSpPr>
          <p:cNvPr id="9" name="Прямоугольник 16">
            <a:extLst>
              <a:ext uri="{FF2B5EF4-FFF2-40B4-BE49-F238E27FC236}">
                <a16:creationId xmlns:a16="http://schemas.microsoft.com/office/drawing/2014/main" xmlns="" id="{9DE008F4-70B8-723E-4ACF-E915E90089A9}"/>
              </a:ext>
            </a:extLst>
          </p:cNvPr>
          <p:cNvSpPr/>
          <p:nvPr/>
        </p:nvSpPr>
        <p:spPr>
          <a:xfrm>
            <a:off x="6188430" y="2163461"/>
            <a:ext cx="2664296" cy="2916323"/>
          </a:xfrm>
          <a:prstGeom prst="rect">
            <a:avLst/>
          </a:prstGeom>
          <a:solidFill>
            <a:srgbClr val="FFCC99"/>
          </a:solidFill>
          <a:ln w="12701" cap="flat">
            <a:solidFill>
              <a:srgbClr val="A9D18E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Достоинства предложения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Мы предлагаем лабораторную базу, обеспечивающую производство опытных минеральных удобрений с прогнозируемыми свойствами. Кроме того, снижающей энергетические затраты </a:t>
            </a:r>
          </a:p>
        </p:txBody>
      </p:sp>
      <p:sp>
        <p:nvSpPr>
          <p:cNvPr id="10" name="Прямоугольник 17">
            <a:extLst>
              <a:ext uri="{FF2B5EF4-FFF2-40B4-BE49-F238E27FC236}">
                <a16:creationId xmlns:a16="http://schemas.microsoft.com/office/drawing/2014/main" xmlns="" id="{A246AE88-7B29-46F4-749B-93D1348BF23C}"/>
              </a:ext>
            </a:extLst>
          </p:cNvPr>
          <p:cNvSpPr/>
          <p:nvPr/>
        </p:nvSpPr>
        <p:spPr>
          <a:xfrm>
            <a:off x="3693545" y="2152497"/>
            <a:ext cx="2232251" cy="2294622"/>
          </a:xfrm>
          <a:prstGeom prst="rect">
            <a:avLst/>
          </a:prstGeom>
          <a:solidFill>
            <a:srgbClr val="FFCCCC"/>
          </a:solidFill>
          <a:ln w="12701" cap="flat">
            <a:solidFill>
              <a:srgbClr val="F7BFBB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Сегменты</a:t>
            </a:r>
            <a:br>
              <a:rPr lang="ru-RU" sz="18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</a:br>
            <a:endParaRPr lang="ru-RU" sz="18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Производства по созданию удобрений, высшие учебные заведения, научно-исследовательские лаборатории</a:t>
            </a:r>
            <a:endParaRPr lang="ru-RU" sz="18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Прямоугольник 18">
            <a:extLst>
              <a:ext uri="{FF2B5EF4-FFF2-40B4-BE49-F238E27FC236}">
                <a16:creationId xmlns:a16="http://schemas.microsoft.com/office/drawing/2014/main" xmlns="" id="{A8C73886-E172-D295-2338-7D0D22BBC306}"/>
              </a:ext>
            </a:extLst>
          </p:cNvPr>
          <p:cNvSpPr/>
          <p:nvPr/>
        </p:nvSpPr>
        <p:spPr>
          <a:xfrm>
            <a:off x="612776" y="2152497"/>
            <a:ext cx="2808314" cy="2559195"/>
          </a:xfrm>
          <a:prstGeom prst="rect">
            <a:avLst/>
          </a:prstGeom>
          <a:solidFill>
            <a:srgbClr val="CCFFCC"/>
          </a:solidFill>
          <a:ln w="12701" cap="flat">
            <a:solidFill>
              <a:srgbClr val="AFFFA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Доходы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Услуга по производству минеральных удобрений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Продажа установки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Доход с аренды промышленной лабораторной установки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2" name="Прямоугольник 19">
            <a:extLst>
              <a:ext uri="{FF2B5EF4-FFF2-40B4-BE49-F238E27FC236}">
                <a16:creationId xmlns:a16="http://schemas.microsoft.com/office/drawing/2014/main" xmlns="" id="{DE5A326E-B379-2C9F-D170-8E88E797B88C}"/>
              </a:ext>
            </a:extLst>
          </p:cNvPr>
          <p:cNvSpPr/>
          <p:nvPr/>
        </p:nvSpPr>
        <p:spPr>
          <a:xfrm>
            <a:off x="9136090" y="2988963"/>
            <a:ext cx="2664296" cy="1458166"/>
          </a:xfrm>
          <a:prstGeom prst="rect">
            <a:avLst/>
          </a:prstGeom>
          <a:solidFill>
            <a:srgbClr val="BDEDEB"/>
          </a:solidFill>
          <a:ln w="12701" cap="flat">
            <a:solidFill>
              <a:srgbClr val="ABD9E7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Издержки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Затраты на материалы, оплату труда, монтаж, сборку установки</a:t>
            </a:r>
          </a:p>
        </p:txBody>
      </p:sp>
      <p:sp>
        <p:nvSpPr>
          <p:cNvPr id="13" name="Прямоугольник 20">
            <a:extLst>
              <a:ext uri="{FF2B5EF4-FFF2-40B4-BE49-F238E27FC236}">
                <a16:creationId xmlns:a16="http://schemas.microsoft.com/office/drawing/2014/main" xmlns="" id="{ED996A44-3263-65A3-006D-0BC911C1EAD1}"/>
              </a:ext>
            </a:extLst>
          </p:cNvPr>
          <p:cNvSpPr/>
          <p:nvPr/>
        </p:nvSpPr>
        <p:spPr>
          <a:xfrm>
            <a:off x="6382073" y="5322694"/>
            <a:ext cx="4941298" cy="1008107"/>
          </a:xfrm>
          <a:prstGeom prst="rect">
            <a:avLst/>
          </a:prstGeom>
          <a:solidFill>
            <a:srgbClr val="FFFFCC"/>
          </a:solidFill>
          <a:ln w="12701" cap="flat">
            <a:solidFill>
              <a:srgbClr val="FFFF8B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Каналы сбыта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Собственный интернет-сайт</a:t>
            </a:r>
          </a:p>
        </p:txBody>
      </p:sp>
      <p:sp>
        <p:nvSpPr>
          <p:cNvPr id="14" name="Прямоугольник 21">
            <a:extLst>
              <a:ext uri="{FF2B5EF4-FFF2-40B4-BE49-F238E27FC236}">
                <a16:creationId xmlns:a16="http://schemas.microsoft.com/office/drawing/2014/main" xmlns="" id="{67D5D210-84D6-6594-0B57-3CD7BEECEDF3}"/>
              </a:ext>
            </a:extLst>
          </p:cNvPr>
          <p:cNvSpPr/>
          <p:nvPr/>
        </p:nvSpPr>
        <p:spPr>
          <a:xfrm>
            <a:off x="571179" y="5322694"/>
            <a:ext cx="4934266" cy="1008107"/>
          </a:xfrm>
          <a:prstGeom prst="rect">
            <a:avLst/>
          </a:prstGeom>
          <a:solidFill>
            <a:srgbClr val="D9B9FD"/>
          </a:solidFill>
          <a:ln w="12701" cap="flat">
            <a:solidFill>
              <a:srgbClr val="CB97F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Каналы взаимодействия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dirty="0">
                <a:latin typeface="Arial" pitchFamily="34" charset="0"/>
                <a:cs typeface="Arial" pitchFamily="34" charset="0"/>
              </a:rPr>
              <a:t>Ресурсы </a:t>
            </a:r>
            <a:r>
              <a:rPr lang="ru-RU" sz="1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20.35 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университет, ОТО, ОТК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2;p18">
            <a:extLst>
              <a:ext uri="{FF2B5EF4-FFF2-40B4-BE49-F238E27FC236}">
                <a16:creationId xmlns:a16="http://schemas.microsoft.com/office/drawing/2014/main" xmlns="" id="{B66B3BC9-B97A-47BA-08F6-88C1C75B8D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65D1383D-CAB9-4030-B22D-DDD796E918A3}" type="slidenum">
              <a:t>7</a:t>
            </a:fld>
            <a:endParaRPr lang="ru-RU"/>
          </a:p>
        </p:txBody>
      </p:sp>
      <p:sp>
        <p:nvSpPr>
          <p:cNvPr id="4" name="Google Shape;153;p18">
            <a:extLst>
              <a:ext uri="{FF2B5EF4-FFF2-40B4-BE49-F238E27FC236}">
                <a16:creationId xmlns:a16="http://schemas.microsoft.com/office/drawing/2014/main" xmlns="" id="{F2BB805F-6848-906F-9477-BBE23D5C64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3" y="114300"/>
            <a:ext cx="11119186" cy="777011"/>
          </a:xfrm>
        </p:spPr>
        <p:txBody>
          <a:bodyPr/>
          <a:lstStyle/>
          <a:p>
            <a:pPr lvl="0"/>
            <a:r>
              <a:rPr lang="ru-RU"/>
              <a:t>Рынок</a:t>
            </a:r>
          </a:p>
        </p:txBody>
      </p:sp>
      <p:sp>
        <p:nvSpPr>
          <p:cNvPr id="5" name="Google Shape;154;p18">
            <a:extLst>
              <a:ext uri="{FF2B5EF4-FFF2-40B4-BE49-F238E27FC236}">
                <a16:creationId xmlns:a16="http://schemas.microsoft.com/office/drawing/2014/main" xmlns="" id="{1E13B1B0-8A3C-762B-8463-9A3985BDD44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2105" y="1028700"/>
            <a:ext cx="8508994" cy="1055077"/>
          </a:xfrm>
        </p:spPr>
        <p:txBody>
          <a:bodyPr/>
          <a:lstStyle/>
          <a:p>
            <a:pPr marL="2039" lvl="0" indent="-2039">
              <a:spcBef>
                <a:spcPts val="0"/>
              </a:spcBef>
            </a:pPr>
            <a:endParaRPr lang="ru-RU" sz="2000" dirty="0"/>
          </a:p>
          <a:p>
            <a:pPr marL="2039" lvl="0" indent="-2039">
              <a:spcBef>
                <a:spcPts val="0"/>
              </a:spcBef>
            </a:pPr>
            <a:endParaRPr lang="ru-RU" sz="2000" dirty="0"/>
          </a:p>
          <a:p>
            <a:pPr marL="2039" lvl="0" indent="-2039">
              <a:spcBef>
                <a:spcPts val="0"/>
              </a:spcBef>
            </a:pPr>
            <a:endParaRPr lang="ru-RU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BFA67651-BCFF-F63E-745D-3E4711263697}"/>
              </a:ext>
            </a:extLst>
          </p:cNvPr>
          <p:cNvSpPr txBox="1"/>
          <p:nvPr/>
        </p:nvSpPr>
        <p:spPr>
          <a:xfrm>
            <a:off x="323852" y="1244598"/>
            <a:ext cx="11334542" cy="6617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Необходимая сумма для реализации </a:t>
            </a:r>
            <a:r>
              <a:rPr lang="ru-RU" sz="2300" b="0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проекта:</a:t>
            </a:r>
            <a:r>
              <a:rPr lang="ru-RU" sz="2300" b="0" i="0" u="none" strike="noStrike" kern="0" cap="none" spc="0" dirty="0" smtClean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ru-RU" sz="2300" b="1" i="0" u="none" strike="noStrike" kern="0" cap="none" spc="0" dirty="0" smtClean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1</a:t>
            </a:r>
            <a:r>
              <a:rPr lang="ru-RU" sz="2300" b="1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6</a:t>
            </a:r>
            <a:r>
              <a:rPr lang="ru-RU" sz="2300" b="1" i="0" u="none" strike="noStrike" kern="0" cap="none" spc="0" dirty="0" smtClean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ru-RU" sz="2300" b="1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млн </a:t>
            </a:r>
            <a:r>
              <a:rPr lang="ru-RU" sz="2300" b="1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рублей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10" name="Picture 2" descr="C:\Users\tanya\Downloads\Component_65.png">
            <a:extLst>
              <a:ext uri="{FF2B5EF4-FFF2-40B4-BE49-F238E27FC236}">
                <a16:creationId xmlns:a16="http://schemas.microsoft.com/office/drawing/2014/main" xmlns="" id="{ABDBFCFE-D12B-BEA8-9425-2CE182DF59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63664"/>
            <a:ext cx="8810173" cy="8651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6809614" y="3220658"/>
            <a:ext cx="4191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все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 компании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данной сфере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61200" y="3997756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которым мы сможем оказывать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услуги  продавать наш продукт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8093" y="5364749"/>
            <a:ext cx="4100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компаний, которую мы сможем охватить используя все наши ресурсы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78700" y="4742630"/>
            <a:ext cx="362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нуждающиеся в наших услугах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5136145" y="5826414"/>
            <a:ext cx="24219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515552" y="5035018"/>
            <a:ext cx="18631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845186" y="4320922"/>
            <a:ext cx="121601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180965" y="3513046"/>
            <a:ext cx="6286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19">
            <a:extLst>
              <a:ext uri="{FF2B5EF4-FFF2-40B4-BE49-F238E27FC236}">
                <a16:creationId xmlns:a16="http://schemas.microsoft.com/office/drawing/2014/main" xmlns="" id="{58BD1AA9-E889-33DC-98CC-82B38CF0F5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28C983FE-892B-48DB-9668-FE8AAD5FB6E7}" type="slidenum">
              <a:t>8</a:t>
            </a:fld>
            <a:endParaRPr lang="ru-RU"/>
          </a:p>
        </p:txBody>
      </p:sp>
      <p:sp>
        <p:nvSpPr>
          <p:cNvPr id="3" name="Google Shape;160;p19">
            <a:extLst>
              <a:ext uri="{FF2B5EF4-FFF2-40B4-BE49-F238E27FC236}">
                <a16:creationId xmlns:a16="http://schemas.microsoft.com/office/drawing/2014/main" xmlns="" id="{47EE4CD8-F824-E429-D713-B15DE4B6FD8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Конкуренты</a:t>
            </a:r>
          </a:p>
        </p:txBody>
      </p:sp>
      <p:sp>
        <p:nvSpPr>
          <p:cNvPr id="4" name="Google Shape;161;p19">
            <a:extLst>
              <a:ext uri="{FF2B5EF4-FFF2-40B4-BE49-F238E27FC236}">
                <a16:creationId xmlns:a16="http://schemas.microsoft.com/office/drawing/2014/main" xmlns="" id="{74CA3DE0-098F-4BBE-E965-35059FB576F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7527" y="1078121"/>
            <a:ext cx="4416213" cy="918222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ru-RU" sz="2800" b="1" dirty="0"/>
              <a:t>Наши преимущества: </a:t>
            </a:r>
          </a:p>
        </p:txBody>
      </p:sp>
      <p:grpSp>
        <p:nvGrpSpPr>
          <p:cNvPr id="5" name="Схема 1">
            <a:extLst>
              <a:ext uri="{FF2B5EF4-FFF2-40B4-BE49-F238E27FC236}">
                <a16:creationId xmlns:a16="http://schemas.microsoft.com/office/drawing/2014/main" xmlns="" id="{E27260F8-FD18-D0B7-5C0C-D3D63A95F6BE}"/>
              </a:ext>
            </a:extLst>
          </p:cNvPr>
          <p:cNvGrpSpPr/>
          <p:nvPr/>
        </p:nvGrpSpPr>
        <p:grpSpPr>
          <a:xfrm>
            <a:off x="2124419" y="2184287"/>
            <a:ext cx="7951234" cy="3724698"/>
            <a:chOff x="553431" y="2243279"/>
            <a:chExt cx="5632603" cy="3724698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xmlns="" id="{0846AC3C-104A-FC31-0FA5-04D333280FA3}"/>
                </a:ext>
              </a:extLst>
            </p:cNvPr>
            <p:cNvSpPr/>
            <p:nvPr/>
          </p:nvSpPr>
          <p:spPr>
            <a:xfrm>
              <a:off x="854104" y="2243279"/>
              <a:ext cx="5331930" cy="601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926"/>
                <a:gd name="f7" fmla="val 601335"/>
                <a:gd name="f8" fmla="val 601334"/>
                <a:gd name="f9" fmla="val 300667"/>
                <a:gd name="f10" fmla="val 1"/>
                <a:gd name="f11" fmla="+- 0 0 -90"/>
                <a:gd name="f12" fmla="*/ f3 1 5331926"/>
                <a:gd name="f13" fmla="*/ f4 1 601335"/>
                <a:gd name="f14" fmla="+- f7 0 f5"/>
                <a:gd name="f15" fmla="+- f6 0 f5"/>
                <a:gd name="f16" fmla="*/ f11 f0 1"/>
                <a:gd name="f17" fmla="*/ f15 1 5331926"/>
                <a:gd name="f18" fmla="*/ f14 1 601335"/>
                <a:gd name="f19" fmla="*/ 0 f15 1"/>
                <a:gd name="f20" fmla="*/ 0 f14 1"/>
                <a:gd name="f21" fmla="*/ 5031259 f15 1"/>
                <a:gd name="f22" fmla="*/ 5331926 f15 1"/>
                <a:gd name="f23" fmla="*/ 300668 f14 1"/>
                <a:gd name="f24" fmla="*/ 601335 f14 1"/>
                <a:gd name="f25" fmla="*/ f16 1 f2"/>
                <a:gd name="f26" fmla="*/ f19 1 5331926"/>
                <a:gd name="f27" fmla="*/ f20 1 601335"/>
                <a:gd name="f28" fmla="*/ f21 1 5331926"/>
                <a:gd name="f29" fmla="*/ f22 1 5331926"/>
                <a:gd name="f30" fmla="*/ f23 1 601335"/>
                <a:gd name="f31" fmla="*/ f24 1 601335"/>
                <a:gd name="f32" fmla="*/ f5 1 f17"/>
                <a:gd name="f33" fmla="*/ f6 1 f17"/>
                <a:gd name="f34" fmla="*/ f5 1 f18"/>
                <a:gd name="f35" fmla="*/ f7 1 f18"/>
                <a:gd name="f36" fmla="+- f25 0 f1"/>
                <a:gd name="f37" fmla="*/ f26 1 f17"/>
                <a:gd name="f38" fmla="*/ f27 1 f18"/>
                <a:gd name="f39" fmla="*/ f28 1 f17"/>
                <a:gd name="f40" fmla="*/ f29 1 f17"/>
                <a:gd name="f41" fmla="*/ f30 1 f18"/>
                <a:gd name="f42" fmla="*/ f31 1 f18"/>
                <a:gd name="f43" fmla="*/ f32 f12 1"/>
                <a:gd name="f44" fmla="*/ f33 f12 1"/>
                <a:gd name="f45" fmla="*/ f35 f13 1"/>
                <a:gd name="f46" fmla="*/ f34 f13 1"/>
                <a:gd name="f47" fmla="*/ f37 f12 1"/>
                <a:gd name="f48" fmla="*/ f38 f13 1"/>
                <a:gd name="f49" fmla="*/ f39 f12 1"/>
                <a:gd name="f50" fmla="*/ f40 f12 1"/>
                <a:gd name="f51" fmla="*/ f41 f13 1"/>
                <a:gd name="f52" fmla="*/ f4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7" y="f48"/>
                </a:cxn>
                <a:cxn ang="f36">
                  <a:pos x="f49" y="f48"/>
                </a:cxn>
                <a:cxn ang="f36">
                  <a:pos x="f50" y="f51"/>
                </a:cxn>
                <a:cxn ang="f36">
                  <a:pos x="f49" y="f52"/>
                </a:cxn>
                <a:cxn ang="f36">
                  <a:pos x="f47" y="f52"/>
                </a:cxn>
                <a:cxn ang="f36">
                  <a:pos x="f47" y="f48"/>
                </a:cxn>
              </a:cxnLst>
              <a:rect l="f43" t="f46" r="f44" b="f45"/>
              <a:pathLst>
                <a:path w="5331926" h="601335">
                  <a:moveTo>
                    <a:pt x="f6" y="f8"/>
                  </a:moveTo>
                  <a:lnTo>
                    <a:pt x="f9" y="f8"/>
                  </a:lnTo>
                  <a:lnTo>
                    <a:pt x="f5" y="f9"/>
                  </a:lnTo>
                  <a:lnTo>
                    <a:pt x="f9" y="f10"/>
                  </a:lnTo>
                  <a:lnTo>
                    <a:pt x="f6" y="f10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DA251D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5503" tIns="87626" rIns="163577" bIns="87626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3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Calibri" pitchFamily="34"/>
                  <a:cs typeface="Arial"/>
                </a:rPr>
                <a:t>Уникальность</a:t>
              </a: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xmlns="" id="{373B1C41-A661-8642-06B4-484053DECDD0}"/>
                </a:ext>
              </a:extLst>
            </p:cNvPr>
            <p:cNvSpPr/>
            <p:nvPr/>
          </p:nvSpPr>
          <p:spPr>
            <a:xfrm>
              <a:off x="553431" y="2243279"/>
              <a:ext cx="601336" cy="60133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3A6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xmlns="" id="{90BB971A-5DAA-9292-6BC6-564DA7DDAAAC}"/>
                </a:ext>
              </a:extLst>
            </p:cNvPr>
            <p:cNvSpPr/>
            <p:nvPr/>
          </p:nvSpPr>
          <p:spPr>
            <a:xfrm>
              <a:off x="854104" y="3024121"/>
              <a:ext cx="5331930" cy="601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926"/>
                <a:gd name="f7" fmla="val 601335"/>
                <a:gd name="f8" fmla="val 601334"/>
                <a:gd name="f9" fmla="val 300667"/>
                <a:gd name="f10" fmla="val 1"/>
                <a:gd name="f11" fmla="+- 0 0 -90"/>
                <a:gd name="f12" fmla="*/ f3 1 5331926"/>
                <a:gd name="f13" fmla="*/ f4 1 601335"/>
                <a:gd name="f14" fmla="+- f7 0 f5"/>
                <a:gd name="f15" fmla="+- f6 0 f5"/>
                <a:gd name="f16" fmla="*/ f11 f0 1"/>
                <a:gd name="f17" fmla="*/ f15 1 5331926"/>
                <a:gd name="f18" fmla="*/ f14 1 601335"/>
                <a:gd name="f19" fmla="*/ 0 f15 1"/>
                <a:gd name="f20" fmla="*/ 0 f14 1"/>
                <a:gd name="f21" fmla="*/ 5031259 f15 1"/>
                <a:gd name="f22" fmla="*/ 5331926 f15 1"/>
                <a:gd name="f23" fmla="*/ 300668 f14 1"/>
                <a:gd name="f24" fmla="*/ 601335 f14 1"/>
                <a:gd name="f25" fmla="*/ f16 1 f2"/>
                <a:gd name="f26" fmla="*/ f19 1 5331926"/>
                <a:gd name="f27" fmla="*/ f20 1 601335"/>
                <a:gd name="f28" fmla="*/ f21 1 5331926"/>
                <a:gd name="f29" fmla="*/ f22 1 5331926"/>
                <a:gd name="f30" fmla="*/ f23 1 601335"/>
                <a:gd name="f31" fmla="*/ f24 1 601335"/>
                <a:gd name="f32" fmla="*/ f5 1 f17"/>
                <a:gd name="f33" fmla="*/ f6 1 f17"/>
                <a:gd name="f34" fmla="*/ f5 1 f18"/>
                <a:gd name="f35" fmla="*/ f7 1 f18"/>
                <a:gd name="f36" fmla="+- f25 0 f1"/>
                <a:gd name="f37" fmla="*/ f26 1 f17"/>
                <a:gd name="f38" fmla="*/ f27 1 f18"/>
                <a:gd name="f39" fmla="*/ f28 1 f17"/>
                <a:gd name="f40" fmla="*/ f29 1 f17"/>
                <a:gd name="f41" fmla="*/ f30 1 f18"/>
                <a:gd name="f42" fmla="*/ f31 1 f18"/>
                <a:gd name="f43" fmla="*/ f32 f12 1"/>
                <a:gd name="f44" fmla="*/ f33 f12 1"/>
                <a:gd name="f45" fmla="*/ f35 f13 1"/>
                <a:gd name="f46" fmla="*/ f34 f13 1"/>
                <a:gd name="f47" fmla="*/ f37 f12 1"/>
                <a:gd name="f48" fmla="*/ f38 f13 1"/>
                <a:gd name="f49" fmla="*/ f39 f12 1"/>
                <a:gd name="f50" fmla="*/ f40 f12 1"/>
                <a:gd name="f51" fmla="*/ f41 f13 1"/>
                <a:gd name="f52" fmla="*/ f4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7" y="f48"/>
                </a:cxn>
                <a:cxn ang="f36">
                  <a:pos x="f49" y="f48"/>
                </a:cxn>
                <a:cxn ang="f36">
                  <a:pos x="f50" y="f51"/>
                </a:cxn>
                <a:cxn ang="f36">
                  <a:pos x="f49" y="f52"/>
                </a:cxn>
                <a:cxn ang="f36">
                  <a:pos x="f47" y="f52"/>
                </a:cxn>
                <a:cxn ang="f36">
                  <a:pos x="f47" y="f48"/>
                </a:cxn>
              </a:cxnLst>
              <a:rect l="f43" t="f46" r="f44" b="f45"/>
              <a:pathLst>
                <a:path w="5331926" h="601335">
                  <a:moveTo>
                    <a:pt x="f6" y="f8"/>
                  </a:moveTo>
                  <a:lnTo>
                    <a:pt x="f9" y="f8"/>
                  </a:lnTo>
                  <a:lnTo>
                    <a:pt x="f5" y="f9"/>
                  </a:lnTo>
                  <a:lnTo>
                    <a:pt x="f9" y="f10"/>
                  </a:lnTo>
                  <a:lnTo>
                    <a:pt x="f6" y="f10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DA251D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5503" tIns="87626" rIns="163577" bIns="87626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3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Calibri" pitchFamily="34"/>
                  <a:cs typeface="Arial"/>
                </a:rPr>
                <a:t>Современность</a:t>
              </a: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xmlns="" id="{57D93486-1AA2-DB79-95B7-EE5C8A9367E8}"/>
                </a:ext>
              </a:extLst>
            </p:cNvPr>
            <p:cNvSpPr/>
            <p:nvPr/>
          </p:nvSpPr>
          <p:spPr>
            <a:xfrm>
              <a:off x="553431" y="3024121"/>
              <a:ext cx="601336" cy="60133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3A6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xmlns="" id="{116B0D2B-2B34-ACC7-23AA-93E546739B55}"/>
                </a:ext>
              </a:extLst>
            </p:cNvPr>
            <p:cNvSpPr/>
            <p:nvPr/>
          </p:nvSpPr>
          <p:spPr>
            <a:xfrm>
              <a:off x="854104" y="3804955"/>
              <a:ext cx="5331930" cy="601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926"/>
                <a:gd name="f7" fmla="val 601335"/>
                <a:gd name="f8" fmla="val 601334"/>
                <a:gd name="f9" fmla="val 300667"/>
                <a:gd name="f10" fmla="val 1"/>
                <a:gd name="f11" fmla="+- 0 0 -90"/>
                <a:gd name="f12" fmla="*/ f3 1 5331926"/>
                <a:gd name="f13" fmla="*/ f4 1 601335"/>
                <a:gd name="f14" fmla="+- f7 0 f5"/>
                <a:gd name="f15" fmla="+- f6 0 f5"/>
                <a:gd name="f16" fmla="*/ f11 f0 1"/>
                <a:gd name="f17" fmla="*/ f15 1 5331926"/>
                <a:gd name="f18" fmla="*/ f14 1 601335"/>
                <a:gd name="f19" fmla="*/ 0 f15 1"/>
                <a:gd name="f20" fmla="*/ 0 f14 1"/>
                <a:gd name="f21" fmla="*/ 5031259 f15 1"/>
                <a:gd name="f22" fmla="*/ 5331926 f15 1"/>
                <a:gd name="f23" fmla="*/ 300668 f14 1"/>
                <a:gd name="f24" fmla="*/ 601335 f14 1"/>
                <a:gd name="f25" fmla="*/ f16 1 f2"/>
                <a:gd name="f26" fmla="*/ f19 1 5331926"/>
                <a:gd name="f27" fmla="*/ f20 1 601335"/>
                <a:gd name="f28" fmla="*/ f21 1 5331926"/>
                <a:gd name="f29" fmla="*/ f22 1 5331926"/>
                <a:gd name="f30" fmla="*/ f23 1 601335"/>
                <a:gd name="f31" fmla="*/ f24 1 601335"/>
                <a:gd name="f32" fmla="*/ f5 1 f17"/>
                <a:gd name="f33" fmla="*/ f6 1 f17"/>
                <a:gd name="f34" fmla="*/ f5 1 f18"/>
                <a:gd name="f35" fmla="*/ f7 1 f18"/>
                <a:gd name="f36" fmla="+- f25 0 f1"/>
                <a:gd name="f37" fmla="*/ f26 1 f17"/>
                <a:gd name="f38" fmla="*/ f27 1 f18"/>
                <a:gd name="f39" fmla="*/ f28 1 f17"/>
                <a:gd name="f40" fmla="*/ f29 1 f17"/>
                <a:gd name="f41" fmla="*/ f30 1 f18"/>
                <a:gd name="f42" fmla="*/ f31 1 f18"/>
                <a:gd name="f43" fmla="*/ f32 f12 1"/>
                <a:gd name="f44" fmla="*/ f33 f12 1"/>
                <a:gd name="f45" fmla="*/ f35 f13 1"/>
                <a:gd name="f46" fmla="*/ f34 f13 1"/>
                <a:gd name="f47" fmla="*/ f37 f12 1"/>
                <a:gd name="f48" fmla="*/ f38 f13 1"/>
                <a:gd name="f49" fmla="*/ f39 f12 1"/>
                <a:gd name="f50" fmla="*/ f40 f12 1"/>
                <a:gd name="f51" fmla="*/ f41 f13 1"/>
                <a:gd name="f52" fmla="*/ f4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7" y="f48"/>
                </a:cxn>
                <a:cxn ang="f36">
                  <a:pos x="f49" y="f48"/>
                </a:cxn>
                <a:cxn ang="f36">
                  <a:pos x="f50" y="f51"/>
                </a:cxn>
                <a:cxn ang="f36">
                  <a:pos x="f49" y="f52"/>
                </a:cxn>
                <a:cxn ang="f36">
                  <a:pos x="f47" y="f52"/>
                </a:cxn>
                <a:cxn ang="f36">
                  <a:pos x="f47" y="f48"/>
                </a:cxn>
              </a:cxnLst>
              <a:rect l="f43" t="f46" r="f44" b="f45"/>
              <a:pathLst>
                <a:path w="5331926" h="601335">
                  <a:moveTo>
                    <a:pt x="f6" y="f8"/>
                  </a:moveTo>
                  <a:lnTo>
                    <a:pt x="f9" y="f8"/>
                  </a:lnTo>
                  <a:lnTo>
                    <a:pt x="f5" y="f9"/>
                  </a:lnTo>
                  <a:lnTo>
                    <a:pt x="f9" y="f10"/>
                  </a:lnTo>
                  <a:lnTo>
                    <a:pt x="f6" y="f10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DA251D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5503" tIns="87626" rIns="163577" bIns="87626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3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Calibri" pitchFamily="34"/>
                  <a:cs typeface="Arial"/>
                </a:rPr>
                <a:t>Научная база</a:t>
              </a: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xmlns="" id="{F65A53DF-AAB4-5A61-A615-CE633D6C9D8C}"/>
                </a:ext>
              </a:extLst>
            </p:cNvPr>
            <p:cNvSpPr/>
            <p:nvPr/>
          </p:nvSpPr>
          <p:spPr>
            <a:xfrm>
              <a:off x="553431" y="3804955"/>
              <a:ext cx="601336" cy="60133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3A6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xmlns="" id="{6ED9A49D-92CD-4AEC-B4E3-057C1DAECC35}"/>
                </a:ext>
              </a:extLst>
            </p:cNvPr>
            <p:cNvSpPr/>
            <p:nvPr/>
          </p:nvSpPr>
          <p:spPr>
            <a:xfrm>
              <a:off x="854104" y="4585798"/>
              <a:ext cx="5331930" cy="601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926"/>
                <a:gd name="f7" fmla="val 601335"/>
                <a:gd name="f8" fmla="val 601334"/>
                <a:gd name="f9" fmla="val 300667"/>
                <a:gd name="f10" fmla="val 1"/>
                <a:gd name="f11" fmla="+- 0 0 -90"/>
                <a:gd name="f12" fmla="*/ f3 1 5331926"/>
                <a:gd name="f13" fmla="*/ f4 1 601335"/>
                <a:gd name="f14" fmla="+- f7 0 f5"/>
                <a:gd name="f15" fmla="+- f6 0 f5"/>
                <a:gd name="f16" fmla="*/ f11 f0 1"/>
                <a:gd name="f17" fmla="*/ f15 1 5331926"/>
                <a:gd name="f18" fmla="*/ f14 1 601335"/>
                <a:gd name="f19" fmla="*/ 0 f15 1"/>
                <a:gd name="f20" fmla="*/ 0 f14 1"/>
                <a:gd name="f21" fmla="*/ 5031259 f15 1"/>
                <a:gd name="f22" fmla="*/ 5331926 f15 1"/>
                <a:gd name="f23" fmla="*/ 300668 f14 1"/>
                <a:gd name="f24" fmla="*/ 601335 f14 1"/>
                <a:gd name="f25" fmla="*/ f16 1 f2"/>
                <a:gd name="f26" fmla="*/ f19 1 5331926"/>
                <a:gd name="f27" fmla="*/ f20 1 601335"/>
                <a:gd name="f28" fmla="*/ f21 1 5331926"/>
                <a:gd name="f29" fmla="*/ f22 1 5331926"/>
                <a:gd name="f30" fmla="*/ f23 1 601335"/>
                <a:gd name="f31" fmla="*/ f24 1 601335"/>
                <a:gd name="f32" fmla="*/ f5 1 f17"/>
                <a:gd name="f33" fmla="*/ f6 1 f17"/>
                <a:gd name="f34" fmla="*/ f5 1 f18"/>
                <a:gd name="f35" fmla="*/ f7 1 f18"/>
                <a:gd name="f36" fmla="+- f25 0 f1"/>
                <a:gd name="f37" fmla="*/ f26 1 f17"/>
                <a:gd name="f38" fmla="*/ f27 1 f18"/>
                <a:gd name="f39" fmla="*/ f28 1 f17"/>
                <a:gd name="f40" fmla="*/ f29 1 f17"/>
                <a:gd name="f41" fmla="*/ f30 1 f18"/>
                <a:gd name="f42" fmla="*/ f31 1 f18"/>
                <a:gd name="f43" fmla="*/ f32 f12 1"/>
                <a:gd name="f44" fmla="*/ f33 f12 1"/>
                <a:gd name="f45" fmla="*/ f35 f13 1"/>
                <a:gd name="f46" fmla="*/ f34 f13 1"/>
                <a:gd name="f47" fmla="*/ f37 f12 1"/>
                <a:gd name="f48" fmla="*/ f38 f13 1"/>
                <a:gd name="f49" fmla="*/ f39 f12 1"/>
                <a:gd name="f50" fmla="*/ f40 f12 1"/>
                <a:gd name="f51" fmla="*/ f41 f13 1"/>
                <a:gd name="f52" fmla="*/ f4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7" y="f48"/>
                </a:cxn>
                <a:cxn ang="f36">
                  <a:pos x="f49" y="f48"/>
                </a:cxn>
                <a:cxn ang="f36">
                  <a:pos x="f50" y="f51"/>
                </a:cxn>
                <a:cxn ang="f36">
                  <a:pos x="f49" y="f52"/>
                </a:cxn>
                <a:cxn ang="f36">
                  <a:pos x="f47" y="f52"/>
                </a:cxn>
                <a:cxn ang="f36">
                  <a:pos x="f47" y="f48"/>
                </a:cxn>
              </a:cxnLst>
              <a:rect l="f43" t="f46" r="f44" b="f45"/>
              <a:pathLst>
                <a:path w="5331926" h="601335">
                  <a:moveTo>
                    <a:pt x="f6" y="f8"/>
                  </a:moveTo>
                  <a:lnTo>
                    <a:pt x="f9" y="f8"/>
                  </a:lnTo>
                  <a:lnTo>
                    <a:pt x="f5" y="f9"/>
                  </a:lnTo>
                  <a:lnTo>
                    <a:pt x="f9" y="f10"/>
                  </a:lnTo>
                  <a:lnTo>
                    <a:pt x="f6" y="f10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DA251D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5503" tIns="87626" rIns="163577" bIns="87626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3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Calibri" pitchFamily="34"/>
                  <a:cs typeface="Arial"/>
                </a:rPr>
                <a:t>Наглядность</a:t>
              </a: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8A888AC6-B674-F3B6-2BC9-5B92C3D38539}"/>
                </a:ext>
              </a:extLst>
            </p:cNvPr>
            <p:cNvSpPr/>
            <p:nvPr/>
          </p:nvSpPr>
          <p:spPr>
            <a:xfrm>
              <a:off x="553431" y="4585798"/>
              <a:ext cx="601336" cy="60133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3A6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29826C1D-1E05-0BD7-88E4-0C8D7E9C51C8}"/>
                </a:ext>
              </a:extLst>
            </p:cNvPr>
            <p:cNvSpPr/>
            <p:nvPr/>
          </p:nvSpPr>
          <p:spPr>
            <a:xfrm>
              <a:off x="854104" y="5366631"/>
              <a:ext cx="5331930" cy="601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926"/>
                <a:gd name="f7" fmla="val 601335"/>
                <a:gd name="f8" fmla="val 601334"/>
                <a:gd name="f9" fmla="val 300667"/>
                <a:gd name="f10" fmla="val 1"/>
                <a:gd name="f11" fmla="+- 0 0 -90"/>
                <a:gd name="f12" fmla="*/ f3 1 5331926"/>
                <a:gd name="f13" fmla="*/ f4 1 601335"/>
                <a:gd name="f14" fmla="+- f7 0 f5"/>
                <a:gd name="f15" fmla="+- f6 0 f5"/>
                <a:gd name="f16" fmla="*/ f11 f0 1"/>
                <a:gd name="f17" fmla="*/ f15 1 5331926"/>
                <a:gd name="f18" fmla="*/ f14 1 601335"/>
                <a:gd name="f19" fmla="*/ 0 f15 1"/>
                <a:gd name="f20" fmla="*/ 0 f14 1"/>
                <a:gd name="f21" fmla="*/ 5031259 f15 1"/>
                <a:gd name="f22" fmla="*/ 5331926 f15 1"/>
                <a:gd name="f23" fmla="*/ 300668 f14 1"/>
                <a:gd name="f24" fmla="*/ 601335 f14 1"/>
                <a:gd name="f25" fmla="*/ f16 1 f2"/>
                <a:gd name="f26" fmla="*/ f19 1 5331926"/>
                <a:gd name="f27" fmla="*/ f20 1 601335"/>
                <a:gd name="f28" fmla="*/ f21 1 5331926"/>
                <a:gd name="f29" fmla="*/ f22 1 5331926"/>
                <a:gd name="f30" fmla="*/ f23 1 601335"/>
                <a:gd name="f31" fmla="*/ f24 1 601335"/>
                <a:gd name="f32" fmla="*/ f5 1 f17"/>
                <a:gd name="f33" fmla="*/ f6 1 f17"/>
                <a:gd name="f34" fmla="*/ f5 1 f18"/>
                <a:gd name="f35" fmla="*/ f7 1 f18"/>
                <a:gd name="f36" fmla="+- f25 0 f1"/>
                <a:gd name="f37" fmla="*/ f26 1 f17"/>
                <a:gd name="f38" fmla="*/ f27 1 f18"/>
                <a:gd name="f39" fmla="*/ f28 1 f17"/>
                <a:gd name="f40" fmla="*/ f29 1 f17"/>
                <a:gd name="f41" fmla="*/ f30 1 f18"/>
                <a:gd name="f42" fmla="*/ f31 1 f18"/>
                <a:gd name="f43" fmla="*/ f32 f12 1"/>
                <a:gd name="f44" fmla="*/ f33 f12 1"/>
                <a:gd name="f45" fmla="*/ f35 f13 1"/>
                <a:gd name="f46" fmla="*/ f34 f13 1"/>
                <a:gd name="f47" fmla="*/ f37 f12 1"/>
                <a:gd name="f48" fmla="*/ f38 f13 1"/>
                <a:gd name="f49" fmla="*/ f39 f12 1"/>
                <a:gd name="f50" fmla="*/ f40 f12 1"/>
                <a:gd name="f51" fmla="*/ f41 f13 1"/>
                <a:gd name="f52" fmla="*/ f4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7" y="f48"/>
                </a:cxn>
                <a:cxn ang="f36">
                  <a:pos x="f49" y="f48"/>
                </a:cxn>
                <a:cxn ang="f36">
                  <a:pos x="f50" y="f51"/>
                </a:cxn>
                <a:cxn ang="f36">
                  <a:pos x="f49" y="f52"/>
                </a:cxn>
                <a:cxn ang="f36">
                  <a:pos x="f47" y="f52"/>
                </a:cxn>
                <a:cxn ang="f36">
                  <a:pos x="f47" y="f48"/>
                </a:cxn>
              </a:cxnLst>
              <a:rect l="f43" t="f46" r="f44" b="f45"/>
              <a:pathLst>
                <a:path w="5331926" h="601335">
                  <a:moveTo>
                    <a:pt x="f6" y="f8"/>
                  </a:moveTo>
                  <a:lnTo>
                    <a:pt x="f9" y="f8"/>
                  </a:lnTo>
                  <a:lnTo>
                    <a:pt x="f5" y="f9"/>
                  </a:lnTo>
                  <a:lnTo>
                    <a:pt x="f9" y="f10"/>
                  </a:lnTo>
                  <a:lnTo>
                    <a:pt x="f6" y="f10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DA251D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5503" tIns="87626" rIns="163577" bIns="87626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3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Calibri" pitchFamily="34"/>
                  <a:cs typeface="Arial"/>
                </a:rPr>
                <a:t>Актуальность</a:t>
              </a: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xmlns="" id="{49F5A8F4-6D2B-FE4E-BA2A-19DEBCAF1302}"/>
                </a:ext>
              </a:extLst>
            </p:cNvPr>
            <p:cNvSpPr/>
            <p:nvPr/>
          </p:nvSpPr>
          <p:spPr>
            <a:xfrm>
              <a:off x="553431" y="5366641"/>
              <a:ext cx="601336" cy="60133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3A6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6" name="AutoShape 2" descr="Флажок со сплошной заливкой">
            <a:extLst>
              <a:ext uri="{FF2B5EF4-FFF2-40B4-BE49-F238E27FC236}">
                <a16:creationId xmlns:a16="http://schemas.microsoft.com/office/drawing/2014/main" xmlns="" id="{499C98F3-660B-4FC8-DBD3-965671889F00}"/>
              </a:ext>
            </a:extLst>
          </p:cNvPr>
          <p:cNvSpPr/>
          <p:nvPr/>
        </p:nvSpPr>
        <p:spPr>
          <a:xfrm>
            <a:off x="212726" y="-14446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AutoShape 4" descr="Флажок со сплошной заливкой">
            <a:extLst>
              <a:ext uri="{FF2B5EF4-FFF2-40B4-BE49-F238E27FC236}">
                <a16:creationId xmlns:a16="http://schemas.microsoft.com/office/drawing/2014/main" xmlns="" id="{F5DD198F-CA1A-4BEE-F373-E7A87BE9FD0C}"/>
              </a:ext>
            </a:extLst>
          </p:cNvPr>
          <p:cNvSpPr/>
          <p:nvPr/>
        </p:nvSpPr>
        <p:spPr>
          <a:xfrm>
            <a:off x="365129" y="793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AutoShape 6" descr="Флажок со сплошной заливкой">
            <a:extLst>
              <a:ext uri="{FF2B5EF4-FFF2-40B4-BE49-F238E27FC236}">
                <a16:creationId xmlns:a16="http://schemas.microsoft.com/office/drawing/2014/main" xmlns="" id="{C950BFEE-AEB0-DDD3-B12D-1C4D88F031C6}"/>
              </a:ext>
            </a:extLst>
          </p:cNvPr>
          <p:cNvSpPr/>
          <p:nvPr/>
        </p:nvSpPr>
        <p:spPr>
          <a:xfrm>
            <a:off x="517522" y="160340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19" name="Picture 8" descr="проверка, галочка значок">
            <a:extLst>
              <a:ext uri="{FF2B5EF4-FFF2-40B4-BE49-F238E27FC236}">
                <a16:creationId xmlns:a16="http://schemas.microsoft.com/office/drawing/2014/main" xmlns="" id="{6C18B0C6-767A-D545-CA67-03B888DACA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9180" y="2190560"/>
            <a:ext cx="780757" cy="5841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8" descr="проверка, галочка значок">
            <a:extLst>
              <a:ext uri="{FF2B5EF4-FFF2-40B4-BE49-F238E27FC236}">
                <a16:creationId xmlns:a16="http://schemas.microsoft.com/office/drawing/2014/main" xmlns="" id="{F2C23034-787F-800C-D55B-66B53FBB69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9180" y="2983033"/>
            <a:ext cx="780757" cy="5841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8" descr="проверка, галочка значок">
            <a:extLst>
              <a:ext uri="{FF2B5EF4-FFF2-40B4-BE49-F238E27FC236}">
                <a16:creationId xmlns:a16="http://schemas.microsoft.com/office/drawing/2014/main" xmlns="" id="{FA9ACECA-004A-92BC-3D9D-ABF661CACE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9180" y="3752656"/>
            <a:ext cx="780757" cy="5841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Picture 8" descr="проверка, галочка значок">
            <a:extLst>
              <a:ext uri="{FF2B5EF4-FFF2-40B4-BE49-F238E27FC236}">
                <a16:creationId xmlns:a16="http://schemas.microsoft.com/office/drawing/2014/main" xmlns="" id="{FFA99E6A-1D12-05A6-3F38-972BEBD104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9180" y="4552756"/>
            <a:ext cx="780757" cy="5841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Picture 8" descr="проверка, галочка значок">
            <a:extLst>
              <a:ext uri="{FF2B5EF4-FFF2-40B4-BE49-F238E27FC236}">
                <a16:creationId xmlns:a16="http://schemas.microsoft.com/office/drawing/2014/main" xmlns="" id="{7D082147-E0B4-EC67-3386-BD4A1ED02B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9180" y="5314753"/>
            <a:ext cx="780757" cy="58413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6;p20">
            <a:extLst>
              <a:ext uri="{FF2B5EF4-FFF2-40B4-BE49-F238E27FC236}">
                <a16:creationId xmlns:a16="http://schemas.microsoft.com/office/drawing/2014/main" xmlns="" id="{8D8F3D41-E7F2-8A59-4776-A94517CD57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28E8C98-D105-4B26-A566-7BC0A092C65A}" type="slidenum">
              <a:t>9</a:t>
            </a:fld>
            <a:endParaRPr lang="ru-RU"/>
          </a:p>
        </p:txBody>
      </p:sp>
      <p:sp>
        <p:nvSpPr>
          <p:cNvPr id="3" name="Google Shape;167;p20">
            <a:extLst>
              <a:ext uri="{FF2B5EF4-FFF2-40B4-BE49-F238E27FC236}">
                <a16:creationId xmlns:a16="http://schemas.microsoft.com/office/drawing/2014/main" xmlns="" id="{BB777C55-E0C6-4AAD-E18A-EC84B6A7818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Текущие результаты команды</a:t>
            </a:r>
          </a:p>
        </p:txBody>
      </p:sp>
      <p:graphicFrame>
        <p:nvGraphicFramePr>
          <p:cNvPr id="4" name="Объект 6">
            <a:extLst>
              <a:ext uri="{FF2B5EF4-FFF2-40B4-BE49-F238E27FC236}">
                <a16:creationId xmlns:a16="http://schemas.microsoft.com/office/drawing/2014/main" xmlns="" id="{F794C7C4-4EB2-5702-8695-DF81A3D73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1673"/>
              </p:ext>
            </p:extLst>
          </p:nvPr>
        </p:nvGraphicFramePr>
        <p:xfrm>
          <a:off x="1207273" y="984286"/>
          <a:ext cx="10012270" cy="5543103"/>
        </p:xfrm>
        <a:graphic>
          <a:graphicData uri="http://schemas.openxmlformats.org/drawingml/2006/table">
            <a:tbl>
              <a:tblPr firstRow="1" bandRow="1">
                <a:effectLst/>
                <a:tableStyleId>{5A111915-BE36-4E01-A7E5-04B1672EAD32}</a:tableStyleId>
              </a:tblPr>
              <a:tblGrid>
                <a:gridCol w="5892027">
                  <a:extLst>
                    <a:ext uri="{9D8B030D-6E8A-4147-A177-3AD203B41FA5}">
                      <a16:colId xmlns:a16="http://schemas.microsoft.com/office/drawing/2014/main" xmlns="" val="2908406607"/>
                    </a:ext>
                  </a:extLst>
                </a:gridCol>
                <a:gridCol w="4120243">
                  <a:extLst>
                    <a:ext uri="{9D8B030D-6E8A-4147-A177-3AD203B41FA5}">
                      <a16:colId xmlns:a16="http://schemas.microsoft.com/office/drawing/2014/main" xmlns="" val="3229354458"/>
                    </a:ext>
                  </a:extLst>
                </a:gridCol>
              </a:tblGrid>
              <a:tr h="883963"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этапа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u="none" strike="noStrike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выполнения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72169205"/>
                  </a:ext>
                </a:extLst>
              </a:tr>
              <a:tr h="1526543"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Концепция промышленной лабораторной установки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01.09.2023 – 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30.11.2023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6002724"/>
                  </a:ext>
                </a:extLst>
              </a:tr>
              <a:tr h="1450217"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Прототип 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продукта 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01.12.2023 – 30.11.2024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83598526"/>
                  </a:ext>
                </a:extLst>
              </a:tr>
              <a:tr h="1682380">
                <a:tc>
                  <a:txBody>
                    <a:bodyPr/>
                    <a:lstStyle/>
                    <a:p>
                      <a:pPr marL="0" lvl="0" algn="ctr" defTabSz="1172260" rtl="0" hangingPunct="1"/>
                      <a:r>
                        <a:rPr lang="ru-RU" sz="2400" b="1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Ввод решения в опытную </a:t>
                      </a:r>
                      <a:r>
                        <a:rPr lang="ru-RU" sz="2400" b="1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эксплуатацию</a:t>
                      </a:r>
                      <a:r>
                        <a:rPr lang="en-US" sz="2400" b="1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 </a:t>
                      </a:r>
                      <a:r>
                        <a:rPr lang="ru-RU" sz="2400" b="1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его отладка и доработка</a:t>
                      </a:r>
                      <a:endParaRPr lang="ru-RU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01.12.2024</a:t>
                      </a:r>
                      <a:r>
                        <a:rPr lang="ru-RU" sz="2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ru-RU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28.02.2025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2415673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3;p21">
            <a:extLst>
              <a:ext uri="{FF2B5EF4-FFF2-40B4-BE49-F238E27FC236}">
                <a16:creationId xmlns:a16="http://schemas.microsoft.com/office/drawing/2014/main" xmlns="" id="{8BF5A8A3-ADA9-897E-E450-7F461D55C18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План развития стартап-проекта</a:t>
            </a:r>
          </a:p>
        </p:txBody>
      </p:sp>
      <p:sp>
        <p:nvSpPr>
          <p:cNvPr id="3" name="Google Shape;174;p21">
            <a:extLst>
              <a:ext uri="{FF2B5EF4-FFF2-40B4-BE49-F238E27FC236}">
                <a16:creationId xmlns:a16="http://schemas.microsoft.com/office/drawing/2014/main" xmlns="" id="{FABE3E1B-79A3-134B-3302-7EC235ECBB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3776CBE-8546-4CD0-9531-68CD863B775D}" type="slidenum">
              <a:t>10</a:t>
            </a:fld>
            <a:endParaRPr lang="ru-RU"/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xmlns="" id="{1FAE69A7-5E20-66EC-7B9D-C28B57AFA079}"/>
              </a:ext>
            </a:extLst>
          </p:cNvPr>
          <p:cNvSpPr txBox="1"/>
          <p:nvPr/>
        </p:nvSpPr>
        <p:spPr>
          <a:xfrm>
            <a:off x="257103" y="1026495"/>
            <a:ext cx="4010097" cy="11541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Calibri" pitchFamily="34"/>
                <a:cs typeface="Arial"/>
              </a:rPr>
              <a:t>Срок реализации </a:t>
            </a:r>
            <a:r>
              <a:rPr lang="ru-RU" sz="2300" b="0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Calibri" pitchFamily="34"/>
                <a:cs typeface="Arial"/>
              </a:rPr>
              <a:t>проекта: </a:t>
            </a:r>
            <a:r>
              <a:rPr lang="ru-RU" sz="2300" b="1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Calibri" pitchFamily="34"/>
                <a:cs typeface="Arial"/>
              </a:rPr>
              <a:t>18 месяцев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372435" y="4046105"/>
            <a:ext cx="2745505" cy="1663474"/>
          </a:xfrm>
          <a:prstGeom prst="roundRect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научно-исследовательской лаборатории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98723" y="4863327"/>
            <a:ext cx="2745505" cy="166347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информационного ресурса для хранения данных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98723" y="2936458"/>
            <a:ext cx="2745505" cy="166347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Доработка ПО для сбора и анализа данных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98723" y="991278"/>
            <a:ext cx="2745505" cy="166347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опытных партий минеральных удобрений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33140" y="2936458"/>
            <a:ext cx="2745505" cy="1663474"/>
          </a:xfrm>
          <a:prstGeom prst="roundRect">
            <a:avLst/>
          </a:pr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лабораторной промышленной установки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372433" y="1823015"/>
            <a:ext cx="2745505" cy="1663474"/>
          </a:xfrm>
          <a:prstGeom prst="roundRect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Выработка рекомендаций по созданию удобрений</a:t>
            </a:r>
          </a:p>
        </p:txBody>
      </p:sp>
      <p:sp>
        <p:nvSpPr>
          <p:cNvPr id="41" name="Стрелка вправо 40"/>
          <p:cNvSpPr/>
          <p:nvPr/>
        </p:nvSpPr>
        <p:spPr>
          <a:xfrm>
            <a:off x="3846286" y="3406868"/>
            <a:ext cx="420914" cy="722654"/>
          </a:xfrm>
          <a:prstGeom prst="rightArrow">
            <a:avLst/>
          </a:pr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7627258" y="3406868"/>
            <a:ext cx="420914" cy="72265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22">
            <a:extLst>
              <a:ext uri="{FF2B5EF4-FFF2-40B4-BE49-F238E27FC236}">
                <a16:creationId xmlns:a16="http://schemas.microsoft.com/office/drawing/2014/main" xmlns="" id="{AF416671-F8BA-4FDF-9454-F35DDF01F2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49F11C8A-A3D7-4C5D-B4B7-A4B18F2C985C}" type="slidenum">
              <a:t>11</a:t>
            </a:fld>
            <a:endParaRPr lang="ru-RU"/>
          </a:p>
        </p:txBody>
      </p:sp>
      <p:sp>
        <p:nvSpPr>
          <p:cNvPr id="3" name="Google Shape;181;p22">
            <a:extLst>
              <a:ext uri="{FF2B5EF4-FFF2-40B4-BE49-F238E27FC236}">
                <a16:creationId xmlns:a16="http://schemas.microsoft.com/office/drawing/2014/main" xmlns="" id="{A6432B86-1DF3-648A-99C1-81962DBB3A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Предложение для инвестора</a:t>
            </a:r>
          </a:p>
        </p:txBody>
      </p:sp>
      <p:sp>
        <p:nvSpPr>
          <p:cNvPr id="4" name="Google Shape;182;p22">
            <a:extLst>
              <a:ext uri="{FF2B5EF4-FFF2-40B4-BE49-F238E27FC236}">
                <a16:creationId xmlns:a16="http://schemas.microsoft.com/office/drawing/2014/main" xmlns="" id="{507041ED-662E-9604-F3EB-F1A98B8720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520" y="983007"/>
            <a:ext cx="9579509" cy="5633691"/>
          </a:xfrm>
        </p:spPr>
        <p:txBody>
          <a:bodyPr/>
          <a:lstStyle/>
          <a:p>
            <a:pPr marL="2039" lvl="0" indent="-2039">
              <a:spcBef>
                <a:spcPts val="0"/>
              </a:spcBef>
            </a:pPr>
            <a:r>
              <a:rPr lang="ru-RU" b="1" dirty="0"/>
              <a:t>Статьи расходов: </a:t>
            </a:r>
            <a:endParaRPr lang="ru-RU" b="1" dirty="0" smtClean="0"/>
          </a:p>
          <a:p>
            <a:pPr marL="2039" lvl="0" indent="-2039">
              <a:spcBef>
                <a:spcPts val="0"/>
              </a:spcBef>
            </a:pPr>
            <a:endParaRPr lang="ru-RU" b="1" dirty="0"/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Pts val="2300"/>
            </a:pPr>
            <a:r>
              <a:rPr lang="ru-RU" b="1" dirty="0"/>
              <a:t>Оплата труда исполнителей </a:t>
            </a:r>
            <a:r>
              <a:rPr lang="ru-RU" dirty="0"/>
              <a:t>– </a:t>
            </a:r>
            <a:r>
              <a:rPr lang="ru-RU" dirty="0" smtClean="0"/>
              <a:t>7 200 000 </a:t>
            </a:r>
            <a:r>
              <a:rPr lang="ru-RU" dirty="0"/>
              <a:t>рублей </a:t>
            </a:r>
            <a:br>
              <a:rPr lang="ru-RU" dirty="0"/>
            </a:br>
            <a:r>
              <a:rPr lang="ru-RU" b="1" dirty="0"/>
              <a:t>Оплата труда научного руководителя </a:t>
            </a:r>
            <a:r>
              <a:rPr lang="ru-RU" dirty="0"/>
              <a:t>– </a:t>
            </a:r>
            <a:r>
              <a:rPr lang="ru-RU" dirty="0" smtClean="0"/>
              <a:t>720 000 </a:t>
            </a:r>
            <a:r>
              <a:rPr lang="ru-RU" dirty="0"/>
              <a:t>рублей </a:t>
            </a:r>
            <a:br>
              <a:rPr lang="ru-RU" dirty="0"/>
            </a:br>
            <a:r>
              <a:rPr lang="ru-RU" b="1" dirty="0"/>
              <a:t>Прочие расходы </a:t>
            </a:r>
            <a:r>
              <a:rPr lang="ru-RU" dirty="0"/>
              <a:t>(приобретение материалов, оборудования и др.) – </a:t>
            </a:r>
            <a:r>
              <a:rPr lang="ru-RU" dirty="0" smtClean="0"/>
              <a:t>6 880 </a:t>
            </a:r>
            <a:r>
              <a:rPr lang="ru-RU" dirty="0" smtClean="0"/>
              <a:t>000 </a:t>
            </a:r>
            <a:r>
              <a:rPr lang="ru-RU" dirty="0"/>
              <a:t>рублей </a:t>
            </a:r>
            <a:br>
              <a:rPr lang="ru-RU" dirty="0"/>
            </a:br>
            <a:r>
              <a:rPr lang="ru-RU" b="1" dirty="0"/>
              <a:t>Накладные расходы </a:t>
            </a:r>
            <a:r>
              <a:rPr lang="ru-RU" dirty="0"/>
              <a:t>–  </a:t>
            </a:r>
            <a:r>
              <a:rPr lang="ru-RU" dirty="0" smtClean="0"/>
              <a:t>1 200 000 рублей</a:t>
            </a: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Pts val="2300"/>
            </a:pPr>
            <a:endParaRPr lang="ru-RU" dirty="0"/>
          </a:p>
          <a:p>
            <a:pPr marL="0" lvl="0" indent="0">
              <a:spcBef>
                <a:spcPts val="0"/>
              </a:spcBef>
            </a:pPr>
            <a:r>
              <a:rPr lang="ru-RU" dirty="0"/>
              <a:t>Общая стоимость проекта </a:t>
            </a:r>
            <a:r>
              <a:rPr lang="ru-RU" b="1" dirty="0"/>
              <a:t>–</a:t>
            </a:r>
            <a:r>
              <a:rPr lang="ru-RU" dirty="0"/>
              <a:t> </a:t>
            </a:r>
            <a:r>
              <a:rPr lang="ru-RU" b="1" dirty="0" smtClean="0"/>
              <a:t>16 000 </a:t>
            </a:r>
            <a:r>
              <a:rPr lang="ru-RU" b="1" dirty="0"/>
              <a:t>000 рублей </a:t>
            </a:r>
          </a:p>
          <a:p>
            <a:pPr marL="0" lvl="0" indent="0">
              <a:spcBef>
                <a:spcPts val="0"/>
              </a:spcBef>
            </a:pPr>
            <a:endParaRPr lang="ru-RU" dirty="0"/>
          </a:p>
          <a:p>
            <a:pPr marL="0" lvl="0" indent="0">
              <a:spcBef>
                <a:spcPts val="0"/>
              </a:spcBef>
            </a:pPr>
            <a:r>
              <a:rPr lang="ru-RU" b="1" dirty="0"/>
              <a:t>Инвестор получает: 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dirty="0"/>
              <a:t>Бесплатное пользование </a:t>
            </a:r>
            <a:r>
              <a:rPr lang="ru-RU" dirty="0" smtClean="0"/>
              <a:t>установкой</a:t>
            </a:r>
            <a:endParaRPr lang="ru-RU" dirty="0"/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dirty="0"/>
              <a:t>Рекламу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dirty="0"/>
              <a:t>Процент </a:t>
            </a:r>
            <a:r>
              <a:rPr lang="ru-RU" dirty="0" smtClean="0"/>
              <a:t>от продаж </a:t>
            </a:r>
            <a:r>
              <a:rPr lang="ru-RU" dirty="0"/>
              <a:t>в течении следующих пяти лет </a:t>
            </a:r>
          </a:p>
        </p:txBody>
      </p:sp>
      <p:pic>
        <p:nvPicPr>
          <p:cNvPr id="5" name="Picture 2" descr="деловой человек&#10;, мужчины, деньги, доллар, бизнесмен, банкир, финансовые, менеджер, бизнес, инвестор значок">
            <a:extLst>
              <a:ext uri="{FF2B5EF4-FFF2-40B4-BE49-F238E27FC236}">
                <a16:creationId xmlns:a16="http://schemas.microsoft.com/office/drawing/2014/main" xmlns="" id="{0A3554A5-12D6-C26F-5A2D-9FFC7C87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49652" y="4170797"/>
            <a:ext cx="1713686" cy="171368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7;p23">
            <a:extLst>
              <a:ext uri="{FF2B5EF4-FFF2-40B4-BE49-F238E27FC236}">
                <a16:creationId xmlns:a16="http://schemas.microsoft.com/office/drawing/2014/main" xmlns="" id="{46840993-1207-A3F2-7EDD-3080785EC9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22AAA7C-F05A-432F-9864-444FBFC0779B}" type="slidenum">
              <a:t>12</a:t>
            </a:fld>
            <a:endParaRPr lang="ru-RU"/>
          </a:p>
        </p:txBody>
      </p:sp>
      <p:sp>
        <p:nvSpPr>
          <p:cNvPr id="3" name="Google Shape;188;p23">
            <a:extLst>
              <a:ext uri="{FF2B5EF4-FFF2-40B4-BE49-F238E27FC236}">
                <a16:creationId xmlns:a16="http://schemas.microsoft.com/office/drawing/2014/main" xmlns="" id="{833D8FFC-AEBA-B8FD-927E-2F0C8E5269A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Команда «Факел»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22" y="881095"/>
            <a:ext cx="1529816" cy="1529816"/>
          </a:xfrm>
          <a:prstGeom prst="ellipse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90038" y="887715"/>
            <a:ext cx="2159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Виктор Александрович </a:t>
            </a:r>
            <a:r>
              <a:rPr lang="ru-RU" sz="1600" dirty="0" err="1"/>
              <a:t>Шабалов</a:t>
            </a:r>
            <a:r>
              <a:rPr lang="ru-RU" sz="1600" dirty="0"/>
              <a:t> </a:t>
            </a:r>
            <a:endParaRPr lang="ru-RU" sz="1600" dirty="0" smtClean="0"/>
          </a:p>
          <a:p>
            <a:r>
              <a:rPr lang="ru-RU" sz="1600" dirty="0"/>
              <a:t>Доцент кафедры КФС</a:t>
            </a:r>
            <a:endParaRPr lang="ru-RU" sz="1600" dirty="0" smtClean="0"/>
          </a:p>
          <a:p>
            <a:r>
              <a:rPr lang="en-US" sz="1600" dirty="0" smtClean="0"/>
              <a:t>vashabalov@chsu.ru</a:t>
            </a:r>
            <a:endParaRPr lang="ru-RU" sz="1600" dirty="0" smtClean="0"/>
          </a:p>
          <a:p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9401574" y="1866260"/>
            <a:ext cx="2354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Сидоренко Татьяна </a:t>
            </a:r>
            <a:r>
              <a:rPr lang="ru-RU" sz="1600" dirty="0" smtClean="0"/>
              <a:t>Владимировна</a:t>
            </a:r>
          </a:p>
          <a:p>
            <a:r>
              <a:rPr lang="ru-RU" sz="1600" dirty="0" smtClean="0"/>
              <a:t>Наладчик</a:t>
            </a:r>
            <a:r>
              <a:rPr lang="ru-RU" sz="1600" dirty="0"/>
              <a:t>, педант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94045" y="3422020"/>
            <a:ext cx="28148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Гришина Маргарита </a:t>
            </a:r>
            <a:r>
              <a:rPr lang="ru-RU" sz="1600" dirty="0" smtClean="0"/>
              <a:t>Александровна</a:t>
            </a:r>
          </a:p>
          <a:p>
            <a:r>
              <a:rPr lang="ru-RU" sz="1600" dirty="0" err="1" smtClean="0"/>
              <a:t>Мотиватор</a:t>
            </a:r>
            <a:endParaRPr lang="ru-RU" sz="1600" dirty="0" smtClean="0"/>
          </a:p>
          <a:p>
            <a:r>
              <a:rPr lang="ru-RU" sz="1600" dirty="0" smtClean="0"/>
              <a:t>Генератор </a:t>
            </a:r>
            <a:r>
              <a:rPr lang="ru-RU" sz="1600" dirty="0"/>
              <a:t>идей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17" y="3169777"/>
            <a:ext cx="1580728" cy="1581704"/>
          </a:xfrm>
          <a:prstGeom prst="ellipse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70" y="1484885"/>
            <a:ext cx="1581704" cy="1581704"/>
          </a:xfrm>
          <a:prstGeom prst="ellipse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9" y="1484885"/>
            <a:ext cx="1581704" cy="1581704"/>
          </a:xfrm>
          <a:prstGeom prst="ellipse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5" y="3189523"/>
            <a:ext cx="1580728" cy="1542212"/>
          </a:xfrm>
          <a:prstGeom prst="ellipse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903413" y="1639962"/>
            <a:ext cx="2354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Иванова Татьяна </a:t>
            </a:r>
            <a:r>
              <a:rPr lang="ru-RU" sz="1600" dirty="0" smtClean="0"/>
              <a:t>Михайловна</a:t>
            </a:r>
          </a:p>
          <a:p>
            <a:r>
              <a:rPr lang="ru-RU" sz="1600" dirty="0" smtClean="0"/>
              <a:t>Лидер</a:t>
            </a:r>
          </a:p>
          <a:p>
            <a:r>
              <a:rPr lang="ru-RU" sz="1600" dirty="0" smtClean="0"/>
              <a:t>89115273579</a:t>
            </a:r>
          </a:p>
          <a:p>
            <a:r>
              <a:rPr lang="ru-RU" sz="1600" dirty="0" smtClean="0"/>
              <a:t>tanaivanovva@gmail.com</a:t>
            </a:r>
            <a:endParaRPr lang="ru-RU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1903413" y="3545131"/>
            <a:ext cx="2814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Поворочаева</a:t>
            </a:r>
            <a:r>
              <a:rPr lang="ru-RU" sz="1600" dirty="0"/>
              <a:t> Валерия </a:t>
            </a:r>
            <a:r>
              <a:rPr lang="ru-RU" sz="1600" dirty="0" smtClean="0"/>
              <a:t>Алексеевна</a:t>
            </a:r>
          </a:p>
          <a:p>
            <a:r>
              <a:rPr lang="ru-RU" sz="1600" dirty="0" smtClean="0"/>
              <a:t>Исполнитель</a:t>
            </a:r>
            <a:endParaRPr lang="ru-RU" sz="16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70" y="3189523"/>
            <a:ext cx="1542212" cy="1542212"/>
          </a:xfrm>
          <a:prstGeom prst="ellipse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375611" y="3545131"/>
            <a:ext cx="2814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Тонышев</a:t>
            </a:r>
            <a:r>
              <a:rPr lang="ru-RU" sz="1600" dirty="0"/>
              <a:t> Вячеслав </a:t>
            </a:r>
            <a:r>
              <a:rPr lang="ru-RU" sz="1600" dirty="0" smtClean="0"/>
              <a:t>Дмитриевич</a:t>
            </a:r>
          </a:p>
          <a:p>
            <a:r>
              <a:rPr lang="ru-RU" sz="1600" dirty="0" smtClean="0"/>
              <a:t>Наладчик-исполнитель</a:t>
            </a:r>
            <a:endParaRPr lang="ru-RU" sz="1600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41" y="4843824"/>
            <a:ext cx="1529816" cy="1529816"/>
          </a:xfrm>
          <a:prstGeom prst="ellipse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542157" y="5193233"/>
            <a:ext cx="215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Городилов Кирилл </a:t>
            </a:r>
            <a:r>
              <a:rPr lang="ru-RU" sz="1600" dirty="0" smtClean="0"/>
              <a:t>Вячеславович</a:t>
            </a:r>
          </a:p>
          <a:p>
            <a:r>
              <a:rPr lang="ru-RU" sz="1600" dirty="0" smtClean="0"/>
              <a:t>Критик</a:t>
            </a:r>
            <a:endParaRPr lang="ru-RU" sz="1600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5" y="4843825"/>
            <a:ext cx="1529816" cy="1529816"/>
          </a:xfrm>
          <a:prstGeom prst="ellipse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53477" y="5193234"/>
            <a:ext cx="215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Тимошичева</a:t>
            </a:r>
            <a:r>
              <a:rPr lang="ru-RU" sz="1600" dirty="0"/>
              <a:t> Лидия </a:t>
            </a:r>
            <a:r>
              <a:rPr lang="ru-RU" sz="1600" dirty="0" smtClean="0"/>
              <a:t>Ивановна</a:t>
            </a:r>
          </a:p>
          <a:p>
            <a:r>
              <a:rPr lang="ru-RU" sz="1600" dirty="0" smtClean="0"/>
              <a:t>Исполнитель</a:t>
            </a:r>
            <a:endParaRPr lang="ru-RU" sz="16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70" y="4843825"/>
            <a:ext cx="1529816" cy="1529816"/>
          </a:xfrm>
          <a:prstGeom prst="ellipse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362082" y="5193234"/>
            <a:ext cx="215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Семёновых</a:t>
            </a:r>
            <a:r>
              <a:rPr lang="ru-RU" sz="1600" dirty="0"/>
              <a:t> Тимофей </a:t>
            </a:r>
            <a:r>
              <a:rPr lang="ru-RU" sz="1600" dirty="0" smtClean="0"/>
              <a:t>Анатольевич</a:t>
            </a:r>
          </a:p>
          <a:p>
            <a:r>
              <a:rPr lang="ru-RU" sz="1600" dirty="0" smtClean="0"/>
              <a:t>Медиа-редактор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395</Words>
  <Application>Microsoft Office PowerPoint</Application>
  <PresentationFormat>Произвольный</PresentationFormat>
  <Paragraphs>132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Разработка промышленной лабораторной установки для изготовления опытных  партий минеральных удобрений </vt:lpstr>
      <vt:lpstr>Актуальность проекта</vt:lpstr>
      <vt:lpstr>Проблема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 «Факел»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промышленной лабораторной установки для изготовления опытных  партий новых минеральных удобрений</dc:title>
  <dc:creator>Valeria</dc:creator>
  <cp:lastModifiedBy>Татьяна Сидоренко</cp:lastModifiedBy>
  <cp:revision>103</cp:revision>
  <dcterms:modified xsi:type="dcterms:W3CDTF">2023-11-20T12:43:01Z</dcterms:modified>
</cp:coreProperties>
</file>