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60" r:id="rId5"/>
    <p:sldId id="269" r:id="rId6"/>
    <p:sldId id="258" r:id="rId7"/>
    <p:sldId id="261" r:id="rId8"/>
    <p:sldId id="262" r:id="rId9"/>
    <p:sldId id="263" r:id="rId10"/>
    <p:sldId id="264" r:id="rId11"/>
    <p:sldId id="270" r:id="rId12"/>
    <p:sldId id="265" r:id="rId13"/>
    <p:sldId id="271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54"/>
    <p:restoredTop sz="96327"/>
  </p:normalViewPr>
  <p:slideViewPr>
    <p:cSldViewPr snapToGrid="0">
      <p:cViewPr>
        <p:scale>
          <a:sx n="130" d="100"/>
          <a:sy n="130" d="100"/>
        </p:scale>
        <p:origin x="16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9CD3A-0203-22A7-778E-85AB3EDD0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5FA776-4F00-6055-463F-DDD98CFBE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EE6EDD-D559-862D-095B-D9989DDF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E47015-574D-7B7E-B176-575FEB6E6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50C985-CF31-0ABD-6959-649FA95B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1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44D7B-95CD-B431-469E-F9796069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270BF-5B38-C584-4527-893D95084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535479-E8AC-5FAC-55E4-8D36D739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F7585-A495-FE45-EAA0-691C2B29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5CEFE4-6F4E-C133-BED1-7B89FB7EE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94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DC967-8C84-FD00-835D-849621B6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661539-C2F4-D7AC-D3AB-228A7E0D6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BCA9C5-E878-B2AD-35F8-4F7D1620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AA3BB2-59F2-68BD-C379-BB01E1777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902B81-9E46-3B2B-5C8D-965E124F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77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F28C6-A475-C456-EE56-59EF1F03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99568-6EB0-CA0E-1AF4-9FB16B685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CB3C26-D03F-88D8-79EA-D76B3121B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A036BB-67A3-F14E-7556-CF224284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35B739-23BF-E69B-4121-73388BE72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783493-13DD-7301-44C5-CE97B71C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7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DEAD6-EAA8-936B-B6FA-A48BA81B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CDB60A-7F8C-AB2E-6FC0-6C058DA15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2CEE62-A0D4-0AED-6C2B-2C2EFF26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2180F1-C935-7CA7-A362-8252FEC7D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6B53FF-C6D8-C396-C054-E3802ECA79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7550FF-EBCA-B440-B8D0-B3C1DFB1F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19650F-7E4E-64E2-B930-533AF810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AF3D7F3-BFA4-6920-FD70-1EFC6AB9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3ADA4-C3E4-7473-05AB-DF8CFF085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42AFE86-FF35-49AF-ED5A-C30A75CA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AC4145-27A2-E1C0-0678-4A28AD7A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F853AD-9389-1481-7424-EC969D39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80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5C07D5-8345-13A4-45A0-A74AE41DA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98DB3C-5579-53C1-A24C-D5C1A918E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7B09F7-608A-5A12-5244-75420C353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7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D76D0-3AEB-FEDC-1137-78ED68CA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75154D-625C-98CC-8ACE-F45C12468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111059-8A23-5126-122C-744304F1B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54E2D-6EA9-6F1F-371B-460860AD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4A0FE-7D46-B26E-CE26-2646D01A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C7C7CC-39CB-3861-F746-81665EDA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72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32970-8E4E-DBA7-5A2E-4E1BD486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9F656B-FB2E-FEB1-11A5-FC886898E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827B9F-D150-2B1A-7406-988D04229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CD8EFF-621F-7B0A-B3C2-C1F818AE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0B9F1D-07F5-D39E-6BC8-CFEED0A1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E61E4B-FDA4-8FD4-F40E-4B36A677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5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BB72F-AD5B-BFD6-FAF0-B3E24091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836BDA-5C11-3CCA-C32E-276A2DF30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C5A816-FA41-9354-2893-899BA4B7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6D70AC-9A66-EE6A-5BFB-1E42F8C60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2E0797-727F-CD76-A274-81369A25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069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D25B75-2F0E-3BE2-89FD-8D5D59181E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94AC4F-C90E-14C7-1615-BA9B33093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EEB1F1-58C0-191B-C12E-4591061C6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03167A-FE6F-287F-75A3-F0595325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36B89-673A-7CAD-F2F9-9082AA67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0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E0807-DA8B-759A-B5C0-B6B8770C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7189A0-D00F-6E85-9DB9-743B280C3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E162CA-F0E8-5BF6-B8B7-F3735F6A7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38476-7ADA-8D43-B9B0-9F6DA105246A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239798-CA10-F581-98F0-D76C8C0C9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2DE69-3819-3F07-C16B-3E68EF3B3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E2CDE-8EDF-AF46-8A99-D83F5668D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95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Построение продольного профиля автомобильной дороги">
            <a:extLst>
              <a:ext uri="{FF2B5EF4-FFF2-40B4-BE49-F238E27FC236}">
                <a16:creationId xmlns:a16="http://schemas.microsoft.com/office/drawing/2014/main" id="{98FCBA6A-402A-0AE5-37C3-2A273CD5B1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29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D5A19-7CDD-8152-8CD6-95576280D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725914"/>
            <a:ext cx="4451828" cy="3867080"/>
          </a:xfrm>
        </p:spPr>
        <p:txBody>
          <a:bodyPr anchor="b">
            <a:normAutofit/>
          </a:bodyPr>
          <a:lstStyle/>
          <a:p>
            <a:pPr algn="l"/>
            <a:r>
              <a:rPr lang="ru" sz="4800" b="1" dirty="0">
                <a:solidFill>
                  <a:schemeClr val="bg1"/>
                </a:solidFill>
                <a:cs typeface="FUTURA MEDIUM" panose="020B0602020204020303" pitchFamily="34" charset="-79"/>
              </a:rPr>
              <a:t>Формирование базы данных состояния дорожного полотна</a:t>
            </a:r>
            <a:endParaRPr lang="ru-RU" sz="4800" b="1" dirty="0">
              <a:solidFill>
                <a:schemeClr val="bg1"/>
              </a:solidFill>
              <a:cs typeface="FUTURA MEDIUM" panose="020B0602020204020303" pitchFamily="34" charset="-79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DF5488-7305-3220-CDDF-C39354B0D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8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Изображение выглядит как аквариум, вода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25A3A3EB-3315-BA0B-9E31-0EE821B61A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50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C8754-55D1-B8CC-C428-5D379206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09" y="1071350"/>
            <a:ext cx="4775162" cy="13393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Наш проект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891B31-1048-C572-1BC0-3FC48C97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167" y="2193391"/>
            <a:ext cx="4458446" cy="3109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dirty="0"/>
              <a:t>Интегрированная система анализа состояния дорожного покрытия. На базе ПО видеорегистраторов:</a:t>
            </a:r>
          </a:p>
          <a:p>
            <a:pPr marL="0" indent="0">
              <a:buNone/>
            </a:pPr>
            <a:r>
              <a:rPr lang="ru-RU" sz="2000" dirty="0"/>
              <a:t>ПО, содержащее нейросеть, обрабатывающую видео и программу для подключения к облаку, где хранятся видео.</a:t>
            </a:r>
          </a:p>
        </p:txBody>
      </p:sp>
    </p:spTree>
    <p:extLst>
      <p:ext uri="{BB962C8B-B14F-4D97-AF65-F5344CB8AC3E}">
        <p14:creationId xmlns:p14="http://schemas.microsoft.com/office/powerpoint/2010/main" val="403901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4E8DB-5A09-C7D2-89A4-DAF0A3DA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27A52D-E8D1-3047-2926-35650A5EF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ru-RU" dirty="0"/>
              <a:t>Для автомобилистов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234B960-0C8C-1D96-487E-94B67BF79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6"/>
            <a:ext cx="5157787" cy="2671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- недостаток актуальных данных о текущей и будущей дорожной ситуации</a:t>
            </a:r>
          </a:p>
          <a:p>
            <a:pPr marL="0" indent="0">
              <a:buNone/>
            </a:pPr>
            <a:r>
              <a:rPr lang="ru-RU" sz="2400" dirty="0"/>
              <a:t>- отсутствие возможности оперативно сообщать о возникшей проблеме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9E1D2AD-1DC3-426F-A034-6B4C20E38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/>
              <a:t>Для государственных и муниципальных служб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C8785B3E-4FB8-1D29-7970-C69536FEE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2671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/>
              <a:t>- ограниченность ресурсов</a:t>
            </a:r>
          </a:p>
          <a:p>
            <a:pPr marL="0" indent="0">
              <a:buNone/>
            </a:pPr>
            <a:r>
              <a:rPr lang="ru-RU" sz="2400" dirty="0"/>
              <a:t>- необходимость постоянного контроля за соблюдением предписаний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E64611-6801-1CC0-5F01-E3D68AAF4FD0}"/>
              </a:ext>
            </a:extLst>
          </p:cNvPr>
          <p:cNvSpPr txBox="1"/>
          <p:nvPr/>
        </p:nvSpPr>
        <p:spPr>
          <a:xfrm>
            <a:off x="836612" y="5015547"/>
            <a:ext cx="109810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/>
              <a:t>Статьей 6 ФЗ№ 1759-1 от 18.10.1991 «О дорожных фондах РФ» предусмотрено, что каждый владелец автотранспортного средства должен уплачивать </a:t>
            </a:r>
            <a:r>
              <a:rPr lang="ru-RU" b="1" dirty="0"/>
              <a:t>транспортный налог</a:t>
            </a:r>
            <a:r>
              <a:rPr lang="ru-RU" dirty="0"/>
              <a:t>. Эти денежные средства направляются на строительство, содержание, ремонт и реконструкцию дорог. </a:t>
            </a:r>
          </a:p>
          <a:p>
            <a:pPr marL="0" indent="0">
              <a:buNone/>
            </a:pPr>
            <a:r>
              <a:rPr lang="ru-RU" dirty="0"/>
              <a:t>Соответственно, автомобилисты заинтересованы в том, чтобы содержание и ремонт дорог были эффективными.</a:t>
            </a:r>
          </a:p>
        </p:txBody>
      </p:sp>
    </p:spTree>
    <p:extLst>
      <p:ext uri="{BB962C8B-B14F-4D97-AF65-F5344CB8AC3E}">
        <p14:creationId xmlns:p14="http://schemas.microsoft.com/office/powerpoint/2010/main" val="175065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2D79F-D478-2A4E-37C7-FC46C80E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Наше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C29A0F-CF38-CB68-2304-916E73C4E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469360-BF9C-DE3E-1CD0-DAF81030DC22}"/>
              </a:ext>
            </a:extLst>
          </p:cNvPr>
          <p:cNvSpPr txBox="1"/>
          <p:nvPr/>
        </p:nvSpPr>
        <p:spPr>
          <a:xfrm>
            <a:off x="838200" y="2057837"/>
            <a:ext cx="37793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Быстро обновляемая база данных с актуальным текущим состоянием =&gt; муниципальным органам удобнее оперативно устранять необходимые проблемы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4F75A-A8F7-5E11-DCCB-810F9F590AEE}"/>
              </a:ext>
            </a:extLst>
          </p:cNvPr>
          <p:cNvSpPr txBox="1"/>
          <p:nvPr/>
        </p:nvSpPr>
        <p:spPr>
          <a:xfrm>
            <a:off x="7084115" y="2057836"/>
            <a:ext cx="37793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Приложение, позволяющее пользователям получать актуальную информацию и вносить свой вклад в пополнение базы данных </a:t>
            </a:r>
          </a:p>
        </p:txBody>
      </p:sp>
      <p:sp>
        <p:nvSpPr>
          <p:cNvPr id="8" name="Крест 7">
            <a:extLst>
              <a:ext uri="{FF2B5EF4-FFF2-40B4-BE49-F238E27FC236}">
                <a16:creationId xmlns:a16="http://schemas.microsoft.com/office/drawing/2014/main" id="{6C18DA9F-D06E-8624-6824-06470467F9AA}"/>
              </a:ext>
            </a:extLst>
          </p:cNvPr>
          <p:cNvSpPr/>
          <p:nvPr/>
        </p:nvSpPr>
        <p:spPr>
          <a:xfrm>
            <a:off x="5473148" y="2490788"/>
            <a:ext cx="755374" cy="765313"/>
          </a:xfrm>
          <a:prstGeom prst="plus">
            <a:avLst>
              <a:gd name="adj" fmla="val 407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3AD78C8-212E-CC29-091F-6A034DFE0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044" y="3921263"/>
            <a:ext cx="3289024" cy="240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2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495D5-7F04-03DF-8B25-E6A7DA0F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Как работает наше решение?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43EDA4-781A-9BA3-5521-579BDA98A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Наше предложение – автоматизированная система, интегрируемая в ПО видеорегистраторов автомобилистов города Москва.</a:t>
            </a:r>
          </a:p>
          <a:p>
            <a:pPr marL="0" indent="0">
              <a:buNone/>
            </a:pPr>
            <a:r>
              <a:rPr lang="ru-RU" dirty="0"/>
              <a:t>Она помогает фиксировать нарушения на дорогах (неудовлетворительное состояние дорожного покрытия, отсутствие разметки, неработающий светофор, испорченные дорожные знаки)</a:t>
            </a:r>
          </a:p>
          <a:p>
            <a:pPr marL="0" indent="0">
              <a:buNone/>
            </a:pPr>
            <a:r>
              <a:rPr lang="ru-RU" dirty="0"/>
              <a:t>С помощью обученной нейронной сети система определяет характер и </a:t>
            </a:r>
            <a:r>
              <a:rPr lang="en-US" dirty="0"/>
              <a:t>GPS-</a:t>
            </a:r>
            <a:r>
              <a:rPr lang="ru-RU" dirty="0"/>
              <a:t>координаты нарушения.</a:t>
            </a:r>
          </a:p>
          <a:p>
            <a:pPr marL="0" indent="0">
              <a:buNone/>
            </a:pPr>
            <a:r>
              <a:rPr lang="ru-RU" dirty="0"/>
              <a:t>Данные передаются в соответствующие органы</a:t>
            </a:r>
          </a:p>
          <a:p>
            <a:pPr marL="0" indent="0">
              <a:buNone/>
            </a:pPr>
            <a:r>
              <a:rPr lang="ru-RU" dirty="0"/>
              <a:t>Если проблема во время не устранена, система сообщит о нарушении повторно, что значительно улучшает эффективность контроля исполнения предписаний сотрудников ГИБДД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369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30C0765-5A38-4A34-880C-9CC4C2E14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226091-47AB-2F49-AFBF-1CEEBA7B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03" y="381935"/>
            <a:ext cx="5908006" cy="2344840"/>
          </a:xfrm>
        </p:spPr>
        <p:txBody>
          <a:bodyPr anchor="b"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Целевая аудитория</a:t>
            </a:r>
          </a:p>
        </p:txBody>
      </p:sp>
      <p:sp>
        <p:nvSpPr>
          <p:cNvPr id="2057" name="!!plus graphic">
            <a:extLst>
              <a:ext uri="{FF2B5EF4-FFF2-40B4-BE49-F238E27FC236}">
                <a16:creationId xmlns:a16="http://schemas.microsoft.com/office/drawing/2014/main" id="{B7DA268A-F88C-4936-8401-97C8C9861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83023" y="133796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761B683-FAD3-6CF9-2477-2386EE12A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03" y="3096039"/>
            <a:ext cx="5908007" cy="288862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>
                    <a:alpha val="80000"/>
                  </a:schemeClr>
                </a:solidFill>
              </a:rPr>
              <a:t>- Автомобилисты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alpha val="80000"/>
                  </a:schemeClr>
                </a:solidFill>
              </a:rPr>
              <a:t>- У</a:t>
            </a:r>
            <a:r>
              <a:rPr lang="ru-RU" sz="2400" dirty="0"/>
              <a:t>полномоченные государством органы контроля дорожного движения г. Москва</a:t>
            </a:r>
            <a:endParaRPr lang="ru-RU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050" name="Picture 2" descr="Целевая аудитория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DCA29F5C-8EC0-67D7-1CAC-BA6F1E4C30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6974603" y="1484755"/>
            <a:ext cx="4002501" cy="4002501"/>
          </a:xfrm>
          <a:custGeom>
            <a:avLst/>
            <a:gdLst/>
            <a:ahLst/>
            <a:cxnLst/>
            <a:rect l="l" t="t" r="r" b="b"/>
            <a:pathLst>
              <a:path w="2509736" h="2509736">
                <a:moveTo>
                  <a:pt x="1254868" y="0"/>
                </a:moveTo>
                <a:cubicBezTo>
                  <a:pt x="1947912" y="0"/>
                  <a:pt x="2509736" y="561824"/>
                  <a:pt x="2509736" y="1254868"/>
                </a:cubicBezTo>
                <a:cubicBezTo>
                  <a:pt x="2509736" y="1947912"/>
                  <a:pt x="1947912" y="2509736"/>
                  <a:pt x="1254868" y="2509736"/>
                </a:cubicBezTo>
                <a:cubicBezTo>
                  <a:pt x="561824" y="2509736"/>
                  <a:pt x="0" y="1947912"/>
                  <a:pt x="0" y="1254868"/>
                </a:cubicBezTo>
                <a:cubicBezTo>
                  <a:pt x="0" y="561824"/>
                  <a:pt x="561824" y="0"/>
                  <a:pt x="125486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!!dot graphic">
            <a:extLst>
              <a:ext uri="{FF2B5EF4-FFF2-40B4-BE49-F238E27FC236}">
                <a16:creationId xmlns:a16="http://schemas.microsoft.com/office/drawing/2014/main" id="{2E48EAB8-CD1C-4BF5-A92C-BA11919E6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41803" y="156726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1" name="!!circle graphic">
            <a:extLst>
              <a:ext uri="{FF2B5EF4-FFF2-40B4-BE49-F238E27FC236}">
                <a16:creationId xmlns:a16="http://schemas.microsoft.com/office/drawing/2014/main" id="{F66F957D-AE64-4187-90D7-B24F1CC27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67483" y="208240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6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0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524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0F84A-6EDE-4937-384F-B19E9707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Интерфейс для муниципальных служб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04F38-F07E-AD05-8F20-955BF4F14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F981CDF-3AB1-DB08-5CBB-CAED7E304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9" y="1825625"/>
            <a:ext cx="6962142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07323F2E-992B-66BC-44E3-0583E8A2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081" y="1690688"/>
            <a:ext cx="4652868" cy="30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7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B88D2F2-2EEE-6586-24D5-1BF73719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Ценностное предложение и УТП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F1DAD38A-E904-2499-AE80-6E4990953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Автоматизированная система, которая предоставляет широкий спектр функций, направленных на контроль состояния дорожного покрытия:</a:t>
            </a:r>
          </a:p>
          <a:p>
            <a:pPr marL="514350" indent="-514350">
              <a:buAutoNum type="arabicPeriod"/>
            </a:pPr>
            <a:r>
              <a:rPr lang="ru-RU" dirty="0"/>
              <a:t>Фиксация нарушений</a:t>
            </a:r>
          </a:p>
          <a:p>
            <a:pPr marL="514350" indent="-514350">
              <a:buAutoNum type="arabicPeriod"/>
            </a:pPr>
            <a:r>
              <a:rPr lang="ru-RU" dirty="0"/>
              <a:t>Определение характера нарушений</a:t>
            </a:r>
          </a:p>
          <a:p>
            <a:pPr marL="514350" indent="-514350">
              <a:buAutoNum type="arabicPeriod"/>
            </a:pPr>
            <a:r>
              <a:rPr lang="ru-RU" dirty="0"/>
              <a:t>Фото и видео подтверждение нарушения</a:t>
            </a:r>
          </a:p>
          <a:p>
            <a:pPr marL="514350" indent="-514350">
              <a:buAutoNum type="arabicPeriod"/>
            </a:pPr>
            <a:r>
              <a:rPr lang="ru-RU" dirty="0"/>
              <a:t>Оперативное предоставление информации о нарушении</a:t>
            </a:r>
          </a:p>
          <a:p>
            <a:pPr marL="514350" indent="-514350">
              <a:buAutoNum type="arabicPeriod"/>
            </a:pPr>
            <a:r>
              <a:rPr lang="ru-RU" dirty="0"/>
              <a:t>Повышение эффективности контроля исполнения предписаний сотрудников ГИБДД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75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26028-2BD6-0F1B-9613-D44508F0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Конкуренты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F98F183-6DCD-C214-F6E7-8717E45B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658878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/>
              <a:t>Прямых конкурентов у данного проекта нет, так как в России не существует аналогичных систем анализа состояния дорожного покрытия.</a:t>
            </a:r>
          </a:p>
          <a:p>
            <a:pPr marL="0" indent="0">
              <a:buNone/>
            </a:pPr>
            <a:r>
              <a:rPr lang="ru-RU" dirty="0"/>
              <a:t>К косвенным конкурентам можно отнести компании, занимающиеся контролем состояния дорого в частном секторе.</a:t>
            </a:r>
          </a:p>
        </p:txBody>
      </p:sp>
      <p:pic>
        <p:nvPicPr>
          <p:cNvPr id="10" name="Picture 9" descr="Диаграммы на экране с отражением офиса">
            <a:extLst>
              <a:ext uri="{FF2B5EF4-FFF2-40B4-BE49-F238E27FC236}">
                <a16:creationId xmlns:a16="http://schemas.microsoft.com/office/drawing/2014/main" id="{36704A01-A64D-DE95-56F4-A57B02546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95" r="31468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1958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9A9C795-C3E5-6268-3047-DDBB2939D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Анализ рынка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D74B3D6-9199-9DD8-D023-18FBAE4E2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Рынок автоматизированных систем с использованием технологий искусственного интеллекта достаточно новый, однако спрос на такого рода услуги и продукты быстро растет с каждым годом. Размер рынка ИИ в России достиг </a:t>
            </a:r>
            <a:r>
              <a:rPr lang="ru-RU" b="1" dirty="0"/>
              <a:t>647</a:t>
            </a:r>
            <a:r>
              <a:rPr lang="ru-RU" dirty="0"/>
              <a:t> млрд руб., рост составил 17% за счет роста выручки профильных компаний. </a:t>
            </a:r>
          </a:p>
          <a:p>
            <a:pPr marL="0" indent="0">
              <a:buNone/>
            </a:pPr>
            <a:r>
              <a:rPr lang="ru-RU" dirty="0"/>
              <a:t>С запуском в 2021 году Федерального проекта «Искусственный интеллект» государственное финансирование ИИ выросло примерно в три раза за два года.</a:t>
            </a:r>
          </a:p>
        </p:txBody>
      </p:sp>
    </p:spTree>
    <p:extLst>
      <p:ext uri="{BB962C8B-B14F-4D97-AF65-F5344CB8AC3E}">
        <p14:creationId xmlns:p14="http://schemas.microsoft.com/office/powerpoint/2010/main" val="123374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9A9C795-C3E5-6268-3047-DDBB2939D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Наиболее востребованы продукты на основе технологий компьютерного зрения и распознавания и синтеза речи 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D74B3D6-9199-9DD8-D023-18FBAE4E2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82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6C7474-1D13-3212-B3C6-EB8403A84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309897"/>
            <a:ext cx="9829800" cy="439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55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4A280-E8DC-BFB2-C799-CB59686A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729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06FED2-611E-2C91-5450-564A98756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9" name="Рисунок 8" descr="Изображение выглядит как текст, снимок экрана, Шрифт, меню&#10;&#10;Автоматически созданное описание">
            <a:extLst>
              <a:ext uri="{FF2B5EF4-FFF2-40B4-BE49-F238E27FC236}">
                <a16:creationId xmlns:a16="http://schemas.microsoft.com/office/drawing/2014/main" id="{5B91D666-D026-5F8E-A226-33E0D310D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66" y="1170039"/>
            <a:ext cx="12011034" cy="56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08788-2741-00DE-8DFA-EE2F8501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F32D5-BFCC-DD23-65A6-7EBF957B2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/>
              <a:t>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00AFCC-9EAA-4FBF-9391-DB33AD1D4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55" y="523081"/>
            <a:ext cx="1167749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58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A652B-323C-502D-048B-35CB4B09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Рентабельность инвестиций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D7C4CA3-7C34-DF87-9E4B-543DDBA089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Для реализации проекта необходимо привлечь инвестиций на сумму 1 150 000 рублей. </a:t>
                </a:r>
              </a:p>
              <a:p>
                <a:pPr marL="0" indent="0">
                  <a:buNone/>
                </a:pPr>
                <a:r>
                  <a:rPr lang="ru-RU" dirty="0"/>
                  <a:t>Тогда показатель рентабельности инвестиций составит: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𝑅𝑂𝐼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Прибыль</m:t>
                          </m:r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Инвестиции</m:t>
                          </m:r>
                        </m:den>
                      </m:f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1 300 000</m:t>
                          </m:r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1 150 000</m:t>
                          </m:r>
                        </m:den>
                      </m:f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 smtClean="0">
                          <a:latin typeface="Cambria Math" panose="02040503050406030204" pitchFamily="18" charset="0"/>
                        </a:rPr>
                        <m:t>𝟏𝟏𝟑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ru-RU" b="1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D7C4CA3-7C34-DF87-9E4B-543DDBA089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194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459</Words>
  <Application>Microsoft Macintosh PowerPoint</Application>
  <PresentationFormat>Широкоэкранный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Тема Office</vt:lpstr>
      <vt:lpstr>Формирование базы данных состояния дорожного полотна</vt:lpstr>
      <vt:lpstr>Наш проект</vt:lpstr>
      <vt:lpstr>Проблема</vt:lpstr>
      <vt:lpstr>Наше решение</vt:lpstr>
      <vt:lpstr>Как работает наше решение?</vt:lpstr>
      <vt:lpstr>Целевая аудитория</vt:lpstr>
      <vt:lpstr>Интерфейс для муниципальных служб</vt:lpstr>
      <vt:lpstr>Ценностное предложение и УТП</vt:lpstr>
      <vt:lpstr>Конкуренты</vt:lpstr>
      <vt:lpstr>Анализ рынка</vt:lpstr>
      <vt:lpstr>Наиболее востребованы продукты на основе технологий компьютерного зрения и распознавания и синтеза речи </vt:lpstr>
      <vt:lpstr>Бизнес-модель</vt:lpstr>
      <vt:lpstr> </vt:lpstr>
      <vt:lpstr>Рентабельность инвестиций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базы данных состояния дорожного полотна</dc:title>
  <dc:creator>Мария Лысенко</dc:creator>
  <cp:lastModifiedBy>Мария Лысенко</cp:lastModifiedBy>
  <cp:revision>3</cp:revision>
  <dcterms:created xsi:type="dcterms:W3CDTF">2023-10-25T14:08:53Z</dcterms:created>
  <dcterms:modified xsi:type="dcterms:W3CDTF">2023-12-06T20:29:50Z</dcterms:modified>
</cp:coreProperties>
</file>