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2" r:id="rId2"/>
  </p:sldMasterIdLst>
  <p:notesMasterIdLst>
    <p:notesMasterId r:id="rId26"/>
  </p:notesMasterIdLst>
  <p:sldIdLst>
    <p:sldId id="256" r:id="rId3"/>
    <p:sldId id="257" r:id="rId4"/>
    <p:sldId id="258" r:id="rId5"/>
    <p:sldId id="282" r:id="rId6"/>
    <p:sldId id="283" r:id="rId7"/>
    <p:sldId id="278" r:id="rId8"/>
    <p:sldId id="265" r:id="rId9"/>
    <p:sldId id="290" r:id="rId10"/>
    <p:sldId id="291" r:id="rId11"/>
    <p:sldId id="292" r:id="rId12"/>
    <p:sldId id="261" r:id="rId13"/>
    <p:sldId id="285" r:id="rId14"/>
    <p:sldId id="264" r:id="rId15"/>
    <p:sldId id="280" r:id="rId16"/>
    <p:sldId id="262" r:id="rId17"/>
    <p:sldId id="263" r:id="rId18"/>
    <p:sldId id="286" r:id="rId19"/>
    <p:sldId id="287" r:id="rId20"/>
    <p:sldId id="288" r:id="rId21"/>
    <p:sldId id="289" r:id="rId22"/>
    <p:sldId id="281" r:id="rId23"/>
    <p:sldId id="284" r:id="rId24"/>
    <p:sldId id="293" r:id="rId25"/>
  </p:sldIdLst>
  <p:sldSz cx="9144000" cy="5143500" type="screen16x9"/>
  <p:notesSz cx="6858000" cy="9144000"/>
  <p:embeddedFontLst>
    <p:embeddedFont>
      <p:font typeface="Nunito" charset="-52"/>
      <p:regular r:id="rId27"/>
      <p:bold r:id="rId28"/>
      <p:italic r:id="rId29"/>
      <p:boldItalic r:id="rId30"/>
    </p:embeddedFont>
    <p:embeddedFont>
      <p:font typeface="Roboto" charset="0"/>
      <p:regular r:id="rId31"/>
      <p:bold r:id="rId32"/>
      <p:italic r:id="rId33"/>
      <p:boldItalic r:id="rId34"/>
    </p:embeddedFont>
    <p:embeddedFont>
      <p:font typeface="Calibri"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90" d="100"/>
          <a:sy n="90" d="100"/>
        </p:scale>
        <p:origin x="-1404" y="-50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SEfPcX-YjMjTYJPnDER3HBd7eQdGMtXUKxFTh5nG74M/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ntensive22aw.notion.site/4761eddc5be940feb2a8c1125ee5e333"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482635715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482635715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r>
              <a:rPr lang="ru">
                <a:solidFill>
                  <a:schemeClr val="dk1"/>
                </a:solidFill>
              </a:rPr>
              <a:t/>
            </a: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 (принятая аббревиатура)</a:t>
            </a:r>
            <a:endParaRPr>
              <a:solidFill>
                <a:schemeClr val="dk1"/>
              </a:solidFill>
            </a:endParaRPr>
          </a:p>
          <a:p>
            <a:pPr marL="0" lvl="0" indent="0" algn="l" rtl="0">
              <a:spcBef>
                <a:spcPts val="0"/>
              </a:spcBef>
              <a:spcAft>
                <a:spcPts val="0"/>
              </a:spcAft>
              <a:buNone/>
            </a:pPr>
            <a:r>
              <a:rPr lang="ru">
                <a:solidFill>
                  <a:schemeClr val="dk1"/>
                </a:solidFill>
              </a:rPr>
              <a:t>- название компании, чью задачу вы решаете</a:t>
            </a:r>
            <a:endParaRPr>
              <a:solidFill>
                <a:schemeClr val="dk1"/>
              </a:solidFill>
            </a:endParaRPr>
          </a:p>
          <a:p>
            <a:pPr marL="0" lvl="0" indent="0" algn="l" rtl="0">
              <a:spcBef>
                <a:spcPts val="0"/>
              </a:spcBef>
              <a:spcAft>
                <a:spcPts val="0"/>
              </a:spcAft>
              <a:buNone/>
            </a:pPr>
            <a:r>
              <a:rPr lang="ru">
                <a:solidFill>
                  <a:schemeClr val="dk1"/>
                </a:solidFill>
              </a:rPr>
              <a:t>- полное название задачи</a:t>
            </a:r>
            <a:endParaRPr>
              <a:solidFill>
                <a:schemeClr val="dk1"/>
              </a:solidFill>
            </a:endParaRPr>
          </a:p>
          <a:p>
            <a:pPr marL="0" lvl="0" indent="0" algn="l" rtl="0">
              <a:spcBef>
                <a:spcPts val="0"/>
              </a:spcBef>
              <a:spcAft>
                <a:spcPts val="0"/>
              </a:spcAft>
              <a:buNone/>
            </a:pPr>
            <a:r>
              <a:rPr lang="ru">
                <a:solidFill>
                  <a:schemeClr val="dk1"/>
                </a:solidFill>
              </a:rPr>
              <a:t>Этот шаблон создан для команд с заказной разработкой. Это значит, что шаблон подходит для команд, которые работают над задачами из Банка задач или над задачами от отраслевых партнеров своих вузов. Если ваша команда придумала проектную идею самостоятельно и конкретного заказчика у вас нет, воспользуйтесь другим шаблоном </a:t>
            </a:r>
            <a:r>
              <a:rPr lang="ru" u="sng">
                <a:solidFill>
                  <a:schemeClr val="hlink"/>
                </a:solidFill>
                <a:hlinkClick r:id="rId3"/>
              </a:rPr>
              <a:t>https://docs.google.com/presentation/d/1SEfPcX-YjMjTYJPnDER3HBd7eQdGMtXUKxFTh5nG74M/edit?usp=sharing</a:t>
            </a:r>
            <a:r>
              <a:rPr lang="ru">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2908cf9c0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2908cf9c0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2908cf9c05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2908cf9c0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 с командой — это ваш способ представиться и показать, что вы способны справиться с поставленной задачей.</a:t>
            </a:r>
            <a:endParaRPr/>
          </a:p>
          <a:p>
            <a:pPr marL="0" lvl="0" indent="0" algn="l" rtl="0">
              <a:spcBef>
                <a:spcPts val="0"/>
              </a:spcBef>
              <a:spcAft>
                <a:spcPts val="0"/>
              </a:spcAft>
              <a:buNone/>
            </a:pPr>
            <a:r>
              <a:rPr lang="ru"/>
              <a:t>Обычно здесь размещают фотографии, указывают, как кого зовут, должность в проекте</a:t>
            </a:r>
            <a:endParaRPr/>
          </a:p>
          <a:p>
            <a:pPr marL="0" lvl="0" indent="0" algn="l" rtl="0">
              <a:spcBef>
                <a:spcPts val="0"/>
              </a:spcBef>
              <a:spcAft>
                <a:spcPts val="0"/>
              </a:spcAft>
              <a:buNone/>
            </a:pPr>
            <a:r>
              <a:rPr lang="ru"/>
              <a:t>Уместно рассказать о каких-то компетенциях и достижениях (если они у вас есть). Главное, чтобы эти они имели отношение к тому, что вы делаете. </a:t>
            </a:r>
            <a:endParaRPr/>
          </a:p>
          <a:p>
            <a:pPr marL="0" lvl="0" indent="0" algn="l" rtl="0">
              <a:spcBef>
                <a:spcPts val="0"/>
              </a:spcBef>
              <a:spcAft>
                <a:spcPts val="0"/>
              </a:spcAft>
              <a:buNone/>
            </a:pPr>
            <a:r>
              <a:rPr lang="ru"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ru">
                <a:solidFill>
                  <a:schemeClr val="dk1"/>
                </a:solidFill>
              </a:rPr>
              <a:t>Но ни в коем случае ничего не придумывайте и не вводите ваших зрителей в заблуждение!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ab5bcb53e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ab5bcb53e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Демонстрация продукта всегда лучше, чем скриншоты на слайдах.</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Почему? Когда вы показываете прототип «здесь и сейчас», он осязаем — зрители воспринимают его как реально существующий проект, а не только как ваши планы в далёком будущем. Взаимодействие слушателей с вами и их внимание также растёт: наблюдать за работой сайта или приложения онлайн интереснее, чем видеть застывшие картинки.</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ab5bcb53e3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ab5bcb53e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482635715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4826357153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 случае с заказной разработкой под аналогами чаще всего подразумевается те способы, которыми проблема решается сейчас.</a:t>
            </a:r>
            <a:endParaRPr>
              <a:solidFill>
                <a:schemeClr val="dk1"/>
              </a:solidFill>
            </a:endParaRPr>
          </a:p>
          <a:p>
            <a:pPr marL="0" lvl="0" indent="0" algn="l" rtl="0">
              <a:spcBef>
                <a:spcPts val="1200"/>
              </a:spcBef>
              <a:spcAft>
                <a:spcPts val="0"/>
              </a:spcAft>
              <a:buClr>
                <a:schemeClr val="dk1"/>
              </a:buClr>
              <a:buSzPts val="1100"/>
              <a:buFont typeface="Arial"/>
              <a:buNone/>
            </a:pPr>
            <a:r>
              <a:rPr lang="ru">
                <a:solidFill>
                  <a:schemeClr val="dk1"/>
                </a:solidFil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rPr>
              <a:t>чем ваш проект отличается от аналогов, в чем превосходит их и как это помогает решать заявленную проблему.</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4826357153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482635715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исследование … если у вас уже есть понимание, каким образов вы проверите актуальность вашей идей: с кем будете проводить интервью, как изучите проблему, которую решает ваш проект -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ab5bcb53e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ab5bcb53e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Чтобы понять, как посчитать экономическую целесообразность для заказчика в цифрах, можете использовать материал из базы знаний студентов:</a:t>
            </a:r>
            <a:r>
              <a:rPr lang="ru" u="sng">
                <a:solidFill>
                  <a:schemeClr val="hlink"/>
                </a:solidFill>
                <a:hlinkClick r:id="rId3"/>
              </a:rPr>
              <a:t> </a:t>
            </a:r>
            <a:r>
              <a:rPr lang="ru" b="1" u="sng">
                <a:solidFill>
                  <a:schemeClr val="hlink"/>
                </a:solidFill>
                <a:hlinkClick r:id="rId3"/>
              </a:rPr>
              <a:t>Экономическая целесообразность для заказчика</a:t>
            </a:r>
            <a:r>
              <a:rPr lang="ru" b="1"/>
              <a:t> </a:t>
            </a:r>
            <a:r>
              <a:rPr lang="ru"/>
              <a:t/>
            </a:r>
            <a:br>
              <a:rPr lang="ru"/>
            </a:br>
            <a:r>
              <a:rPr lang="ru"/>
              <a:t/>
            </a:r>
            <a:br>
              <a:rPr lang="ru"/>
            </a:br>
            <a:r>
              <a:rPr lang="ru"/>
              <a:t>Целевой результат проекта с заказным типом разработки - последующее внедрение решения заказчиком. Если ваше решение будет не только решать проблему, но и увеличивать расходы заказчика или негативно скажется на эффективности и работоспособности всей остальной системы, то заказчик не внедрит ваше решение. Поэтому </a:t>
            </a:r>
            <a:r>
              <a:rPr lang="ru" b="1"/>
              <a:t>внедрение решения, которым вы занимаетесь, должно быть выгодным для заказчика и эта выгода должна быть очевидной. </a:t>
            </a:r>
            <a:endParaRPr b="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20.05.2023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20.05.2023</a:t>
            </a:fld>
            <a:endParaRPr lang="ru-RU"/>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eco-beauty-expo.ru/uchastie?utm_source=expomap.ru?utm_source=expomap.ru" TargetMode="Externa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92313" y="206597"/>
            <a:ext cx="8520600" cy="2052600"/>
          </a:xfrm>
          <a:prstGeom prst="rect">
            <a:avLst/>
          </a:prstGeom>
        </p:spPr>
        <p:txBody>
          <a:bodyPr spcFirstLastPara="1" wrap="square" lIns="91425" tIns="91425" rIns="91425" bIns="91425" anchor="b" anchorCtr="0">
            <a:normAutofit fontScale="90000"/>
          </a:bodyPr>
          <a:lstStyle/>
          <a:p>
            <a:pPr marL="0" lvl="0" indent="0" algn="l" rtl="0">
              <a:lnSpc>
                <a:spcPct val="120000"/>
              </a:lnSpc>
              <a:spcBef>
                <a:spcPts val="1800"/>
              </a:spcBef>
              <a:spcAft>
                <a:spcPts val="0"/>
              </a:spcAft>
              <a:buClr>
                <a:schemeClr val="dk1"/>
              </a:buClr>
              <a:buSzPct val="64705"/>
              <a:buFont typeface="Arial"/>
              <a:buNone/>
            </a:pPr>
            <a:r>
              <a:rPr lang="ru" sz="1700" b="1" dirty="0">
                <a:solidFill>
                  <a:srgbClr val="FFFFFF"/>
                </a:solidFill>
                <a:highlight>
                  <a:srgbClr val="FFFFFF"/>
                </a:highlight>
              </a:rPr>
              <a:t>Забота о вашей молодости</a:t>
            </a:r>
            <a:endParaRPr sz="1700" b="1" dirty="0">
              <a:solidFill>
                <a:srgbClr val="FFFFFF"/>
              </a:solidFill>
              <a:highlight>
                <a:srgbClr val="FFFFFF"/>
              </a:highlight>
            </a:endParaRPr>
          </a:p>
          <a:p>
            <a:pPr marL="0" lvl="0" indent="0" algn="l" rtl="0">
              <a:lnSpc>
                <a:spcPct val="120000"/>
              </a:lnSpc>
              <a:spcBef>
                <a:spcPts val="1800"/>
              </a:spcBef>
              <a:spcAft>
                <a:spcPts val="0"/>
              </a:spcAft>
              <a:buClr>
                <a:schemeClr val="dk1"/>
              </a:buClr>
              <a:buSzPct val="64705"/>
              <a:buFont typeface="Arial"/>
              <a:buNone/>
            </a:pPr>
            <a:r>
              <a:rPr lang="ru" sz="1700" b="1" dirty="0">
                <a:solidFill>
                  <a:srgbClr val="FFFFFF"/>
                </a:solidFill>
                <a:highlight>
                  <a:srgbClr val="FFFFFF"/>
                </a:highlight>
              </a:rPr>
              <a:t>Забота о вашей молодости</a:t>
            </a:r>
            <a:endParaRPr sz="1700" b="1" dirty="0">
              <a:solidFill>
                <a:srgbClr val="FFFFFF"/>
              </a:solidFill>
              <a:highlight>
                <a:srgbClr val="FFFFFF"/>
              </a:highlight>
            </a:endParaRPr>
          </a:p>
          <a:p>
            <a:pPr marL="0" lvl="0" indent="0" algn="ctr" rtl="0">
              <a:spcBef>
                <a:spcPts val="400"/>
              </a:spcBef>
              <a:spcAft>
                <a:spcPts val="0"/>
              </a:spcAft>
              <a:buNone/>
            </a:pPr>
            <a:r>
              <a:rPr lang="ru" dirty="0">
                <a:latin typeface="Nunito"/>
                <a:ea typeface="Nunito"/>
                <a:cs typeface="Nunito"/>
                <a:sym typeface="Nunito"/>
              </a:rPr>
              <a:t>Забота о вашей молодости</a:t>
            </a:r>
            <a:endParaRPr dirty="0">
              <a:latin typeface="Nunito"/>
              <a:ea typeface="Nunito"/>
              <a:cs typeface="Nunito"/>
              <a:sym typeface="Nunito"/>
            </a:endParaRPr>
          </a:p>
        </p:txBody>
      </p:sp>
      <p:sp>
        <p:nvSpPr>
          <p:cNvPr id="55" name="Google Shape;55;p13"/>
          <p:cNvSpPr txBox="1"/>
          <p:nvPr/>
        </p:nvSpPr>
        <p:spPr>
          <a:xfrm>
            <a:off x="343450" y="2370575"/>
            <a:ext cx="8520600" cy="2188800"/>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ru" sz="2400" dirty="0">
                <a:solidFill>
                  <a:schemeClr val="dk1"/>
                </a:solidFill>
                <a:highlight>
                  <a:srgbClr val="FCE5CD"/>
                </a:highlight>
                <a:latin typeface="Nunito"/>
                <a:ea typeface="Nunito"/>
                <a:cs typeface="Nunito"/>
                <a:sym typeface="Nunito"/>
              </a:rPr>
              <a:t>Омский институт водного траспорта</a:t>
            </a:r>
            <a:endParaRPr sz="2400" dirty="0">
              <a:solidFill>
                <a:schemeClr val="dk1"/>
              </a:solidFill>
              <a:highlight>
                <a:srgbClr val="FCE5CD"/>
              </a:highlight>
              <a:latin typeface="Nunito"/>
              <a:ea typeface="Nunito"/>
              <a:cs typeface="Nunito"/>
              <a:sym typeface="Nunito"/>
            </a:endParaRPr>
          </a:p>
          <a:p>
            <a:pPr marL="0" lvl="0" indent="0" algn="ctr" rtl="0">
              <a:lnSpc>
                <a:spcPct val="90000"/>
              </a:lnSpc>
              <a:spcBef>
                <a:spcPts val="0"/>
              </a:spcBef>
              <a:spcAft>
                <a:spcPts val="0"/>
              </a:spcAft>
              <a:buNone/>
            </a:pPr>
            <a:r>
              <a:rPr lang="ru" sz="2400" dirty="0">
                <a:solidFill>
                  <a:schemeClr val="dk1"/>
                </a:solidFill>
                <a:highlight>
                  <a:srgbClr val="FCE5CD"/>
                </a:highlight>
                <a:latin typeface="Nunito"/>
                <a:ea typeface="Nunito"/>
                <a:cs typeface="Nunito"/>
                <a:sym typeface="Nunito"/>
              </a:rPr>
              <a:t>ИП Баевкина ММ</a:t>
            </a:r>
            <a:endParaRPr sz="2400" dirty="0">
              <a:solidFill>
                <a:schemeClr val="dk1"/>
              </a:solidFill>
              <a:highlight>
                <a:srgbClr val="FCE5CD"/>
              </a:highlight>
              <a:latin typeface="Nunito"/>
              <a:ea typeface="Nunito"/>
              <a:cs typeface="Nunito"/>
              <a:sym typeface="Nunito"/>
            </a:endParaRPr>
          </a:p>
          <a:p>
            <a:pPr marL="0" lvl="0" indent="0" algn="ctr" rtl="0">
              <a:lnSpc>
                <a:spcPct val="90000"/>
              </a:lnSpc>
              <a:spcBef>
                <a:spcPts val="0"/>
              </a:spcBef>
              <a:spcAft>
                <a:spcPts val="0"/>
              </a:spcAft>
              <a:buNone/>
            </a:pPr>
            <a:r>
              <a:rPr lang="ru" sz="2400" dirty="0">
                <a:solidFill>
                  <a:schemeClr val="dk1"/>
                </a:solidFill>
                <a:latin typeface="Nunito"/>
                <a:ea typeface="Nunito"/>
                <a:cs typeface="Nunito"/>
                <a:sym typeface="Nunito"/>
              </a:rPr>
              <a:t>Задача: </a:t>
            </a:r>
            <a:endParaRPr sz="2400" dirty="0">
              <a:solidFill>
                <a:schemeClr val="dk1"/>
              </a:solidFill>
              <a:latin typeface="Nunito"/>
              <a:ea typeface="Nunito"/>
              <a:cs typeface="Nunito"/>
              <a:sym typeface="Nunito"/>
            </a:endParaRPr>
          </a:p>
          <a:p>
            <a:pPr marL="0" lvl="0" indent="0" algn="ctr" rtl="0">
              <a:lnSpc>
                <a:spcPct val="90000"/>
              </a:lnSpc>
              <a:spcBef>
                <a:spcPts val="0"/>
              </a:spcBef>
              <a:spcAft>
                <a:spcPts val="0"/>
              </a:spcAft>
              <a:buNone/>
            </a:pPr>
            <a:r>
              <a:rPr lang="ru" sz="2400" dirty="0">
                <a:solidFill>
                  <a:schemeClr val="dk1"/>
                </a:solidFill>
                <a:latin typeface="Nunito"/>
                <a:ea typeface="Nunito"/>
                <a:cs typeface="Nunito"/>
                <a:sym typeface="Nunito"/>
              </a:rPr>
              <a:t>«</a:t>
            </a:r>
            <a:r>
              <a:rPr lang="ru" sz="1750" dirty="0">
                <a:solidFill>
                  <a:schemeClr val="dk1"/>
                </a:solidFill>
                <a:highlight>
                  <a:srgbClr val="FFFFFF"/>
                </a:highlight>
              </a:rPr>
              <a:t>Разработка маркетинговой стратегии для натуральной косметики «Речной</a:t>
            </a:r>
            <a:endParaRPr sz="1750" dirty="0">
              <a:solidFill>
                <a:schemeClr val="dk1"/>
              </a:solidFill>
              <a:highlight>
                <a:srgbClr val="FFFFFF"/>
              </a:highlight>
            </a:endParaRPr>
          </a:p>
          <a:p>
            <a:pPr marL="0" lvl="0" indent="0" algn="ctr" rtl="0">
              <a:lnSpc>
                <a:spcPct val="90000"/>
              </a:lnSpc>
              <a:spcBef>
                <a:spcPts val="0"/>
              </a:spcBef>
              <a:spcAft>
                <a:spcPts val="0"/>
              </a:spcAft>
              <a:buNone/>
            </a:pPr>
            <a:r>
              <a:rPr lang="ru" sz="1750" dirty="0">
                <a:solidFill>
                  <a:schemeClr val="dk1"/>
                </a:solidFill>
                <a:highlight>
                  <a:srgbClr val="FFFFFF"/>
                </a:highlight>
              </a:rPr>
              <a:t>жемчуг»</a:t>
            </a:r>
            <a:r>
              <a:rPr lang="ru" sz="2400" dirty="0">
                <a:solidFill>
                  <a:schemeClr val="dk1"/>
                </a:solidFill>
                <a:latin typeface="Nunito"/>
                <a:ea typeface="Nunito"/>
                <a:cs typeface="Nunito"/>
                <a:sym typeface="Nunito"/>
              </a:rPr>
              <a:t>»</a:t>
            </a:r>
            <a:endParaRPr sz="2400" dirty="0">
              <a:solidFill>
                <a:schemeClr val="dk1"/>
              </a:solidFill>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6338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Заказчик и его задача</a:t>
            </a:r>
            <a:endParaRPr>
              <a:latin typeface="Nunito"/>
              <a:ea typeface="Nunito"/>
              <a:cs typeface="Nunito"/>
              <a:sym typeface="Nunito"/>
            </a:endParaRPr>
          </a:p>
        </p:txBody>
      </p:sp>
      <p:sp>
        <p:nvSpPr>
          <p:cNvPr id="61" name="Google Shape;61;p14"/>
          <p:cNvSpPr txBox="1">
            <a:spLocks noGrp="1"/>
          </p:cNvSpPr>
          <p:nvPr>
            <p:ph type="body" idx="1"/>
          </p:nvPr>
        </p:nvSpPr>
        <p:spPr>
          <a:xfrm>
            <a:off x="311700" y="1152475"/>
            <a:ext cx="63387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1500" b="1" dirty="0">
                <a:solidFill>
                  <a:schemeClr val="dk1"/>
                </a:solidFill>
                <a:highlight>
                  <a:schemeClr val="lt1"/>
                </a:highlight>
                <a:latin typeface="Nunito"/>
                <a:ea typeface="Nunito"/>
                <a:cs typeface="Nunito"/>
                <a:sym typeface="Nunito"/>
              </a:rPr>
              <a:t>Заказчик </a:t>
            </a:r>
            <a:r>
              <a:rPr lang="ru" sz="1500" dirty="0">
                <a:solidFill>
                  <a:schemeClr val="dk1"/>
                </a:solidFill>
                <a:highlight>
                  <a:schemeClr val="lt1"/>
                </a:highlight>
                <a:latin typeface="Nunito"/>
                <a:ea typeface="Nunito"/>
                <a:cs typeface="Nunito"/>
                <a:sym typeface="Nunito"/>
              </a:rPr>
              <a:t>— </a:t>
            </a:r>
            <a:r>
              <a:rPr lang="ru" sz="1600" dirty="0">
                <a:solidFill>
                  <a:schemeClr val="dk1"/>
                </a:solidFill>
                <a:highlight>
                  <a:schemeClr val="lt1"/>
                </a:highlight>
                <a:latin typeface="Nunito"/>
                <a:ea typeface="Nunito"/>
                <a:cs typeface="Nunito"/>
                <a:sym typeface="Nunito"/>
              </a:rPr>
              <a:t>ИП Баевкина ММ</a:t>
            </a:r>
            <a:r>
              <a:rPr lang="ru" sz="1500" dirty="0">
                <a:solidFill>
                  <a:schemeClr val="dk1"/>
                </a:solidFill>
                <a:highlight>
                  <a:schemeClr val="lt1"/>
                </a:highlight>
                <a:latin typeface="Nunito"/>
                <a:ea typeface="Nunito"/>
                <a:cs typeface="Nunito"/>
                <a:sym typeface="Nunito"/>
              </a:rPr>
              <a:t> [ссылка на сайт компании], специализирующаяся на производстве натуральной косметики </a:t>
            </a:r>
            <a:endParaRPr sz="1500" dirty="0">
              <a:solidFill>
                <a:schemeClr val="dk1"/>
              </a:solidFill>
              <a:highlight>
                <a:schemeClr val="lt1"/>
              </a:highlight>
              <a:latin typeface="Nunito"/>
              <a:ea typeface="Nunito"/>
              <a:cs typeface="Nunito"/>
              <a:sym typeface="Nunito"/>
            </a:endParaRPr>
          </a:p>
          <a:p>
            <a:pPr marL="0" lvl="0" indent="0" algn="l" rtl="0">
              <a:spcBef>
                <a:spcPts val="1200"/>
              </a:spcBef>
              <a:spcAft>
                <a:spcPts val="0"/>
              </a:spcAft>
              <a:buNone/>
            </a:pPr>
            <a:r>
              <a:rPr lang="ru" sz="1600" dirty="0">
                <a:solidFill>
                  <a:schemeClr val="dk1"/>
                </a:solidFill>
                <a:highlight>
                  <a:schemeClr val="lt1"/>
                </a:highlight>
                <a:latin typeface="Nunito"/>
                <a:ea typeface="Nunito"/>
                <a:cs typeface="Nunito"/>
                <a:sym typeface="Nunito"/>
              </a:rPr>
              <a:t>Поставлена </a:t>
            </a:r>
            <a:r>
              <a:rPr lang="ru" sz="1600" b="1" dirty="0">
                <a:solidFill>
                  <a:schemeClr val="dk1"/>
                </a:solidFill>
                <a:highlight>
                  <a:schemeClr val="lt1"/>
                </a:highlight>
                <a:latin typeface="Nunito"/>
                <a:ea typeface="Nunito"/>
                <a:cs typeface="Nunito"/>
                <a:sym typeface="Nunito"/>
              </a:rPr>
              <a:t>задача </a:t>
            </a:r>
            <a:r>
              <a:rPr lang="ru" sz="1500" dirty="0">
                <a:solidFill>
                  <a:schemeClr val="dk1"/>
                </a:solidFill>
                <a:highlight>
                  <a:schemeClr val="lt1"/>
                </a:highlight>
              </a:rPr>
              <a:t>разработать стратегию для развития бренда, привлечения клиентов и продвижения компании.</a:t>
            </a:r>
            <a:endParaRPr sz="1500" dirty="0">
              <a:solidFill>
                <a:schemeClr val="dk1"/>
              </a:solidFill>
              <a:highlight>
                <a:schemeClr val="lt1"/>
              </a:highlight>
            </a:endParaRPr>
          </a:p>
          <a:p>
            <a:pPr marL="0" lvl="0" indent="0" algn="l" rtl="0">
              <a:spcBef>
                <a:spcPts val="1200"/>
              </a:spcBef>
              <a:spcAft>
                <a:spcPts val="0"/>
              </a:spcAft>
              <a:buNone/>
            </a:pPr>
            <a:r>
              <a:rPr lang="ru" sz="1600" dirty="0">
                <a:solidFill>
                  <a:schemeClr val="dk1"/>
                </a:solidFill>
                <a:highlight>
                  <a:schemeClr val="lt1"/>
                </a:highlight>
                <a:latin typeface="Nunito"/>
                <a:ea typeface="Nunito"/>
                <a:cs typeface="Nunito"/>
                <a:sym typeface="Nunito"/>
              </a:rPr>
              <a:t>[https://files.2035.university/f/1c167837fcdc4ed0b6c5/?_ga=2.118084169.1597318864.1680791784-1719436079.1680617633].</a:t>
            </a:r>
            <a:endParaRPr sz="1600" dirty="0">
              <a:solidFill>
                <a:schemeClr val="dk1"/>
              </a:solidFill>
              <a:highlight>
                <a:schemeClr val="lt1"/>
              </a:highlight>
              <a:latin typeface="Nunito"/>
              <a:ea typeface="Nunito"/>
              <a:cs typeface="Nunito"/>
              <a:sym typeface="Nunito"/>
            </a:endParaRPr>
          </a:p>
          <a:p>
            <a:pPr marL="0" lvl="0" indent="0" algn="l" rtl="0">
              <a:spcBef>
                <a:spcPts val="1200"/>
              </a:spcBef>
              <a:spcAft>
                <a:spcPts val="0"/>
              </a:spcAft>
              <a:buClr>
                <a:schemeClr val="dk1"/>
              </a:buClr>
              <a:buSzPts val="1100"/>
              <a:buFont typeface="Arial"/>
              <a:buNone/>
            </a:pPr>
            <a:r>
              <a:rPr lang="ru" sz="1500" dirty="0">
                <a:solidFill>
                  <a:schemeClr val="dk1"/>
                </a:solidFill>
                <a:highlight>
                  <a:srgbClr val="FFFFFF"/>
                </a:highlight>
              </a:rPr>
              <a:t>Ожидаемый результат: пошаговая стратегия продвижения компании продукции.</a:t>
            </a:r>
            <a:endParaRPr sz="1500" dirty="0">
              <a:solidFill>
                <a:schemeClr val="dk1"/>
              </a:solidFill>
              <a:highlight>
                <a:srgbClr val="FFFFFF"/>
              </a:highlight>
            </a:endParaRPr>
          </a:p>
          <a:p>
            <a:pPr marL="0" lvl="0" indent="0" algn="l" rtl="0">
              <a:spcBef>
                <a:spcPts val="1200"/>
              </a:spcBef>
              <a:spcAft>
                <a:spcPts val="1200"/>
              </a:spcAft>
              <a:buNone/>
            </a:pPr>
            <a:endParaRPr sz="1600" b="1" dirty="0">
              <a:solidFill>
                <a:schemeClr val="dk1"/>
              </a:solidFill>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497625" y="445025"/>
            <a:ext cx="8334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a:latin typeface="Nunito"/>
                <a:ea typeface="Nunito"/>
                <a:cs typeface="Nunito"/>
                <a:sym typeface="Nunito"/>
              </a:rPr>
              <a:t>Мы — студенты факультета технологии и управления на транспорте  </a:t>
            </a:r>
            <a:endParaRPr>
              <a:latin typeface="Nunito"/>
              <a:ea typeface="Nunito"/>
              <a:cs typeface="Nunito"/>
              <a:sym typeface="Nunito"/>
            </a:endParaRPr>
          </a:p>
        </p:txBody>
      </p:sp>
      <p:sp>
        <p:nvSpPr>
          <p:cNvPr id="67" name="Google Shape;67;p15"/>
          <p:cNvSpPr/>
          <p:nvPr/>
        </p:nvSpPr>
        <p:spPr>
          <a:xfrm>
            <a:off x="1549800" y="1678000"/>
            <a:ext cx="1657800" cy="1541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68" name="Google Shape;68;p15"/>
          <p:cNvSpPr txBox="1"/>
          <p:nvPr/>
        </p:nvSpPr>
        <p:spPr>
          <a:xfrm>
            <a:off x="1466100" y="3219408"/>
            <a:ext cx="1741500" cy="739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ru" sz="1700">
                <a:solidFill>
                  <a:srgbClr val="342F37"/>
                </a:solidFill>
                <a:highlight>
                  <a:srgbClr val="FFFFFF"/>
                </a:highlight>
                <a:latin typeface="Roboto"/>
                <a:ea typeface="Roboto"/>
                <a:cs typeface="Roboto"/>
                <a:sym typeface="Roboto"/>
              </a:rPr>
              <a:t>Софья </a:t>
            </a:r>
            <a:endParaRPr sz="1700">
              <a:solidFill>
                <a:srgbClr val="342F37"/>
              </a:solidFill>
              <a:highlight>
                <a:srgbClr val="FFFFFF"/>
              </a:highlight>
              <a:latin typeface="Roboto"/>
              <a:ea typeface="Roboto"/>
              <a:cs typeface="Roboto"/>
              <a:sym typeface="Roboto"/>
            </a:endParaRPr>
          </a:p>
          <a:p>
            <a:pPr marL="0" lvl="0" indent="0" algn="ctr" rtl="0">
              <a:spcBef>
                <a:spcPts val="400"/>
              </a:spcBef>
              <a:spcAft>
                <a:spcPts val="0"/>
              </a:spcAft>
              <a:buNone/>
            </a:pPr>
            <a:endParaRPr>
              <a:latin typeface="Nunito"/>
              <a:ea typeface="Nunito"/>
              <a:cs typeface="Nunito"/>
              <a:sym typeface="Nunito"/>
            </a:endParaRPr>
          </a:p>
        </p:txBody>
      </p:sp>
      <p:sp>
        <p:nvSpPr>
          <p:cNvPr id="69" name="Google Shape;69;p15"/>
          <p:cNvSpPr txBox="1"/>
          <p:nvPr/>
        </p:nvSpPr>
        <p:spPr>
          <a:xfrm>
            <a:off x="2484446" y="3140050"/>
            <a:ext cx="1587900" cy="6156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endParaRPr sz="1800">
              <a:solidFill>
                <a:srgbClr val="342F37"/>
              </a:solidFill>
              <a:highlight>
                <a:srgbClr val="FFFFFF"/>
              </a:highlight>
              <a:latin typeface="Roboto"/>
              <a:ea typeface="Roboto"/>
              <a:cs typeface="Roboto"/>
              <a:sym typeface="Roboto"/>
            </a:endParaRPr>
          </a:p>
          <a:p>
            <a:pPr marL="0" lvl="0" indent="0" algn="ctr" rtl="0">
              <a:spcBef>
                <a:spcPts val="400"/>
              </a:spcBef>
              <a:spcAft>
                <a:spcPts val="0"/>
              </a:spcAft>
              <a:buNone/>
            </a:pPr>
            <a:endParaRPr>
              <a:latin typeface="Nunito"/>
              <a:ea typeface="Nunito"/>
              <a:cs typeface="Nunito"/>
              <a:sym typeface="Nunito"/>
            </a:endParaRPr>
          </a:p>
        </p:txBody>
      </p:sp>
      <p:sp>
        <p:nvSpPr>
          <p:cNvPr id="70" name="Google Shape;70;p15"/>
          <p:cNvSpPr/>
          <p:nvPr/>
        </p:nvSpPr>
        <p:spPr>
          <a:xfrm>
            <a:off x="3630138" y="1678000"/>
            <a:ext cx="1657800" cy="1541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71" name="Google Shape;71;p15"/>
          <p:cNvSpPr txBox="1"/>
          <p:nvPr/>
        </p:nvSpPr>
        <p:spPr>
          <a:xfrm flipH="1">
            <a:off x="3484650" y="2992450"/>
            <a:ext cx="1967400" cy="73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 sz="1800">
                <a:latin typeface="Nunito"/>
                <a:ea typeface="Nunito"/>
                <a:cs typeface="Nunito"/>
                <a:sym typeface="Nunito"/>
              </a:rPr>
              <a:t>Дмитрий </a:t>
            </a:r>
            <a:endParaRPr sz="1800">
              <a:latin typeface="Nunito"/>
              <a:ea typeface="Nunito"/>
              <a:cs typeface="Nunito"/>
              <a:sym typeface="Nunito"/>
            </a:endParaRPr>
          </a:p>
        </p:txBody>
      </p:sp>
      <p:sp>
        <p:nvSpPr>
          <p:cNvPr id="72" name="Google Shape;72;p15"/>
          <p:cNvSpPr/>
          <p:nvPr/>
        </p:nvSpPr>
        <p:spPr>
          <a:xfrm>
            <a:off x="5710500" y="1678013"/>
            <a:ext cx="1657800" cy="1541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73" name="Google Shape;73;p15"/>
          <p:cNvSpPr txBox="1"/>
          <p:nvPr/>
        </p:nvSpPr>
        <p:spPr>
          <a:xfrm flipH="1">
            <a:off x="5452050" y="3161488"/>
            <a:ext cx="21747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 sz="1800">
                <a:latin typeface="Nunito"/>
                <a:ea typeface="Nunito"/>
                <a:cs typeface="Nunito"/>
                <a:sym typeface="Nunito"/>
              </a:rPr>
              <a:t>Елизавета</a:t>
            </a:r>
            <a:endParaRPr sz="1800">
              <a:latin typeface="Nunito"/>
              <a:ea typeface="Nunito"/>
              <a:cs typeface="Nunito"/>
              <a:sym typeface="Nunito"/>
            </a:endParaRPr>
          </a:p>
        </p:txBody>
      </p:sp>
      <p:sp>
        <p:nvSpPr>
          <p:cNvPr id="74" name="Google Shape;74;p15"/>
          <p:cNvSpPr txBox="1"/>
          <p:nvPr/>
        </p:nvSpPr>
        <p:spPr>
          <a:xfrm>
            <a:off x="1542900" y="3653685"/>
            <a:ext cx="1587900" cy="73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i="1">
              <a:latin typeface="Nunito"/>
              <a:ea typeface="Nunito"/>
              <a:cs typeface="Nunito"/>
              <a:sym typeface="Nunito"/>
            </a:endParaRPr>
          </a:p>
        </p:txBody>
      </p:sp>
      <p:sp>
        <p:nvSpPr>
          <p:cNvPr id="75" name="Google Shape;75;p15"/>
          <p:cNvSpPr txBox="1"/>
          <p:nvPr/>
        </p:nvSpPr>
        <p:spPr>
          <a:xfrm>
            <a:off x="2365767" y="4277700"/>
            <a:ext cx="1587900" cy="86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i="1">
              <a:latin typeface="Nunito"/>
              <a:ea typeface="Nunito"/>
              <a:cs typeface="Nunito"/>
              <a:sym typeface="Nunito"/>
            </a:endParaRPr>
          </a:p>
        </p:txBody>
      </p:sp>
      <p:sp>
        <p:nvSpPr>
          <p:cNvPr id="76" name="Google Shape;76;p15"/>
          <p:cNvSpPr txBox="1"/>
          <p:nvPr/>
        </p:nvSpPr>
        <p:spPr>
          <a:xfrm>
            <a:off x="4623550" y="3386788"/>
            <a:ext cx="1587900" cy="86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i="1">
              <a:latin typeface="Nunito"/>
              <a:ea typeface="Nunito"/>
              <a:cs typeface="Nunito"/>
              <a:sym typeface="Nunito"/>
            </a:endParaRPr>
          </a:p>
        </p:txBody>
      </p:sp>
      <p:sp>
        <p:nvSpPr>
          <p:cNvPr id="77" name="Google Shape;77;p15"/>
          <p:cNvSpPr txBox="1"/>
          <p:nvPr/>
        </p:nvSpPr>
        <p:spPr>
          <a:xfrm>
            <a:off x="6762650" y="3879700"/>
            <a:ext cx="1587900" cy="86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endParaRPr i="1">
              <a:solidFill>
                <a:schemeClr val="dk1"/>
              </a:solidFill>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О проекте</a:t>
            </a:r>
            <a:endParaRPr/>
          </a:p>
        </p:txBody>
      </p:sp>
      <p:sp>
        <p:nvSpPr>
          <p:cNvPr id="4" name="Текст 3"/>
          <p:cNvSpPr>
            <a:spLocks noGrp="1"/>
          </p:cNvSpPr>
          <p:nvPr>
            <p:ph type="body" idx="1"/>
          </p:nvPr>
        </p:nvSpPr>
        <p:spPr/>
        <p:txBody>
          <a:bodyPr/>
          <a:lstStyle/>
          <a:p>
            <a:r>
              <a:rPr lang="ru-RU" dirty="0" smtClean="0"/>
              <a:t>Мы провели 2 опроса потребителей разных возрастов и сегментов</a:t>
            </a:r>
          </a:p>
          <a:p>
            <a:r>
              <a:rPr lang="ru-RU" dirty="0" smtClean="0"/>
              <a:t>Составили </a:t>
            </a:r>
            <a:r>
              <a:rPr lang="en-US" dirty="0" smtClean="0"/>
              <a:t>SWOT </a:t>
            </a:r>
            <a:r>
              <a:rPr lang="ru-RU" dirty="0" smtClean="0"/>
              <a:t>анализ</a:t>
            </a:r>
          </a:p>
          <a:p>
            <a:r>
              <a:rPr lang="ru-RU" dirty="0" smtClean="0"/>
              <a:t>Провели анализ конкурентов из разных ценовых сегментов </a:t>
            </a:r>
          </a:p>
          <a:p>
            <a:r>
              <a:rPr lang="ru-RU" dirty="0" smtClean="0"/>
              <a:t>Изучили какие методы продвижения используют конкуренты </a:t>
            </a:r>
          </a:p>
          <a:p>
            <a:r>
              <a:rPr lang="ru-RU" dirty="0" smtClean="0"/>
              <a:t>Определили целевую аудиторию</a:t>
            </a:r>
          </a:p>
          <a:p>
            <a:r>
              <a:rPr lang="ru-RU" dirty="0" smtClean="0"/>
              <a:t>Разработали несколько прототипов пробников и опросили потенциальных клиентов о них</a:t>
            </a:r>
          </a:p>
          <a:p>
            <a:r>
              <a:rPr lang="ru-RU" dirty="0" smtClean="0"/>
              <a:t>Наладили обратную связь с представителями </a:t>
            </a:r>
            <a:r>
              <a:rPr lang="en-US" dirty="0" smtClean="0"/>
              <a:t>mango-office</a:t>
            </a:r>
            <a:r>
              <a:rPr lang="ru-RU" dirty="0" smtClean="0"/>
              <a:t> в Новосибирске </a:t>
            </a:r>
          </a:p>
          <a:p>
            <a:r>
              <a:rPr lang="ru-RU" dirty="0" smtClean="0"/>
              <a:t>Изучили какие способы продвижения уже пребывала заказчик </a:t>
            </a:r>
          </a:p>
          <a:p>
            <a:pPr>
              <a:buNone/>
            </a:pP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Заказчик</a:t>
            </a:r>
            <a:endParaRPr/>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buNone/>
            </a:pPr>
            <a:r>
              <a:rPr lang="ru" sz="2000" b="1" dirty="0">
                <a:solidFill>
                  <a:schemeClr val="dk1"/>
                </a:solidFill>
              </a:rPr>
              <a:t>Коммуникация. </a:t>
            </a:r>
            <a:r>
              <a:rPr lang="ru" sz="2000" dirty="0" smtClean="0">
                <a:solidFill>
                  <a:schemeClr val="dk1"/>
                </a:solidFill>
              </a:rPr>
              <a:t>С заказчиком мы </a:t>
            </a:r>
            <a:r>
              <a:rPr lang="ru" sz="2000" dirty="0" smtClean="0">
                <a:solidFill>
                  <a:schemeClr val="dk1"/>
                </a:solidFill>
              </a:rPr>
              <a:t>комуницируем </a:t>
            </a:r>
            <a:r>
              <a:rPr lang="ru" sz="2000" dirty="0" smtClean="0">
                <a:solidFill>
                  <a:schemeClr val="dk1"/>
                </a:solidFill>
              </a:rPr>
              <a:t>достаточно часто.  Общаемся в </a:t>
            </a:r>
            <a:r>
              <a:rPr lang="en-US" sz="2000" dirty="0" err="1" smtClean="0">
                <a:solidFill>
                  <a:schemeClr val="dk1"/>
                </a:solidFill>
              </a:rPr>
              <a:t>WhatsApp</a:t>
            </a:r>
            <a:r>
              <a:rPr lang="en-US" sz="2000" dirty="0" smtClean="0">
                <a:solidFill>
                  <a:schemeClr val="dk1"/>
                </a:solidFill>
              </a:rPr>
              <a:t>  </a:t>
            </a:r>
            <a:r>
              <a:rPr lang="ru-RU" sz="2000" dirty="0" smtClean="0">
                <a:solidFill>
                  <a:schemeClr val="dk1"/>
                </a:solidFill>
              </a:rPr>
              <a:t>непосредственно с </a:t>
            </a:r>
            <a:r>
              <a:rPr lang="ru-RU" sz="2000" dirty="0" err="1" smtClean="0">
                <a:solidFill>
                  <a:schemeClr val="tx1"/>
                </a:solidFill>
              </a:rPr>
              <a:t>Баевкиной</a:t>
            </a:r>
            <a:r>
              <a:rPr lang="ru-RU" sz="2000" dirty="0" smtClean="0">
                <a:solidFill>
                  <a:schemeClr val="tx1"/>
                </a:solidFill>
              </a:rPr>
              <a:t> М.М.</a:t>
            </a:r>
            <a:endParaRPr sz="2000" dirty="0">
              <a:solidFill>
                <a:schemeClr val="tx1"/>
              </a:solidFill>
            </a:endParaRPr>
          </a:p>
          <a:p>
            <a:pPr marL="0" lvl="0" indent="0" algn="l" rtl="0">
              <a:spcBef>
                <a:spcPts val="0"/>
              </a:spcBef>
              <a:spcAft>
                <a:spcPts val="0"/>
              </a:spcAft>
              <a:buNone/>
            </a:pPr>
            <a:endParaRPr sz="2000" b="1" dirty="0">
              <a:solidFill>
                <a:schemeClr val="dk1"/>
              </a:solidFill>
            </a:endParaRPr>
          </a:p>
          <a:p>
            <a:pPr marL="0" lvl="0" indent="0" algn="l" rtl="0">
              <a:spcBef>
                <a:spcPts val="0"/>
              </a:spcBef>
              <a:spcAft>
                <a:spcPts val="0"/>
              </a:spcAft>
              <a:buNone/>
            </a:pPr>
            <a:endParaRPr sz="2000" dirty="0">
              <a:solidFill>
                <a:schemeClr val="dk1"/>
              </a:solidFill>
            </a:endParaRPr>
          </a:p>
          <a:p>
            <a:pPr marL="0" lvl="0" indent="0" algn="l" rtl="0">
              <a:spcBef>
                <a:spcPts val="0"/>
              </a:spcBef>
              <a:spcAft>
                <a:spcPts val="0"/>
              </a:spcAft>
              <a:buNone/>
            </a:pPr>
            <a:endParaRPr sz="1100" b="1" dirty="0">
              <a:solidFill>
                <a:schemeClr val="dk1"/>
              </a:solidFill>
            </a:endParaRPr>
          </a:p>
          <a:p>
            <a:pPr marL="0" lvl="0" indent="0" algn="l" rtl="0">
              <a:spcBef>
                <a:spcPts val="0"/>
              </a:spcBef>
              <a:spcAft>
                <a:spcPts val="0"/>
              </a:spcAft>
              <a:buNone/>
            </a:pPr>
            <a:endParaRP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5" y="428610"/>
            <a:ext cx="8281358" cy="3662541"/>
          </a:xfrm>
          <a:prstGeom prst="rect">
            <a:avLst/>
          </a:prstGeom>
        </p:spPr>
        <p:txBody>
          <a:bodyPr wrap="square">
            <a:spAutoFit/>
          </a:bodyPr>
          <a:lstStyle/>
          <a:p>
            <a:r>
              <a:rPr lang="ru-RU" sz="3200" dirty="0" smtClean="0"/>
              <a:t>Наше решение</a:t>
            </a:r>
          </a:p>
          <a:p>
            <a:pPr>
              <a:buFont typeface="Arial" pitchFamily="34" charset="0"/>
              <a:buChar char="•"/>
            </a:pPr>
            <a:r>
              <a:rPr lang="ru-RU" sz="2000" dirty="0" err="1" smtClean="0"/>
              <a:t>Колтреккинг</a:t>
            </a:r>
            <a:r>
              <a:rPr lang="ru-RU" sz="2000" dirty="0" smtClean="0"/>
              <a:t> манго</a:t>
            </a:r>
          </a:p>
          <a:p>
            <a:pPr>
              <a:buFont typeface="Arial" pitchFamily="34" charset="0"/>
              <a:buChar char="•"/>
            </a:pPr>
            <a:r>
              <a:rPr lang="ru-RU" sz="2000" dirty="0" err="1" smtClean="0"/>
              <a:t>Блоггеры</a:t>
            </a:r>
            <a:endParaRPr lang="ru-RU" sz="2000" dirty="0" smtClean="0"/>
          </a:p>
          <a:p>
            <a:pPr>
              <a:buFont typeface="Arial" pitchFamily="34" charset="0"/>
              <a:buChar char="•"/>
            </a:pPr>
            <a:r>
              <a:rPr lang="ru-RU" sz="2000" dirty="0" smtClean="0"/>
              <a:t>Представитель в магазин</a:t>
            </a:r>
          </a:p>
          <a:p>
            <a:pPr>
              <a:buFont typeface="Arial" pitchFamily="34" charset="0"/>
              <a:buChar char="•"/>
            </a:pPr>
            <a:r>
              <a:rPr lang="ru-RU" sz="2000" dirty="0" err="1" smtClean="0"/>
              <a:t>Коллаборации</a:t>
            </a:r>
            <a:r>
              <a:rPr lang="ru-RU" sz="2000" dirty="0" smtClean="0"/>
              <a:t> с </a:t>
            </a:r>
            <a:r>
              <a:rPr lang="ru-RU" sz="2000" dirty="0" err="1" smtClean="0"/>
              <a:t>паримахерскими</a:t>
            </a:r>
            <a:r>
              <a:rPr lang="ru-RU" sz="2000" dirty="0" smtClean="0"/>
              <a:t> или салонами красоты и фитнесс клубами </a:t>
            </a:r>
          </a:p>
          <a:p>
            <a:pPr>
              <a:buFont typeface="Arial" pitchFamily="34" charset="0"/>
              <a:buChar char="•"/>
            </a:pPr>
            <a:r>
              <a:rPr lang="ru-RU" sz="2000" dirty="0" smtClean="0"/>
              <a:t>Ведение </a:t>
            </a:r>
            <a:r>
              <a:rPr lang="ru-RU" sz="2000" dirty="0" err="1" smtClean="0"/>
              <a:t>соцсетей</a:t>
            </a:r>
            <a:r>
              <a:rPr lang="ru-RU" sz="2000" dirty="0" smtClean="0"/>
              <a:t> и разработка </a:t>
            </a:r>
            <a:r>
              <a:rPr lang="ru-RU" sz="2000" dirty="0" smtClean="0"/>
              <a:t>читабельной </a:t>
            </a:r>
            <a:r>
              <a:rPr lang="ru-RU" sz="2000" dirty="0" smtClean="0"/>
              <a:t>версии сайта</a:t>
            </a:r>
          </a:p>
          <a:p>
            <a:pPr>
              <a:buFont typeface="Arial" pitchFamily="34" charset="0"/>
              <a:buChar char="•"/>
            </a:pPr>
            <a:r>
              <a:rPr lang="ru-RU" sz="2000" dirty="0" smtClean="0"/>
              <a:t>Разработка пробников, для продвижения в массы с приглашением пройти опрос </a:t>
            </a:r>
            <a:r>
              <a:rPr lang="ru-RU" sz="2000" dirty="0" smtClean="0"/>
              <a:t>в </a:t>
            </a:r>
            <a:r>
              <a:rPr lang="ru-RU" sz="2000" dirty="0" err="1" smtClean="0"/>
              <a:t>гугл</a:t>
            </a:r>
            <a:r>
              <a:rPr lang="ru-RU" sz="2000" dirty="0" smtClean="0"/>
              <a:t> форме( </a:t>
            </a:r>
            <a:r>
              <a:rPr lang="ru-RU" sz="2000" dirty="0" smtClean="0"/>
              <a:t>откуда пришел </a:t>
            </a:r>
            <a:r>
              <a:rPr lang="ru-RU" sz="2000" dirty="0" smtClean="0"/>
              <a:t>покупатель, что приобретал)</a:t>
            </a:r>
            <a:endParaRPr lang="ru-RU" sz="2000" dirty="0" smtClean="0"/>
          </a:p>
          <a:p>
            <a:pPr>
              <a:buFont typeface="Arial" pitchFamily="34" charset="0"/>
              <a:buChar char="•"/>
            </a:pPr>
            <a:endParaRPr lang="ru-RU"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
            <a:ext cx="5945858" cy="461665"/>
          </a:xfrm>
          <a:prstGeom prst="rect">
            <a:avLst/>
          </a:prstGeom>
        </p:spPr>
        <p:txBody>
          <a:bodyPr wrap="none">
            <a:spAutoFit/>
          </a:bodyPr>
          <a:lstStyle/>
          <a:p>
            <a:r>
              <a:rPr lang="en-US" sz="2400" dirty="0" smtClean="0">
                <a:latin typeface="Nunito"/>
                <a:ea typeface="Nunito"/>
                <a:cs typeface="Nunito"/>
                <a:sym typeface="Nunito"/>
              </a:rPr>
              <a:t>SWOT </a:t>
            </a:r>
            <a:r>
              <a:rPr lang="ru-RU" sz="2400" dirty="0" smtClean="0">
                <a:latin typeface="Nunito"/>
                <a:ea typeface="Nunito"/>
                <a:cs typeface="Nunito"/>
                <a:sym typeface="Nunito"/>
              </a:rPr>
              <a:t>анализ бренда «Речной жемчуг»</a:t>
            </a:r>
            <a:endParaRPr lang="ru-RU" sz="2400" dirty="0"/>
          </a:p>
        </p:txBody>
      </p:sp>
      <p:graphicFrame>
        <p:nvGraphicFramePr>
          <p:cNvPr id="3" name="Таблица 2"/>
          <p:cNvGraphicFramePr>
            <a:graphicFrameLocks noGrp="1"/>
          </p:cNvGraphicFramePr>
          <p:nvPr/>
        </p:nvGraphicFramePr>
        <p:xfrm>
          <a:off x="0" y="475989"/>
          <a:ext cx="9144000" cy="2493974"/>
        </p:xfrm>
        <a:graphic>
          <a:graphicData uri="http://schemas.openxmlformats.org/drawingml/2006/table">
            <a:tbl>
              <a:tblPr firstRow="1" bandRow="1">
                <a:tableStyleId>{00A15C55-8517-42AA-B614-E9B94910E393}</a:tableStyleId>
              </a:tblPr>
              <a:tblGrid>
                <a:gridCol w="4572000"/>
                <a:gridCol w="4572000"/>
              </a:tblGrid>
              <a:tr h="393854">
                <a:tc>
                  <a:txBody>
                    <a:bodyPr/>
                    <a:lstStyle/>
                    <a:p>
                      <a:r>
                        <a:rPr lang="ru-RU" sz="1400" dirty="0" smtClean="0">
                          <a:solidFill>
                            <a:schemeClr val="tx1"/>
                          </a:solidFill>
                        </a:rPr>
                        <a:t>Сильные стороны</a:t>
                      </a:r>
                      <a:endParaRPr lang="ru-RU" sz="1400" dirty="0">
                        <a:solidFill>
                          <a:schemeClr val="tx1"/>
                        </a:solidFill>
                      </a:endParaRPr>
                    </a:p>
                  </a:txBody>
                  <a:tcPr/>
                </a:tc>
                <a:tc>
                  <a:txBody>
                    <a:bodyPr/>
                    <a:lstStyle/>
                    <a:p>
                      <a:r>
                        <a:rPr lang="ru-RU" sz="1400" dirty="0" smtClean="0">
                          <a:solidFill>
                            <a:schemeClr val="tx1"/>
                          </a:solidFill>
                        </a:rPr>
                        <a:t>Слабые стороны</a:t>
                      </a:r>
                      <a:endParaRPr lang="ru-RU" sz="1400" dirty="0">
                        <a:solidFill>
                          <a:schemeClr val="tx1"/>
                        </a:solidFill>
                      </a:endParaRPr>
                    </a:p>
                  </a:txBody>
                  <a:tcPr/>
                </a:tc>
              </a:tr>
              <a:tr h="2100120">
                <a:tc>
                  <a:txBody>
                    <a:bodyPr/>
                    <a:lstStyle/>
                    <a:p>
                      <a:pPr algn="l">
                        <a:lnSpc>
                          <a:spcPct val="107000"/>
                        </a:lnSpc>
                        <a:spcAft>
                          <a:spcPts val="800"/>
                        </a:spcAft>
                      </a:pPr>
                      <a:r>
                        <a:rPr lang="ru-RU" sz="1600" b="1" dirty="0">
                          <a:latin typeface="Calibri"/>
                          <a:ea typeface="Calibri"/>
                          <a:cs typeface="Times New Roman"/>
                        </a:rPr>
                        <a:t>-</a:t>
                      </a:r>
                      <a:r>
                        <a:rPr lang="ru-RU" sz="1600" b="1" dirty="0" smtClean="0">
                          <a:latin typeface="Calibri"/>
                          <a:ea typeface="Calibri"/>
                          <a:cs typeface="Times New Roman"/>
                        </a:rPr>
                        <a:t>натуральный </a:t>
                      </a:r>
                      <a:r>
                        <a:rPr lang="ru-RU" sz="1600" b="1" dirty="0">
                          <a:latin typeface="Calibri"/>
                          <a:ea typeface="Calibri"/>
                          <a:cs typeface="Times New Roman"/>
                        </a:rPr>
                        <a:t>материал упаковки</a:t>
                      </a:r>
                      <a:endParaRPr lang="ru-RU" sz="1100" b="1" dirty="0">
                        <a:latin typeface="Calibri"/>
                        <a:ea typeface="Calibri"/>
                        <a:cs typeface="Times New Roman"/>
                      </a:endParaRPr>
                    </a:p>
                    <a:p>
                      <a:pPr algn="l">
                        <a:lnSpc>
                          <a:spcPct val="107000"/>
                        </a:lnSpc>
                        <a:spcAft>
                          <a:spcPts val="800"/>
                        </a:spcAft>
                      </a:pPr>
                      <a:r>
                        <a:rPr lang="ru-RU" sz="1600" b="1" dirty="0">
                          <a:latin typeface="Calibri"/>
                          <a:ea typeface="Calibri"/>
                          <a:cs typeface="Times New Roman"/>
                        </a:rPr>
                        <a:t>-</a:t>
                      </a:r>
                      <a:r>
                        <a:rPr lang="ru-RU" sz="1600" b="1" dirty="0" smtClean="0">
                          <a:latin typeface="Calibri"/>
                          <a:ea typeface="Calibri"/>
                          <a:cs typeface="Times New Roman"/>
                        </a:rPr>
                        <a:t>натуральные </a:t>
                      </a:r>
                      <a:r>
                        <a:rPr lang="ru-RU" sz="1600" b="1" dirty="0">
                          <a:latin typeface="Calibri"/>
                          <a:ea typeface="Calibri"/>
                          <a:cs typeface="Times New Roman"/>
                        </a:rPr>
                        <a:t>ингредиенты</a:t>
                      </a:r>
                      <a:endParaRPr lang="ru-RU" sz="1100" b="1" dirty="0">
                        <a:latin typeface="Calibri"/>
                        <a:ea typeface="Calibri"/>
                        <a:cs typeface="Times New Roman"/>
                      </a:endParaRPr>
                    </a:p>
                    <a:p>
                      <a:pPr algn="l">
                        <a:lnSpc>
                          <a:spcPct val="107000"/>
                        </a:lnSpc>
                        <a:spcAft>
                          <a:spcPts val="800"/>
                        </a:spcAft>
                      </a:pPr>
                      <a:r>
                        <a:rPr lang="ru-RU" sz="1600" b="1" dirty="0">
                          <a:latin typeface="Calibri"/>
                          <a:ea typeface="Calibri"/>
                          <a:cs typeface="Times New Roman"/>
                        </a:rPr>
                        <a:t>-подходит для разных возрастов</a:t>
                      </a:r>
                      <a:endParaRPr lang="ru-RU" sz="1100" b="1" dirty="0">
                        <a:latin typeface="Calibri"/>
                        <a:ea typeface="Calibri"/>
                        <a:cs typeface="Times New Roman"/>
                      </a:endParaRPr>
                    </a:p>
                  </a:txBody>
                  <a:tcPr marL="114300" marR="114300" marT="0" marB="0"/>
                </a:tc>
                <a:tc>
                  <a:txBody>
                    <a:bodyPr/>
                    <a:lstStyle/>
                    <a:p>
                      <a:pPr algn="l">
                        <a:lnSpc>
                          <a:spcPct val="107000"/>
                        </a:lnSpc>
                        <a:spcAft>
                          <a:spcPts val="800"/>
                        </a:spcAft>
                      </a:pPr>
                      <a:r>
                        <a:rPr lang="ru-RU" sz="1400" b="1" dirty="0" smtClean="0">
                          <a:latin typeface="Calibri"/>
                          <a:ea typeface="Calibri"/>
                          <a:cs typeface="Times New Roman"/>
                        </a:rPr>
                        <a:t>-неизвестность </a:t>
                      </a:r>
                      <a:r>
                        <a:rPr lang="ru-RU" sz="1400" b="1" dirty="0">
                          <a:latin typeface="Calibri"/>
                          <a:ea typeface="Calibri"/>
                          <a:cs typeface="Times New Roman"/>
                        </a:rPr>
                        <a:t>и неузнаваемость бренда</a:t>
                      </a:r>
                      <a:endParaRPr lang="ru-RU" sz="1000" b="1" dirty="0">
                        <a:latin typeface="Calibri"/>
                        <a:ea typeface="Calibri"/>
                        <a:cs typeface="Times New Roman"/>
                      </a:endParaRPr>
                    </a:p>
                    <a:p>
                      <a:pPr algn="l">
                        <a:lnSpc>
                          <a:spcPct val="107000"/>
                        </a:lnSpc>
                        <a:spcAft>
                          <a:spcPts val="800"/>
                        </a:spcAft>
                      </a:pPr>
                      <a:r>
                        <a:rPr lang="ru-RU" sz="1400" b="1" dirty="0">
                          <a:latin typeface="Calibri"/>
                          <a:ea typeface="Calibri"/>
                          <a:cs typeface="Times New Roman"/>
                        </a:rPr>
                        <a:t>-отсутствие штаба </a:t>
                      </a:r>
                      <a:r>
                        <a:rPr lang="ru-RU" sz="1400" b="1" dirty="0" smtClean="0">
                          <a:latin typeface="Calibri"/>
                          <a:ea typeface="Calibri"/>
                          <a:cs typeface="Times New Roman"/>
                        </a:rPr>
                        <a:t>сотрудников маркетинга</a:t>
                      </a:r>
                      <a:endParaRPr lang="ru-RU" sz="1000" b="1" dirty="0">
                        <a:latin typeface="Calibri"/>
                        <a:ea typeface="Calibri"/>
                        <a:cs typeface="Times New Roman"/>
                      </a:endParaRPr>
                    </a:p>
                    <a:p>
                      <a:pPr algn="l">
                        <a:lnSpc>
                          <a:spcPct val="107000"/>
                        </a:lnSpc>
                        <a:spcAft>
                          <a:spcPts val="800"/>
                        </a:spcAft>
                      </a:pPr>
                      <a:r>
                        <a:rPr lang="ru-RU" sz="1400" b="1" dirty="0">
                          <a:latin typeface="Calibri"/>
                          <a:ea typeface="Calibri"/>
                          <a:cs typeface="Times New Roman"/>
                        </a:rPr>
                        <a:t>-отсутствие возможности </a:t>
                      </a:r>
                      <a:r>
                        <a:rPr lang="ru-RU" sz="1400" b="1" dirty="0" err="1">
                          <a:latin typeface="Calibri"/>
                          <a:ea typeface="Calibri"/>
                          <a:cs typeface="Times New Roman"/>
                        </a:rPr>
                        <a:t>мониторить</a:t>
                      </a:r>
                      <a:r>
                        <a:rPr lang="ru-RU" sz="1400" b="1" dirty="0">
                          <a:latin typeface="Calibri"/>
                          <a:ea typeface="Calibri"/>
                          <a:cs typeface="Times New Roman"/>
                        </a:rPr>
                        <a:t> клиентскую базу и всё с ней связанное</a:t>
                      </a:r>
                      <a:endParaRPr lang="ru-RU" sz="1000" b="1" dirty="0">
                        <a:latin typeface="Calibri"/>
                        <a:ea typeface="Calibri"/>
                        <a:cs typeface="Times New Roman"/>
                      </a:endParaRPr>
                    </a:p>
                    <a:p>
                      <a:pPr algn="l">
                        <a:lnSpc>
                          <a:spcPct val="107000"/>
                        </a:lnSpc>
                        <a:spcAft>
                          <a:spcPts val="800"/>
                        </a:spcAft>
                      </a:pPr>
                      <a:r>
                        <a:rPr lang="ru-RU" sz="1400" b="1" dirty="0">
                          <a:latin typeface="Calibri"/>
                          <a:ea typeface="Calibri"/>
                          <a:cs typeface="Times New Roman"/>
                        </a:rPr>
                        <a:t>-нет четкого сайта или </a:t>
                      </a:r>
                      <a:r>
                        <a:rPr lang="ru-RU" sz="1400" b="1" dirty="0" err="1">
                          <a:latin typeface="Calibri"/>
                          <a:ea typeface="Calibri"/>
                          <a:cs typeface="Times New Roman"/>
                        </a:rPr>
                        <a:t>интернет-площадки</a:t>
                      </a:r>
                      <a:endParaRPr lang="ru-RU" sz="1000" b="1" dirty="0">
                        <a:latin typeface="Calibri"/>
                        <a:ea typeface="Calibri"/>
                        <a:cs typeface="Times New Roman"/>
                      </a:endParaRPr>
                    </a:p>
                    <a:p>
                      <a:pPr algn="l">
                        <a:lnSpc>
                          <a:spcPct val="107000"/>
                        </a:lnSpc>
                        <a:spcAft>
                          <a:spcPts val="800"/>
                        </a:spcAft>
                      </a:pPr>
                      <a:r>
                        <a:rPr lang="ru-RU" sz="1400" b="1" dirty="0" smtClean="0">
                          <a:latin typeface="Calibri"/>
                          <a:ea typeface="Calibri"/>
                          <a:cs typeface="Times New Roman"/>
                        </a:rPr>
                        <a:t>-</a:t>
                      </a:r>
                      <a:r>
                        <a:rPr lang="ru-RU" sz="1400" b="1" dirty="0">
                          <a:latin typeface="Calibri"/>
                          <a:ea typeface="Calibri"/>
                          <a:cs typeface="Times New Roman"/>
                        </a:rPr>
                        <a:t>нет </a:t>
                      </a:r>
                      <a:r>
                        <a:rPr lang="ru-RU" sz="1400" b="1" dirty="0" smtClean="0">
                          <a:latin typeface="Calibri"/>
                          <a:ea typeface="Calibri"/>
                          <a:cs typeface="Times New Roman"/>
                        </a:rPr>
                        <a:t>пробников</a:t>
                      </a:r>
                      <a:endParaRPr lang="ru-RU" sz="1000" b="1" dirty="0">
                        <a:latin typeface="Calibri"/>
                        <a:ea typeface="Calibri"/>
                        <a:cs typeface="Times New Roman"/>
                      </a:endParaRPr>
                    </a:p>
                  </a:txBody>
                  <a:tcPr marL="114300" marR="114300" marT="0" marB="0"/>
                </a:tc>
              </a:tr>
            </a:tbl>
          </a:graphicData>
        </a:graphic>
      </p:graphicFrame>
      <p:graphicFrame>
        <p:nvGraphicFramePr>
          <p:cNvPr id="4" name="Таблица 3"/>
          <p:cNvGraphicFramePr>
            <a:graphicFrameLocks noGrp="1"/>
          </p:cNvGraphicFramePr>
          <p:nvPr/>
        </p:nvGraphicFramePr>
        <p:xfrm>
          <a:off x="0" y="2918565"/>
          <a:ext cx="9144000" cy="2224937"/>
        </p:xfrm>
        <a:graphic>
          <a:graphicData uri="http://schemas.openxmlformats.org/drawingml/2006/table">
            <a:tbl>
              <a:tblPr firstRow="1" bandRow="1">
                <a:tableStyleId>{1E171933-4619-4E11-9A3F-F7608DF75F80}</a:tableStyleId>
              </a:tblPr>
              <a:tblGrid>
                <a:gridCol w="4572000"/>
                <a:gridCol w="4572000"/>
              </a:tblGrid>
              <a:tr h="418109">
                <a:tc>
                  <a:txBody>
                    <a:bodyPr/>
                    <a:lstStyle/>
                    <a:p>
                      <a:r>
                        <a:rPr lang="ru-RU" sz="1400" dirty="0" smtClean="0">
                          <a:solidFill>
                            <a:schemeClr val="tx1"/>
                          </a:solidFill>
                        </a:rPr>
                        <a:t>Узоры</a:t>
                      </a:r>
                      <a:endParaRPr lang="ru-RU" sz="1400" dirty="0">
                        <a:solidFill>
                          <a:schemeClr val="tx1"/>
                        </a:solidFill>
                      </a:endParaRPr>
                    </a:p>
                  </a:txBody>
                  <a:tcPr/>
                </a:tc>
                <a:tc>
                  <a:txBody>
                    <a:bodyPr/>
                    <a:lstStyle/>
                    <a:p>
                      <a:r>
                        <a:rPr lang="ru-RU" sz="1400" dirty="0" smtClean="0">
                          <a:solidFill>
                            <a:schemeClr val="tx1"/>
                          </a:solidFill>
                        </a:rPr>
                        <a:t>Возможности</a:t>
                      </a:r>
                      <a:endParaRPr lang="ru-RU" sz="1400" dirty="0">
                        <a:solidFill>
                          <a:schemeClr val="tx1"/>
                        </a:solidFill>
                      </a:endParaRPr>
                    </a:p>
                  </a:txBody>
                  <a:tcPr/>
                </a:tc>
              </a:tr>
              <a:tr h="1806828">
                <a:tc>
                  <a:txBody>
                    <a:bodyPr/>
                    <a:lstStyle/>
                    <a:p>
                      <a:pPr algn="l">
                        <a:lnSpc>
                          <a:spcPct val="107000"/>
                        </a:lnSpc>
                        <a:spcAft>
                          <a:spcPts val="800"/>
                        </a:spcAft>
                      </a:pPr>
                      <a:r>
                        <a:rPr lang="ru-RU" sz="1600" b="1" dirty="0" smtClean="0">
                          <a:latin typeface="Calibri"/>
                          <a:ea typeface="Calibri"/>
                          <a:cs typeface="Times New Roman"/>
                        </a:rPr>
                        <a:t>-не выделяется на </a:t>
                      </a:r>
                      <a:r>
                        <a:rPr lang="ru-RU" sz="1600" b="1" dirty="0">
                          <a:latin typeface="Calibri"/>
                          <a:ea typeface="Calibri"/>
                          <a:cs typeface="Times New Roman"/>
                        </a:rPr>
                        <a:t>полках магазина среди известных брендов</a:t>
                      </a:r>
                      <a:endParaRPr lang="ru-RU" sz="1100" b="1" dirty="0">
                        <a:latin typeface="Calibri"/>
                        <a:ea typeface="Calibri"/>
                        <a:cs typeface="Times New Roman"/>
                      </a:endParaRPr>
                    </a:p>
                    <a:p>
                      <a:pPr algn="l">
                        <a:lnSpc>
                          <a:spcPct val="107000"/>
                        </a:lnSpc>
                        <a:spcAft>
                          <a:spcPts val="800"/>
                        </a:spcAft>
                      </a:pPr>
                      <a:r>
                        <a:rPr lang="ru-RU" sz="1600" b="1" dirty="0">
                          <a:latin typeface="Calibri"/>
                          <a:ea typeface="Calibri"/>
                          <a:cs typeface="Times New Roman"/>
                        </a:rPr>
                        <a:t>-низкий прирост покупок из-за долгого срока годности и большого объёма </a:t>
                      </a:r>
                      <a:r>
                        <a:rPr lang="ru-RU" sz="1600" b="1" dirty="0" smtClean="0">
                          <a:latin typeface="Calibri"/>
                          <a:ea typeface="Calibri"/>
                          <a:cs typeface="Times New Roman"/>
                        </a:rPr>
                        <a:t>упаковки</a:t>
                      </a:r>
                      <a:endParaRPr lang="ru-RU" sz="1100" b="1" dirty="0">
                        <a:latin typeface="Calibri"/>
                        <a:ea typeface="Calibri"/>
                        <a:cs typeface="Times New Roman"/>
                      </a:endParaRPr>
                    </a:p>
                  </a:txBody>
                  <a:tcPr marL="114300" marR="114300" marT="0" marB="0"/>
                </a:tc>
                <a:tc>
                  <a:txBody>
                    <a:bodyPr/>
                    <a:lstStyle/>
                    <a:p>
                      <a:pPr algn="l">
                        <a:lnSpc>
                          <a:spcPct val="107000"/>
                        </a:lnSpc>
                        <a:spcAft>
                          <a:spcPts val="800"/>
                        </a:spcAft>
                      </a:pPr>
                      <a:r>
                        <a:rPr lang="ru-RU" sz="1600" dirty="0">
                          <a:latin typeface="Calibri"/>
                          <a:ea typeface="Calibri"/>
                          <a:cs typeface="Times New Roman"/>
                        </a:rPr>
                        <a:t>-</a:t>
                      </a:r>
                      <a:r>
                        <a:rPr lang="ru-RU" sz="1600" b="1" dirty="0">
                          <a:latin typeface="Calibri"/>
                          <a:ea typeface="Calibri"/>
                          <a:cs typeface="Times New Roman"/>
                        </a:rPr>
                        <a:t>переехать на популярные </a:t>
                      </a:r>
                      <a:r>
                        <a:rPr lang="ru-RU" sz="1600" b="1" dirty="0" err="1" smtClean="0">
                          <a:latin typeface="Calibri"/>
                          <a:ea typeface="Calibri"/>
                          <a:cs typeface="Times New Roman"/>
                        </a:rPr>
                        <a:t>интернет-площадки</a:t>
                      </a:r>
                      <a:r>
                        <a:rPr lang="ru-RU" sz="1600" b="1" dirty="0" smtClean="0">
                          <a:latin typeface="Calibri"/>
                          <a:ea typeface="Calibri"/>
                          <a:cs typeface="Times New Roman"/>
                        </a:rPr>
                        <a:t/>
                      </a:r>
                      <a:br>
                        <a:rPr lang="ru-RU" sz="1600" b="1" dirty="0" smtClean="0">
                          <a:latin typeface="Calibri"/>
                          <a:ea typeface="Calibri"/>
                          <a:cs typeface="Times New Roman"/>
                        </a:rPr>
                      </a:br>
                      <a:r>
                        <a:rPr lang="ru-RU" sz="1600" b="1" dirty="0" err="1" smtClean="0">
                          <a:latin typeface="Calibri"/>
                          <a:ea typeface="Calibri"/>
                          <a:cs typeface="Times New Roman"/>
                        </a:rPr>
                        <a:t>вайлдберрис</a:t>
                      </a:r>
                      <a:r>
                        <a:rPr lang="ru-RU" sz="1600" b="1" dirty="0" smtClean="0">
                          <a:latin typeface="Calibri"/>
                          <a:ea typeface="Calibri"/>
                          <a:cs typeface="Times New Roman"/>
                        </a:rPr>
                        <a:t> или озон для пиара</a:t>
                      </a:r>
                      <a:endParaRPr lang="ru-RU" sz="1100" b="1" dirty="0">
                        <a:latin typeface="Calibri"/>
                        <a:ea typeface="Calibri"/>
                        <a:cs typeface="Times New Roman"/>
                      </a:endParaRPr>
                    </a:p>
                    <a:p>
                      <a:pPr algn="l">
                        <a:lnSpc>
                          <a:spcPct val="107000"/>
                        </a:lnSpc>
                        <a:spcAft>
                          <a:spcPts val="800"/>
                        </a:spcAft>
                      </a:pPr>
                      <a:r>
                        <a:rPr lang="ru-RU" sz="1600" b="1" dirty="0">
                          <a:latin typeface="Calibri"/>
                          <a:ea typeface="Calibri"/>
                          <a:cs typeface="Times New Roman"/>
                        </a:rPr>
                        <a:t>-заплатить консультантам магазинов за пиар</a:t>
                      </a:r>
                      <a:endParaRPr lang="ru-RU" sz="1100" b="1" dirty="0">
                        <a:latin typeface="Calibri"/>
                        <a:ea typeface="Calibri"/>
                        <a:cs typeface="Times New Roman"/>
                      </a:endParaRPr>
                    </a:p>
                  </a:txBody>
                  <a:tcPr marL="114300" marR="114300" marT="0" marB="0"/>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068" y="0"/>
            <a:ext cx="8520600" cy="572700"/>
          </a:xfrm>
        </p:spPr>
        <p:txBody>
          <a:bodyPr>
            <a:normAutofit fontScale="90000"/>
          </a:bodyPr>
          <a:lstStyle/>
          <a:p>
            <a:pPr algn="ctr"/>
            <a:r>
              <a:rPr lang="ru-RU" dirty="0" smtClean="0"/>
              <a:t>Опросы </a:t>
            </a:r>
            <a:endParaRPr lang="ru-RU" dirty="0"/>
          </a:p>
        </p:txBody>
      </p:sp>
      <p:sp>
        <p:nvSpPr>
          <p:cNvPr id="56322" name="AutoShape 2" descr="Диаграмма ответов в Формах. Вопрос: Необходим ли вам пробник в магазине косметики или в подарок при заказе, чтобы сделать выбор в пользу средства? . Количество ответов: 88 ответов."/>
          <p:cNvSpPr>
            <a:spLocks noChangeAspect="1" noChangeArrowheads="1"/>
          </p:cNvSpPr>
          <p:nvPr/>
        </p:nvSpPr>
        <p:spPr bwMode="auto">
          <a:xfrm>
            <a:off x="155575" y="84138"/>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6324" name="AutoShape 4" descr="Диаграмма ответов в Формах. Вопрос: Необходим ли вам пробник в магазине косметики или в подарок при заказе, чтобы сделать выбор в пользу средства? . Количество ответов: 88 ответов."/>
          <p:cNvSpPr>
            <a:spLocks noChangeAspect="1" noChangeArrowheads="1"/>
          </p:cNvSpPr>
          <p:nvPr/>
        </p:nvSpPr>
        <p:spPr bwMode="auto">
          <a:xfrm>
            <a:off x="155575" y="84138"/>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6326" name="AutoShape 6" descr="Диаграмма ответов в Формах. Вопрос: Необходим ли вам пробник в магазине косметики или в подарок при заказе, чтобы сделать выбор в пользу средства? . Количество ответов: 88 ответов."/>
          <p:cNvSpPr>
            <a:spLocks noChangeAspect="1" noChangeArrowheads="1"/>
          </p:cNvSpPr>
          <p:nvPr/>
        </p:nvSpPr>
        <p:spPr bwMode="auto">
          <a:xfrm>
            <a:off x="155575" y="84138"/>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6328" name="AutoShape 8" descr="Диаграмма ответов в Формах. Вопрос: Необходим ли вам пробник в магазине косметики или в подарок при заказе, чтобы сделать выбор в пользу средства? . Количество ответов: 88 ответов."/>
          <p:cNvSpPr>
            <a:spLocks noChangeAspect="1" noChangeArrowheads="1"/>
          </p:cNvSpPr>
          <p:nvPr/>
        </p:nvSpPr>
        <p:spPr bwMode="auto">
          <a:xfrm>
            <a:off x="155575" y="84138"/>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6329" name="Picture 9"/>
          <p:cNvPicPr>
            <a:picLocks noChangeAspect="1" noChangeArrowheads="1"/>
          </p:cNvPicPr>
          <p:nvPr/>
        </p:nvPicPr>
        <p:blipFill>
          <a:blip r:embed="rId2"/>
          <a:srcRect/>
          <a:stretch>
            <a:fillRect/>
          </a:stretch>
        </p:blipFill>
        <p:spPr bwMode="auto">
          <a:xfrm>
            <a:off x="159489" y="505500"/>
            <a:ext cx="4221125" cy="2333394"/>
          </a:xfrm>
          <a:prstGeom prst="rect">
            <a:avLst/>
          </a:prstGeom>
          <a:noFill/>
          <a:ln w="9525">
            <a:noFill/>
            <a:miter lim="800000"/>
            <a:headEnd/>
            <a:tailEnd/>
          </a:ln>
        </p:spPr>
      </p:pic>
      <p:pic>
        <p:nvPicPr>
          <p:cNvPr id="56330" name="Picture 10"/>
          <p:cNvPicPr>
            <a:picLocks noChangeAspect="1" noChangeArrowheads="1"/>
          </p:cNvPicPr>
          <p:nvPr/>
        </p:nvPicPr>
        <p:blipFill>
          <a:blip r:embed="rId3"/>
          <a:srcRect/>
          <a:stretch>
            <a:fillRect/>
          </a:stretch>
        </p:blipFill>
        <p:spPr bwMode="auto">
          <a:xfrm>
            <a:off x="4380614" y="441617"/>
            <a:ext cx="4763386" cy="2461071"/>
          </a:xfrm>
          <a:prstGeom prst="rect">
            <a:avLst/>
          </a:prstGeom>
          <a:noFill/>
          <a:ln w="9525">
            <a:noFill/>
            <a:miter lim="800000"/>
            <a:headEnd/>
            <a:tailEnd/>
          </a:ln>
        </p:spPr>
      </p:pic>
      <p:pic>
        <p:nvPicPr>
          <p:cNvPr id="56331" name="Picture 11"/>
          <p:cNvPicPr>
            <a:picLocks noChangeAspect="1" noChangeArrowheads="1"/>
          </p:cNvPicPr>
          <p:nvPr/>
        </p:nvPicPr>
        <p:blipFill>
          <a:blip r:embed="rId4"/>
          <a:srcRect/>
          <a:stretch>
            <a:fillRect/>
          </a:stretch>
        </p:blipFill>
        <p:spPr bwMode="auto">
          <a:xfrm>
            <a:off x="62052" y="2849527"/>
            <a:ext cx="4624469" cy="2085422"/>
          </a:xfrm>
          <a:prstGeom prst="rect">
            <a:avLst/>
          </a:prstGeom>
          <a:noFill/>
          <a:ln w="9525">
            <a:noFill/>
            <a:miter lim="800000"/>
            <a:headEnd/>
            <a:tailEnd/>
          </a:ln>
        </p:spPr>
      </p:pic>
      <p:pic>
        <p:nvPicPr>
          <p:cNvPr id="56333" name="Picture 13"/>
          <p:cNvPicPr>
            <a:picLocks noChangeAspect="1" noChangeArrowheads="1"/>
          </p:cNvPicPr>
          <p:nvPr/>
        </p:nvPicPr>
        <p:blipFill>
          <a:blip r:embed="rId5"/>
          <a:srcRect/>
          <a:stretch>
            <a:fillRect/>
          </a:stretch>
        </p:blipFill>
        <p:spPr bwMode="auto">
          <a:xfrm>
            <a:off x="4565907" y="3147238"/>
            <a:ext cx="4355586" cy="17203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endParaRPr lang="ru-RU"/>
          </a:p>
        </p:txBody>
      </p:sp>
      <p:sp>
        <p:nvSpPr>
          <p:cNvPr id="3" name="Текст 2"/>
          <p:cNvSpPr>
            <a:spLocks noGrp="1"/>
          </p:cNvSpPr>
          <p:nvPr>
            <p:ph type="body" idx="1"/>
          </p:nvPr>
        </p:nvSpPr>
        <p:spPr/>
        <p:txBody>
          <a:bodyPr/>
          <a:lstStyle/>
          <a:p>
            <a:endParaRPr lang="ru-RU" dirty="0"/>
          </a:p>
        </p:txBody>
      </p:sp>
      <p:pic>
        <p:nvPicPr>
          <p:cNvPr id="4" name="Picture 12"/>
          <p:cNvPicPr>
            <a:picLocks noChangeAspect="1" noChangeArrowheads="1"/>
          </p:cNvPicPr>
          <p:nvPr/>
        </p:nvPicPr>
        <p:blipFill>
          <a:blip r:embed="rId2"/>
          <a:srcRect/>
          <a:stretch>
            <a:fillRect/>
          </a:stretch>
        </p:blipFill>
        <p:spPr bwMode="auto">
          <a:xfrm>
            <a:off x="0" y="0"/>
            <a:ext cx="4393594" cy="2274814"/>
          </a:xfrm>
          <a:prstGeom prst="rect">
            <a:avLst/>
          </a:prstGeom>
          <a:noFill/>
          <a:ln w="9525">
            <a:noFill/>
            <a:miter lim="800000"/>
            <a:headEnd/>
            <a:tailEnd/>
          </a:ln>
        </p:spPr>
      </p:pic>
      <p:pic>
        <p:nvPicPr>
          <p:cNvPr id="57346" name="Picture 2"/>
          <p:cNvPicPr>
            <a:picLocks noChangeAspect="1" noChangeArrowheads="1"/>
          </p:cNvPicPr>
          <p:nvPr/>
        </p:nvPicPr>
        <p:blipFill>
          <a:blip r:embed="rId3"/>
          <a:srcRect/>
          <a:stretch>
            <a:fillRect/>
          </a:stretch>
        </p:blipFill>
        <p:spPr bwMode="auto">
          <a:xfrm>
            <a:off x="4412511" y="0"/>
            <a:ext cx="4494766" cy="1838768"/>
          </a:xfrm>
          <a:prstGeom prst="rect">
            <a:avLst/>
          </a:prstGeom>
          <a:noFill/>
          <a:ln w="9525">
            <a:noFill/>
            <a:miter lim="800000"/>
            <a:headEnd/>
            <a:tailEnd/>
          </a:ln>
        </p:spPr>
      </p:pic>
      <p:pic>
        <p:nvPicPr>
          <p:cNvPr id="57347" name="Picture 3"/>
          <p:cNvPicPr>
            <a:picLocks noChangeAspect="1" noChangeArrowheads="1"/>
          </p:cNvPicPr>
          <p:nvPr/>
        </p:nvPicPr>
        <p:blipFill>
          <a:blip r:embed="rId4"/>
          <a:srcRect/>
          <a:stretch>
            <a:fillRect/>
          </a:stretch>
        </p:blipFill>
        <p:spPr bwMode="auto">
          <a:xfrm>
            <a:off x="138224" y="2253704"/>
            <a:ext cx="4497572" cy="2505916"/>
          </a:xfrm>
          <a:prstGeom prst="rect">
            <a:avLst/>
          </a:prstGeom>
          <a:noFill/>
          <a:ln w="9525">
            <a:noFill/>
            <a:miter lim="800000"/>
            <a:headEnd/>
            <a:tailEnd/>
          </a:ln>
        </p:spPr>
      </p:pic>
      <p:pic>
        <p:nvPicPr>
          <p:cNvPr id="57348" name="Picture 4"/>
          <p:cNvPicPr>
            <a:picLocks noChangeAspect="1" noChangeArrowheads="1"/>
          </p:cNvPicPr>
          <p:nvPr/>
        </p:nvPicPr>
        <p:blipFill>
          <a:blip r:embed="rId5"/>
          <a:srcRect/>
          <a:stretch>
            <a:fillRect/>
          </a:stretch>
        </p:blipFill>
        <p:spPr bwMode="auto">
          <a:xfrm>
            <a:off x="4710223" y="2213406"/>
            <a:ext cx="4295553" cy="2713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srcRect/>
          <a:stretch>
            <a:fillRect/>
          </a:stretch>
        </p:blipFill>
        <p:spPr bwMode="auto">
          <a:xfrm>
            <a:off x="829340" y="520996"/>
            <a:ext cx="7162800" cy="3476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10" name="Рисунок 9" descr="photo_2023-04-24_17-05-30.jpg"/>
          <p:cNvPicPr>
            <a:picLocks noChangeAspect="1"/>
          </p:cNvPicPr>
          <p:nvPr/>
        </p:nvPicPr>
        <p:blipFill>
          <a:blip r:embed="rId3"/>
          <a:stretch>
            <a:fillRect/>
          </a:stretch>
        </p:blipFill>
        <p:spPr>
          <a:xfrm>
            <a:off x="331556" y="475109"/>
            <a:ext cx="6219217" cy="4348593"/>
          </a:xfrm>
          <a:prstGeom prst="rect">
            <a:avLst/>
          </a:prstGeom>
        </p:spPr>
      </p:pic>
      <p:sp>
        <p:nvSpPr>
          <p:cNvPr id="94" name="Google Shape;94;p18"/>
          <p:cNvSpPr txBox="1">
            <a:spLocks noGrp="1"/>
          </p:cNvSpPr>
          <p:nvPr>
            <p:ph type="title"/>
          </p:nvPr>
        </p:nvSpPr>
        <p:spPr>
          <a:xfrm>
            <a:off x="1" y="0"/>
            <a:ext cx="8495607" cy="1237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sz="2400" dirty="0" smtClean="0">
                <a:latin typeface="Nunito"/>
                <a:ea typeface="Nunito"/>
                <a:cs typeface="Nunito"/>
                <a:sym typeface="Nunito"/>
              </a:rPr>
              <a:t>Остановиться на одном из дизайнов упаковки</a:t>
            </a:r>
            <a:endParaRPr sz="2400" dirty="0">
              <a:latin typeface="Nunito"/>
              <a:ea typeface="Nunito"/>
              <a:cs typeface="Nunito"/>
              <a:sym typeface="Nunito"/>
            </a:endParaRPr>
          </a:p>
        </p:txBody>
      </p:sp>
      <p:sp>
        <p:nvSpPr>
          <p:cNvPr id="98" name="Google Shape;98;p18"/>
          <p:cNvSpPr txBox="1"/>
          <p:nvPr/>
        </p:nvSpPr>
        <p:spPr>
          <a:xfrm>
            <a:off x="6803040" y="4622566"/>
            <a:ext cx="1975200"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dirty="0"/>
              <a:t>(Прошлая версия) </a:t>
            </a:r>
            <a:endParaRPr/>
          </a:p>
        </p:txBody>
      </p:sp>
      <p:pic>
        <p:nvPicPr>
          <p:cNvPr id="9" name="Рисунок 8" descr="_T0A5465.jpg"/>
          <p:cNvPicPr>
            <a:picLocks noChangeAspect="1"/>
          </p:cNvPicPr>
          <p:nvPr/>
        </p:nvPicPr>
        <p:blipFill>
          <a:blip r:embed="rId4"/>
          <a:stretch>
            <a:fillRect/>
          </a:stretch>
        </p:blipFill>
        <p:spPr>
          <a:xfrm>
            <a:off x="5806107" y="565265"/>
            <a:ext cx="3113453" cy="4150957"/>
          </a:xfrm>
          <a:prstGeom prst="rect">
            <a:avLst/>
          </a:prstGeom>
          <a:ln>
            <a:solidFill>
              <a:schemeClr val="tx1"/>
            </a:solidFill>
          </a:ln>
        </p:spPr>
      </p:pic>
      <p:sp>
        <p:nvSpPr>
          <p:cNvPr id="12" name="Прямоугольник 11"/>
          <p:cNvSpPr/>
          <p:nvPr/>
        </p:nvSpPr>
        <p:spPr>
          <a:xfrm>
            <a:off x="714133" y="4273426"/>
            <a:ext cx="1766919" cy="307777"/>
          </a:xfrm>
          <a:prstGeom prst="rect">
            <a:avLst/>
          </a:prstGeom>
        </p:spPr>
        <p:txBody>
          <a:bodyPr wrap="square">
            <a:spAutoFit/>
          </a:bodyPr>
          <a:lstStyle/>
          <a:p>
            <a:r>
              <a:rPr lang="ru-RU" dirty="0" smtClean="0"/>
              <a:t>Последняя версия</a:t>
            </a:r>
            <a:endParaRPr lang="ru-RU" dirty="0"/>
          </a:p>
        </p:txBody>
      </p:sp>
      <p:sp>
        <p:nvSpPr>
          <p:cNvPr id="14" name="Прямоугольник 13"/>
          <p:cNvSpPr/>
          <p:nvPr/>
        </p:nvSpPr>
        <p:spPr>
          <a:xfrm>
            <a:off x="297580" y="667889"/>
            <a:ext cx="3533442" cy="1446550"/>
          </a:xfrm>
          <a:prstGeom prst="rect">
            <a:avLst/>
          </a:prstGeom>
        </p:spPr>
        <p:txBody>
          <a:bodyPr wrap="square">
            <a:spAutoFit/>
          </a:bodyPr>
          <a:lstStyle/>
          <a:p>
            <a:r>
              <a:rPr lang="ru-RU" sz="1600" b="1" dirty="0" smtClean="0"/>
              <a:t>Внешний вид </a:t>
            </a:r>
            <a:r>
              <a:rPr lang="ru-RU" sz="1800" b="1" u="sng" dirty="0" smtClean="0"/>
              <a:t>важен 50% </a:t>
            </a:r>
            <a:r>
              <a:rPr lang="ru-RU" sz="1600" b="1" dirty="0" smtClean="0"/>
              <a:t>покупателей</a:t>
            </a:r>
            <a:br>
              <a:rPr lang="ru-RU" sz="1600" b="1" dirty="0" smtClean="0"/>
            </a:br>
            <a:r>
              <a:rPr lang="ru-RU" sz="1800" b="1" u="sng" dirty="0" smtClean="0"/>
              <a:t>46%</a:t>
            </a:r>
            <a:r>
              <a:rPr lang="ru-RU" sz="1600" b="1" dirty="0" smtClean="0"/>
              <a:t> считают красивую визуализацию </a:t>
            </a:r>
            <a:r>
              <a:rPr lang="ru-RU" sz="1800" b="1" u="sng" dirty="0" smtClean="0"/>
              <a:t>просто приятным бонусом</a:t>
            </a:r>
            <a:endParaRPr lang="ru-RU" sz="1600" b="1" u="sn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369981" cy="523220"/>
          </a:xfrm>
          <a:prstGeom prst="rect">
            <a:avLst/>
          </a:prstGeom>
        </p:spPr>
        <p:txBody>
          <a:bodyPr wrap="square">
            <a:spAutoFit/>
          </a:bodyPr>
          <a:lstStyle/>
          <a:p>
            <a:r>
              <a:rPr lang="en-US" dirty="0" smtClean="0"/>
              <a:t>https://vk.com/video-212250217_456239017?list=8c5208f1ec7b83198d</a:t>
            </a:r>
            <a:endParaRPr lang="ru-RU" dirty="0"/>
          </a:p>
        </p:txBody>
      </p:sp>
      <p:sp>
        <p:nvSpPr>
          <p:cNvPr id="4" name="Прямоугольник 3"/>
          <p:cNvSpPr/>
          <p:nvPr/>
        </p:nvSpPr>
        <p:spPr>
          <a:xfrm>
            <a:off x="5064556" y="185025"/>
            <a:ext cx="3714478" cy="307777"/>
          </a:xfrm>
          <a:prstGeom prst="rect">
            <a:avLst/>
          </a:prstGeom>
        </p:spPr>
        <p:txBody>
          <a:bodyPr wrap="none">
            <a:spAutoFit/>
          </a:bodyPr>
          <a:lstStyle/>
          <a:p>
            <a:r>
              <a:rPr lang="en-US" dirty="0" smtClean="0"/>
              <a:t>https://vk.com/video-212250217_456239019</a:t>
            </a:r>
            <a:endParaRPr lang="ru-RU" dirty="0"/>
          </a:p>
        </p:txBody>
      </p:sp>
      <p:pic>
        <p:nvPicPr>
          <p:cNvPr id="1027" name="Picture 3"/>
          <p:cNvPicPr>
            <a:picLocks noChangeAspect="1" noChangeArrowheads="1"/>
          </p:cNvPicPr>
          <p:nvPr/>
        </p:nvPicPr>
        <p:blipFill>
          <a:blip r:embed="rId2"/>
          <a:srcRect/>
          <a:stretch>
            <a:fillRect/>
          </a:stretch>
        </p:blipFill>
        <p:spPr bwMode="auto">
          <a:xfrm>
            <a:off x="4635794" y="566056"/>
            <a:ext cx="4359349" cy="4442543"/>
          </a:xfrm>
          <a:prstGeom prst="rect">
            <a:avLst/>
          </a:prstGeom>
          <a:noFill/>
          <a:ln w="9525">
            <a:noFill/>
            <a:miter lim="800000"/>
            <a:headEnd/>
            <a:tailEnd/>
          </a:ln>
        </p:spPr>
      </p:pic>
      <p:pic>
        <p:nvPicPr>
          <p:cNvPr id="1028" name="Picture 4"/>
          <p:cNvPicPr>
            <a:picLocks noChangeAspect="1" noChangeArrowheads="1"/>
          </p:cNvPicPr>
          <p:nvPr/>
        </p:nvPicPr>
        <p:blipFill>
          <a:blip r:embed="rId3"/>
          <a:srcRect/>
          <a:stretch>
            <a:fillRect/>
          </a:stretch>
        </p:blipFill>
        <p:spPr bwMode="auto">
          <a:xfrm>
            <a:off x="170120" y="648232"/>
            <a:ext cx="4215810" cy="44952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60349" y="265720"/>
            <a:ext cx="2467342" cy="584775"/>
          </a:xfrm>
          <a:prstGeom prst="rect">
            <a:avLst/>
          </a:prstGeom>
          <a:noFill/>
        </p:spPr>
        <p:txBody>
          <a:bodyPr wrap="none" rtlCol="0">
            <a:spAutoFit/>
          </a:bodyPr>
          <a:lstStyle/>
          <a:p>
            <a:r>
              <a:rPr lang="ru-RU" sz="3200" dirty="0" smtClean="0"/>
              <a:t>ПРОБНИКИ</a:t>
            </a:r>
            <a:endParaRPr lang="ru-RU" sz="3200" dirty="0"/>
          </a:p>
        </p:txBody>
      </p:sp>
      <p:pic>
        <p:nvPicPr>
          <p:cNvPr id="13" name="Рисунок 12" descr="photo_2023-05-10_04-54-04.jpg"/>
          <p:cNvPicPr>
            <a:picLocks noChangeAspect="1"/>
          </p:cNvPicPr>
          <p:nvPr/>
        </p:nvPicPr>
        <p:blipFill>
          <a:blip r:embed="rId2"/>
          <a:srcRect l="17544" t="14474" r="15789" b="14766"/>
          <a:stretch>
            <a:fillRect/>
          </a:stretch>
        </p:blipFill>
        <p:spPr>
          <a:xfrm>
            <a:off x="0" y="677918"/>
            <a:ext cx="2807306" cy="2979683"/>
          </a:xfrm>
          <a:prstGeom prst="rect">
            <a:avLst/>
          </a:prstGeom>
        </p:spPr>
      </p:pic>
      <p:pic>
        <p:nvPicPr>
          <p:cNvPr id="15" name="Рисунок 14" descr="Без названия39_20230516023554.png"/>
          <p:cNvPicPr>
            <a:picLocks noChangeAspect="1"/>
          </p:cNvPicPr>
          <p:nvPr/>
        </p:nvPicPr>
        <p:blipFill>
          <a:blip r:embed="rId3"/>
          <a:srcRect l="11563" t="18220" r="10989" b="20031"/>
          <a:stretch>
            <a:fillRect/>
          </a:stretch>
        </p:blipFill>
        <p:spPr>
          <a:xfrm>
            <a:off x="5987424" y="536029"/>
            <a:ext cx="3361528" cy="2680138"/>
          </a:xfrm>
          <a:prstGeom prst="rect">
            <a:avLst/>
          </a:prstGeom>
        </p:spPr>
      </p:pic>
      <p:pic>
        <p:nvPicPr>
          <p:cNvPr id="14" name="Рисунок 13" descr="Без названия33_20230510045213.png"/>
          <p:cNvPicPr>
            <a:picLocks noChangeAspect="1"/>
          </p:cNvPicPr>
          <p:nvPr/>
        </p:nvPicPr>
        <p:blipFill>
          <a:blip r:embed="rId4"/>
          <a:srcRect l="18507" t="16985" r="18171" b="16389"/>
          <a:stretch>
            <a:fillRect/>
          </a:stretch>
        </p:blipFill>
        <p:spPr>
          <a:xfrm>
            <a:off x="3026981" y="1807689"/>
            <a:ext cx="2822027" cy="2969264"/>
          </a:xfrm>
          <a:prstGeom prst="rect">
            <a:avLst/>
          </a:prstGeom>
        </p:spPr>
      </p:pic>
      <p:sp>
        <p:nvSpPr>
          <p:cNvPr id="16" name="Прямоугольник 15"/>
          <p:cNvSpPr/>
          <p:nvPr/>
        </p:nvSpPr>
        <p:spPr>
          <a:xfrm>
            <a:off x="6958411" y="3316498"/>
            <a:ext cx="1239442" cy="307777"/>
          </a:xfrm>
          <a:prstGeom prst="rect">
            <a:avLst/>
          </a:prstGeom>
        </p:spPr>
        <p:txBody>
          <a:bodyPr wrap="none">
            <a:spAutoFit/>
          </a:bodyPr>
          <a:lstStyle/>
          <a:p>
            <a:r>
              <a:rPr lang="ru-RU" dirty="0" smtClean="0"/>
              <a:t>Фаворит:№3</a:t>
            </a:r>
            <a:endParaRPr lang="ru-RU" dirty="0"/>
          </a:p>
        </p:txBody>
      </p:sp>
      <p:sp>
        <p:nvSpPr>
          <p:cNvPr id="17" name="Прямоугольник 16"/>
          <p:cNvSpPr/>
          <p:nvPr/>
        </p:nvSpPr>
        <p:spPr>
          <a:xfrm>
            <a:off x="557611" y="4073241"/>
            <a:ext cx="184731" cy="307777"/>
          </a:xfrm>
          <a:prstGeom prst="rect">
            <a:avLst/>
          </a:prstGeom>
        </p:spPr>
        <p:txBody>
          <a:bodyPr wrap="none">
            <a:spAutoFit/>
          </a:bodyPr>
          <a:lstStyle/>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6842" y="896518"/>
            <a:ext cx="8481848" cy="3477875"/>
          </a:xfrm>
          <a:prstGeom prst="rect">
            <a:avLst/>
          </a:prstGeom>
        </p:spPr>
        <p:txBody>
          <a:bodyPr wrap="square">
            <a:spAutoFit/>
          </a:bodyPr>
          <a:lstStyle/>
          <a:p>
            <a:pPr marL="342900" indent="-342900">
              <a:buFont typeface="+mj-lt"/>
              <a:buAutoNum type="arabicPeriod"/>
            </a:pPr>
            <a:r>
              <a:rPr lang="ru-RU" sz="2000" dirty="0" smtClean="0"/>
              <a:t>крем для век должен быть в тюбике, чтобы минимизировать контакт </a:t>
            </a:r>
            <a:r>
              <a:rPr lang="ru-RU" sz="2000" dirty="0" smtClean="0"/>
              <a:t>пальцев </a:t>
            </a:r>
            <a:r>
              <a:rPr lang="ru-RU" sz="2000" dirty="0" smtClean="0"/>
              <a:t>с кремом. А лучше, чтобы нанести можно было на веко сразу из тюбика.</a:t>
            </a:r>
          </a:p>
          <a:p>
            <a:pPr marL="342900" indent="-342900">
              <a:buFont typeface="+mj-lt"/>
              <a:buAutoNum type="arabicPeriod"/>
            </a:pPr>
            <a:endParaRPr lang="ru-RU" sz="2000" dirty="0" smtClean="0"/>
          </a:p>
          <a:p>
            <a:pPr marL="342900" indent="-342900">
              <a:buFont typeface="+mj-lt"/>
              <a:buAutoNum type="arabicPeriod"/>
            </a:pPr>
            <a:r>
              <a:rPr lang="ru-RU" sz="2000" dirty="0" smtClean="0"/>
              <a:t>шрифт надписи дешевит продукт(№3) ( лучше стандартный )</a:t>
            </a:r>
          </a:p>
          <a:p>
            <a:pPr marL="342900" indent="-342900">
              <a:buFont typeface="+mj-lt"/>
              <a:buAutoNum type="arabicPeriod"/>
            </a:pPr>
            <a:endParaRPr lang="ru-RU" sz="2000" dirty="0" smtClean="0"/>
          </a:p>
          <a:p>
            <a:pPr marL="342900" indent="-342900">
              <a:buFont typeface="+mj-lt"/>
              <a:buAutoNum type="arabicPeriod"/>
            </a:pPr>
            <a:r>
              <a:rPr lang="ru-RU" sz="2000" dirty="0" smtClean="0"/>
              <a:t>(№1) Сойдет для пробника. Или как "</a:t>
            </a:r>
            <a:r>
              <a:rPr lang="ru-RU" sz="2000" dirty="0" err="1" smtClean="0"/>
              <a:t>доржный</a:t>
            </a:r>
            <a:r>
              <a:rPr lang="ru-RU" sz="2000" dirty="0" smtClean="0"/>
              <a:t> вариант" (взять с собой в короткую поездку не баночку, не тюбик, а саше, экономя место в багаже</a:t>
            </a:r>
          </a:p>
          <a:p>
            <a:pPr marL="342900" indent="-342900">
              <a:buFont typeface="+mj-lt"/>
              <a:buAutoNum type="arabicPeriod"/>
            </a:pPr>
            <a:endParaRPr lang="ru-RU" sz="2000" dirty="0" smtClean="0"/>
          </a:p>
          <a:p>
            <a:pPr marL="342900" indent="-342900">
              <a:buFont typeface="+mj-lt"/>
              <a:buAutoNum type="arabicPeriod"/>
            </a:pPr>
            <a:r>
              <a:rPr lang="ru-RU" sz="2000" dirty="0" smtClean="0"/>
              <a:t>(№1) </a:t>
            </a:r>
            <a:r>
              <a:rPr lang="ru-RU" sz="2000" dirty="0" smtClean="0"/>
              <a:t>не </a:t>
            </a:r>
            <a:r>
              <a:rPr lang="ru-RU" sz="2000" dirty="0" smtClean="0"/>
              <a:t>привлекает внимания</a:t>
            </a:r>
            <a:endParaRPr lang="ru-RU" sz="2000" dirty="0"/>
          </a:p>
        </p:txBody>
      </p:sp>
      <p:sp>
        <p:nvSpPr>
          <p:cNvPr id="3" name="Прямоугольник 2"/>
          <p:cNvSpPr/>
          <p:nvPr/>
        </p:nvSpPr>
        <p:spPr>
          <a:xfrm>
            <a:off x="2286000" y="313193"/>
            <a:ext cx="4572000" cy="400110"/>
          </a:xfrm>
          <a:prstGeom prst="rect">
            <a:avLst/>
          </a:prstGeom>
        </p:spPr>
        <p:txBody>
          <a:bodyPr>
            <a:spAutoFit/>
          </a:bodyPr>
          <a:lstStyle/>
          <a:p>
            <a:r>
              <a:rPr lang="ru-RU" sz="2000" dirty="0" smtClean="0"/>
              <a:t>Дополнительные комментарии:</a:t>
            </a:r>
            <a:endParaRPr lang="ru-RU"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p:nvPr/>
        </p:nvSpPr>
        <p:spPr>
          <a:xfrm>
            <a:off x="257699" y="130591"/>
            <a:ext cx="7527900" cy="800189"/>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ru" sz="2000" b="1" dirty="0" smtClean="0"/>
              <a:t>Коллаборации </a:t>
            </a:r>
            <a:r>
              <a:rPr lang="ru" sz="2000" b="1" dirty="0"/>
              <a:t>с косметологическими </a:t>
            </a:r>
            <a:r>
              <a:rPr lang="ru" sz="2000" b="1" dirty="0" smtClean="0"/>
              <a:t>кабинетами, фитнес центрами парикмахерскими</a:t>
            </a:r>
            <a:endParaRPr sz="2300" b="1"/>
          </a:p>
        </p:txBody>
      </p:sp>
      <p:pic>
        <p:nvPicPr>
          <p:cNvPr id="105" name="Google Shape;105;p19"/>
          <p:cNvPicPr preferRelativeResize="0"/>
          <p:nvPr/>
        </p:nvPicPr>
        <p:blipFill>
          <a:blip r:embed="rId3">
            <a:alphaModFix/>
          </a:blip>
          <a:stretch>
            <a:fillRect/>
          </a:stretch>
        </p:blipFill>
        <p:spPr>
          <a:xfrm>
            <a:off x="828654" y="930951"/>
            <a:ext cx="3080875" cy="3644024"/>
          </a:xfrm>
          <a:prstGeom prst="rect">
            <a:avLst/>
          </a:prstGeom>
          <a:noFill/>
          <a:ln>
            <a:noFill/>
          </a:ln>
        </p:spPr>
      </p:pic>
      <p:pic>
        <p:nvPicPr>
          <p:cNvPr id="106" name="Google Shape;106;p19"/>
          <p:cNvPicPr preferRelativeResize="0"/>
          <p:nvPr/>
        </p:nvPicPr>
        <p:blipFill>
          <a:blip r:embed="rId4">
            <a:alphaModFix/>
          </a:blip>
          <a:stretch>
            <a:fillRect/>
          </a:stretch>
        </p:blipFill>
        <p:spPr>
          <a:xfrm>
            <a:off x="5258465" y="930949"/>
            <a:ext cx="2953728" cy="3644024"/>
          </a:xfrm>
          <a:prstGeom prst="rect">
            <a:avLst/>
          </a:prstGeom>
          <a:noFill/>
          <a:ln>
            <a:noFill/>
          </a:ln>
        </p:spPr>
      </p:pic>
      <p:sp>
        <p:nvSpPr>
          <p:cNvPr id="107" name="Google Shape;107;p19"/>
          <p:cNvSpPr txBox="1"/>
          <p:nvPr/>
        </p:nvSpPr>
        <p:spPr>
          <a:xfrm>
            <a:off x="1662738" y="4575077"/>
            <a:ext cx="1412700" cy="40007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a:t>Омск</a:t>
            </a:r>
            <a:endParaRPr/>
          </a:p>
        </p:txBody>
      </p:sp>
      <p:sp>
        <p:nvSpPr>
          <p:cNvPr id="108" name="Google Shape;108;p19"/>
          <p:cNvSpPr txBox="1"/>
          <p:nvPr/>
        </p:nvSpPr>
        <p:spPr>
          <a:xfrm rot="867" flipH="1">
            <a:off x="5545239" y="4573187"/>
            <a:ext cx="2380200" cy="40007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a:t>Новосибирск</a:t>
            </a:r>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prodavec-konsultant-3-1024x683.jpg"/>
          <p:cNvPicPr>
            <a:picLocks noChangeAspect="1"/>
          </p:cNvPicPr>
          <p:nvPr/>
        </p:nvPicPr>
        <p:blipFill>
          <a:blip r:embed="rId2"/>
          <a:stretch>
            <a:fillRect/>
          </a:stretch>
        </p:blipFill>
        <p:spPr>
          <a:xfrm>
            <a:off x="0" y="677916"/>
            <a:ext cx="5814960" cy="3878533"/>
          </a:xfrm>
          <a:prstGeom prst="rect">
            <a:avLst/>
          </a:prstGeom>
        </p:spPr>
      </p:pic>
      <p:sp>
        <p:nvSpPr>
          <p:cNvPr id="2" name="TextBox 1"/>
          <p:cNvSpPr txBox="1"/>
          <p:nvPr/>
        </p:nvSpPr>
        <p:spPr>
          <a:xfrm>
            <a:off x="6085490" y="296945"/>
            <a:ext cx="3058510" cy="2862322"/>
          </a:xfrm>
          <a:prstGeom prst="rect">
            <a:avLst/>
          </a:prstGeom>
          <a:noFill/>
        </p:spPr>
        <p:txBody>
          <a:bodyPr wrap="square" rtlCol="0">
            <a:spAutoFit/>
          </a:bodyPr>
          <a:lstStyle/>
          <a:p>
            <a:r>
              <a:rPr lang="ru-RU" sz="1800" b="1" dirty="0" smtClean="0"/>
              <a:t>46% покупательниц </a:t>
            </a:r>
            <a:r>
              <a:rPr lang="ru-RU" sz="1800" b="1" dirty="0" smtClean="0"/>
              <a:t>приобретают </a:t>
            </a:r>
            <a:r>
              <a:rPr lang="ru-RU" sz="1800" b="1" dirty="0" smtClean="0"/>
              <a:t>косметику благодаря рекомендации продавца-консультанта, поэтому необходимо нанять </a:t>
            </a:r>
            <a:r>
              <a:rPr lang="ru-RU" sz="1800" b="1" dirty="0"/>
              <a:t>представителя косметики в </a:t>
            </a:r>
            <a:r>
              <a:rPr lang="ru-RU" sz="1800" b="1" dirty="0" smtClean="0"/>
              <a:t>залы </a:t>
            </a:r>
            <a:r>
              <a:rPr lang="ru-RU" sz="1800" b="1" dirty="0"/>
              <a:t>магазинов</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66270" y="131910"/>
            <a:ext cx="4562475" cy="4029075"/>
          </a:xfrm>
          <a:prstGeom prst="rect">
            <a:avLst/>
          </a:prstGeom>
          <a:noFill/>
          <a:ln w="9525">
            <a:noFill/>
            <a:miter lim="800000"/>
            <a:headEnd/>
            <a:tailEnd/>
          </a:ln>
        </p:spPr>
      </p:pic>
      <p:pic>
        <p:nvPicPr>
          <p:cNvPr id="2052" name="Picture 4" descr="https://sun9-35.userapi.com/impg/PB86u5IIKK07jLq8biQTZaCDF-UTzJD2-HGPpw/CY_xsDEZs14.jpg?size=779x1080&amp;quality=95&amp;sign=91ebbad3ce903b4835ac9412e3a3d5a4&amp;type=album"/>
          <p:cNvPicPr>
            <a:picLocks noChangeAspect="1" noChangeArrowheads="1"/>
          </p:cNvPicPr>
          <p:nvPr/>
        </p:nvPicPr>
        <p:blipFill>
          <a:blip r:embed="rId3"/>
          <a:srcRect/>
          <a:stretch>
            <a:fillRect/>
          </a:stretch>
        </p:blipFill>
        <p:spPr bwMode="auto">
          <a:xfrm>
            <a:off x="5090123" y="0"/>
            <a:ext cx="4053877" cy="5143500"/>
          </a:xfrm>
          <a:prstGeom prst="rect">
            <a:avLst/>
          </a:prstGeom>
          <a:noFill/>
        </p:spPr>
      </p:pic>
      <p:sp>
        <p:nvSpPr>
          <p:cNvPr id="4" name="Прямоугольник 3"/>
          <p:cNvSpPr/>
          <p:nvPr/>
        </p:nvSpPr>
        <p:spPr>
          <a:xfrm>
            <a:off x="1098268" y="4597536"/>
            <a:ext cx="2800767" cy="307777"/>
          </a:xfrm>
          <a:prstGeom prst="rect">
            <a:avLst/>
          </a:prstGeom>
        </p:spPr>
        <p:txBody>
          <a:bodyPr wrap="none">
            <a:spAutoFit/>
          </a:bodyPr>
          <a:lstStyle/>
          <a:p>
            <a:r>
              <a:rPr lang="en-US" dirty="0" smtClean="0"/>
              <a:t>https://hipolink.me/yarkayamarka</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s://sun9-1.userapi.com/impg/N4LH6xTYhiGdPaElicFrWou4UCa4A9H2SFomzw/Qc_UFnYcxHo.jpg?size=763x1080&amp;quality=95&amp;sign=ccbded9919ef6f2b119af953146cc781&amp;type=album"/>
          <p:cNvPicPr>
            <a:picLocks noChangeAspect="1" noChangeArrowheads="1"/>
          </p:cNvPicPr>
          <p:nvPr/>
        </p:nvPicPr>
        <p:blipFill>
          <a:blip r:embed="rId2"/>
          <a:srcRect/>
          <a:stretch>
            <a:fillRect/>
          </a:stretch>
        </p:blipFill>
        <p:spPr bwMode="auto">
          <a:xfrm>
            <a:off x="0" y="0"/>
            <a:ext cx="4359349" cy="5143500"/>
          </a:xfrm>
          <a:prstGeom prst="rect">
            <a:avLst/>
          </a:prstGeom>
          <a:noFill/>
        </p:spPr>
      </p:pic>
      <p:pic>
        <p:nvPicPr>
          <p:cNvPr id="53252" name="Picture 4" descr="https://sun9-1.userapi.com/impg/e4qOm6IFqXEmqwTeB6X9VE58jjYMvkdVHc1MaA/CRvQK5Y5nQU.jpg?size=764x1080&amp;quality=95&amp;sign=fac0a2678ac688af82ec5a21f8eaa8e3&amp;type=album"/>
          <p:cNvPicPr>
            <a:picLocks noChangeAspect="1" noChangeArrowheads="1"/>
          </p:cNvPicPr>
          <p:nvPr/>
        </p:nvPicPr>
        <p:blipFill>
          <a:blip r:embed="rId3"/>
          <a:srcRect/>
          <a:stretch>
            <a:fillRect/>
          </a:stretch>
        </p:blipFill>
        <p:spPr bwMode="auto">
          <a:xfrm>
            <a:off x="4132088" y="0"/>
            <a:ext cx="5011912" cy="51435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srcRect/>
          <a:stretch>
            <a:fillRect/>
          </a:stretch>
        </p:blipFill>
        <p:spPr bwMode="auto">
          <a:xfrm>
            <a:off x="297712" y="0"/>
            <a:ext cx="8591107" cy="3407721"/>
          </a:xfrm>
          <a:prstGeom prst="rect">
            <a:avLst/>
          </a:prstGeom>
          <a:noFill/>
          <a:ln w="9525">
            <a:noFill/>
            <a:miter lim="800000"/>
            <a:headEnd/>
            <a:tailEnd/>
          </a:ln>
        </p:spPr>
      </p:pic>
      <p:pic>
        <p:nvPicPr>
          <p:cNvPr id="54275" name="Picture 3"/>
          <p:cNvPicPr>
            <a:picLocks noChangeAspect="1" noChangeArrowheads="1"/>
          </p:cNvPicPr>
          <p:nvPr/>
        </p:nvPicPr>
        <p:blipFill>
          <a:blip r:embed="rId3"/>
          <a:srcRect/>
          <a:stretch>
            <a:fillRect/>
          </a:stretch>
        </p:blipFill>
        <p:spPr bwMode="auto">
          <a:xfrm>
            <a:off x="468608" y="3331654"/>
            <a:ext cx="7814155" cy="1811845"/>
          </a:xfrm>
          <a:prstGeom prst="rect">
            <a:avLst/>
          </a:prstGeom>
          <a:noFill/>
          <a:ln w="9525">
            <a:noFill/>
            <a:miter lim="800000"/>
            <a:headEnd/>
            <a:tailEnd/>
          </a:ln>
        </p:spPr>
      </p:pic>
      <p:sp>
        <p:nvSpPr>
          <p:cNvPr id="4" name="Прямоугольник 3"/>
          <p:cNvSpPr/>
          <p:nvPr/>
        </p:nvSpPr>
        <p:spPr>
          <a:xfrm>
            <a:off x="4955033" y="4835723"/>
            <a:ext cx="4188967" cy="307777"/>
          </a:xfrm>
          <a:prstGeom prst="rect">
            <a:avLst/>
          </a:prstGeom>
        </p:spPr>
        <p:txBody>
          <a:bodyPr wrap="none">
            <a:spAutoFit/>
          </a:bodyPr>
          <a:lstStyle/>
          <a:p>
            <a:r>
              <a:rPr lang="en-US" dirty="0" smtClean="0"/>
              <a:t>https://</a:t>
            </a:r>
            <a:r>
              <a:rPr lang="ru-RU" dirty="0" err="1" smtClean="0"/>
              <a:t>проспекткрасотыэкспо.рф</a:t>
            </a:r>
            <a:r>
              <a:rPr lang="ru-RU" dirty="0" smtClean="0"/>
              <a:t>/#</a:t>
            </a:r>
            <a:r>
              <a:rPr lang="en-US" dirty="0" smtClean="0"/>
              <a:t>rec569152218</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0577" y="150335"/>
            <a:ext cx="5794744" cy="523220"/>
          </a:xfrm>
          <a:prstGeom prst="rect">
            <a:avLst/>
          </a:prstGeom>
        </p:spPr>
        <p:txBody>
          <a:bodyPr wrap="square">
            <a:spAutoFit/>
          </a:bodyPr>
          <a:lstStyle/>
          <a:p>
            <a:r>
              <a:rPr lang="en-US" dirty="0" smtClean="0">
                <a:hlinkClick r:id="rId2"/>
              </a:rPr>
              <a:t>https://eco-beauty-expo.ru/uchastie?utm_source=expomap.ru?utm_source=expomap.ru</a:t>
            </a:r>
            <a:endParaRPr lang="ru-RU" dirty="0"/>
          </a:p>
        </p:txBody>
      </p:sp>
      <p:pic>
        <p:nvPicPr>
          <p:cNvPr id="55298" name="Picture 2"/>
          <p:cNvPicPr>
            <a:picLocks noChangeAspect="1" noChangeArrowheads="1"/>
          </p:cNvPicPr>
          <p:nvPr/>
        </p:nvPicPr>
        <p:blipFill>
          <a:blip r:embed="rId3"/>
          <a:srcRect b="2715"/>
          <a:stretch>
            <a:fillRect/>
          </a:stretch>
        </p:blipFill>
        <p:spPr bwMode="auto">
          <a:xfrm>
            <a:off x="814175" y="711032"/>
            <a:ext cx="7911610" cy="41799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Безымянный.png"/>
          <p:cNvPicPr>
            <a:picLocks noChangeAspect="1"/>
          </p:cNvPicPr>
          <p:nvPr/>
        </p:nvPicPr>
        <p:blipFill>
          <a:blip r:embed="rId2"/>
          <a:stretch>
            <a:fillRect/>
          </a:stretch>
        </p:blipFill>
        <p:spPr>
          <a:xfrm>
            <a:off x="0" y="581033"/>
            <a:ext cx="9144000" cy="3981434"/>
          </a:xfrm>
          <a:prstGeom prst="rect">
            <a:avLst/>
          </a:prstGeom>
        </p:spPr>
      </p:pic>
      <p:sp>
        <p:nvSpPr>
          <p:cNvPr id="4" name="Прямоугольник 3"/>
          <p:cNvSpPr/>
          <p:nvPr/>
        </p:nvSpPr>
        <p:spPr>
          <a:xfrm>
            <a:off x="-1" y="0"/>
            <a:ext cx="9005777" cy="523220"/>
          </a:xfrm>
          <a:prstGeom prst="rect">
            <a:avLst/>
          </a:prstGeom>
        </p:spPr>
        <p:txBody>
          <a:bodyPr wrap="square">
            <a:spAutoFit/>
          </a:bodyPr>
          <a:lstStyle/>
          <a:p>
            <a:r>
              <a:rPr lang="en-US" dirty="0" smtClean="0"/>
              <a:t>https://www.mango-office.ru/about/press/vovlekaem-klienta-s-pomoshchyu-sms-messendzherov-chat-botov-sovety-dlya-onlayn-prodazh-ot-praktikov/</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270875"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Ценность</a:t>
            </a:r>
            <a:endParaRPr/>
          </a:p>
        </p:txBody>
      </p:sp>
      <p:sp>
        <p:nvSpPr>
          <p:cNvPr id="86" name="Google Shape;86;p18"/>
          <p:cNvSpPr txBox="1">
            <a:spLocks noGrp="1"/>
          </p:cNvSpPr>
          <p:nvPr>
            <p:ph type="body" idx="1"/>
          </p:nvPr>
        </p:nvSpPr>
        <p:spPr>
          <a:xfrm>
            <a:off x="71400" y="576300"/>
            <a:ext cx="9001200" cy="399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2000" b="1" dirty="0">
                <a:solidFill>
                  <a:schemeClr val="dk1"/>
                </a:solidFill>
              </a:rPr>
              <a:t>Выгода заказчика от решения. </a:t>
            </a:r>
            <a:r>
              <a:rPr lang="ru" sz="2000" dirty="0">
                <a:solidFill>
                  <a:srgbClr val="000000"/>
                </a:solidFill>
              </a:rPr>
              <a:t>Почему ваше решение важно?</a:t>
            </a:r>
            <a:br>
              <a:rPr lang="ru" sz="2000" dirty="0">
                <a:solidFill>
                  <a:srgbClr val="000000"/>
                </a:solidFill>
              </a:rPr>
            </a:br>
            <a:endParaRPr sz="2000" dirty="0">
              <a:solidFill>
                <a:srgbClr val="000000"/>
              </a:solidFill>
            </a:endParaRPr>
          </a:p>
          <a:p>
            <a:pPr marL="0" lvl="0" indent="0" algn="l" rtl="0">
              <a:spcBef>
                <a:spcPts val="0"/>
              </a:spcBef>
              <a:spcAft>
                <a:spcPts val="0"/>
              </a:spcAft>
              <a:buNone/>
            </a:pPr>
            <a:r>
              <a:rPr lang="ru" sz="1600" dirty="0">
                <a:solidFill>
                  <a:srgbClr val="666666"/>
                </a:solidFill>
              </a:rPr>
              <a:t>Что принесёт заказчику ваше решение: </a:t>
            </a:r>
            <a:endParaRPr sz="1600" dirty="0">
              <a:solidFill>
                <a:srgbClr val="666666"/>
              </a:solidFill>
            </a:endParaRPr>
          </a:p>
          <a:p>
            <a:pPr marL="457200" lvl="0" indent="-330200" algn="l" rtl="0">
              <a:spcBef>
                <a:spcPts val="0"/>
              </a:spcBef>
              <a:spcAft>
                <a:spcPts val="0"/>
              </a:spcAft>
              <a:buClr>
                <a:srgbClr val="666666"/>
              </a:buClr>
              <a:buSzPts val="1600"/>
              <a:buChar char="-"/>
            </a:pPr>
            <a:r>
              <a:rPr lang="ru" sz="1600" dirty="0">
                <a:solidFill>
                  <a:srgbClr val="666666"/>
                </a:solidFill>
              </a:rPr>
              <a:t>экономию расходов </a:t>
            </a:r>
            <a:r>
              <a:rPr lang="ru" sz="1600" dirty="0" smtClean="0">
                <a:solidFill>
                  <a:srgbClr val="666666"/>
                </a:solidFill>
              </a:rPr>
              <a:t>(на данный момент финансовая составляющая в проццессе счета)</a:t>
            </a:r>
            <a:endParaRPr sz="1600" dirty="0">
              <a:solidFill>
                <a:srgbClr val="666666"/>
              </a:solidFill>
            </a:endParaRPr>
          </a:p>
          <a:p>
            <a:pPr marL="457200" lvl="0" indent="-330200" algn="l" rtl="0">
              <a:spcBef>
                <a:spcPts val="0"/>
              </a:spcBef>
              <a:spcAft>
                <a:spcPts val="0"/>
              </a:spcAft>
              <a:buClr>
                <a:srgbClr val="666666"/>
              </a:buClr>
              <a:buSzPts val="1600"/>
              <a:buChar char="-"/>
            </a:pPr>
            <a:r>
              <a:rPr lang="ru" sz="1600" dirty="0">
                <a:solidFill>
                  <a:srgbClr val="666666"/>
                </a:solidFill>
              </a:rPr>
              <a:t>рост доходов </a:t>
            </a:r>
            <a:r>
              <a:rPr lang="ru" sz="1600" dirty="0" smtClean="0">
                <a:solidFill>
                  <a:srgbClr val="666666"/>
                </a:solidFill>
              </a:rPr>
              <a:t>- при продвижении  маркетинга  число потенциальных клиентов увеличится и заказчик получит больше заказов </a:t>
            </a:r>
            <a:endParaRPr sz="1600" dirty="0">
              <a:solidFill>
                <a:srgbClr val="666666"/>
              </a:solidFill>
            </a:endParaRPr>
          </a:p>
          <a:p>
            <a:pPr marL="457200" lvl="0" indent="-330200" algn="l" rtl="0">
              <a:spcBef>
                <a:spcPts val="0"/>
              </a:spcBef>
              <a:spcAft>
                <a:spcPts val="0"/>
              </a:spcAft>
              <a:buClr>
                <a:srgbClr val="666666"/>
              </a:buClr>
              <a:buSzPts val="1600"/>
              <a:buChar char="-"/>
            </a:pPr>
            <a:r>
              <a:rPr lang="ru" sz="1600" dirty="0">
                <a:solidFill>
                  <a:srgbClr val="666666"/>
                </a:solidFill>
              </a:rPr>
              <a:t>повышение </a:t>
            </a:r>
            <a:r>
              <a:rPr lang="ru" sz="1600" dirty="0" smtClean="0">
                <a:solidFill>
                  <a:srgbClr val="666666"/>
                </a:solidFill>
              </a:rPr>
              <a:t>эффективности меркетинговой стратегии </a:t>
            </a:r>
            <a:endParaRPr sz="1600" dirty="0">
              <a:solidFill>
                <a:srgbClr val="666666"/>
              </a:solidFill>
            </a:endParaRPr>
          </a:p>
          <a:p>
            <a:pPr marL="457200" lvl="0" indent="-330200" algn="l" rtl="0">
              <a:spcBef>
                <a:spcPts val="0"/>
              </a:spcBef>
              <a:spcAft>
                <a:spcPts val="0"/>
              </a:spcAft>
              <a:buClr>
                <a:srgbClr val="666666"/>
              </a:buClr>
              <a:buSzPts val="1600"/>
              <a:buChar char="-"/>
            </a:pPr>
            <a:r>
              <a:rPr lang="ru" sz="1600" dirty="0">
                <a:solidFill>
                  <a:srgbClr val="666666"/>
                </a:solidFill>
              </a:rPr>
              <a:t>насколько комфортно потенциальному заказчику будет пользоваться вашим решением? </a:t>
            </a:r>
            <a:r>
              <a:rPr lang="ru" sz="1600" dirty="0" smtClean="0">
                <a:solidFill>
                  <a:srgbClr val="666666"/>
                </a:solidFill>
              </a:rPr>
              <a:t> Заказчику нужно вводить в штат сотрудников их обучить или </a:t>
            </a:r>
            <a:r>
              <a:rPr lang="ru" sz="1600" dirty="0" smtClean="0">
                <a:solidFill>
                  <a:srgbClr val="666666"/>
                </a:solidFill>
              </a:rPr>
              <a:t>привлечь </a:t>
            </a:r>
            <a:r>
              <a:rPr lang="ru" sz="1600" dirty="0" smtClean="0">
                <a:solidFill>
                  <a:srgbClr val="666666"/>
                </a:solidFill>
              </a:rPr>
              <a:t>сторонних  представителей. Затраты на налаживание аналитики</a:t>
            </a:r>
            <a:r>
              <a:rPr lang="ru" sz="1600" dirty="0" smtClean="0">
                <a:solidFill>
                  <a:srgbClr val="666666"/>
                </a:solidFill>
              </a:rPr>
              <a:t>. Наша стратегия разрабатывается как набор карт, которые можно совмещать при каждом ходе.</a:t>
            </a:r>
            <a:endParaRPr sz="1600" dirty="0">
              <a:solidFill>
                <a:srgbClr val="666666"/>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639" y="136681"/>
            <a:ext cx="8520600" cy="572700"/>
          </a:xfrm>
        </p:spPr>
        <p:txBody>
          <a:bodyPr>
            <a:normAutofit fontScale="90000"/>
          </a:bodyPr>
          <a:lstStyle/>
          <a:p>
            <a:r>
              <a:rPr lang="ru-RU" dirty="0" smtClean="0"/>
              <a:t>Вопросы</a:t>
            </a:r>
            <a:endParaRPr lang="ru-RU" dirty="0"/>
          </a:p>
        </p:txBody>
      </p:sp>
      <p:sp>
        <p:nvSpPr>
          <p:cNvPr id="3" name="Текст 2"/>
          <p:cNvSpPr>
            <a:spLocks noGrp="1"/>
          </p:cNvSpPr>
          <p:nvPr>
            <p:ph type="body" idx="1"/>
          </p:nvPr>
        </p:nvSpPr>
        <p:spPr>
          <a:xfrm>
            <a:off x="343598" y="769703"/>
            <a:ext cx="8520600" cy="3983050"/>
          </a:xfrm>
        </p:spPr>
        <p:txBody>
          <a:bodyPr>
            <a:normAutofit fontScale="85000" lnSpcReduction="10000"/>
          </a:bodyPr>
          <a:lstStyle/>
          <a:p>
            <a:r>
              <a:rPr lang="ru-RU" dirty="0" smtClean="0"/>
              <a:t>Можете ли вы выставить ссылку на опрос покупателей (откуда они приходят, что им нравится в косметики, от кого узнали, их возраст, на каких площадках заказывали продукцию речной жемчуг)</a:t>
            </a:r>
          </a:p>
          <a:p>
            <a:r>
              <a:rPr lang="ru-RU" dirty="0" smtClean="0"/>
              <a:t>Почему вы не хоте поработать с </a:t>
            </a:r>
            <a:r>
              <a:rPr lang="ru-RU" dirty="0" err="1" smtClean="0"/>
              <a:t>вайлдберрисом</a:t>
            </a:r>
            <a:r>
              <a:rPr lang="ru-RU" dirty="0" smtClean="0"/>
              <a:t> или озоном ?</a:t>
            </a:r>
          </a:p>
          <a:p>
            <a:r>
              <a:rPr lang="ru-RU" dirty="0" smtClean="0"/>
              <a:t>Есть ли прирост покупателей от </a:t>
            </a:r>
            <a:r>
              <a:rPr lang="ru-RU" dirty="0" err="1" smtClean="0"/>
              <a:t>яндекс-маркета</a:t>
            </a:r>
            <a:r>
              <a:rPr lang="ru-RU" dirty="0" smtClean="0"/>
              <a:t>?</a:t>
            </a:r>
          </a:p>
          <a:p>
            <a:r>
              <a:rPr lang="ru-RU" dirty="0" smtClean="0"/>
              <a:t>Хотите попробовать </a:t>
            </a:r>
            <a:r>
              <a:rPr lang="ru-RU" dirty="0" err="1" smtClean="0"/>
              <a:t>промо</a:t>
            </a:r>
            <a:r>
              <a:rPr lang="ru-RU" dirty="0" smtClean="0"/>
              <a:t> страницу на </a:t>
            </a:r>
            <a:r>
              <a:rPr lang="ru-RU" dirty="0" err="1" smtClean="0"/>
              <a:t>яндекс</a:t>
            </a:r>
            <a:r>
              <a:rPr lang="ru-RU" dirty="0" smtClean="0"/>
              <a:t> рекламе?</a:t>
            </a:r>
          </a:p>
          <a:p>
            <a:r>
              <a:rPr lang="ru-RU" dirty="0" smtClean="0"/>
              <a:t>Лэндинг страница на тильде?</a:t>
            </a:r>
          </a:p>
          <a:p>
            <a:r>
              <a:rPr lang="ru-RU" dirty="0" smtClean="0"/>
              <a:t>Почему не работает ваш сайт сейчас?</a:t>
            </a:r>
            <a:endParaRPr lang="ru-RU" dirty="0" smtClean="0"/>
          </a:p>
          <a:p>
            <a:r>
              <a:rPr lang="ru-RU" dirty="0" smtClean="0"/>
              <a:t>Есть ли у вас возможность написать статью про свое производство для большего доверия клиента?</a:t>
            </a:r>
          </a:p>
          <a:p>
            <a:r>
              <a:rPr lang="ru-RU" dirty="0" smtClean="0"/>
              <a:t>Кто будет представителем вашей косметики на ближайшей выставке? Если это сторонний человек, готовы ли вы нанимать представителей в других городах для выставок? Если да, то примерно какую сумму вы готовы выделить на представителя без расходов за место на выставке (в среднем место – 40 </a:t>
            </a:r>
            <a:r>
              <a:rPr lang="ru-RU" dirty="0" err="1" smtClean="0"/>
              <a:t>т.р</a:t>
            </a:r>
            <a:r>
              <a:rPr lang="ru-RU" dirty="0" smtClean="0"/>
              <a:t>)</a:t>
            </a:r>
          </a:p>
          <a:p>
            <a:r>
              <a:rPr lang="ru-RU" dirty="0" smtClean="0"/>
              <a:t>Не хотите попробовать рекламу тик-ток и шорт реклама в </a:t>
            </a:r>
            <a:r>
              <a:rPr lang="ru-RU" smtClean="0"/>
              <a:t>ютубе</a:t>
            </a:r>
            <a:endParaRPr lang="ru-RU" dirty="0" smtClean="0"/>
          </a:p>
          <a:p>
            <a:endParaRPr lang="ru-RU" dirty="0" smtClean="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TotalTime>
  <Words>812</Words>
  <Application>Microsoft Office PowerPoint</Application>
  <PresentationFormat>Экран (16:9)</PresentationFormat>
  <Paragraphs>115</Paragraphs>
  <Slides>23</Slides>
  <Notes>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23</vt:i4>
      </vt:variant>
    </vt:vector>
  </HeadingPairs>
  <TitlesOfParts>
    <vt:vector size="30" baseType="lpstr">
      <vt:lpstr>Arial</vt:lpstr>
      <vt:lpstr>Nunito</vt:lpstr>
      <vt:lpstr>Roboto</vt:lpstr>
      <vt:lpstr>Calibri</vt:lpstr>
      <vt:lpstr>Times New Roman</vt:lpstr>
      <vt:lpstr>Simple Light</vt:lpstr>
      <vt:lpstr>1_Тема Office</vt:lpstr>
      <vt:lpstr>Забота о вашей молодости Забота о вашей молодости Забота о вашей молодости</vt:lpstr>
      <vt:lpstr>Заказчик и его задача</vt:lpstr>
      <vt:lpstr>Мы — студенты факультета технологии и управления на транспорте  </vt:lpstr>
      <vt:lpstr>О проекте</vt:lpstr>
      <vt:lpstr>Заказчик</vt:lpstr>
      <vt:lpstr>Слайд 6</vt:lpstr>
      <vt:lpstr>Слайд 7</vt:lpstr>
      <vt:lpstr>Опросы </vt:lpstr>
      <vt:lpstr>Слайд 9</vt:lpstr>
      <vt:lpstr>Слайд 10</vt:lpstr>
      <vt:lpstr>Остановиться на одном из дизайнов упаковки</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Ценность</vt:lpstr>
      <vt:lpstr>Вопросы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Забота о вашей молодости Забота о вашей молодости Забота о вашей молодости</dc:title>
  <cp:lastModifiedBy>User</cp:lastModifiedBy>
  <cp:revision>46</cp:revision>
  <dcterms:modified xsi:type="dcterms:W3CDTF">2023-05-20T09:07:34Z</dcterms:modified>
</cp:coreProperties>
</file>