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6" r:id="rId3"/>
    <p:sldId id="258" r:id="rId4"/>
    <p:sldId id="285" r:id="rId5"/>
    <p:sldId id="259" r:id="rId6"/>
    <p:sldId id="287" r:id="rId7"/>
    <p:sldId id="260" r:id="rId8"/>
    <p:sldId id="288" r:id="rId9"/>
    <p:sldId id="283" r:id="rId10"/>
    <p:sldId id="276" r:id="rId11"/>
    <p:sldId id="277" r:id="rId12"/>
    <p:sldId id="278" r:id="rId13"/>
    <p:sldId id="279" r:id="rId14"/>
    <p:sldId id="280" r:id="rId15"/>
    <p:sldId id="281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9" autoAdjust="0"/>
    <p:restoredTop sz="94660"/>
  </p:normalViewPr>
  <p:slideViewPr>
    <p:cSldViewPr>
      <p:cViewPr varScale="1">
        <p:scale>
          <a:sx n="51" d="100"/>
          <a:sy n="51" d="100"/>
        </p:scale>
        <p:origin x="98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0862" y="3346477"/>
            <a:ext cx="8607425" cy="338874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Создание модуля мониторинга и предупреждения потери сигнала G</a:t>
            </a:r>
            <a:r>
              <a:rPr lang="en-US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NSS</a:t>
            </a: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 для</a:t>
            </a:r>
            <a:r>
              <a:rPr lang="en-US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 </a:t>
            </a: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БПЛА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4092" y="8024262"/>
            <a:ext cx="5960326" cy="19960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2800" spc="-10" dirty="0">
                <a:latin typeface="Microsoft Sans Serif"/>
                <a:cs typeface="Microsoft Sans Serif"/>
              </a:rPr>
              <a:t>НИ ТГУ</a:t>
            </a:r>
            <a:r>
              <a:rPr lang="ru-RU" sz="3600" spc="-10" dirty="0">
                <a:latin typeface="Microsoft Sans Serif"/>
                <a:cs typeface="Microsoft Sans Serif"/>
              </a:rPr>
              <a:t/>
            </a:r>
            <a:br>
              <a:rPr lang="ru-RU" sz="3600" spc="-10" dirty="0">
                <a:latin typeface="Microsoft Sans Serif"/>
                <a:cs typeface="Microsoft Sans Serif"/>
              </a:rPr>
            </a:br>
            <a:r>
              <a:rPr lang="ru-RU" sz="2000" spc="-10" dirty="0">
                <a:latin typeface="Microsoft Sans Serif"/>
                <a:cs typeface="Microsoft Sans Serif"/>
              </a:rPr>
              <a:t>Заиграев Семён - </a:t>
            </a:r>
            <a:r>
              <a:rPr lang="en-US" sz="2000" spc="-10" dirty="0">
                <a:latin typeface="Microsoft Sans Serif"/>
                <a:cs typeface="Microsoft Sans Serif"/>
              </a:rPr>
              <a:t>semen.zaigraev@yandex.ru</a:t>
            </a:r>
            <a:r>
              <a:rPr lang="ru-RU" sz="2000" spc="-10" dirty="0">
                <a:latin typeface="Microsoft Sans Serif"/>
                <a:cs typeface="Microsoft Sans Serif"/>
              </a:rPr>
              <a:t/>
            </a:r>
            <a:br>
              <a:rPr lang="ru-RU" sz="2000" spc="-10" dirty="0">
                <a:latin typeface="Microsoft Sans Serif"/>
                <a:cs typeface="Microsoft Sans Serif"/>
              </a:rPr>
            </a:br>
            <a:r>
              <a:rPr lang="ru-RU" sz="2000" spc="-10" dirty="0">
                <a:latin typeface="Microsoft Sans Serif"/>
                <a:cs typeface="Microsoft Sans Serif"/>
              </a:rPr>
              <a:t>Ануфриев Михаил </a:t>
            </a:r>
            <a:br>
              <a:rPr lang="ru-RU" sz="2000" spc="-10" dirty="0">
                <a:latin typeface="Microsoft Sans Serif"/>
                <a:cs typeface="Microsoft Sans Serif"/>
              </a:rPr>
            </a:br>
            <a:r>
              <a:rPr lang="ru-RU" sz="2000" spc="-10" dirty="0">
                <a:latin typeface="Microsoft Sans Serif"/>
                <a:cs typeface="Microsoft Sans Serif"/>
              </a:rPr>
              <a:t>Афанасьев Эдуард</a:t>
            </a:r>
            <a:br>
              <a:rPr lang="ru-RU" sz="2000" spc="-10" dirty="0">
                <a:latin typeface="Microsoft Sans Serif"/>
                <a:cs typeface="Microsoft Sans Serif"/>
              </a:rPr>
            </a:br>
            <a:r>
              <a:rPr lang="ru-RU" sz="2000" spc="-10" dirty="0">
                <a:latin typeface="Microsoft Sans Serif"/>
                <a:cs typeface="Microsoft Sans Serif"/>
              </a:rPr>
              <a:t>Герасимчук </a:t>
            </a:r>
            <a:r>
              <a:rPr lang="ru-RU" sz="2000" spc="-10" dirty="0" err="1">
                <a:latin typeface="Microsoft Sans Serif"/>
                <a:cs typeface="Microsoft Sans Serif"/>
              </a:rPr>
              <a:t>Алидер</a:t>
            </a:r>
            <a:endParaRPr lang="ru-RU" sz="2000" spc="-1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2000" spc="-10" dirty="0" smtClean="0">
                <a:latin typeface="Microsoft Sans Serif"/>
                <a:cs typeface="Microsoft Sans Serif"/>
              </a:rPr>
              <a:t>Иванников </a:t>
            </a:r>
            <a:r>
              <a:rPr lang="ru-RU" sz="2000" spc="-10" dirty="0">
                <a:latin typeface="Microsoft Sans Serif"/>
                <a:cs typeface="Microsoft Sans Serif"/>
              </a:rPr>
              <a:t>Аркадий</a:t>
            </a:r>
            <a:endParaRPr sz="360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4F86-167E-4A1D-9884-1510F2D6A9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94092" y="10455275"/>
            <a:ext cx="77815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*GNSS –</a:t>
            </a:r>
            <a:r>
              <a:rPr lang="ru-RU" sz="2000" dirty="0"/>
              <a:t> глобальная навигационная спутниковая система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44" y="4968875"/>
            <a:ext cx="10692406" cy="755905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ПАРТНЕРЫ (при наличии)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FB70BC-17D1-44E6-82BF-992E290D9CE1}"/>
              </a:ext>
            </a:extLst>
          </p:cNvPr>
          <p:cNvSpPr/>
          <p:nvPr/>
        </p:nvSpPr>
        <p:spPr>
          <a:xfrm>
            <a:off x="868467" y="3257993"/>
            <a:ext cx="155843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Для успешного завершения стадии НИ-ОКР и перехода к испытаниям в реальных условиях проекту требуется партнер, специализирующийся на эксплуатации БАС. Мы заинтересованы в сотрудничестве с организацией, готовой предоставить БПЛА </a:t>
            </a:r>
            <a:r>
              <a:rPr lang="ru-RU" sz="2800" dirty="0" err="1"/>
              <a:t>мультироторного</a:t>
            </a:r>
            <a:r>
              <a:rPr lang="ru-RU" sz="2800" dirty="0"/>
              <a:t> типа с GNSS-модулем в качестве площадки для монтажа оборудования и проведения тестовых запусков. </a:t>
            </a:r>
          </a:p>
          <a:p>
            <a:pPr algn="l"/>
            <a:r>
              <a:rPr lang="ru-RU" sz="2800" dirty="0"/>
              <a:t>Такое партнерство позволит провести проверку алгоритмов модуля на действующей полетной платформе под конкретные задачи партнёра.</a:t>
            </a:r>
            <a:endParaRPr lang="ru-RU" sz="2800" spc="-2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3617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CCBCA3-2CD6-4414-84FC-2D8F22D9BE30}"/>
              </a:ext>
            </a:extLst>
          </p:cNvPr>
          <p:cNvSpPr/>
          <p:nvPr/>
        </p:nvSpPr>
        <p:spPr>
          <a:xfrm>
            <a:off x="581235" y="2422976"/>
            <a:ext cx="19359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" dirty="0">
                <a:latin typeface="Microsoft Sans Serif"/>
                <a:cs typeface="Microsoft Sans Serif"/>
              </a:rPr>
              <a:t>Определите уровень готовности технологии, опишите текущий статус и приложите подтверждающие артефакты 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CD5B8041-751B-4115-BC10-44C668197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79938"/>
              </p:ext>
            </p:extLst>
          </p:nvPr>
        </p:nvGraphicFramePr>
        <p:xfrm>
          <a:off x="840797" y="5126621"/>
          <a:ext cx="17695271" cy="5146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881">
                  <a:extLst>
                    <a:ext uri="{9D8B030D-6E8A-4147-A177-3AD203B41FA5}">
                      <a16:colId xmlns:a16="http://schemas.microsoft.com/office/drawing/2014/main" val="2146707146"/>
                    </a:ext>
                  </a:extLst>
                </a:gridCol>
                <a:gridCol w="7583688">
                  <a:extLst>
                    <a:ext uri="{9D8B030D-6E8A-4147-A177-3AD203B41FA5}">
                      <a16:colId xmlns:a16="http://schemas.microsoft.com/office/drawing/2014/main" val="4205423820"/>
                    </a:ext>
                  </a:extLst>
                </a:gridCol>
                <a:gridCol w="7966702">
                  <a:extLst>
                    <a:ext uri="{9D8B030D-6E8A-4147-A177-3AD203B41FA5}">
                      <a16:colId xmlns:a16="http://schemas.microsoft.com/office/drawing/2014/main" val="1604952429"/>
                    </a:ext>
                  </a:extLst>
                </a:gridCol>
              </a:tblGrid>
              <a:tr h="1158465">
                <a:tc>
                  <a:txBody>
                    <a:bodyPr/>
                    <a:lstStyle/>
                    <a:p>
                      <a:r>
                        <a:rPr lang="ru-RU" sz="2000" dirty="0"/>
                        <a:t>Уровень готовности технологии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Краткое описание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Артефакт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48473"/>
                  </a:ext>
                </a:extLst>
              </a:tr>
              <a:tr h="822735"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  <a:r>
                        <a:rPr lang="en-US" sz="2000" dirty="0"/>
                        <a:t>-3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Формирование концепции, лабораторные исследования, создание макета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Научные статьи, отчеты о моделировании, письма заинтересованности от партнеров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22559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ru-RU" sz="2000" dirty="0"/>
                        <a:t>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Создание прототипа, подтверждение характеристик в лабораторных условиях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effectLst/>
                        </a:rPr>
                        <a:t>Фото/видео работающего лабораторного макета, протоколы успешных экспериментов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508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ru-RU" sz="2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Пилотирование проекта (опытные испытания)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>
                          <a:effectLst/>
                        </a:rPr>
                        <a:t>Видеодемонстрация</a:t>
                      </a:r>
                      <a:r>
                        <a:rPr lang="ru-RU" sz="2000" kern="1200" dirty="0">
                          <a:effectLst/>
                        </a:rPr>
                        <a:t> работы прототипа в промышленных условиях, отчет независимого тестирования.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12742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ru-RU" sz="2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Предсерийное производство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effectLst/>
                        </a:rPr>
                        <a:t>Акт о завершении пилотного проекта, отзыв пилотного заказчика, данные о стабильности работы.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927280"/>
                  </a:ext>
                </a:extLst>
              </a:tr>
              <a:tr h="864105">
                <a:tc>
                  <a:txBody>
                    <a:bodyPr/>
                    <a:lstStyle/>
                    <a:p>
                      <a:r>
                        <a:rPr lang="ru-RU" sz="20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Серийное производство, коммерческое использование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effectLst/>
                        </a:rPr>
                        <a:t>Контракты на продажу, фото серийного производства, отзывы клиентов.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052952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CBE17E8-521A-4823-BAF1-4E37BFDA0B21}"/>
              </a:ext>
            </a:extLst>
          </p:cNvPr>
          <p:cNvSpPr/>
          <p:nvPr/>
        </p:nvSpPr>
        <p:spPr>
          <a:xfrm>
            <a:off x="840797" y="4632528"/>
            <a:ext cx="955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spc="125" dirty="0">
                <a:solidFill>
                  <a:schemeClr val="tx1"/>
                </a:solidFill>
                <a:latin typeface="Trebuchet MS"/>
              </a:rPr>
              <a:t>ОПИСАНИЕ </a:t>
            </a:r>
            <a:r>
              <a:rPr lang="ru-RU" sz="1800" i="1" spc="125" dirty="0">
                <a:solidFill>
                  <a:schemeClr val="tx1"/>
                </a:solidFill>
                <a:latin typeface="Trebuchet MS"/>
                <a:cs typeface="Trebuchet MS"/>
              </a:rPr>
              <a:t>УРОВНЕЙ ГОТОВНОСТИ И СООТВЕТСТВУЮЩИХ ИМ АРТЕФАКТОВ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4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3FD746-8E1D-44F2-BD88-66E0AD25AA25}"/>
              </a:ext>
            </a:extLst>
          </p:cNvPr>
          <p:cNvSpPr/>
          <p:nvPr/>
        </p:nvSpPr>
        <p:spPr>
          <a:xfrm>
            <a:off x="894152" y="2789093"/>
            <a:ext cx="18784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" dirty="0">
                <a:latin typeface="Microsoft Sans Serif"/>
                <a:cs typeface="Microsoft Sans Serif"/>
              </a:rPr>
              <a:t>Опишите чего удалось достигнуть за время акселерации относительно решения, партнерства, проработки бизнес-составляющей.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81361F7E-AE45-48DB-87BE-6C1F938EC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75994"/>
              </p:ext>
            </p:extLst>
          </p:nvPr>
        </p:nvGraphicFramePr>
        <p:xfrm>
          <a:off x="4884610" y="4396248"/>
          <a:ext cx="10334880" cy="57827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67440">
                  <a:extLst>
                    <a:ext uri="{9D8B030D-6E8A-4147-A177-3AD203B41FA5}">
                      <a16:colId xmlns:a16="http://schemas.microsoft.com/office/drawing/2014/main" val="2499979409"/>
                    </a:ext>
                  </a:extLst>
                </a:gridCol>
                <a:gridCol w="5167440">
                  <a:extLst>
                    <a:ext uri="{9D8B030D-6E8A-4147-A177-3AD203B41FA5}">
                      <a16:colId xmlns:a16="http://schemas.microsoft.com/office/drawing/2014/main" val="1114083981"/>
                    </a:ext>
                  </a:extLst>
                </a:gridCol>
              </a:tblGrid>
              <a:tr h="1576490">
                <a:tc>
                  <a:txBody>
                    <a:bodyPr/>
                    <a:lstStyle/>
                    <a:p>
                      <a:r>
                        <a:rPr lang="ru-RU" sz="2800" dirty="0"/>
                        <a:t>До участия в акселерационной программе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После участия в акселерационной программе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128417"/>
                  </a:ext>
                </a:extLst>
              </a:tr>
              <a:tr h="1313890">
                <a:tc>
                  <a:txBody>
                    <a:bodyPr/>
                    <a:lstStyle/>
                    <a:p>
                      <a:r>
                        <a:rPr lang="ru-RU" sz="2800" dirty="0"/>
                        <a:t>Уровень готовности технологии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Уровень готовности технологии - 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07084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r>
                        <a:rPr lang="ru-RU" sz="2800" dirty="0"/>
                        <a:t>Производственная готовность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Производственная готовность - 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80876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r>
                        <a:rPr lang="ru-RU" sz="2800" dirty="0"/>
                        <a:t>Рыночная готовность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Рыночная готовность -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873228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r>
                        <a:rPr lang="ru-RU" sz="2800" dirty="0"/>
                        <a:t>Партнерства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Партнерства -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519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7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5C4341F-F6A5-4AD4-8311-AC2BB747647F}"/>
              </a:ext>
            </a:extLst>
          </p:cNvPr>
          <p:cNvSpPr/>
          <p:nvPr/>
        </p:nvSpPr>
        <p:spPr>
          <a:xfrm>
            <a:off x="868467" y="2824018"/>
            <a:ext cx="100520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spc="-20" dirty="0">
                <a:latin typeface="Microsoft Sans Serif"/>
                <a:cs typeface="Microsoft Sans Serif"/>
              </a:rPr>
              <a:t>Опишите ваши планы по направлениям: 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r>
              <a:rPr lang="ru-RU" sz="2800" spc="-20" dirty="0">
                <a:latin typeface="Microsoft Sans Serif"/>
                <a:cs typeface="Microsoft Sans Serif"/>
              </a:rPr>
              <a:t>- исследования и разработка; 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r>
              <a:rPr lang="ru-RU" sz="2800" spc="-20" dirty="0">
                <a:latin typeface="Microsoft Sans Serif"/>
                <a:cs typeface="Microsoft Sans Serif"/>
              </a:rPr>
              <a:t>- защита интеллектуальной собственности; 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r>
              <a:rPr lang="ru-RU" sz="2800" spc="-20" dirty="0">
                <a:latin typeface="Microsoft Sans Serif"/>
                <a:cs typeface="Microsoft Sans Serif"/>
              </a:rPr>
              <a:t>- маркетинг, внедрение и продвижение; 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r>
              <a:rPr lang="ru-RU" sz="2800" spc="-20" dirty="0">
                <a:latin typeface="Microsoft Sans Serif"/>
                <a:cs typeface="Microsoft Sans Serif"/>
              </a:rPr>
              <a:t>- привлечение инвестиций и др.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D2B822-1217-4210-BEC9-AC3DA258A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980" y="613329"/>
            <a:ext cx="7559055" cy="106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7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3FD746-8E1D-44F2-BD88-66E0AD25AA25}"/>
              </a:ext>
            </a:extLst>
          </p:cNvPr>
          <p:cNvSpPr/>
          <p:nvPr/>
        </p:nvSpPr>
        <p:spPr>
          <a:xfrm>
            <a:off x="894152" y="2789093"/>
            <a:ext cx="18784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" dirty="0">
                <a:latin typeface="Microsoft Sans Serif"/>
                <a:cs typeface="Microsoft Sans Serif"/>
              </a:rPr>
              <a:t>Опишите чего сейчас не хватает проекту для достижения ближайших шагов, обоснуйте.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r>
              <a:rPr lang="ru-RU" sz="2800" spc="-20" dirty="0">
                <a:latin typeface="Microsoft Sans Serif"/>
                <a:cs typeface="Microsoft Sans Serif"/>
              </a:rPr>
              <a:t>Возможные категории: 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r>
              <a:rPr lang="ru-RU" sz="2800" spc="-20" dirty="0">
                <a:latin typeface="Microsoft Sans Serif"/>
                <a:cs typeface="Microsoft Sans Serif"/>
              </a:rPr>
              <a:t>- компетенции и экспертиза 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r>
              <a:rPr lang="ru-RU" sz="2800" spc="-20" dirty="0">
                <a:latin typeface="Microsoft Sans Serif"/>
                <a:cs typeface="Microsoft Sans Serif"/>
              </a:rPr>
              <a:t>- финансирование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r>
              <a:rPr lang="ru-RU" sz="2800" spc="-20" dirty="0">
                <a:latin typeface="Microsoft Sans Serif"/>
                <a:cs typeface="Microsoft Sans Serif"/>
              </a:rPr>
              <a:t>- продвижение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r>
              <a:rPr lang="ru-RU" sz="2800" spc="-20" dirty="0">
                <a:latin typeface="Microsoft Sans Serif"/>
                <a:cs typeface="Microsoft Sans Serif"/>
              </a:rPr>
              <a:t>- нетворкинг и партнерства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BE240A-0755-47AB-B48D-7F27A319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50" y="1311275"/>
            <a:ext cx="10801219" cy="10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ЭКСПЕРТНОЕ ЗАКЛЮЧЕНИЕ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3FD746-8E1D-44F2-BD88-66E0AD25AA25}"/>
              </a:ext>
            </a:extLst>
          </p:cNvPr>
          <p:cNvSpPr/>
          <p:nvPr/>
        </p:nvSpPr>
        <p:spPr>
          <a:xfrm>
            <a:off x="894153" y="2789093"/>
            <a:ext cx="8943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</a:p>
        </p:txBody>
      </p:sp>
      <p:grpSp>
        <p:nvGrpSpPr>
          <p:cNvPr id="29" name="object 11">
            <a:extLst>
              <a:ext uri="{FF2B5EF4-FFF2-40B4-BE49-F238E27FC236}">
                <a16:creationId xmlns:a16="http://schemas.microsoft.com/office/drawing/2014/main" id="{AC5C64C3-3153-467F-8DB3-101F67A4D764}"/>
              </a:ext>
            </a:extLst>
          </p:cNvPr>
          <p:cNvGrpSpPr/>
          <p:nvPr/>
        </p:nvGrpSpPr>
        <p:grpSpPr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9A822419-8375-4DEA-8B7A-EB2B57E5DA38}"/>
                </a:ext>
              </a:extLst>
            </p:cNvPr>
            <p:cNvSpPr/>
            <p:nvPr/>
          </p:nvSpPr>
          <p:spPr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C946F7AD-8BD3-4D2E-B655-AE5DBE3581C6}"/>
                </a:ext>
              </a:extLst>
            </p:cNvPr>
            <p:cNvSpPr/>
            <p:nvPr/>
          </p:nvSpPr>
          <p:spPr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A5914569-42A3-47BC-8048-05B4EFB88765}"/>
                </a:ext>
              </a:extLst>
            </p:cNvPr>
            <p:cNvSpPr/>
            <p:nvPr/>
          </p:nvSpPr>
          <p:spPr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E6A52789-E679-4E30-A1CA-E9361831DAD1}"/>
                </a:ext>
              </a:extLst>
            </p:cNvPr>
            <p:cNvSpPr/>
            <p:nvPr/>
          </p:nvSpPr>
          <p:spPr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98F4B51E-DD78-4BC1-8590-48BD1CF5AD50}"/>
                </a:ext>
              </a:extLst>
            </p:cNvPr>
            <p:cNvSpPr/>
            <p:nvPr/>
          </p:nvSpPr>
          <p:spPr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3698EBAA-0B12-46AB-8671-1DFE28415822}"/>
                </a:ext>
              </a:extLst>
            </p:cNvPr>
            <p:cNvSpPr/>
            <p:nvPr/>
          </p:nvSpPr>
          <p:spPr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DCF02537-030B-4CE6-998D-E8AC827CF400}"/>
                </a:ext>
              </a:extLst>
            </p:cNvPr>
            <p:cNvSpPr/>
            <p:nvPr/>
          </p:nvSpPr>
          <p:spPr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6F0D10D9-D537-4DE4-9C8E-38BE0CA0C939}"/>
                </a:ext>
              </a:extLst>
            </p:cNvPr>
            <p:cNvSpPr/>
            <p:nvPr/>
          </p:nvSpPr>
          <p:spPr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57C5A4A8-C0E5-41AC-BA7B-BF0D17D71DA2}"/>
                </a:ext>
              </a:extLst>
            </p:cNvPr>
            <p:cNvSpPr/>
            <p:nvPr/>
          </p:nvSpPr>
          <p:spPr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8BBDCC40-E146-40CA-B23A-B92C4023DF6A}"/>
                </a:ext>
              </a:extLst>
            </p:cNvPr>
            <p:cNvSpPr/>
            <p:nvPr/>
          </p:nvSpPr>
          <p:spPr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2DF3B58A-9956-47BB-8C82-35B9FBA84AEB}"/>
                </a:ext>
              </a:extLst>
            </p:cNvPr>
            <p:cNvSpPr/>
            <p:nvPr/>
          </p:nvSpPr>
          <p:spPr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3">
              <a:extLst>
                <a:ext uri="{FF2B5EF4-FFF2-40B4-BE49-F238E27FC236}">
                  <a16:creationId xmlns:a16="http://schemas.microsoft.com/office/drawing/2014/main" id="{836B1D9E-7724-4853-8596-17F1EC3B1529}"/>
                </a:ext>
              </a:extLst>
            </p:cNvPr>
            <p:cNvSpPr/>
            <p:nvPr/>
          </p:nvSpPr>
          <p:spPr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4">
              <a:extLst>
                <a:ext uri="{FF2B5EF4-FFF2-40B4-BE49-F238E27FC236}">
                  <a16:creationId xmlns:a16="http://schemas.microsoft.com/office/drawing/2014/main" id="{DFA0463B-4BD3-480A-A785-31E6998AE06E}"/>
                </a:ext>
              </a:extLst>
            </p:cNvPr>
            <p:cNvSpPr/>
            <p:nvPr/>
          </p:nvSpPr>
          <p:spPr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5">
              <a:extLst>
                <a:ext uri="{FF2B5EF4-FFF2-40B4-BE49-F238E27FC236}">
                  <a16:creationId xmlns:a16="http://schemas.microsoft.com/office/drawing/2014/main" id="{AEDB8A28-9598-4EC4-92AD-CE5A250D2F2D}"/>
                </a:ext>
              </a:extLst>
            </p:cNvPr>
            <p:cNvSpPr/>
            <p:nvPr/>
          </p:nvSpPr>
          <p:spPr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6">
              <a:extLst>
                <a:ext uri="{FF2B5EF4-FFF2-40B4-BE49-F238E27FC236}">
                  <a16:creationId xmlns:a16="http://schemas.microsoft.com/office/drawing/2014/main" id="{A05D56AF-3FB8-470B-A6E5-9D09C12C1380}"/>
                </a:ext>
              </a:extLst>
            </p:cNvPr>
            <p:cNvSpPr/>
            <p:nvPr/>
          </p:nvSpPr>
          <p:spPr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27">
              <a:extLst>
                <a:ext uri="{FF2B5EF4-FFF2-40B4-BE49-F238E27FC236}">
                  <a16:creationId xmlns:a16="http://schemas.microsoft.com/office/drawing/2014/main" id="{8BC9CA70-C654-4722-8B87-B413AC749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>
              <a:extLst>
                <a:ext uri="{FF2B5EF4-FFF2-40B4-BE49-F238E27FC236}">
                  <a16:creationId xmlns:a16="http://schemas.microsoft.com/office/drawing/2014/main" id="{D4B32A26-63E6-4F5D-A614-7EBB91836D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>
              <a:extLst>
                <a:ext uri="{FF2B5EF4-FFF2-40B4-BE49-F238E27FC236}">
                  <a16:creationId xmlns:a16="http://schemas.microsoft.com/office/drawing/2014/main" id="{CAF5892F-D3DE-4380-93BC-C6E489EDC7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>
              <a:extLst>
                <a:ext uri="{FF2B5EF4-FFF2-40B4-BE49-F238E27FC236}">
                  <a16:creationId xmlns:a16="http://schemas.microsoft.com/office/drawing/2014/main" id="{905BC512-1B1D-404A-9690-CBC0B08BBAA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F7E04443-CD87-46E9-8400-90FEC8A7D380}"/>
                </a:ext>
              </a:extLst>
            </p:cNvPr>
            <p:cNvSpPr/>
            <p:nvPr/>
          </p:nvSpPr>
          <p:spPr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32">
              <a:extLst>
                <a:ext uri="{FF2B5EF4-FFF2-40B4-BE49-F238E27FC236}">
                  <a16:creationId xmlns:a16="http://schemas.microsoft.com/office/drawing/2014/main" id="{6E688B8A-E8E3-4F24-87C4-698827067EF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>
              <a:extLst>
                <a:ext uri="{FF2B5EF4-FFF2-40B4-BE49-F238E27FC236}">
                  <a16:creationId xmlns:a16="http://schemas.microsoft.com/office/drawing/2014/main" id="{B3F8CB40-11B0-455B-8C9E-156895E938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>
              <a:extLst>
                <a:ext uri="{FF2B5EF4-FFF2-40B4-BE49-F238E27FC236}">
                  <a16:creationId xmlns:a16="http://schemas.microsoft.com/office/drawing/2014/main" id="{4B28951F-BC7A-42AF-8E82-789E6F9E2F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>
              <a:extLst>
                <a:ext uri="{FF2B5EF4-FFF2-40B4-BE49-F238E27FC236}">
                  <a16:creationId xmlns:a16="http://schemas.microsoft.com/office/drawing/2014/main" id="{605D9DFD-32B3-4641-8364-71EC8547F93C}"/>
                </a:ext>
              </a:extLst>
            </p:cNvPr>
            <p:cNvSpPr/>
            <p:nvPr/>
          </p:nvSpPr>
          <p:spPr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36">
              <a:extLst>
                <a:ext uri="{FF2B5EF4-FFF2-40B4-BE49-F238E27FC236}">
                  <a16:creationId xmlns:a16="http://schemas.microsoft.com/office/drawing/2014/main" id="{545F5DA2-F533-4C8C-9675-115176877ED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>
              <a:extLst>
                <a:ext uri="{FF2B5EF4-FFF2-40B4-BE49-F238E27FC236}">
                  <a16:creationId xmlns:a16="http://schemas.microsoft.com/office/drawing/2014/main" id="{6C77DB24-AE2A-45D9-938D-A9CD677C8BE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>
              <a:extLst>
                <a:ext uri="{FF2B5EF4-FFF2-40B4-BE49-F238E27FC236}">
                  <a16:creationId xmlns:a16="http://schemas.microsoft.com/office/drawing/2014/main" id="{3187D448-E085-49D6-AB84-95CAD0A3591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>
              <a:extLst>
                <a:ext uri="{FF2B5EF4-FFF2-40B4-BE49-F238E27FC236}">
                  <a16:creationId xmlns:a16="http://schemas.microsoft.com/office/drawing/2014/main" id="{C1D47221-A637-41C6-9B8D-1FABC5FB007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>
              <a:extLst>
                <a:ext uri="{FF2B5EF4-FFF2-40B4-BE49-F238E27FC236}">
                  <a16:creationId xmlns:a16="http://schemas.microsoft.com/office/drawing/2014/main" id="{098F530B-B672-4C23-B68A-31BCA2A9E1A9}"/>
                </a:ext>
              </a:extLst>
            </p:cNvPr>
            <p:cNvSpPr/>
            <p:nvPr/>
          </p:nvSpPr>
          <p:spPr>
            <a:xfrm>
              <a:off x="12665659" y="4116482"/>
              <a:ext cx="908050" cy="577850"/>
            </a:xfrm>
            <a:custGeom>
              <a:avLst/>
              <a:gdLst/>
              <a:ahLst/>
              <a:cxnLst/>
              <a:rect l="l" t="t" r="r" b="b"/>
              <a:pathLst>
                <a:path w="908050" h="57785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41">
              <a:extLst>
                <a:ext uri="{FF2B5EF4-FFF2-40B4-BE49-F238E27FC236}">
                  <a16:creationId xmlns:a16="http://schemas.microsoft.com/office/drawing/2014/main" id="{AFA262A4-8E68-46D7-B01B-85A6AFDD366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>
              <a:extLst>
                <a:ext uri="{FF2B5EF4-FFF2-40B4-BE49-F238E27FC236}">
                  <a16:creationId xmlns:a16="http://schemas.microsoft.com/office/drawing/2014/main" id="{D148F7CC-CBE6-4F60-838F-B6A9F94986C0}"/>
                </a:ext>
              </a:extLst>
            </p:cNvPr>
            <p:cNvSpPr/>
            <p:nvPr/>
          </p:nvSpPr>
          <p:spPr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43">
              <a:extLst>
                <a:ext uri="{FF2B5EF4-FFF2-40B4-BE49-F238E27FC236}">
                  <a16:creationId xmlns:a16="http://schemas.microsoft.com/office/drawing/2014/main" id="{663E9C15-A3FC-4C29-AD24-CB1F4497170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>
              <a:extLst>
                <a:ext uri="{FF2B5EF4-FFF2-40B4-BE49-F238E27FC236}">
                  <a16:creationId xmlns:a16="http://schemas.microsoft.com/office/drawing/2014/main" id="{2DC506D1-E87B-4076-B289-29A60185BD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>
              <a:extLst>
                <a:ext uri="{FF2B5EF4-FFF2-40B4-BE49-F238E27FC236}">
                  <a16:creationId xmlns:a16="http://schemas.microsoft.com/office/drawing/2014/main" id="{CB7AA4E7-8633-40B2-813B-0AA644436AF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>
              <a:extLst>
                <a:ext uri="{FF2B5EF4-FFF2-40B4-BE49-F238E27FC236}">
                  <a16:creationId xmlns:a16="http://schemas.microsoft.com/office/drawing/2014/main" id="{32755533-13E3-4357-B11D-60FE0134CD3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>
              <a:extLst>
                <a:ext uri="{FF2B5EF4-FFF2-40B4-BE49-F238E27FC236}">
                  <a16:creationId xmlns:a16="http://schemas.microsoft.com/office/drawing/2014/main" id="{1769668B-64D5-404D-9A19-B2B175187A6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>
              <a:extLst>
                <a:ext uri="{FF2B5EF4-FFF2-40B4-BE49-F238E27FC236}">
                  <a16:creationId xmlns:a16="http://schemas.microsoft.com/office/drawing/2014/main" id="{BD65AB7F-A90C-432E-9EB9-84B40B3E0627}"/>
                </a:ext>
              </a:extLst>
            </p:cNvPr>
            <p:cNvSpPr/>
            <p:nvPr/>
          </p:nvSpPr>
          <p:spPr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9">
              <a:extLst>
                <a:ext uri="{FF2B5EF4-FFF2-40B4-BE49-F238E27FC236}">
                  <a16:creationId xmlns:a16="http://schemas.microsoft.com/office/drawing/2014/main" id="{B943AC2F-701F-4861-AE4F-C6FC47459680}"/>
                </a:ext>
              </a:extLst>
            </p:cNvPr>
            <p:cNvSpPr/>
            <p:nvPr/>
          </p:nvSpPr>
          <p:spPr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0">
              <a:extLst>
                <a:ext uri="{FF2B5EF4-FFF2-40B4-BE49-F238E27FC236}">
                  <a16:creationId xmlns:a16="http://schemas.microsoft.com/office/drawing/2014/main" id="{A92B365B-EA52-4DE3-84BC-A5B5FA2C2C56}"/>
                </a:ext>
              </a:extLst>
            </p:cNvPr>
            <p:cNvSpPr/>
            <p:nvPr/>
          </p:nvSpPr>
          <p:spPr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1">
              <a:extLst>
                <a:ext uri="{FF2B5EF4-FFF2-40B4-BE49-F238E27FC236}">
                  <a16:creationId xmlns:a16="http://schemas.microsoft.com/office/drawing/2014/main" id="{68C84BCC-6C66-4641-94B9-999FF3BBBAE9}"/>
                </a:ext>
              </a:extLst>
            </p:cNvPr>
            <p:cNvSpPr/>
            <p:nvPr/>
          </p:nvSpPr>
          <p:spPr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2">
              <a:extLst>
                <a:ext uri="{FF2B5EF4-FFF2-40B4-BE49-F238E27FC236}">
                  <a16:creationId xmlns:a16="http://schemas.microsoft.com/office/drawing/2014/main" id="{40A04305-7A3D-4DE2-9FAE-FCF10154EFFF}"/>
                </a:ext>
              </a:extLst>
            </p:cNvPr>
            <p:cNvSpPr/>
            <p:nvPr/>
          </p:nvSpPr>
          <p:spPr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3">
              <a:extLst>
                <a:ext uri="{FF2B5EF4-FFF2-40B4-BE49-F238E27FC236}">
                  <a16:creationId xmlns:a16="http://schemas.microsoft.com/office/drawing/2014/main" id="{CA91216C-ECCD-452B-8182-0753BBA46F68}"/>
                </a:ext>
              </a:extLst>
            </p:cNvPr>
            <p:cNvSpPr/>
            <p:nvPr/>
          </p:nvSpPr>
          <p:spPr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54">
              <a:extLst>
                <a:ext uri="{FF2B5EF4-FFF2-40B4-BE49-F238E27FC236}">
                  <a16:creationId xmlns:a16="http://schemas.microsoft.com/office/drawing/2014/main" id="{AB17DCA0-7EA1-4147-94E0-51CAB3E1C4A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>
              <a:extLst>
                <a:ext uri="{FF2B5EF4-FFF2-40B4-BE49-F238E27FC236}">
                  <a16:creationId xmlns:a16="http://schemas.microsoft.com/office/drawing/2014/main" id="{AEF773F1-C763-4FF5-AB3D-76EC70781E1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>
              <a:extLst>
                <a:ext uri="{FF2B5EF4-FFF2-40B4-BE49-F238E27FC236}">
                  <a16:creationId xmlns:a16="http://schemas.microsoft.com/office/drawing/2014/main" id="{C9B9A58F-E0F9-4FEF-8F72-05DA3834A2C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>
              <a:extLst>
                <a:ext uri="{FF2B5EF4-FFF2-40B4-BE49-F238E27FC236}">
                  <a16:creationId xmlns:a16="http://schemas.microsoft.com/office/drawing/2014/main" id="{7BA76DA1-47A0-44EC-A0C1-FF1E06CCD4C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>
              <a:extLst>
                <a:ext uri="{FF2B5EF4-FFF2-40B4-BE49-F238E27FC236}">
                  <a16:creationId xmlns:a16="http://schemas.microsoft.com/office/drawing/2014/main" id="{7DF3E851-E7BB-49CA-B7BE-F487767D7A7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>
              <a:extLst>
                <a:ext uri="{FF2B5EF4-FFF2-40B4-BE49-F238E27FC236}">
                  <a16:creationId xmlns:a16="http://schemas.microsoft.com/office/drawing/2014/main" id="{E6F696DC-8AE2-4B0A-B84F-1918B52AADB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>
              <a:extLst>
                <a:ext uri="{FF2B5EF4-FFF2-40B4-BE49-F238E27FC236}">
                  <a16:creationId xmlns:a16="http://schemas.microsoft.com/office/drawing/2014/main" id="{C0D084E2-41CD-48AE-8249-9CE484885DA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>
              <a:extLst>
                <a:ext uri="{FF2B5EF4-FFF2-40B4-BE49-F238E27FC236}">
                  <a16:creationId xmlns:a16="http://schemas.microsoft.com/office/drawing/2014/main" id="{42BD1A35-9176-4987-8059-516D3EDC9445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>
              <a:extLst>
                <a:ext uri="{FF2B5EF4-FFF2-40B4-BE49-F238E27FC236}">
                  <a16:creationId xmlns:a16="http://schemas.microsoft.com/office/drawing/2014/main" id="{AB919776-A1CD-4E0B-97AC-4C5DEAB10705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>
              <a:extLst>
                <a:ext uri="{FF2B5EF4-FFF2-40B4-BE49-F238E27FC236}">
                  <a16:creationId xmlns:a16="http://schemas.microsoft.com/office/drawing/2014/main" id="{FF95065E-8AF8-439E-A970-A06ADD34F78B}"/>
                </a:ext>
              </a:extLst>
            </p:cNvPr>
            <p:cNvSpPr/>
            <p:nvPr/>
          </p:nvSpPr>
          <p:spPr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64">
              <a:extLst>
                <a:ext uri="{FF2B5EF4-FFF2-40B4-BE49-F238E27FC236}">
                  <a16:creationId xmlns:a16="http://schemas.microsoft.com/office/drawing/2014/main" id="{8769FCD9-F8DE-428C-913D-D4508AAD4814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>
              <a:extLst>
                <a:ext uri="{FF2B5EF4-FFF2-40B4-BE49-F238E27FC236}">
                  <a16:creationId xmlns:a16="http://schemas.microsoft.com/office/drawing/2014/main" id="{2EC4C473-036E-43BB-87D8-0974E9F2CF58}"/>
                </a:ext>
              </a:extLst>
            </p:cNvPr>
            <p:cNvSpPr/>
            <p:nvPr/>
          </p:nvSpPr>
          <p:spPr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66">
              <a:extLst>
                <a:ext uri="{FF2B5EF4-FFF2-40B4-BE49-F238E27FC236}">
                  <a16:creationId xmlns:a16="http://schemas.microsoft.com/office/drawing/2014/main" id="{00A8B712-5DDA-4B7D-9DE5-CA2D374BBCA4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>
              <a:extLst>
                <a:ext uri="{FF2B5EF4-FFF2-40B4-BE49-F238E27FC236}">
                  <a16:creationId xmlns:a16="http://schemas.microsoft.com/office/drawing/2014/main" id="{A0BAA184-443B-4424-9697-03504FEEE52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>
              <a:extLst>
                <a:ext uri="{FF2B5EF4-FFF2-40B4-BE49-F238E27FC236}">
                  <a16:creationId xmlns:a16="http://schemas.microsoft.com/office/drawing/2014/main" id="{123112C3-DAD2-4AA4-B9FE-F44E80653815}"/>
                </a:ext>
              </a:extLst>
            </p:cNvPr>
            <p:cNvSpPr/>
            <p:nvPr/>
          </p:nvSpPr>
          <p:spPr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69">
              <a:extLst>
                <a:ext uri="{FF2B5EF4-FFF2-40B4-BE49-F238E27FC236}">
                  <a16:creationId xmlns:a16="http://schemas.microsoft.com/office/drawing/2014/main" id="{538E8C31-8E0E-4B2D-A19E-B1172A98A991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>
              <a:extLst>
                <a:ext uri="{FF2B5EF4-FFF2-40B4-BE49-F238E27FC236}">
                  <a16:creationId xmlns:a16="http://schemas.microsoft.com/office/drawing/2014/main" id="{5D40C0F8-292B-45BC-A488-F40FB18179ED}"/>
                </a:ext>
              </a:extLst>
            </p:cNvPr>
            <p:cNvSpPr/>
            <p:nvPr/>
          </p:nvSpPr>
          <p:spPr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C74334D4-0E01-40AB-8833-5F3D8F9B5AA8}"/>
              </a:ext>
            </a:extLst>
          </p:cNvPr>
          <p:cNvSpPr/>
          <p:nvPr/>
        </p:nvSpPr>
        <p:spPr>
          <a:xfrm>
            <a:off x="886802" y="7594667"/>
            <a:ext cx="1104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20" dirty="0">
                <a:latin typeface="Microsoft Sans Serif"/>
                <a:cs typeface="Microsoft Sans Serif"/>
              </a:rPr>
              <a:t>Укажите ФИО эксперта и ссылку на профиль в ИС «Эксперты НТИ».</a:t>
            </a:r>
          </a:p>
        </p:txBody>
      </p:sp>
    </p:spTree>
    <p:extLst>
      <p:ext uri="{BB962C8B-B14F-4D97-AF65-F5344CB8AC3E}">
        <p14:creationId xmlns:p14="http://schemas.microsoft.com/office/powerpoint/2010/main" val="2860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0" y="549275"/>
            <a:ext cx="6114415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11A0D40-FA63-4396-8D5A-2FE3FFAE855C}"/>
              </a:ext>
            </a:extLst>
          </p:cNvPr>
          <p:cNvSpPr/>
          <p:nvPr/>
        </p:nvSpPr>
        <p:spPr>
          <a:xfrm>
            <a:off x="222250" y="1692275"/>
            <a:ext cx="196364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выполнении гражданских производственных полётов (инспекция ЛЭП, строительных объектов, предприятий) в городских условиях существует риск потери </a:t>
            </a:r>
            <a:r>
              <a:rPr lang="en-US" sz="2000" dirty="0"/>
              <a:t>GNSS</a:t>
            </a:r>
            <a:r>
              <a:rPr lang="ru-RU" sz="2000" dirty="0"/>
              <a:t> сигнала.</a:t>
            </a:r>
          </a:p>
          <a:p>
            <a:r>
              <a:rPr lang="ru-RU" sz="2000" dirty="0">
                <a:latin typeface="Microsoft Sans Serif"/>
                <a:cs typeface="Microsoft Sans Serif"/>
              </a:rPr>
              <a:t/>
            </a:r>
            <a:br>
              <a:rPr lang="ru-RU" sz="2000" dirty="0">
                <a:latin typeface="Microsoft Sans Serif"/>
                <a:cs typeface="Microsoft Sans Serif"/>
              </a:rPr>
            </a:br>
            <a:r>
              <a:rPr lang="ru-RU" sz="2000" dirty="0">
                <a:latin typeface="Microsoft Sans Serif"/>
                <a:cs typeface="Microsoft Sans Serif"/>
              </a:rPr>
              <a:t>Как проблема решается в настоящее время: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Microsoft Sans Serif"/>
                <a:cs typeface="Microsoft Sans Serif"/>
              </a:rPr>
              <a:t>Реактивные алгоритмы </a:t>
            </a:r>
            <a:r>
              <a:rPr lang="ru-RU" sz="2000" dirty="0" err="1">
                <a:latin typeface="Microsoft Sans Serif"/>
                <a:cs typeface="Microsoft Sans Serif"/>
              </a:rPr>
              <a:t>Failsafe</a:t>
            </a:r>
            <a:r>
              <a:rPr lang="ru-RU" sz="2000" dirty="0">
                <a:latin typeface="Microsoft Sans Serif"/>
                <a:cs typeface="Microsoft Sans Serif"/>
              </a:rPr>
              <a:t>: ПО полетных контроллеров (</a:t>
            </a:r>
            <a:r>
              <a:rPr lang="ru-RU" sz="2000" dirty="0" err="1">
                <a:latin typeface="Microsoft Sans Serif"/>
                <a:cs typeface="Microsoft Sans Serif"/>
              </a:rPr>
              <a:t>ArduPilot</a:t>
            </a:r>
            <a:r>
              <a:rPr lang="ru-RU" sz="2000" dirty="0">
                <a:latin typeface="Microsoft Sans Serif"/>
                <a:cs typeface="Microsoft Sans Serif"/>
              </a:rPr>
              <a:t>, PX4, DJI) реагирует на факт полной потери сигнала или критического падения точности. Примерная стоимость от 70 000 до 130 000 руб.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Microsoft Sans Serif"/>
                <a:cs typeface="Microsoft Sans Serif"/>
              </a:rPr>
              <a:t>Визуальное позиционирование: использование камер и датчиков оптического потока для удержания позиции при отсутствии GNSS. Примерная стоимость от 1 000 000 до 1 300 000 руб.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Microsoft Sans Serif"/>
                <a:cs typeface="Microsoft Sans Serif"/>
              </a:rPr>
              <a:t>Использование RTK-систем: повышение точности за счет поправок от наземных станций, что делает сигнал более стабильным, но не защищает от его физического перекрытия объектами. Примерная стоимость от  200 000 до 2 000 000 руб. Бюджетные китайские модели (South, </a:t>
            </a:r>
            <a:r>
              <a:rPr lang="ru-RU" sz="2000" dirty="0" err="1">
                <a:latin typeface="Microsoft Sans Serif"/>
                <a:cs typeface="Microsoft Sans Serif"/>
              </a:rPr>
              <a:t>ESurvey</a:t>
            </a:r>
            <a:r>
              <a:rPr lang="ru-RU" sz="2000" dirty="0">
                <a:latin typeface="Microsoft Sans Serif"/>
                <a:cs typeface="Microsoft Sans Serif"/>
              </a:rPr>
              <a:t>, </a:t>
            </a:r>
            <a:r>
              <a:rPr lang="ru-RU" sz="2000" dirty="0" err="1">
                <a:latin typeface="Microsoft Sans Serif"/>
                <a:cs typeface="Microsoft Sans Serif"/>
              </a:rPr>
              <a:t>ComNav</a:t>
            </a:r>
            <a:r>
              <a:rPr lang="ru-RU" sz="2000" dirty="0">
                <a:latin typeface="Microsoft Sans Serif"/>
                <a:cs typeface="Microsoft Sans Serif"/>
              </a:rPr>
              <a:t>) стоят от 200–300 тыс. руб., в то время как профессиональные комплекты </a:t>
            </a:r>
            <a:r>
              <a:rPr lang="ru-RU" sz="2000" dirty="0" err="1">
                <a:latin typeface="Microsoft Sans Serif"/>
                <a:cs typeface="Microsoft Sans Serif"/>
              </a:rPr>
              <a:t>Trimble</a:t>
            </a:r>
            <a:r>
              <a:rPr lang="ru-RU" sz="2000" dirty="0">
                <a:latin typeface="Microsoft Sans Serif"/>
                <a:cs typeface="Microsoft Sans Serif"/>
              </a:rPr>
              <a:t> или </a:t>
            </a:r>
            <a:r>
              <a:rPr lang="ru-RU" sz="2000" dirty="0" err="1">
                <a:latin typeface="Microsoft Sans Serif"/>
                <a:cs typeface="Microsoft Sans Serif"/>
              </a:rPr>
              <a:t>Sokkia</a:t>
            </a:r>
            <a:r>
              <a:rPr lang="ru-RU" sz="2000" dirty="0">
                <a:latin typeface="Microsoft Sans Serif"/>
                <a:cs typeface="Microsoft Sans Serif"/>
              </a:rPr>
              <a:t> стоят от 800 тыс. до 2 млн руб.</a:t>
            </a:r>
            <a:br>
              <a:rPr lang="ru-RU" sz="2000" dirty="0">
                <a:latin typeface="Microsoft Sans Serif"/>
                <a:cs typeface="Microsoft Sans Serif"/>
              </a:rPr>
            </a:br>
            <a:r>
              <a:rPr lang="ru-RU" sz="2000" dirty="0">
                <a:latin typeface="Microsoft Sans Serif"/>
                <a:cs typeface="Microsoft Sans Serif"/>
              </a:rPr>
              <a:t>Почему существующее решение хуже: реактивность систем, цена</a:t>
            </a:r>
            <a:r>
              <a:rPr lang="ru-RU" sz="2000" dirty="0"/>
              <a:t> и импортная зависимость.</a:t>
            </a:r>
            <a:r>
              <a:rPr lang="ru-RU" sz="2000" dirty="0">
                <a:latin typeface="Microsoft Sans Serif"/>
                <a:cs typeface="Microsoft Sans Serif"/>
              </a:rPr>
              <a:t/>
            </a:r>
            <a:br>
              <a:rPr lang="ru-RU" sz="2000" dirty="0">
                <a:latin typeface="Microsoft Sans Serif"/>
                <a:cs typeface="Microsoft Sans Serif"/>
              </a:rPr>
            </a:br>
            <a:r>
              <a:rPr lang="ru-RU" sz="2000" dirty="0">
                <a:latin typeface="Microsoft Sans Serif"/>
                <a:cs typeface="Microsoft Sans Serif"/>
              </a:rPr>
              <a:t/>
            </a:r>
            <a:br>
              <a:rPr lang="ru-RU" sz="2000" dirty="0">
                <a:latin typeface="Microsoft Sans Serif"/>
                <a:cs typeface="Microsoft Sans Serif"/>
              </a:rPr>
            </a:br>
            <a:endParaRPr lang="ru-RU" sz="20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D3F86E2-8185-B18F-0A6F-9AD143FC8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65480"/>
              </p:ext>
            </p:extLst>
          </p:nvPr>
        </p:nvGraphicFramePr>
        <p:xfrm>
          <a:off x="1048857" y="6264275"/>
          <a:ext cx="18364200" cy="4185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531">
                  <a:extLst>
                    <a:ext uri="{9D8B030D-6E8A-4147-A177-3AD203B41FA5}">
                      <a16:colId xmlns:a16="http://schemas.microsoft.com/office/drawing/2014/main" val="101300156"/>
                    </a:ext>
                  </a:extLst>
                </a:gridCol>
                <a:gridCol w="6272745">
                  <a:extLst>
                    <a:ext uri="{9D8B030D-6E8A-4147-A177-3AD203B41FA5}">
                      <a16:colId xmlns:a16="http://schemas.microsoft.com/office/drawing/2014/main" val="3058979762"/>
                    </a:ext>
                  </a:extLst>
                </a:gridCol>
                <a:gridCol w="6690924">
                  <a:extLst>
                    <a:ext uri="{9D8B030D-6E8A-4147-A177-3AD203B41FA5}">
                      <a16:colId xmlns:a16="http://schemas.microsoft.com/office/drawing/2014/main" val="141852299"/>
                    </a:ext>
                  </a:extLst>
                </a:gridCol>
              </a:tblGrid>
              <a:tr h="54170">
                <a:tc>
                  <a:txBody>
                    <a:bodyPr/>
                    <a:lstStyle/>
                    <a:p>
                      <a:pPr algn="l" fontAlgn="b"/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Тип предприятия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Конкретная проблема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Финансовые последствия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1522660"/>
                  </a:ext>
                </a:extLst>
              </a:tr>
              <a:tr h="1404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50">
                          <a:latin typeface="Microsoft Sans Serif"/>
                          <a:cs typeface="Microsoft Sans Serif"/>
                        </a:rPr>
                        <a:t>Нефтегазовая отрасль </a:t>
                      </a:r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(Газпром нефть, ЛУКОЙЛ, Роснефть)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Инспекция факельных систем, резервуарных парков, трубопроводов над металлоконструкциями — GNSS постоянно пропадает из-за эффекта экранирования.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Срыв планового облета → простой дорогого оборудования (до 2 млн </a:t>
                      </a:r>
                      <a:r>
                        <a:rPr lang="ru-RU" sz="2050" dirty="0" err="1"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/час простоя).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3246566"/>
                  </a:ext>
                </a:extLst>
              </a:tr>
              <a:tr h="1055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Энергетика (сетевые компании) (ФСК ЕЭС, </a:t>
                      </a:r>
                      <a:r>
                        <a:rPr lang="ru-RU" sz="2050" dirty="0" err="1">
                          <a:latin typeface="Microsoft Sans Serif"/>
                          <a:cs typeface="Microsoft Sans Serif"/>
                        </a:rPr>
                        <a:t>Россети</a:t>
                      </a:r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Облет ЛЭП 110-750 </a:t>
                      </a:r>
                      <a:r>
                        <a:rPr lang="ru-RU" sz="2050" dirty="0" err="1">
                          <a:latin typeface="Microsoft Sans Serif"/>
                          <a:cs typeface="Microsoft Sans Serif"/>
                        </a:rPr>
                        <a:t>кВ</a:t>
                      </a:r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: электромагнитные поля создают помехи, RTK-поправки теряются каждые 50-100 метров трассы.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Повреждение БПЛА (от 500 тыс. руб.) и повторный вылет бригады (затраты на выезд + время).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9232848"/>
                  </a:ext>
                </a:extLst>
              </a:tr>
              <a:tr h="1404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Промышленное строительство (</a:t>
                      </a:r>
                      <a:r>
                        <a:rPr lang="ru-RU" sz="2050" dirty="0" err="1">
                          <a:latin typeface="Microsoft Sans Serif"/>
                          <a:cs typeface="Microsoft Sans Serif"/>
                        </a:rPr>
                        <a:t>Стройтранснефтегаз</a:t>
                      </a:r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, Мосинжпроект)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Мониторинг строящихся высотных зданий и мостов — в городе сигнал отражается от арматуры и фасадов, ошибка позиционирования достигает 20-30 метров.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50" dirty="0">
                          <a:latin typeface="Microsoft Sans Serif"/>
                          <a:cs typeface="Microsoft Sans Serif"/>
                        </a:rPr>
                        <a:t>Пересъемка объектов и ошибки в отчетах (штрафы по контракту от 200-500 тыс. руб.).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27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65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DA10115-7C13-4E85-950D-9E9FC297661D}"/>
              </a:ext>
            </a:extLst>
          </p:cNvPr>
          <p:cNvSpPr/>
          <p:nvPr/>
        </p:nvSpPr>
        <p:spPr>
          <a:xfrm>
            <a:off x="834471" y="3063875"/>
            <a:ext cx="92175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Предлагаемый модуль устанавливается на БПЛА и работает в фоновом режиме, анализируя параметры G</a:t>
            </a:r>
            <a:r>
              <a:rPr lang="en-US" sz="2800" dirty="0"/>
              <a:t>P</a:t>
            </a:r>
            <a:r>
              <a:rPr lang="ru-RU" sz="2800" dirty="0"/>
              <a:t>S-сигнала (количество спутников, HDOP, скорость изменения координат). </a:t>
            </a:r>
            <a:r>
              <a:rPr lang="ru-RU" sz="2800" b="1" dirty="0"/>
              <a:t>При выявлении тренда деградации система отправляет предупреждение на наземную станцию. </a:t>
            </a:r>
            <a:r>
              <a:rPr lang="ru-RU" sz="2800" dirty="0"/>
              <a:t>На карте обозначается опасная зона, которая записывается в память для составления карты зон сигнала. Также идёт сопровождение звуковой сигналом. При необходимости оператор переключается на ручное управление и корректирует курс. </a:t>
            </a:r>
            <a:endParaRPr lang="ru-RU" sz="2800" spc="65" dirty="0">
              <a:latin typeface="Microsoft Sans Serif"/>
              <a:cs typeface="Microsoft Sans Serif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26608B-6BFA-44F1-A441-9C4F3B99E247}"/>
              </a:ext>
            </a:extLst>
          </p:cNvPr>
          <p:cNvSpPr/>
          <p:nvPr/>
        </p:nvSpPr>
        <p:spPr>
          <a:xfrm>
            <a:off x="14153977" y="3673475"/>
            <a:ext cx="380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65" dirty="0">
                <a:latin typeface="Microsoft Sans Serif"/>
                <a:cs typeface="Microsoft Sans Serif"/>
              </a:rPr>
              <a:t>Изображение вашего решения</a:t>
            </a:r>
            <a:r>
              <a:rPr lang="ru-RU" sz="1800" spc="65" dirty="0">
                <a:latin typeface="Microsoft Sans Serif"/>
                <a:cs typeface="Microsoft Sans Serif"/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280650" y="1098938"/>
            <a:ext cx="9629126" cy="694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26608B-6BFA-44F1-A441-9C4F3B99E247}"/>
              </a:ext>
            </a:extLst>
          </p:cNvPr>
          <p:cNvSpPr/>
          <p:nvPr/>
        </p:nvSpPr>
        <p:spPr>
          <a:xfrm>
            <a:off x="14153977" y="3673475"/>
            <a:ext cx="380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65" dirty="0">
                <a:latin typeface="Microsoft Sans Serif"/>
                <a:cs typeface="Microsoft Sans Serif"/>
              </a:rPr>
              <a:t>Изображение вашего решения</a:t>
            </a:r>
            <a:r>
              <a:rPr lang="ru-RU" sz="1800" spc="65" dirty="0">
                <a:latin typeface="Microsoft Sans Serif"/>
                <a:cs typeface="Microsoft Sans Serif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6" y="0"/>
            <a:ext cx="20131686" cy="108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450" y="409926"/>
            <a:ext cx="3848100" cy="5130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4062" y="3294243"/>
            <a:ext cx="4057650" cy="54102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145" y="10832026"/>
            <a:ext cx="10053320" cy="476884"/>
            <a:chOff x="24145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71422" y="307983"/>
            <a:ext cx="14957024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0909" y="1664487"/>
            <a:ext cx="12727631" cy="770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9476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3200" b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Аппаратная часть: микроконтроллер (</a:t>
            </a:r>
            <a:r>
              <a:rPr lang="ru-RU" sz="3200" b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Arduino</a:t>
            </a:r>
            <a:r>
              <a:rPr lang="ru-RU" sz="3200" b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Nano</a:t>
            </a:r>
            <a:r>
              <a:rPr lang="ru-RU" sz="3200" b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/ ESP32), подключённый между </a:t>
            </a:r>
            <a:r>
              <a:rPr lang="en-US" sz="3200" b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GNSS</a:t>
            </a:r>
            <a:r>
              <a:rPr lang="ru-RU" sz="3200" b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-модулем и полётным контроллером;</a:t>
            </a:r>
            <a:endParaRPr lang="ru-RU" sz="32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Программная часть: </a:t>
            </a:r>
            <a:endParaRPr lang="ru-RU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микроконтроллера: алгоритм анализа параметров с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GNSS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-модуля с выявлением тренда деградации на основе пороговых значений (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передача данных в полётный котроллер через протокол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MAVLink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наземной станции: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ПО для</a:t>
            </a:r>
            <a:r>
              <a:rPr lang="ru-RU" sz="32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визуализации рисков.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32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Динамическая разметка карты качества навигационного поля. Точки с выявленной деградацией сигнала автоматически помечаются как «зоны риска». 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32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Вывод всплывающих предупреждений и активация звукового сигнала при получении от борта статуса о прогнозируемой потере сигнала.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2850" y="7374578"/>
            <a:ext cx="2947121" cy="29471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50" y="9219207"/>
            <a:ext cx="8211487" cy="1154202"/>
          </a:xfrm>
          <a:prstGeom prst="rect">
            <a:avLst/>
          </a:prstGeom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145" y="10832026"/>
            <a:ext cx="10053320" cy="476884"/>
            <a:chOff x="24145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508" cy="113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82078" y="498799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606C15D-5467-44FA-A168-EBF58E8A7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22743"/>
              </p:ext>
            </p:extLst>
          </p:nvPr>
        </p:nvGraphicFramePr>
        <p:xfrm>
          <a:off x="755650" y="1505136"/>
          <a:ext cx="18175188" cy="8961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08284636"/>
                    </a:ext>
                  </a:extLst>
                </a:gridCol>
                <a:gridCol w="3010396">
                  <a:extLst>
                    <a:ext uri="{9D8B030D-6E8A-4147-A177-3AD203B41FA5}">
                      <a16:colId xmlns:a16="http://schemas.microsoft.com/office/drawing/2014/main" val="646702084"/>
                    </a:ext>
                  </a:extLst>
                </a:gridCol>
                <a:gridCol w="3029198">
                  <a:extLst>
                    <a:ext uri="{9D8B030D-6E8A-4147-A177-3AD203B41FA5}">
                      <a16:colId xmlns:a16="http://schemas.microsoft.com/office/drawing/2014/main" val="2885567444"/>
                    </a:ext>
                  </a:extLst>
                </a:gridCol>
                <a:gridCol w="3029198">
                  <a:extLst>
                    <a:ext uri="{9D8B030D-6E8A-4147-A177-3AD203B41FA5}">
                      <a16:colId xmlns:a16="http://schemas.microsoft.com/office/drawing/2014/main" val="1119717301"/>
                    </a:ext>
                  </a:extLst>
                </a:gridCol>
                <a:gridCol w="3029198">
                  <a:extLst>
                    <a:ext uri="{9D8B030D-6E8A-4147-A177-3AD203B41FA5}">
                      <a16:colId xmlns:a16="http://schemas.microsoft.com/office/drawing/2014/main" val="2485879747"/>
                    </a:ext>
                  </a:extLst>
                </a:gridCol>
                <a:gridCol w="3029198">
                  <a:extLst>
                    <a:ext uri="{9D8B030D-6E8A-4147-A177-3AD203B41FA5}">
                      <a16:colId xmlns:a16="http://schemas.microsoft.com/office/drawing/2014/main" val="3441599979"/>
                    </a:ext>
                  </a:extLst>
                </a:gridCol>
              </a:tblGrid>
              <a:tr h="17425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Характеристики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Ваша разработка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Конкурент №1 </a:t>
                      </a:r>
                    </a:p>
                    <a:p>
                      <a:pPr algn="ctr"/>
                      <a:r>
                        <a:rPr lang="en-US" sz="2400" dirty="0" err="1" smtClean="0"/>
                        <a:t>Holybro</a:t>
                      </a:r>
                      <a:r>
                        <a:rPr lang="en-US" sz="2400" dirty="0" smtClean="0"/>
                        <a:t> / CUAV (</a:t>
                      </a:r>
                      <a:r>
                        <a:rPr lang="ru-RU" sz="2400" dirty="0" smtClean="0"/>
                        <a:t>Китай)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Конкурент №2 </a:t>
                      </a:r>
                    </a:p>
                    <a:p>
                      <a:pPr algn="ctr"/>
                      <a:r>
                        <a:rPr lang="en-US" sz="2400" dirty="0" smtClean="0"/>
                        <a:t>DJI (</a:t>
                      </a:r>
                      <a:r>
                        <a:rPr lang="ru-RU" sz="2400" dirty="0" smtClean="0"/>
                        <a:t>Китай)</a:t>
                      </a:r>
                    </a:p>
                    <a:p>
                      <a:pPr algn="ctr"/>
                      <a:r>
                        <a:rPr lang="ru-RU" sz="2400" dirty="0" smtClean="0"/>
                        <a:t>Ограничено (санкции на профессиональные серии)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Конкурент №3</a:t>
                      </a:r>
                    </a:p>
                    <a:p>
                      <a:pPr algn="ctr"/>
                      <a:r>
                        <a:rPr lang="en-US" sz="2400" dirty="0" err="1" smtClean="0"/>
                        <a:t>Septentrio</a:t>
                      </a:r>
                      <a:r>
                        <a:rPr lang="en-US" sz="2400" dirty="0" smtClean="0"/>
                        <a:t> (</a:t>
                      </a:r>
                      <a:r>
                        <a:rPr lang="ru-RU" sz="2400" dirty="0" smtClean="0"/>
                        <a:t>Бельгия)</a:t>
                      </a:r>
                    </a:p>
                    <a:p>
                      <a:pPr algn="ctr"/>
                      <a:r>
                        <a:rPr lang="ru-RU" sz="2400" dirty="0" smtClean="0"/>
                        <a:t>Ограничено (санкции ЕС)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Конкурент №4</a:t>
                      </a:r>
                    </a:p>
                    <a:p>
                      <a:pPr algn="ctr"/>
                      <a:r>
                        <a:rPr lang="en-US" sz="2400" dirty="0" smtClean="0"/>
                        <a:t>Hexagon / </a:t>
                      </a:r>
                      <a:r>
                        <a:rPr lang="en-US" sz="2400" dirty="0" err="1" smtClean="0"/>
                        <a:t>NovAtel</a:t>
                      </a:r>
                      <a:r>
                        <a:rPr lang="en-US" sz="2400" dirty="0" smtClean="0"/>
                        <a:t> (</a:t>
                      </a:r>
                      <a:r>
                        <a:rPr lang="ru-RU" sz="2400" dirty="0" smtClean="0"/>
                        <a:t>Канада)</a:t>
                      </a:r>
                    </a:p>
                    <a:p>
                      <a:pPr algn="ctr"/>
                      <a:r>
                        <a:rPr lang="ru-RU" sz="2400" dirty="0" smtClean="0"/>
                        <a:t>Не</a:t>
                      </a:r>
                      <a:r>
                        <a:rPr lang="ru-RU" sz="2400" baseline="0" dirty="0" smtClean="0"/>
                        <a:t> доступен</a:t>
                      </a:r>
                      <a:r>
                        <a:rPr lang="ru-RU" sz="2400" dirty="0" smtClean="0"/>
                        <a:t> (санкции)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98661"/>
                  </a:ext>
                </a:extLst>
              </a:tr>
              <a:tr h="407398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Непрерывный анализ первичных данных для выявления тренда деградации сигнала и информирование оператора. Автоматическое картографирование «опасных зон» в ПО для оптимизации последующих миссий.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Полная совместимость с </a:t>
                      </a:r>
                      <a:r>
                        <a:rPr lang="ru-RU" sz="2400" dirty="0" err="1" smtClean="0"/>
                        <a:t>ArduPilot</a:t>
                      </a:r>
                      <a:r>
                        <a:rPr lang="ru-RU" sz="2400" dirty="0" smtClean="0"/>
                        <a:t>/PX4.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Встраиваемый аппаратно-программный модуль предиктивного мониторинга, устанавливаемый в разрыв между GNSS-модулем и полетным контроллером. </a:t>
                      </a:r>
                    </a:p>
                    <a:p>
                      <a:r>
                        <a:rPr lang="ru-RU" sz="2400" dirty="0" smtClean="0"/>
                        <a:t>Стоимость одного микроконтроллера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="0" dirty="0" err="1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Arduino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Nano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/ ESP32 </a:t>
                      </a:r>
                      <a:r>
                        <a:rPr lang="ru-RU" sz="2400" b="0" dirty="0" err="1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ок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0" baseline="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1000 – 2000 руб.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Открытые полётные контроллеры </a:t>
                      </a:r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Pixhawk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(совместимость с PX4/</a:t>
                      </a:r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ArduPilot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внешние GPS-модули M9N/M10, доступная экосистема компонентов для DIY и профессиональных </a:t>
                      </a:r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дронов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r>
                        <a:rPr lang="ru-RU" sz="2400" dirty="0" err="1" smtClean="0"/>
                        <a:t>Pixhawk</a:t>
                      </a:r>
                      <a:r>
                        <a:rPr lang="ru-RU" sz="2400" dirty="0" smtClean="0"/>
                        <a:t> контроллеры: $150–650; GPS-модули: $50–250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Полётные контроллеры серий N3 и A3 с двойной избыточностью IMU, высокоточные RTK-модули для сантиметровой точности позиционирования, совместимость с </a:t>
                      </a:r>
                      <a:r>
                        <a:rPr lang="ru-RU" sz="2400" dirty="0" err="1" smtClean="0"/>
                        <a:t>Onboard</a:t>
                      </a:r>
                      <a:r>
                        <a:rPr lang="ru-RU" sz="2400" dirty="0" smtClean="0"/>
                        <a:t>/</a:t>
                      </a:r>
                      <a:r>
                        <a:rPr lang="ru-RU" sz="2400" dirty="0" err="1" smtClean="0"/>
                        <a:t>Mobile</a:t>
                      </a:r>
                      <a:r>
                        <a:rPr lang="ru-RU" sz="2400" dirty="0" smtClean="0"/>
                        <a:t> SDK.</a:t>
                      </a:r>
                    </a:p>
                    <a:p>
                      <a:r>
                        <a:rPr lang="ru-RU" sz="2400" dirty="0" smtClean="0"/>
                        <a:t>A3/N3 контроллеры: </a:t>
                      </a:r>
                      <a:r>
                        <a:rPr lang="ru-RU" sz="2400" dirty="0" err="1" smtClean="0"/>
                        <a:t>ок</a:t>
                      </a:r>
                      <a:r>
                        <a:rPr lang="ru-RU" sz="2400" dirty="0" smtClean="0"/>
                        <a:t>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$1,000–2,000; D-RTK модули:  </a:t>
                      </a:r>
                      <a:r>
                        <a:rPr lang="ru-RU" sz="2400" dirty="0" err="1" smtClean="0"/>
                        <a:t>ок</a:t>
                      </a:r>
                      <a:r>
                        <a:rPr lang="ru-RU" sz="2400" dirty="0" smtClean="0"/>
                        <a:t>. $3,000–5,000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Компактные </a:t>
                      </a:r>
                      <a:r>
                        <a:rPr lang="en-US" sz="2400" dirty="0" smtClean="0"/>
                        <a:t>GPS-</a:t>
                      </a:r>
                      <a:r>
                        <a:rPr lang="ru-RU" sz="2400" dirty="0" smtClean="0"/>
                        <a:t>модули серии с продвинутыми алгоритмами AIM+ для мониторинга целостности сигнала, подавление интерференции и защита от </a:t>
                      </a:r>
                      <a:r>
                        <a:rPr lang="ru-RU" sz="2400" dirty="0" err="1" smtClean="0"/>
                        <a:t>спуфинга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err="1" smtClean="0"/>
                        <a:t>Mosaic</a:t>
                      </a:r>
                      <a:r>
                        <a:rPr lang="ru-RU" sz="2400" dirty="0" smtClean="0"/>
                        <a:t> модули: $2,000–8,000; AIM+ технологии: в составе решений.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Высокоточные GNSS-приёмники, технология GAJT (GPS </a:t>
                      </a:r>
                      <a:r>
                        <a:rPr lang="ru-RU" sz="2400" dirty="0" err="1" smtClean="0"/>
                        <a:t>Anti-Jam</a:t>
                      </a:r>
                      <a:r>
                        <a:rPr lang="ru-RU" sz="2400" dirty="0" smtClean="0"/>
                        <a:t>) для защиты от помех и глушения, формирование нулей диаграммы направленности в направлении </a:t>
                      </a:r>
                      <a:r>
                        <a:rPr lang="ru-RU" sz="2400" dirty="0" err="1" smtClean="0"/>
                        <a:t>джаммеров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GAJT системы: от $10,000–50,000; GNSS-приёмники: $5,000–20,000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346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4999" y="1463675"/>
            <a:ext cx="18784783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519C06C-EB97-4722-ACB5-38A0CF89A1ED}"/>
              </a:ext>
            </a:extLst>
          </p:cNvPr>
          <p:cNvSpPr/>
          <p:nvPr/>
        </p:nvSpPr>
        <p:spPr>
          <a:xfrm>
            <a:off x="623922" y="3628564"/>
            <a:ext cx="11273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Целевой рынок РФ — 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≈ </a:t>
            </a:r>
            <a:r>
              <a:rPr lang="ru-RU" sz="2800" dirty="0"/>
              <a:t>1,2 млрд руб. (TAM), из которых в ближайшие 3 года мы можем охватить 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≈ </a:t>
            </a:r>
            <a:r>
              <a:rPr lang="ru-RU" sz="2800" dirty="0"/>
              <a:t>420 млн руб. (SAM).В первый год планируем реализовать 100–130 модулей и получить выручку 10–17 млн руб. (</a:t>
            </a:r>
            <a:r>
              <a:rPr lang="en-US" sz="2800" dirty="0"/>
              <a:t>SOM)</a:t>
            </a:r>
            <a:r>
              <a:rPr lang="ru-RU" sz="2800" dirty="0"/>
              <a:t> при среднем чеке 100–150 тыс. руб. Основные каналы — прямые продажи в энергетику, нефтегаз и </a:t>
            </a:r>
            <a:r>
              <a:rPr lang="ru-RU" sz="2800" dirty="0" err="1"/>
              <a:t>промстрой</a:t>
            </a:r>
            <a:r>
              <a:rPr lang="ru-RU" sz="2800" dirty="0"/>
              <a:t>. Окупаемость модуля для клиента — менее одного инцидента (1 млн руб.), что делает продукт экономически обоснованным даже при цене 150 тыс. руб.</a:t>
            </a:r>
          </a:p>
          <a:p>
            <a:endParaRPr lang="ru-RU" sz="280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68F07E0-F81C-AD32-3088-0C23672C3210}"/>
              </a:ext>
            </a:extLst>
          </p:cNvPr>
          <p:cNvSpPr/>
          <p:nvPr/>
        </p:nvSpPr>
        <p:spPr>
          <a:xfrm>
            <a:off x="12566650" y="2987675"/>
            <a:ext cx="5943600" cy="5943600"/>
          </a:xfrm>
          <a:prstGeom prst="ellipse">
            <a:avLst/>
          </a:prstGeom>
          <a:solidFill>
            <a:srgbClr val="8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DC7E995-7088-541E-F213-3E0439E1C7DA}"/>
              </a:ext>
            </a:extLst>
          </p:cNvPr>
          <p:cNvSpPr/>
          <p:nvPr/>
        </p:nvSpPr>
        <p:spPr>
          <a:xfrm>
            <a:off x="13633450" y="4968875"/>
            <a:ext cx="3848100" cy="3760026"/>
          </a:xfrm>
          <a:prstGeom prst="ellipse">
            <a:avLst/>
          </a:prstGeom>
          <a:solidFill>
            <a:srgbClr val="FD49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594B80B-0C32-261F-1D7B-E077920C5037}"/>
              </a:ext>
            </a:extLst>
          </p:cNvPr>
          <p:cNvSpPr/>
          <p:nvPr/>
        </p:nvSpPr>
        <p:spPr>
          <a:xfrm>
            <a:off x="15013249" y="7344466"/>
            <a:ext cx="1039110" cy="1038284"/>
          </a:xfrm>
          <a:prstGeom prst="ellipse">
            <a:avLst/>
          </a:prstGeom>
          <a:solidFill>
            <a:srgbClr val="FCAF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AA80023D-4425-CB53-A7EA-9B73D17F5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0053" y="9392743"/>
            <a:ext cx="220345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50" dirty="0">
                <a:latin typeface="Microsoft Sans Serif"/>
                <a:cs typeface="Microsoft Sans Serif"/>
              </a:rPr>
              <a:t>TAM 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3D69C33-EECA-F5DA-8FAB-A1A4BBAD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5100" y="9370753"/>
            <a:ext cx="281940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50" dirty="0">
                <a:latin typeface="Microsoft Sans Serif"/>
                <a:cs typeface="Microsoft Sans Serif"/>
              </a:rPr>
              <a:t>SAM 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3BB7AEF5-FAE5-DC7E-F580-64B91D61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9150" y="9390609"/>
            <a:ext cx="1411911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50" dirty="0">
                <a:latin typeface="Microsoft Sans Serif"/>
                <a:cs typeface="Microsoft Sans Serif"/>
              </a:rPr>
              <a:t>SOM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739482-EEA1-3266-36FE-8ED3FFBD8ADA}"/>
              </a:ext>
            </a:extLst>
          </p:cNvPr>
          <p:cNvSpPr txBox="1"/>
          <p:nvPr/>
        </p:nvSpPr>
        <p:spPr>
          <a:xfrm>
            <a:off x="14291726" y="3190277"/>
            <a:ext cx="2482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latin typeface="Microsoft Sans Serif"/>
                <a:cs typeface="Microsoft Sans Serif"/>
              </a:rPr>
              <a:t>1,2 млрд руб. </a:t>
            </a:r>
            <a:endParaRPr lang="ru-RU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5CCE42-802D-5796-71D0-D392A4F0F01D}"/>
              </a:ext>
            </a:extLst>
          </p:cNvPr>
          <p:cNvSpPr txBox="1"/>
          <p:nvPr/>
        </p:nvSpPr>
        <p:spPr>
          <a:xfrm>
            <a:off x="14561389" y="5237497"/>
            <a:ext cx="19922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200" b="1" dirty="0">
                <a:latin typeface="Microsoft Sans Serif"/>
                <a:cs typeface="Microsoft Sans Serif"/>
              </a:rPr>
              <a:t>420 млн руб. </a:t>
            </a:r>
            <a:endParaRPr lang="ru-RU" sz="2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BB9E6B-3CF3-527E-B06F-97704C38A653}"/>
              </a:ext>
            </a:extLst>
          </p:cNvPr>
          <p:cNvSpPr txBox="1"/>
          <p:nvPr/>
        </p:nvSpPr>
        <p:spPr>
          <a:xfrm>
            <a:off x="15079702" y="7571220"/>
            <a:ext cx="906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Microsoft Sans Serif"/>
                <a:cs typeface="Microsoft Sans Serif"/>
              </a:rPr>
              <a:t>15 млн руб.</a:t>
            </a:r>
            <a:endParaRPr lang="ru-RU" sz="16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1E1DB7C-1DA6-5E51-CFFB-8B2C3A32E3F5}"/>
              </a:ext>
            </a:extLst>
          </p:cNvPr>
          <p:cNvSpPr/>
          <p:nvPr/>
        </p:nvSpPr>
        <p:spPr>
          <a:xfrm>
            <a:off x="13281980" y="9447672"/>
            <a:ext cx="193088" cy="193088"/>
          </a:xfrm>
          <a:prstGeom prst="rect">
            <a:avLst/>
          </a:prstGeom>
          <a:solidFill>
            <a:srgbClr val="8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339CF35-92E9-258D-C986-3FFF105BD5F5}"/>
              </a:ext>
            </a:extLst>
          </p:cNvPr>
          <p:cNvSpPr/>
          <p:nvPr/>
        </p:nvSpPr>
        <p:spPr>
          <a:xfrm>
            <a:off x="16996696" y="9458579"/>
            <a:ext cx="193088" cy="193088"/>
          </a:xfrm>
          <a:prstGeom prst="rect">
            <a:avLst/>
          </a:prstGeom>
          <a:solidFill>
            <a:srgbClr val="FCAF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FE416F0-DC17-4C3B-638B-BE1464F59CC4}"/>
              </a:ext>
            </a:extLst>
          </p:cNvPr>
          <p:cNvSpPr/>
          <p:nvPr/>
        </p:nvSpPr>
        <p:spPr>
          <a:xfrm>
            <a:off x="15057027" y="9443404"/>
            <a:ext cx="193088" cy="193088"/>
          </a:xfrm>
          <a:prstGeom prst="rect">
            <a:avLst/>
          </a:prstGeom>
          <a:solidFill>
            <a:srgbClr val="FD49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14151C2D-3EE5-5A83-1405-143D9868A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3853"/>
              </p:ext>
            </p:extLst>
          </p:nvPr>
        </p:nvGraphicFramePr>
        <p:xfrm>
          <a:off x="1490901" y="7344466"/>
          <a:ext cx="7722949" cy="298372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647632">
                  <a:extLst>
                    <a:ext uri="{9D8B030D-6E8A-4147-A177-3AD203B41FA5}">
                      <a16:colId xmlns:a16="http://schemas.microsoft.com/office/drawing/2014/main" val="2335305512"/>
                    </a:ext>
                  </a:extLst>
                </a:gridCol>
                <a:gridCol w="2865517">
                  <a:extLst>
                    <a:ext uri="{9D8B030D-6E8A-4147-A177-3AD203B41FA5}">
                      <a16:colId xmlns:a16="http://schemas.microsoft.com/office/drawing/2014/main" val="23787356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905231303"/>
                    </a:ext>
                  </a:extLst>
                </a:gridCol>
              </a:tblGrid>
              <a:tr h="325018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Показатель</a:t>
                      </a:r>
                    </a:p>
                  </a:txBody>
                  <a:tcPr marR="152400" marT="95250" marB="952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Формула</a:t>
                      </a:r>
                    </a:p>
                  </a:txBody>
                  <a:tcPr marL="152400" marR="152400" marT="95250" marB="952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Значение</a:t>
                      </a:r>
                    </a:p>
                  </a:txBody>
                  <a:tcPr marL="152400" marR="152400" marT="95250" marB="952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63887"/>
                  </a:ext>
                </a:extLst>
              </a:tr>
              <a:tr h="3250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TAM </a:t>
                      </a:r>
                      <a:endParaRPr lang="ru-RU" sz="1800" dirty="0">
                        <a:solidFill>
                          <a:schemeClr val="dk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R="152400" marT="95250" marB="95250" anchor="ctr"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000 БПЛА × 100 000 </a:t>
                      </a:r>
                      <a:r>
                        <a:rPr lang="ru-RU" sz="1800" dirty="0" err="1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руб</a:t>
                      </a:r>
                      <a:endParaRPr lang="ru-RU" sz="1800" dirty="0">
                        <a:solidFill>
                          <a:schemeClr val="dk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L="152400" marR="152400" marT="95250" marB="95250" anchor="ctr">
                    <a:solidFill>
                      <a:srgbClr val="C77DFF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≈ 1,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млрд руб.</a:t>
                      </a:r>
                    </a:p>
                  </a:txBody>
                  <a:tcPr marL="152400" marT="95250" marB="95250" anchor="ctr">
                    <a:solidFill>
                      <a:srgbClr val="C77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81823"/>
                  </a:ext>
                </a:extLst>
              </a:tr>
              <a:tr h="995961">
                <a:tc>
                  <a:txBody>
                    <a:bodyPr/>
                    <a:lstStyle/>
                    <a:p>
                      <a:pPr marL="0"/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SAM (ближайшие 3 года)</a:t>
                      </a:r>
                    </a:p>
                  </a:txBody>
                  <a:tcPr marR="152400" marT="95250" marB="95250" anchor="ctr">
                    <a:solidFill>
                      <a:srgbClr val="FD493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5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% от TAM (не все купят, есть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конкуренты)</a:t>
                      </a:r>
                    </a:p>
                  </a:txBody>
                  <a:tcPr marL="152400" marR="152400" marT="95250" marB="95250" anchor="ctr">
                    <a:solidFill>
                      <a:srgbClr val="FE877E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≈ 420 млн руб.</a:t>
                      </a:r>
                    </a:p>
                  </a:txBody>
                  <a:tcPr marL="152400" marT="95250" marB="95250" anchor="ctr">
                    <a:solidFill>
                      <a:srgbClr val="FE87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86138"/>
                  </a:ext>
                </a:extLst>
              </a:tr>
              <a:tr h="783803">
                <a:tc>
                  <a:txBody>
                    <a:bodyPr/>
                    <a:lstStyle/>
                    <a:p>
                      <a:pPr marL="0"/>
                      <a:r>
                        <a:rPr lang="en-US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SOM (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год 1)</a:t>
                      </a:r>
                    </a:p>
                  </a:txBody>
                  <a:tcPr marR="152400" marT="95250" marB="95250" anchor="ctr"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2–4% от SAM</a:t>
                      </a:r>
                    </a:p>
                  </a:txBody>
                  <a:tcPr marL="152400" marR="152400" marT="95250" marB="95250" anchor="ctr">
                    <a:solidFill>
                      <a:srgbClr val="FDD077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800" dirty="0">
                          <a:solidFill>
                            <a:schemeClr val="dk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≈ 10 – 17 млн руб.</a:t>
                      </a:r>
                    </a:p>
                  </a:txBody>
                  <a:tcPr marL="152400" marT="95250" marB="95250" anchor="ctr">
                    <a:solidFill>
                      <a:srgbClr val="FDD0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84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42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44" y="4968875"/>
            <a:ext cx="10692406" cy="755905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77299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FB70BC-17D1-44E6-82BF-992E290D9CE1}"/>
              </a:ext>
            </a:extLst>
          </p:cNvPr>
          <p:cNvSpPr/>
          <p:nvPr/>
        </p:nvSpPr>
        <p:spPr>
          <a:xfrm>
            <a:off x="913609" y="2748245"/>
            <a:ext cx="1427556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spc="-20" dirty="0">
              <a:latin typeface="Microsoft Sans Serif"/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spc="-20" dirty="0">
                <a:latin typeface="Microsoft Sans Serif"/>
                <a:cs typeface="Microsoft Sans Serif"/>
              </a:rPr>
              <a:t>Заиграев Семён Юрьевич (студент  НИ ТГУ 3 курс)</a:t>
            </a:r>
            <a:r>
              <a:rPr lang="en-US" sz="2800" spc="-20" dirty="0">
                <a:latin typeface="Microsoft Sans Serif"/>
                <a:cs typeface="Microsoft Sans Serif"/>
              </a:rPr>
              <a:t> – </a:t>
            </a:r>
            <a:r>
              <a:rPr lang="ru-RU" sz="2800" spc="-20" dirty="0">
                <a:latin typeface="Microsoft Sans Serif"/>
                <a:cs typeface="Microsoft Sans Serif"/>
              </a:rPr>
              <a:t>лидер, спец. по БАС, разработчик</a:t>
            </a:r>
            <a:r>
              <a:rPr lang="ru-RU" sz="2800" spc="-20" dirty="0" smtClean="0">
                <a:latin typeface="Microsoft Sans Serif"/>
                <a:cs typeface="Microsoft Sans Serif"/>
              </a:rPr>
              <a:t>.</a:t>
            </a:r>
            <a:endParaRPr lang="en-US" sz="2800" spc="-20" dirty="0" smtClean="0">
              <a:latin typeface="Microsoft Sans Serif"/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spc="-20" dirty="0">
                <a:latin typeface="Microsoft Sans Serif"/>
                <a:cs typeface="Microsoft Sans Serif"/>
              </a:rPr>
              <a:t>Ануфриев Михаил </a:t>
            </a:r>
            <a:r>
              <a:rPr lang="ru-RU" sz="2800" spc="-20" dirty="0" smtClean="0">
                <a:latin typeface="Microsoft Sans Serif"/>
                <a:cs typeface="Microsoft Sans Serif"/>
              </a:rPr>
              <a:t>Вячеславович </a:t>
            </a:r>
            <a:r>
              <a:rPr lang="ru-RU" sz="2800" spc="-20" dirty="0">
                <a:latin typeface="Microsoft Sans Serif"/>
                <a:cs typeface="Microsoft Sans Serif"/>
              </a:rPr>
              <a:t>(студент  НИ ТГУ 3 курс) – аналитик, разработчик</a:t>
            </a:r>
            <a:r>
              <a:rPr lang="ru-RU" sz="2800" spc="-20" dirty="0" smtClean="0">
                <a:latin typeface="Microsoft Sans Serif"/>
                <a:cs typeface="Microsoft Sans Serif"/>
              </a:rPr>
              <a:t>.</a:t>
            </a:r>
            <a:endParaRPr lang="en-US" sz="2800" spc="-20" dirty="0" smtClean="0">
              <a:latin typeface="Microsoft Sans Serif"/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spc="-20" dirty="0">
                <a:latin typeface="Microsoft Sans Serif"/>
                <a:cs typeface="Microsoft Sans Serif"/>
              </a:rPr>
              <a:t>Афанасьев Эдуард Иванович (студент  НИ ТГУ 3 курс) – аналитик, дизайнер</a:t>
            </a:r>
            <a:r>
              <a:rPr lang="ru-RU" sz="2800" spc="-20" dirty="0" smtClean="0">
                <a:latin typeface="Microsoft Sans Serif"/>
                <a:cs typeface="Microsoft Sans Serif"/>
              </a:rPr>
              <a:t>.</a:t>
            </a:r>
            <a:endParaRPr lang="en-US" sz="2800" spc="-20" dirty="0" smtClean="0">
              <a:latin typeface="Microsoft Sans Serif"/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spc="-20" dirty="0">
                <a:latin typeface="Microsoft Sans Serif"/>
                <a:cs typeface="Microsoft Sans Serif"/>
              </a:rPr>
              <a:t>Герасимчук </a:t>
            </a:r>
            <a:r>
              <a:rPr lang="ru-RU" sz="2800" spc="-20" dirty="0" err="1">
                <a:latin typeface="Microsoft Sans Serif"/>
                <a:cs typeface="Microsoft Sans Serif"/>
              </a:rPr>
              <a:t>Алидер</a:t>
            </a:r>
            <a:r>
              <a:rPr lang="ru-RU" sz="2800" spc="-20" dirty="0">
                <a:latin typeface="Microsoft Sans Serif"/>
                <a:cs typeface="Microsoft Sans Serif"/>
              </a:rPr>
              <a:t> Сергеевич (студент  НИ ТГУ 3 курс) – </a:t>
            </a:r>
            <a:r>
              <a:rPr lang="ru-RU" sz="2800" spc="-20" dirty="0" err="1" smtClean="0">
                <a:latin typeface="Microsoft Sans Serif"/>
                <a:cs typeface="Microsoft Sans Serif"/>
              </a:rPr>
              <a:t>тестировщик</a:t>
            </a:r>
            <a:r>
              <a:rPr lang="ru-RU" sz="2800" spc="-20" dirty="0">
                <a:latin typeface="Microsoft Sans Serif"/>
                <a:cs typeface="Microsoft Sans Serif"/>
              </a:rPr>
              <a:t>, экономист</a:t>
            </a:r>
            <a:r>
              <a:rPr lang="ru-RU" sz="2800" spc="-20" dirty="0" smtClean="0">
                <a:latin typeface="Microsoft Sans Serif"/>
                <a:cs typeface="Microsoft Sans Serif"/>
              </a:rPr>
              <a:t>.</a:t>
            </a:r>
            <a:endParaRPr lang="en-US" sz="2800" spc="-20" dirty="0" smtClean="0">
              <a:latin typeface="Microsoft Sans Serif"/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spc="-20" dirty="0">
                <a:latin typeface="Microsoft Sans Serif"/>
                <a:cs typeface="Microsoft Sans Serif"/>
              </a:rPr>
              <a:t>Иванников Аркадий Николаевич (студент  НИ ТГУ 3 курс) – спикер, спец. по БАС.</a:t>
            </a:r>
          </a:p>
        </p:txBody>
      </p:sp>
    </p:spTree>
    <p:extLst>
      <p:ext uri="{BB962C8B-B14F-4D97-AF65-F5344CB8AC3E}">
        <p14:creationId xmlns:p14="http://schemas.microsoft.com/office/powerpoint/2010/main" val="212459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1141</Words>
  <Application>Microsoft Office PowerPoint</Application>
  <PresentationFormat>Произвольный</PresentationFormat>
  <Paragraphs>137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Microsoft Sans Serif</vt:lpstr>
      <vt:lpstr>quote-cjk-patch</vt:lpstr>
      <vt:lpstr>Tahoma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Дарья Петрова</dc:creator>
  <cp:lastModifiedBy>Невезучий реалист</cp:lastModifiedBy>
  <cp:revision>88</cp:revision>
  <dcterms:created xsi:type="dcterms:W3CDTF">2026-02-16T12:08:47Z</dcterms:created>
  <dcterms:modified xsi:type="dcterms:W3CDTF">2026-04-13T13:44:41Z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