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70" r:id="rId14"/>
    <p:sldId id="271" r:id="rId15"/>
    <p:sldId id="272" r:id="rId16"/>
    <p:sldId id="274" r:id="rId17"/>
    <p:sldId id="277"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Franklin Gothic" panose="020B0603020102020204" pitchFamily="34" charset="0"/>
      <p:regular r:id="rId24"/>
      <p:bold r:id="rId25"/>
      <p:italic r:id="rId26"/>
      <p:boldItalic r:id="rId27"/>
    </p:embeddedFont>
    <p:embeddedFont>
      <p:font typeface="Helvetica Neue" panose="02000503000000020004" pitchFamily="2" charset="0"/>
      <p:regular r:id="rId28"/>
      <p:bold r:id="rId29"/>
      <p:italic r:id="rId30"/>
      <p:boldItalic r:id="rId31"/>
    </p:embeddedFont>
    <p:embeddedFont>
      <p:font typeface="Lato Black" panose="020F0502020204030204" pitchFamily="34" charset="0"/>
      <p:bold r:id="rId32"/>
      <p:italic r:id="rId33"/>
      <p:boldItalic r:id="rId34"/>
    </p:embeddedFont>
    <p:embeddedFont>
      <p:font typeface="PT Sans" panose="020B0503020203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B96081-24C7-4F0D-ACD0-74C734DCB8C8}">
  <a:tblStyle styleId="{B3B96081-24C7-4F0D-ACD0-74C734DCB8C8}" styleName="Table_0">
    <a:wholeTbl>
      <a:tcTxStyle b="off" i="off">
        <a:font>
          <a:latin typeface="Calibri"/>
          <a:ea typeface="Calibri"/>
          <a:cs typeface="Calibri"/>
        </a:font>
        <a:schemeClr val="dk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40000"/>
            </a:schemeClr>
          </a:solidFill>
        </a:fill>
      </a:tcStyle>
    </a:band1H>
    <a:band2H>
      <a:tcTxStyle/>
      <a:tcStyle>
        <a:tcBdr/>
      </a:tcStyle>
    </a:band2H>
    <a:band1V>
      <a:tcTxStyle/>
      <a:tcStyle>
        <a:tcBdr>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tcBdr>
        <a:fill>
          <a:solidFill>
            <a:schemeClr val="accent5">
              <a:alpha val="40000"/>
            </a:schemeClr>
          </a:solidFill>
        </a:fill>
      </a:tcStyle>
    </a:band1V>
    <a:band2V>
      <a:tcTxStyle/>
      <a:tcStyle>
        <a:tcBdr/>
      </a:tcStyle>
    </a:band2V>
    <a:la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5"/>
          </a:solidFill>
        </a:fill>
      </a:tcStyle>
    </a:firstRow>
    <a:neCell>
      <a:tcTxStyle/>
      <a:tcStyle>
        <a:tcBdr/>
      </a:tcStyle>
    </a:neCell>
    <a:nwCell>
      <a:tcTxStyle/>
      <a:tcStyle>
        <a:tcBdr/>
      </a:tcStyle>
    </a:nwCell>
  </a:tblStyle>
  <a:tblStyle styleId="{D05D7DEF-E687-4489-9D9E-BEBEFF58F90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0"/>
  </p:normalViewPr>
  <p:slideViewPr>
    <p:cSldViewPr snapToGrid="0">
      <p:cViewPr varScale="1">
        <p:scale>
          <a:sx n="160" d="100"/>
          <a:sy n="160" d="100"/>
        </p:scale>
        <p:origin x="24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presProps" Target="presProps.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killbox.ru/media/marketing/kak-otsenit-obyem-rynka-metodom-pam-tam-sam-som-rasskazyvaem-na-primere-onlaynservis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241a4ed44ca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 name="Google Shape;56;g241a4ed44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8ca77accf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g18ca77accf3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highlight>
                <a:srgbClr val="FFFF00"/>
              </a:highlight>
            </a:endParaRPr>
          </a:p>
          <a:p>
            <a:pPr marL="0" lvl="0" indent="0" algn="l" rtl="0">
              <a:spcBef>
                <a:spcPts val="0"/>
              </a:spcBef>
              <a:spcAft>
                <a:spcPts val="0"/>
              </a:spcAft>
              <a:buClr>
                <a:schemeClr val="dk1"/>
              </a:buClr>
              <a:buSzPts val="1100"/>
              <a:buFont typeface="Arial"/>
              <a:buNone/>
            </a:pPr>
            <a:r>
              <a:rPr lang="ru">
                <a:solidFill>
                  <a:schemeClr val="dk1"/>
                </a:solidFill>
              </a:rPr>
              <a:t>Начните с </a:t>
            </a:r>
            <a:r>
              <a:rPr lang="ru" b="1">
                <a:solidFill>
                  <a:schemeClr val="dk1"/>
                </a:solidFill>
              </a:rPr>
              <a:t>проблемы пользователя/заказчика</a:t>
            </a:r>
            <a:r>
              <a:rPr lang="ru">
                <a:solidFill>
                  <a:schemeClr val="dk1"/>
                </a:solidFill>
              </a:rPr>
              <a:t>, которую призван решить ваш проект.</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Она не существует в вакууме — всегда есть кто-то, кто заинтересован в её решении, иначе это не проблема. Этот кто-то — ваш </a:t>
            </a:r>
            <a:r>
              <a:rPr lang="ru" b="1">
                <a:solidFill>
                  <a:schemeClr val="dk1"/>
                </a:solidFill>
              </a:rPr>
              <a:t>пользователь </a:t>
            </a:r>
            <a:r>
              <a:rPr lang="ru">
                <a:solidFill>
                  <a:schemeClr val="dk1"/>
                </a:solidFill>
              </a:rPr>
              <a:t>или заказчик.  Он может и не являться вашим непосредственным заказчиком, но вы так или иначе действуете в его интересах. Обычно это не один человек, а группа людей, объединенных каким-то признаком.</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Возможно вместо слова “проблема” вам больше подойдёт “нерешённая задача”, “неудовлетворённая потребность”</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Здесь также уместно указать, почему эта проблема возникает / почему потребность не удовлетворяется</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Скорее всего, нужно будет указать контекст (при каких условиях наблюдается проблема)</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Если актуальность / серьезность проблемы не всем очевидна, скажите несколько слов о последствиях. Описывая проблему, постарайтесь воздержаться от мнений и оценочных прилагательных, особенно эмоциональных (“катастрофические последствия”, “колоссальный ущерб”) — гораздо лучше то же самое изложить в цифрах и фактах</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800">
                <a:solidFill>
                  <a:srgbClr val="595959"/>
                </a:solidFill>
              </a:rPr>
              <a:t>Во время демонстрации шаблона необходимо ответить на следующие вопросы: </a:t>
            </a:r>
            <a:endParaRPr sz="1800">
              <a:solidFill>
                <a:srgbClr val="595959"/>
              </a:solidFill>
            </a:endParaRPr>
          </a:p>
          <a:p>
            <a:pPr marL="457200" lvl="0" indent="-342900" algn="l" rtl="0">
              <a:lnSpc>
                <a:spcPct val="115000"/>
              </a:lnSpc>
              <a:spcBef>
                <a:spcPts val="1200"/>
              </a:spcBef>
              <a:spcAft>
                <a:spcPts val="0"/>
              </a:spcAft>
              <a:buClr>
                <a:srgbClr val="595959"/>
              </a:buClr>
              <a:buSzPts val="1800"/>
              <a:buFont typeface="Calibri"/>
              <a:buAutoNum type="arabicPeriod"/>
            </a:pPr>
            <a:r>
              <a:rPr lang="ru" sz="1800">
                <a:solidFill>
                  <a:srgbClr val="595959"/>
                </a:solidFill>
              </a:rPr>
              <a:t>чью проблему вы решаете (ваш пользователь)</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почему проблема возникает, в чем состоит проблема</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какое решение вы собираетесь делать для вашего пользователя</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кто является вовлеченной стороной в ваш проект, то есть влияет на него </a:t>
            </a:r>
            <a:endParaRPr sz="1800">
              <a:solidFill>
                <a:srgbClr val="595959"/>
              </a:solidFill>
            </a:endParaRPr>
          </a:p>
          <a:p>
            <a:pPr marL="457200" lvl="0" indent="-342900" algn="l" rtl="0">
              <a:lnSpc>
                <a:spcPct val="115000"/>
              </a:lnSpc>
              <a:spcBef>
                <a:spcPts val="0"/>
              </a:spcBef>
              <a:spcAft>
                <a:spcPts val="0"/>
              </a:spcAft>
              <a:buClr>
                <a:srgbClr val="595959"/>
              </a:buClr>
              <a:buSzPts val="1800"/>
              <a:buFont typeface="Calibri"/>
              <a:buAutoNum type="arabicPeriod"/>
            </a:pPr>
            <a:r>
              <a:rPr lang="ru" sz="1800">
                <a:solidFill>
                  <a:srgbClr val="595959"/>
                </a:solidFill>
              </a:rPr>
              <a:t>Если вы выполняете заказную задачу, расскажите о компании-заказчике и причинах, по которой у нее возникла задача (какую проблему надо решить?), в какой форме заказчик ждет результата? Какие технические, экономические и этические ограничения необходимо учитывать при решении задачи? С какими системами заказчика придется работать?</a:t>
            </a:r>
            <a:endParaRPr sz="1800">
              <a:solidFill>
                <a:srgbClr val="595959"/>
              </a:solidFill>
            </a:endParaRPr>
          </a:p>
          <a:p>
            <a:pPr marL="0" lvl="0" indent="0" algn="l" rtl="0">
              <a:lnSpc>
                <a:spcPct val="115000"/>
              </a:lnSpc>
              <a:spcBef>
                <a:spcPts val="0"/>
              </a:spcBef>
              <a:spcAft>
                <a:spcPts val="0"/>
              </a:spcAft>
              <a:buNone/>
            </a:pPr>
            <a:endParaRPr sz="1800">
              <a:solidFill>
                <a:srgbClr val="595959"/>
              </a:solidFill>
            </a:endParaRPr>
          </a:p>
          <a:p>
            <a:pPr marL="0" lvl="0" indent="0" algn="l" rtl="0">
              <a:spcBef>
                <a:spcPts val="0"/>
              </a:spcBef>
              <a:spcAft>
                <a:spcPts val="0"/>
              </a:spcAft>
              <a:buClr>
                <a:schemeClr val="dk1"/>
              </a:buClr>
              <a:buSzPts val="1100"/>
              <a:buFont typeface="Arial"/>
              <a:buNone/>
            </a:pPr>
            <a:r>
              <a:rPr lang="ru">
                <a:solidFill>
                  <a:schemeClr val="dk1"/>
                </a:solidFill>
              </a:rPr>
              <a:t>пример 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Для кого (целевой сегмент)</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которые недовольны (текущая  альтернатива)</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наш продукт (ваша продуктовая  категория)</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который позволяет (ключевое решение)</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в отличие (альтернативные решения)</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мы делаем (ключевой функционал  вашего продукта для конкретного  решения проблемы)</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пример: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Для молодых людей, живущих в городах до 1 млн.  жителей</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Которые недовольны качеством и полнотой информации  о городских мероприятиях и событий в пабликах  вКонтакте и Одноклассниках</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Наш продукт – это интернет-сайт и мобильное  приложение –афиша городских мероприятий</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Который позволяет найти самое интересное  мероприятие или событие в своем городе</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В отличие от afisha.ru и timeout.ru, которым не интересно  публиковать мероприятия в малых городах и с  потенциальным количеством посетителей до 500  человек, мы умеем и любим собирать контент для  регионов</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000">
                <a:solidFill>
                  <a:schemeClr val="dk1"/>
                </a:solidFill>
              </a:rPr>
              <a:t>У нас есть платформа для организаторов мероприятий,  сайт и мобильное приложение для пользователей, а также партнерства с крупными агрегаторами событий</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пример 3</a:t>
            </a:r>
            <a:endParaRPr>
              <a:solidFill>
                <a:schemeClr val="dk1"/>
              </a:solidFill>
            </a:endParaRPr>
          </a:p>
          <a:p>
            <a:pPr marL="0" lvl="0" indent="0" algn="l" rtl="0">
              <a:spcBef>
                <a:spcPts val="0"/>
              </a:spcBef>
              <a:spcAft>
                <a:spcPts val="0"/>
              </a:spcAft>
              <a:buClr>
                <a:schemeClr val="dk1"/>
              </a:buClr>
              <a:buSzPts val="1100"/>
              <a:buFont typeface="Arial"/>
              <a:buNone/>
            </a:pPr>
            <a:r>
              <a:rPr lang="ru" sz="1000">
                <a:solidFill>
                  <a:schemeClr val="dk1"/>
                </a:solidFill>
              </a:rPr>
              <a:t>[Название проекта/стартапа] помогает [название  клиентского сегмента] решить [название проблемы] с помощью  [технология/ценностное предложение]</a:t>
            </a:r>
            <a:endParaRPr sz="1000">
              <a:solidFill>
                <a:schemeClr val="dk1"/>
              </a:solidFill>
            </a:endParaRPr>
          </a:p>
          <a:p>
            <a:pPr marL="0" lvl="0" indent="0" algn="l" rtl="0">
              <a:spcBef>
                <a:spcPts val="0"/>
              </a:spcBef>
              <a:spcAft>
                <a:spcPts val="0"/>
              </a:spcAft>
              <a:buClr>
                <a:schemeClr val="dk1"/>
              </a:buClr>
              <a:buSzPts val="1100"/>
              <a:buFont typeface="Arial"/>
              <a:buNone/>
            </a:pPr>
            <a:r>
              <a:rPr lang="ru" sz="1000">
                <a:solidFill>
                  <a:schemeClr val="dk1"/>
                </a:solidFill>
              </a:rPr>
              <a:t>Пример: Все Эвакуаторы помогают автолюбителям в любой части  России получить эвакуацию и автотехпомощь на дороге 24 часа в  сутки 7 дней в неделю по минимальной цене.</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endParaRPr sz="1800">
              <a:solidFill>
                <a:srgbClr val="595959"/>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8ca77accf3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8ca77accf3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2700" lvl="0" indent="0" algn="l" rtl="0">
              <a:lnSpc>
                <a:spcPct val="100000"/>
              </a:lnSpc>
              <a:spcBef>
                <a:spcPts val="0"/>
              </a:spcBef>
              <a:spcAft>
                <a:spcPts val="0"/>
              </a:spcAft>
              <a:buClr>
                <a:schemeClr val="dk1"/>
              </a:buClr>
              <a:buSzPts val="1100"/>
              <a:buFont typeface="Arial"/>
              <a:buNone/>
            </a:pPr>
            <a:r>
              <a:rPr lang="ru" sz="1200" b="1" dirty="0">
                <a:solidFill>
                  <a:schemeClr val="dk1"/>
                </a:solidFill>
                <a:latin typeface="Calibri"/>
                <a:ea typeface="Calibri"/>
                <a:cs typeface="Calibri"/>
                <a:sym typeface="Calibri"/>
              </a:rPr>
              <a:t>Портрет целевого клиента</a:t>
            </a:r>
            <a:endParaRPr sz="1200" b="1" dirty="0">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r>
              <a:rPr lang="ru" sz="1200" dirty="0">
                <a:solidFill>
                  <a:schemeClr val="dk1"/>
                </a:solidFill>
                <a:latin typeface="Calibri"/>
                <a:ea typeface="Calibri"/>
                <a:cs typeface="Calibri"/>
                <a:sym typeface="Calibri"/>
              </a:rPr>
              <a:t>Кто ваш клиент ? Как он принимает решение? Какой у него есть бюджет на решение проблемы , которую вы собираетесь закрывать ?</a:t>
            </a:r>
            <a:endParaRPr sz="1200" b="1" dirty="0">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r>
              <a:rPr lang="ru" sz="1200" dirty="0">
                <a:solidFill>
                  <a:schemeClr val="dk1"/>
                </a:solidFill>
                <a:latin typeface="Calibri"/>
                <a:ea typeface="Calibri"/>
                <a:cs typeface="Calibri"/>
                <a:sym typeface="Calibri"/>
              </a:rPr>
              <a:t>В какой ситуации  клиент сталкивается с проблемой ?  Как он решает ее сейчас?</a:t>
            </a:r>
            <a:endParaRPr sz="1200" dirty="0">
              <a:solidFill>
                <a:schemeClr val="dk1"/>
              </a:solidFill>
              <a:latin typeface="Calibri"/>
              <a:ea typeface="Calibri"/>
              <a:cs typeface="Calibri"/>
              <a:sym typeface="Calibri"/>
            </a:endParaRPr>
          </a:p>
          <a:p>
            <a:pPr marL="12700" lvl="0" indent="0" algn="l" rtl="0">
              <a:lnSpc>
                <a:spcPct val="100000"/>
              </a:lnSpc>
              <a:spcBef>
                <a:spcPts val="70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ru" sz="1200" b="1" dirty="0">
                <a:solidFill>
                  <a:srgbClr val="9900FF"/>
                </a:solidFill>
              </a:rPr>
              <a:t>для заказных проектов:</a:t>
            </a:r>
            <a:r>
              <a:rPr lang="ru" sz="1200" b="1" dirty="0">
                <a:solidFill>
                  <a:schemeClr val="dk1"/>
                </a:solidFill>
              </a:rPr>
              <a:t> </a:t>
            </a:r>
            <a:r>
              <a:rPr lang="ru" sz="1200" dirty="0">
                <a:solidFill>
                  <a:schemeClr val="dk1"/>
                </a:solidFill>
              </a:rPr>
              <a:t>Кто ваш заказчик? Кто пользователи решения, которое вы делаете для заказчика?</a:t>
            </a:r>
            <a:endParaRPr sz="4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8ca77accf3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8ca77accf3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слайды 3-4 можно объединить</a:t>
            </a:r>
            <a:br>
              <a:rPr lang="ru"/>
            </a:br>
            <a:br>
              <a:rPr lang="ru"/>
            </a:br>
            <a:r>
              <a:rPr lang="ru">
                <a:solidFill>
                  <a:srgbClr val="9900FF"/>
                </a:solidFill>
              </a:rPr>
              <a:t>для заказных проектов</a:t>
            </a:r>
            <a:r>
              <a:rPr lang="ru" b="1">
                <a:solidFill>
                  <a:schemeClr val="dk1"/>
                </a:solidFill>
              </a:rPr>
              <a:t> </a:t>
            </a:r>
            <a:r>
              <a:rPr lang="ru">
                <a:solidFill>
                  <a:schemeClr val="dk1"/>
                </a:solidFill>
              </a:rPr>
              <a:t>Как вы коммуницируете с заказчиком? Получали ли обратную связь по промежуточным стадиям решения? Как часто общаетесь? Кто ваши контактные лица?</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8ca77accf3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ca77accf3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8ca77accf3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8ca77accf3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u="sng" dirty="0">
                <a:solidFill>
                  <a:schemeClr val="hlink"/>
                </a:solidFill>
                <a:hlinkClick r:id="rId3"/>
              </a:rPr>
              <a:t>https://skillbox.ru/media/marketing/kak-otsenit-obyem-rynka-metodom-pam-tam-sam-som-rasskazyvaem-na-primere-onlaynservisa/</a:t>
            </a:r>
            <a:endParaRPr dirty="0"/>
          </a:p>
          <a:p>
            <a:pPr marL="0" lvl="0" indent="0" algn="l" rtl="0">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PAM (Potential Available Market) — потенциально доступный рынок. Это весь объём рынка с учётом того, как он изменится за интересующее вас время. оказатель считают, чтобы понять, как меняется рынок, — и так оценить перспективы продукта. </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На примере. В стране 8000 частных клиник и медицинских организаций. По прогнозам исследовательской компании Gartner, в ближайшие три года число частных медицинских организаций увеличится на 10% — до 8800. Стоимость подписки на журнал — 32 000 рублей в год. PAM будет равен 8800 × 32 000 рублей — это около 280 млн рублей.</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TAM (Total Addressable Market) — общий объём рынка, на котором можно продать ваш продукт. Показатель включает всех потенциальных клиентов — в том числе тех, кто уже покупает у ваших конкурентов или даже не покупает товары-аналоги.</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На примере. В стране 8000 клиник. Подписка на медицинско-бухгалтерский журнал стоит 32 000 рублей, это значит, что TAM составит около 256 млн рублей.</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Что показывает. TAM — это предел роста компании. Показатель демонстрирует перспективы продукта, если он сможет занять весь рынок. На практике TAM недостижим и даже 10% от TAM — большая победа. Близкие к 100% от TAM цифры встречаются на монополизированных рынках.</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С помощью TAM также определяют, есть ли у компании потенциал для расширения на рынке.</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SAM (Served/Serviceable Available Market) — доступный объём рынка, доля от TAM. SAM показывает, сколько денег уже тратится на решения, похожие на ваше. SAM — это рынок прямых конкурентов и аналогов.</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Для одноместных колясок SAM — это объём продаж одноместных колясок; для справочно-правовой системы для юристов SAM — это объём продаж справочно-правовых систем для юристов.</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На примере. В стране 8000 частных медицинских организаций, которые могут приобрести подписку на бухгалтерский онлайн-журнал. Однако только 30% таких организаций покупают бухгалтерские журналы. Вы знаете это из данных аналитики или по результатам собственных обзвонов.</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У остальных 70% — разные причины отказа. Например, в бюджете нет соответствующей статьи расходов или клиники не считают нужным заботиться о бухгалтерах.</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SAM будет равен 8000 × 30% × 32 000 рублей (цена подписки). Получится, что число клиентов — 2400 компаний, а наш SAM — 76,8 млн рублей в год.</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Можно посчитать по-другому. Профильная консалтинговая компания ведёт статистику услуг, которые заказывают медицинские учреждения. По данным консультантов, за год клиники покупают бухгалтерские журналы на 56 млн рублей. Это и будет наш SAM.</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Что показывает. Объём рынка, который можно занять, если вытеснить прямых конкурентов. Это максимальный объём ниши, в которой работает компания. SAM не учитывает тех, кто мог бы купить продукт, но не покупает его по самым разным причинам.</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SOM (Serviceable &amp; Obtainable Market) — реально достижимый объём рынка, доля от SAM. Это объём продаж, который компания может получить с помощью доступных ей инструментов.</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На примере. Почти все продажи нашему онлайн-журналу приносят прямые звонки клиентам. 70% клиник ни при каких условиях не будут покупать бухгалтерские журналы. Если менеджер попал в клинику, которая принадлежит к остальным 30%, то конверсия составит 10%. Одна из десяти клиник, выписывающих бухгалтерский журнал, покупает наш онлайн-сервис.</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К SAM, напомним, относится 2400 медицинских организаций — столько готовы купить бухгалтерские журналы. Если мы все их обзвоним, то получим 240 клиентов — 10%. Подписка стоит 32 000 рублей, умножим её на число клиентов и получим 7,7 млн рублей. Это и есть наш SOM.</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ru" sz="1200" dirty="0">
                <a:solidFill>
                  <a:schemeClr val="dk1"/>
                </a:solidFill>
              </a:rPr>
              <a:t>Что показывает. Какой объём рынка можно получить с помощью существующей стратегии. SOM исключает клиентов, которые потенциально есть на рынке, но компания не сможет до них достучаться. Показатель учитывает конкуренцию, конверсию продаж в компании и другие факторы.</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87f2a0a7e8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87f2a0a7e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300" b="1">
                <a:solidFill>
                  <a:schemeClr val="dk1"/>
                </a:solidFill>
              </a:rPr>
              <a:t>Демонстрация вашего решения / результатов исследования (MVP/прототип/ранняя версия/другое)</a:t>
            </a:r>
            <a:endParaRPr sz="2100">
              <a:solidFill>
                <a:schemeClr val="dk1"/>
              </a:solidFill>
            </a:endParaRPr>
          </a:p>
          <a:p>
            <a:pPr marL="0" lvl="0" indent="0" algn="l" rtl="0">
              <a:spcBef>
                <a:spcPts val="0"/>
              </a:spcBef>
              <a:spcAft>
                <a:spcPts val="0"/>
              </a:spcAft>
              <a:buNone/>
            </a:pPr>
            <a:endParaRPr/>
          </a:p>
          <a:p>
            <a:pPr marL="77452" marR="203295" lvl="0" indent="633" algn="l" rtl="0">
              <a:lnSpc>
                <a:spcPct val="103707"/>
              </a:lnSpc>
              <a:spcBef>
                <a:spcPts val="0"/>
              </a:spcBef>
              <a:spcAft>
                <a:spcPts val="0"/>
              </a:spcAft>
              <a:buClr>
                <a:schemeClr val="dk1"/>
              </a:buClr>
              <a:buSzPts val="1100"/>
              <a:buFont typeface="Arial"/>
              <a:buNone/>
            </a:pPr>
            <a:r>
              <a:rPr lang="ru" sz="996" b="1">
                <a:solidFill>
                  <a:schemeClr val="dk1"/>
                </a:solidFill>
                <a:latin typeface="Times New Roman"/>
                <a:ea typeface="Times New Roman"/>
                <a:cs typeface="Times New Roman"/>
                <a:sym typeface="Times New Roman"/>
              </a:rPr>
              <a:t>Основные технические параметры продукта</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8ca77accf3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8ca77accf3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300" b="1">
                <a:solidFill>
                  <a:schemeClr val="dk1"/>
                </a:solidFill>
              </a:rPr>
              <a:t>Демонстрация вашего решения / результатов исследования (MVP/прототип/ранняя версия/другое)</a:t>
            </a:r>
            <a:endParaRPr sz="2100">
              <a:solidFill>
                <a:schemeClr val="dk1"/>
              </a:solidFill>
            </a:endParaRPr>
          </a:p>
          <a:p>
            <a:pPr marL="0" lvl="0" indent="0" algn="l" rtl="0">
              <a:spcBef>
                <a:spcPts val="0"/>
              </a:spcBef>
              <a:spcAft>
                <a:spcPts val="0"/>
              </a:spcAft>
              <a:buNone/>
            </a:pPr>
            <a:endParaRPr/>
          </a:p>
          <a:p>
            <a:pPr marL="77452" marR="203295" lvl="0" indent="633" algn="l" rtl="0">
              <a:lnSpc>
                <a:spcPct val="103707"/>
              </a:lnSpc>
              <a:spcBef>
                <a:spcPts val="0"/>
              </a:spcBef>
              <a:spcAft>
                <a:spcPts val="0"/>
              </a:spcAft>
              <a:buClr>
                <a:schemeClr val="dk1"/>
              </a:buClr>
              <a:buSzPts val="1100"/>
              <a:buFont typeface="Arial"/>
              <a:buNone/>
            </a:pPr>
            <a:r>
              <a:rPr lang="ru" sz="996" b="1">
                <a:solidFill>
                  <a:schemeClr val="dk1"/>
                </a:solidFill>
                <a:latin typeface="Times New Roman"/>
                <a:ea typeface="Times New Roman"/>
                <a:cs typeface="Times New Roman"/>
                <a:sym typeface="Times New Roman"/>
              </a:rPr>
              <a:t>Основные технические параметры продукта</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8ca77accf3_0_4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1500">
                <a:solidFill>
                  <a:srgbClr val="FF0000"/>
                </a:solidFill>
              </a:rPr>
              <a:t>можно заполнить только одну из таблиц: слайд 9 или 10 или сделать слайд 11</a:t>
            </a:r>
            <a:endParaRPr/>
          </a:p>
        </p:txBody>
      </p:sp>
      <p:sp>
        <p:nvSpPr>
          <p:cNvPr id="124" name="Google Shape;124;g18ca77accf3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8ca77accf3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18ca77accf3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500">
                <a:solidFill>
                  <a:srgbClr val="FF0000"/>
                </a:solidFill>
              </a:rPr>
              <a:t>можно заполнить только одну из таблиц: слайд 9 или 10 или сделать слайд 11</a:t>
            </a:r>
            <a:endParaRPr>
              <a:solidFill>
                <a:schemeClr val="dk1"/>
              </a:solidFill>
            </a:endParaRPr>
          </a:p>
          <a:p>
            <a:pPr marL="0" lvl="0" indent="0" algn="l" rtl="0">
              <a:spcBef>
                <a:spcPts val="0"/>
              </a:spcBef>
              <a:spcAft>
                <a:spcPts val="0"/>
              </a:spcAft>
              <a:buClr>
                <a:schemeClr val="dk1"/>
              </a:buClr>
              <a:buSzPts val="1100"/>
              <a:buFont typeface="Arial"/>
              <a:buNone/>
            </a:pPr>
            <a:endParaRPr sz="1500">
              <a:solidFill>
                <a:srgbClr val="FF0000"/>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8ca77accf3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8ca77accf3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rgbClr val="FF0000"/>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8ca77accf3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8ca77accf3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8ca77accf3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8ca77accf3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сделать самые первые расчеты, прикидки,  пусть и “сырые”</a:t>
            </a:r>
            <a:endParaRPr/>
          </a:p>
          <a:p>
            <a:pPr marL="0" lvl="0" indent="0" algn="l" rtl="0">
              <a:spcBef>
                <a:spcPts val="0"/>
              </a:spcBef>
              <a:spcAft>
                <a:spcPts val="0"/>
              </a:spcAft>
              <a:buNone/>
            </a:pPr>
            <a:endParaRPr>
              <a:solidFill>
                <a:srgbClr val="FF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8ca77accf3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8ca77accf3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sz="1200">
                <a:solidFill>
                  <a:schemeClr val="dk1"/>
                </a:solidFill>
              </a:rPr>
              <a:t>сделать самые первые расчеты, прикидки,  пусть и “сырые”</a:t>
            </a:r>
            <a:br>
              <a:rPr lang="ru" sz="1200">
                <a:solidFill>
                  <a:schemeClr val="dk1"/>
                </a:solidFill>
              </a:rPr>
            </a:br>
            <a:r>
              <a:rPr lang="ru" sz="1200">
                <a:solidFill>
                  <a:schemeClr val="dk1"/>
                </a:solidFill>
                <a:highlight>
                  <a:srgbClr val="FFFFFF"/>
                </a:highlight>
                <a:latin typeface="Calibri"/>
                <a:ea typeface="Calibri"/>
                <a:cs typeface="Calibri"/>
                <a:sym typeface="Calibri"/>
              </a:rPr>
              <a:t>хорошо бы знать прогноз продаж, отчет о прибылях и убытках и прогноз движения денежных средств минимум на три года. НО в презентации не должно быть углубленных таблиц, которые будет трудно читать. Можно ограничить себя диаграммами, которые показывают продажи, общее количество клиентов, общие расходы и прибыль</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8ca77accf3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8ca77accf3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8ca77accf3_0_6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sz="900">
                <a:solidFill>
                  <a:schemeClr val="dk1"/>
                </a:solidFill>
                <a:highlight>
                  <a:srgbClr val="FFFFFF"/>
                </a:highlight>
                <a:latin typeface="Calibri"/>
                <a:ea typeface="Calibri"/>
                <a:cs typeface="Calibri"/>
                <a:sym typeface="Calibri"/>
              </a:rPr>
              <a:t>Почему вы и ваша команда – подходящие люди, чтобы построить и вырастить эту компанию? Какой опыт есть у вас, которого нет у других? Выделите ключевых членов команды, их успехи в других компаниях и ключевые знания, которые они привносят.</a:t>
            </a:r>
            <a:endParaRPr sz="900">
              <a:solidFill>
                <a:schemeClr val="dk1"/>
              </a:solidFill>
              <a:highlight>
                <a:srgbClr val="FFFFFF"/>
              </a:highlight>
              <a:latin typeface="Calibri"/>
              <a:ea typeface="Calibri"/>
              <a:cs typeface="Calibri"/>
              <a:sym typeface="Calibri"/>
            </a:endParaRPr>
          </a:p>
          <a:p>
            <a:pPr marL="0" lvl="0" indent="0" algn="l" rtl="0">
              <a:spcBef>
                <a:spcPts val="1200"/>
              </a:spcBef>
              <a:spcAft>
                <a:spcPts val="0"/>
              </a:spcAft>
              <a:buNone/>
            </a:pPr>
            <a:endParaRPr/>
          </a:p>
        </p:txBody>
      </p:sp>
      <p:sp>
        <p:nvSpPr>
          <p:cNvPr id="193" name="Google Shape;193;g18ca77accf3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241a4ed44ca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 name="Google Shape;56;g241a4ed44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922341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Титульный слайд 1">
  <p:cSld name="TITLE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143000" y="841772"/>
            <a:ext cx="6858000" cy="1790700"/>
          </a:xfrm>
          <a:prstGeom prst="rect">
            <a:avLst/>
          </a:prstGeom>
          <a:noFill/>
          <a:ln>
            <a:noFill/>
          </a:ln>
        </p:spPr>
        <p:txBody>
          <a:bodyPr spcFirstLastPara="1" wrap="square" lIns="34275" tIns="34275" rIns="34275" bIns="34275" anchor="b" anchorCtr="0">
            <a:normAutofit/>
          </a:bodyPr>
          <a:lstStyle>
            <a:lvl1pPr lvl="0" algn="ctr" rtl="0">
              <a:lnSpc>
                <a:spcPct val="90000"/>
              </a:lnSpc>
              <a:spcBef>
                <a:spcPts val="0"/>
              </a:spcBef>
              <a:spcAft>
                <a:spcPts val="0"/>
              </a:spcAft>
              <a:buClr>
                <a:srgbClr val="000000"/>
              </a:buClr>
              <a:buSzPts val="4500"/>
              <a:buFont typeface="Calibri"/>
              <a:buNone/>
              <a:defRPr sz="4500"/>
            </a:lvl1pPr>
            <a:lvl2pPr lvl="1" algn="l" rtl="0">
              <a:lnSpc>
                <a:spcPct val="90000"/>
              </a:lnSpc>
              <a:spcBef>
                <a:spcPts val="0"/>
              </a:spcBef>
              <a:spcAft>
                <a:spcPts val="0"/>
              </a:spcAft>
              <a:buClr>
                <a:srgbClr val="000000"/>
              </a:buClr>
              <a:buSzPts val="1400"/>
              <a:buNone/>
              <a:defRPr/>
            </a:lvl2pPr>
            <a:lvl3pPr lvl="2" algn="l" rtl="0">
              <a:lnSpc>
                <a:spcPct val="90000"/>
              </a:lnSpc>
              <a:spcBef>
                <a:spcPts val="0"/>
              </a:spcBef>
              <a:spcAft>
                <a:spcPts val="0"/>
              </a:spcAft>
              <a:buClr>
                <a:srgbClr val="000000"/>
              </a:buClr>
              <a:buSzPts val="1400"/>
              <a:buNone/>
              <a:defRPr/>
            </a:lvl3pPr>
            <a:lvl4pPr lvl="3" algn="l" rtl="0">
              <a:lnSpc>
                <a:spcPct val="90000"/>
              </a:lnSpc>
              <a:spcBef>
                <a:spcPts val="0"/>
              </a:spcBef>
              <a:spcAft>
                <a:spcPts val="0"/>
              </a:spcAft>
              <a:buClr>
                <a:srgbClr val="000000"/>
              </a:buClr>
              <a:buSzPts val="1400"/>
              <a:buNone/>
              <a:defRPr/>
            </a:lvl4pPr>
            <a:lvl5pPr lvl="4" algn="l" rtl="0">
              <a:lnSpc>
                <a:spcPct val="90000"/>
              </a:lnSpc>
              <a:spcBef>
                <a:spcPts val="0"/>
              </a:spcBef>
              <a:spcAft>
                <a:spcPts val="0"/>
              </a:spcAft>
              <a:buClr>
                <a:srgbClr val="000000"/>
              </a:buClr>
              <a:buSzPts val="1400"/>
              <a:buNone/>
              <a:defRPr/>
            </a:lvl5pPr>
            <a:lvl6pPr lvl="5" algn="l" rtl="0">
              <a:lnSpc>
                <a:spcPct val="90000"/>
              </a:lnSpc>
              <a:spcBef>
                <a:spcPts val="0"/>
              </a:spcBef>
              <a:spcAft>
                <a:spcPts val="0"/>
              </a:spcAft>
              <a:buClr>
                <a:srgbClr val="000000"/>
              </a:buClr>
              <a:buSzPts val="1400"/>
              <a:buNone/>
              <a:defRPr/>
            </a:lvl6pPr>
            <a:lvl7pPr lvl="6" algn="l" rtl="0">
              <a:lnSpc>
                <a:spcPct val="90000"/>
              </a:lnSpc>
              <a:spcBef>
                <a:spcPts val="0"/>
              </a:spcBef>
              <a:spcAft>
                <a:spcPts val="0"/>
              </a:spcAft>
              <a:buClr>
                <a:srgbClr val="000000"/>
              </a:buClr>
              <a:buSzPts val="1400"/>
              <a:buNone/>
              <a:defRPr/>
            </a:lvl7pPr>
            <a:lvl8pPr lvl="7" algn="l" rtl="0">
              <a:lnSpc>
                <a:spcPct val="90000"/>
              </a:lnSpc>
              <a:spcBef>
                <a:spcPts val="0"/>
              </a:spcBef>
              <a:spcAft>
                <a:spcPts val="0"/>
              </a:spcAft>
              <a:buClr>
                <a:srgbClr val="000000"/>
              </a:buClr>
              <a:buSzPts val="1400"/>
              <a:buNone/>
              <a:defRPr/>
            </a:lvl8pPr>
            <a:lvl9pPr lvl="8" algn="l" rtl="0">
              <a:lnSpc>
                <a:spcPct val="90000"/>
              </a:lnSpc>
              <a:spcBef>
                <a:spcPts val="0"/>
              </a:spcBef>
              <a:spcAft>
                <a:spcPts val="0"/>
              </a:spcAft>
              <a:buClr>
                <a:srgbClr val="000000"/>
              </a:buClr>
              <a:buSzPts val="1400"/>
              <a:buNone/>
              <a:defRPr/>
            </a:lvl9pPr>
          </a:lstStyle>
          <a:p>
            <a:endParaRPr/>
          </a:p>
        </p:txBody>
      </p:sp>
      <p:sp>
        <p:nvSpPr>
          <p:cNvPr id="52" name="Google Shape;52;p13"/>
          <p:cNvSpPr txBox="1">
            <a:spLocks noGrp="1"/>
          </p:cNvSpPr>
          <p:nvPr>
            <p:ph type="body" idx="1"/>
          </p:nvPr>
        </p:nvSpPr>
        <p:spPr>
          <a:xfrm>
            <a:off x="1143000" y="2701528"/>
            <a:ext cx="6858000" cy="12417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rgbClr val="000000"/>
              </a:buClr>
              <a:buSzPts val="1800"/>
              <a:buFont typeface="Calibri"/>
              <a:buNone/>
              <a:defRPr sz="1800"/>
            </a:lvl1pPr>
            <a:lvl2pPr marL="914400" lvl="1" indent="-228600" algn="ctr" rtl="0">
              <a:lnSpc>
                <a:spcPct val="90000"/>
              </a:lnSpc>
              <a:spcBef>
                <a:spcPts val="800"/>
              </a:spcBef>
              <a:spcAft>
                <a:spcPts val="0"/>
              </a:spcAft>
              <a:buClr>
                <a:srgbClr val="000000"/>
              </a:buClr>
              <a:buSzPts val="1800"/>
              <a:buFont typeface="Calibri"/>
              <a:buNone/>
              <a:defRPr sz="1800"/>
            </a:lvl2pPr>
            <a:lvl3pPr marL="1371600" lvl="2" indent="-228600" algn="ctr" rtl="0">
              <a:lnSpc>
                <a:spcPct val="90000"/>
              </a:lnSpc>
              <a:spcBef>
                <a:spcPts val="800"/>
              </a:spcBef>
              <a:spcAft>
                <a:spcPts val="0"/>
              </a:spcAft>
              <a:buClr>
                <a:srgbClr val="000000"/>
              </a:buClr>
              <a:buSzPts val="1800"/>
              <a:buFont typeface="Calibri"/>
              <a:buNone/>
              <a:defRPr sz="1800"/>
            </a:lvl3pPr>
            <a:lvl4pPr marL="1828800" lvl="3" indent="-228600" algn="ctr" rtl="0">
              <a:lnSpc>
                <a:spcPct val="90000"/>
              </a:lnSpc>
              <a:spcBef>
                <a:spcPts val="800"/>
              </a:spcBef>
              <a:spcAft>
                <a:spcPts val="0"/>
              </a:spcAft>
              <a:buClr>
                <a:srgbClr val="000000"/>
              </a:buClr>
              <a:buSzPts val="1800"/>
              <a:buFont typeface="Calibri"/>
              <a:buNone/>
              <a:defRPr sz="1800"/>
            </a:lvl4pPr>
            <a:lvl5pPr marL="2286000" lvl="4" indent="-228600" algn="ctr" rtl="0">
              <a:lnSpc>
                <a:spcPct val="90000"/>
              </a:lnSpc>
              <a:spcBef>
                <a:spcPts val="800"/>
              </a:spcBef>
              <a:spcAft>
                <a:spcPts val="0"/>
              </a:spcAft>
              <a:buClr>
                <a:srgbClr val="000000"/>
              </a:buClr>
              <a:buSzPts val="1800"/>
              <a:buFont typeface="Calibri"/>
              <a:buNone/>
              <a:defRPr sz="18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53" name="Google Shape;53;p13"/>
          <p:cNvSpPr txBox="1">
            <a:spLocks noGrp="1"/>
          </p:cNvSpPr>
          <p:nvPr>
            <p:ph type="sldNum" idx="12"/>
          </p:nvPr>
        </p:nvSpPr>
        <p:spPr>
          <a:xfrm>
            <a:off x="8321386" y="4811072"/>
            <a:ext cx="194100" cy="207900"/>
          </a:xfrm>
          <a:prstGeom prst="rect">
            <a:avLst/>
          </a:prstGeom>
          <a:noFill/>
          <a:ln>
            <a:noFill/>
          </a:ln>
        </p:spPr>
        <p:txBody>
          <a:bodyPr spcFirstLastPara="1" wrap="square" lIns="34275" tIns="34275" rIns="34275" bIns="34275" anchor="ctr" anchorCtr="0">
            <a:spAutoFit/>
          </a:bodyPr>
          <a:lstStyle>
            <a:lvl1pPr marL="0" marR="0" lvl="0"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hyperlink" Target="https://ficbook.net/readfic/12000480/31055693#part_content"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5" name="Рисунок 4">
            <a:extLst>
              <a:ext uri="{FF2B5EF4-FFF2-40B4-BE49-F238E27FC236}">
                <a16:creationId xmlns:a16="http://schemas.microsoft.com/office/drawing/2014/main" id="{DA831B93-199B-2FAD-03AC-B48A2EC81CE7}"/>
              </a:ext>
            </a:extLst>
          </p:cNvPr>
          <p:cNvPicPr>
            <a:picLocks noChangeAspect="1"/>
          </p:cNvPicPr>
          <p:nvPr/>
        </p:nvPicPr>
        <p:blipFill>
          <a:blip r:embed="rId3"/>
          <a:stretch>
            <a:fillRect/>
          </a:stretch>
        </p:blipFill>
        <p:spPr>
          <a:xfrm>
            <a:off x="0" y="6858"/>
            <a:ext cx="9144000" cy="5193295"/>
          </a:xfrm>
          <a:prstGeom prst="rect">
            <a:avLst/>
          </a:prstGeom>
        </p:spPr>
      </p:pic>
      <p:grpSp>
        <p:nvGrpSpPr>
          <p:cNvPr id="58" name="Google Shape;58;p14"/>
          <p:cNvGrpSpPr/>
          <p:nvPr/>
        </p:nvGrpSpPr>
        <p:grpSpPr>
          <a:xfrm>
            <a:off x="0" y="519376"/>
            <a:ext cx="1968705" cy="72900"/>
            <a:chOff x="0" y="692501"/>
            <a:chExt cx="2624940" cy="97200"/>
          </a:xfrm>
        </p:grpSpPr>
        <p:sp>
          <p:nvSpPr>
            <p:cNvPr id="59" name="Google Shape;59;p14"/>
            <p:cNvSpPr/>
            <p:nvPr/>
          </p:nvSpPr>
          <p:spPr>
            <a:xfrm>
              <a:off x="0" y="692501"/>
              <a:ext cx="1294500" cy="97200"/>
            </a:xfrm>
            <a:prstGeom prst="rect">
              <a:avLst/>
            </a:prstGeom>
            <a:solidFill>
              <a:srgbClr val="FBB3C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0" name="Google Shape;60;p14"/>
            <p:cNvSpPr/>
            <p:nvPr/>
          </p:nvSpPr>
          <p:spPr>
            <a:xfrm>
              <a:off x="336583" y="692501"/>
              <a:ext cx="1294500" cy="97200"/>
            </a:xfrm>
            <a:prstGeom prst="rect">
              <a:avLst/>
            </a:prstGeom>
            <a:solidFill>
              <a:srgbClr val="9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1" name="Google Shape;61;p14"/>
            <p:cNvSpPr/>
            <p:nvPr/>
          </p:nvSpPr>
          <p:spPr>
            <a:xfrm>
              <a:off x="673166" y="692501"/>
              <a:ext cx="1294500" cy="972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2" name="Google Shape;62;p14"/>
            <p:cNvSpPr/>
            <p:nvPr/>
          </p:nvSpPr>
          <p:spPr>
            <a:xfrm>
              <a:off x="993857" y="692501"/>
              <a:ext cx="1294500" cy="972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3" name="Google Shape;63;p14"/>
            <p:cNvSpPr/>
            <p:nvPr/>
          </p:nvSpPr>
          <p:spPr>
            <a:xfrm>
              <a:off x="1330440" y="692501"/>
              <a:ext cx="1294500" cy="97200"/>
            </a:xfrm>
            <a:prstGeom prst="rect">
              <a:avLst/>
            </a:prstGeom>
            <a:solidFill>
              <a:srgbClr val="B5D8E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grpSp>
      <p:pic>
        <p:nvPicPr>
          <p:cNvPr id="64" name="Google Shape;64;p14"/>
          <p:cNvPicPr preferRelativeResize="0"/>
          <p:nvPr/>
        </p:nvPicPr>
        <p:blipFill rotWithShape="1">
          <a:blip r:embed="rId4">
            <a:alphaModFix/>
          </a:blip>
          <a:srcRect/>
          <a:stretch/>
        </p:blipFill>
        <p:spPr>
          <a:xfrm>
            <a:off x="7533578" y="4604526"/>
            <a:ext cx="1608939" cy="735811"/>
          </a:xfrm>
          <a:prstGeom prst="rect">
            <a:avLst/>
          </a:prstGeom>
          <a:noFill/>
          <a:ln>
            <a:noFill/>
          </a:ln>
        </p:spPr>
      </p:pic>
      <p:pic>
        <p:nvPicPr>
          <p:cNvPr id="66" name="Google Shape;66;p14"/>
          <p:cNvPicPr preferRelativeResize="0"/>
          <p:nvPr/>
        </p:nvPicPr>
        <p:blipFill>
          <a:blip r:embed="rId5">
            <a:alphaModFix/>
          </a:blip>
          <a:stretch>
            <a:fillRect/>
          </a:stretch>
        </p:blipFill>
        <p:spPr>
          <a:xfrm>
            <a:off x="3711600" y="124500"/>
            <a:ext cx="1296400" cy="902850"/>
          </a:xfrm>
          <a:prstGeom prst="rect">
            <a:avLst/>
          </a:prstGeom>
          <a:noFill/>
          <a:ln>
            <a:noFill/>
          </a:ln>
        </p:spPr>
      </p:pic>
      <p:pic>
        <p:nvPicPr>
          <p:cNvPr id="67" name="Google Shape;67;p14"/>
          <p:cNvPicPr preferRelativeResize="0"/>
          <p:nvPr/>
        </p:nvPicPr>
        <p:blipFill rotWithShape="1">
          <a:blip r:embed="rId6">
            <a:alphaModFix/>
          </a:blip>
          <a:srcRect/>
          <a:stretch/>
        </p:blipFill>
        <p:spPr>
          <a:xfrm>
            <a:off x="6986209" y="171525"/>
            <a:ext cx="1673191" cy="715450"/>
          </a:xfrm>
          <a:prstGeom prst="rect">
            <a:avLst/>
          </a:prstGeom>
          <a:noFill/>
          <a:ln>
            <a:noFill/>
          </a:ln>
        </p:spPr>
      </p:pic>
      <p:pic>
        <p:nvPicPr>
          <p:cNvPr id="69" name="Google Shape;69;p14"/>
          <p:cNvPicPr preferRelativeResize="0"/>
          <p:nvPr/>
        </p:nvPicPr>
        <p:blipFill>
          <a:blip r:embed="rId7">
            <a:alphaModFix/>
          </a:blip>
          <a:stretch>
            <a:fillRect/>
          </a:stretch>
        </p:blipFill>
        <p:spPr>
          <a:xfrm>
            <a:off x="5111100" y="217963"/>
            <a:ext cx="1771999" cy="622587"/>
          </a:xfrm>
          <a:prstGeom prst="rect">
            <a:avLst/>
          </a:prstGeom>
          <a:noFill/>
          <a:ln>
            <a:noFill/>
          </a:ln>
        </p:spPr>
      </p:pic>
      <p:sp>
        <p:nvSpPr>
          <p:cNvPr id="2" name="Google Shape;65;p14">
            <a:extLst>
              <a:ext uri="{FF2B5EF4-FFF2-40B4-BE49-F238E27FC236}">
                <a16:creationId xmlns:a16="http://schemas.microsoft.com/office/drawing/2014/main" id="{685EEFB6-2D9F-4C7A-CC06-5FCC487B8D63}"/>
              </a:ext>
            </a:extLst>
          </p:cNvPr>
          <p:cNvSpPr txBox="1"/>
          <p:nvPr/>
        </p:nvSpPr>
        <p:spPr>
          <a:xfrm>
            <a:off x="2491253" y="1528915"/>
            <a:ext cx="4895627" cy="1103349"/>
          </a:xfrm>
          <a:prstGeom prst="rect">
            <a:avLst/>
          </a:prstGeom>
          <a:noFill/>
          <a:ln>
            <a:noFill/>
          </a:ln>
        </p:spPr>
        <p:txBody>
          <a:bodyPr spcFirstLastPara="1" wrap="square" lIns="34275" tIns="34275" rIns="34275" bIns="34275" anchor="ctr" anchorCtr="0">
            <a:spAutoFit/>
          </a:bodyPr>
          <a:lstStyle/>
          <a:p>
            <a:pPr marL="25400" marR="12700" lvl="0" indent="0" algn="ctr" rtl="0">
              <a:lnSpc>
                <a:spcPct val="111800"/>
              </a:lnSpc>
              <a:spcBef>
                <a:spcPts val="0"/>
              </a:spcBef>
              <a:spcAft>
                <a:spcPts val="0"/>
              </a:spcAft>
              <a:buClr>
                <a:srgbClr val="2F5496"/>
              </a:buClr>
              <a:buSzPts val="3000"/>
              <a:buFont typeface="Lato Black"/>
              <a:buNone/>
            </a:pPr>
            <a:r>
              <a:rPr lang="ru-RU" sz="3000" dirty="0">
                <a:solidFill>
                  <a:srgbClr val="2F5496"/>
                </a:solidFill>
                <a:sym typeface="Lato Black"/>
              </a:rPr>
              <a:t>«Краски, холст и нейросеть»</a:t>
            </a:r>
            <a:endParaRPr sz="1100" b="0" i="0" u="none" strike="noStrike" cap="none" dirty="0">
              <a:solidFill>
                <a:srgbClr val="000000"/>
              </a:solidFill>
              <a:latin typeface="Arial"/>
              <a:ea typeface="Arial"/>
              <a:cs typeface="Arial"/>
              <a:sym typeface="Arial"/>
            </a:endParaRPr>
          </a:p>
        </p:txBody>
      </p:sp>
      <p:sp>
        <p:nvSpPr>
          <p:cNvPr id="3" name="Google Shape;68;p14">
            <a:extLst>
              <a:ext uri="{FF2B5EF4-FFF2-40B4-BE49-F238E27FC236}">
                <a16:creationId xmlns:a16="http://schemas.microsoft.com/office/drawing/2014/main" id="{B58CB24B-9E5B-0891-50D0-8F2B802BE52C}"/>
              </a:ext>
            </a:extLst>
          </p:cNvPr>
          <p:cNvSpPr txBox="1"/>
          <p:nvPr/>
        </p:nvSpPr>
        <p:spPr>
          <a:xfrm>
            <a:off x="4572000" y="2528350"/>
            <a:ext cx="3247238" cy="7155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ru" sz="2100" b="1" i="0" u="none" strike="noStrike" cap="none" dirty="0">
                <a:solidFill>
                  <a:srgbClr val="2F5496"/>
                </a:solidFill>
                <a:latin typeface="Times New Roman" panose="02020603050405020304" pitchFamily="18" charset="0"/>
                <a:ea typeface="Lato Black"/>
                <a:cs typeface="Times New Roman" panose="02020603050405020304" pitchFamily="18" charset="0"/>
                <a:sym typeface="Lato Black"/>
              </a:rPr>
              <a:t>Название команды: «Пять звёзд»</a:t>
            </a:r>
            <a:endParaRPr sz="2100" b="1" i="0" u="none" strike="noStrike" cap="none" dirty="0">
              <a:solidFill>
                <a:srgbClr val="2F5496"/>
              </a:solidFill>
              <a:latin typeface="Times New Roman" panose="02020603050405020304" pitchFamily="18" charset="0"/>
              <a:ea typeface="Lato Black"/>
              <a:cs typeface="Times New Roman" panose="02020603050405020304" pitchFamily="18" charset="0"/>
              <a:sym typeface="Lato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313870" y="1665615"/>
            <a:ext cx="4517700" cy="20256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i="0" u="none" strike="noStrike" cap="none" dirty="0">
                <a:solidFill>
                  <a:srgbClr val="0B5394"/>
                </a:solidFill>
                <a:latin typeface="PT Sans"/>
                <a:ea typeface="PT Sans"/>
                <a:cs typeface="PT Sans"/>
                <a:sym typeface="PT Sans"/>
              </a:rPr>
              <a:t>Какую проблему решаем:</a:t>
            </a:r>
          </a:p>
          <a:p>
            <a:pPr marL="0" marR="0" lvl="0" indent="0" algn="l" rtl="0">
              <a:spcBef>
                <a:spcPts val="0"/>
              </a:spcBef>
              <a:spcAft>
                <a:spcPts val="0"/>
              </a:spcAft>
              <a:buNone/>
            </a:pPr>
            <a:endParaRPr lang="ru" sz="1200" b="1" dirty="0">
              <a:solidFill>
                <a:srgbClr val="0B5394"/>
              </a:solidFill>
              <a:latin typeface="PT Sans"/>
              <a:ea typeface="PT Sans"/>
              <a:cs typeface="PT Sans"/>
              <a:sym typeface="PT Sans"/>
            </a:endParaRPr>
          </a:p>
          <a:p>
            <a:pPr marL="0" marR="0" lvl="0" indent="0" algn="l" rtl="0">
              <a:spcBef>
                <a:spcPts val="0"/>
              </a:spcBef>
              <a:spcAft>
                <a:spcPts val="0"/>
              </a:spcAft>
              <a:buNone/>
            </a:pPr>
            <a:r>
              <a:rPr lang="ru" sz="1800" dirty="0">
                <a:solidFill>
                  <a:schemeClr val="tx1"/>
                </a:solidFill>
                <a:latin typeface="Times New Roman" panose="02020603050405020304" pitchFamily="18" charset="0"/>
                <a:ea typeface="PT Sans"/>
                <a:cs typeface="Times New Roman" panose="02020603050405020304" pitchFamily="18" charset="0"/>
                <a:sym typeface="PT Sans"/>
              </a:rPr>
              <a:t>Несоответсвтвие представленных картин желанию и представлению потребителя</a:t>
            </a:r>
          </a:p>
        </p:txBody>
      </p:sp>
      <p:sp>
        <p:nvSpPr>
          <p:cNvPr id="75" name="Google Shape;75;p15"/>
          <p:cNvSpPr txBox="1"/>
          <p:nvPr/>
        </p:nvSpPr>
        <p:spPr>
          <a:xfrm>
            <a:off x="4572000" y="3006938"/>
            <a:ext cx="3527100" cy="1230868"/>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dirty="0">
                <a:solidFill>
                  <a:srgbClr val="0B5394"/>
                </a:solidFill>
                <a:latin typeface="PT Sans"/>
                <a:ea typeface="PT Sans"/>
                <a:cs typeface="PT Sans"/>
                <a:sym typeface="PT Sans"/>
              </a:rPr>
              <a:t>Какое решение предлагаем:</a:t>
            </a:r>
            <a:endParaRPr sz="1200" b="1" dirty="0">
              <a:solidFill>
                <a:srgbClr val="0B5394"/>
              </a:solidFill>
              <a:latin typeface="PT Sans"/>
              <a:ea typeface="PT Sans"/>
              <a:cs typeface="PT Sans"/>
              <a:sym typeface="PT Sans"/>
            </a:endParaRPr>
          </a:p>
          <a:p>
            <a:pPr marL="0" marR="0" lvl="0" indent="0" algn="l" rtl="0">
              <a:spcBef>
                <a:spcPts val="0"/>
              </a:spcBef>
              <a:spcAft>
                <a:spcPts val="0"/>
              </a:spcAft>
              <a:buNone/>
            </a:pPr>
            <a:endParaRPr sz="900" i="1" dirty="0">
              <a:solidFill>
                <a:srgbClr val="000000"/>
              </a:solidFill>
              <a:latin typeface="Calibri"/>
              <a:ea typeface="Calibri"/>
              <a:cs typeface="Calibri"/>
              <a:sym typeface="Calibri"/>
            </a:endParaRPr>
          </a:p>
          <a:p>
            <a:pPr marL="0" marR="0" lvl="0" indent="0" algn="l" rtl="0">
              <a:spcBef>
                <a:spcPts val="0"/>
              </a:spcBef>
              <a:spcAft>
                <a:spcPts val="0"/>
              </a:spcAft>
              <a:buNone/>
            </a:pPr>
            <a:r>
              <a:rPr lang="ru-RU" dirty="0">
                <a:solidFill>
                  <a:schemeClr val="dk1"/>
                </a:solidFill>
                <a:latin typeface="Times New Roman" panose="02020603050405020304" pitchFamily="18" charset="0"/>
                <a:ea typeface="Courier New"/>
                <a:cs typeface="Times New Roman" panose="02020603050405020304" pitchFamily="18" charset="0"/>
                <a:sym typeface="Courier New"/>
              </a:rPr>
              <a:t>Создание картин по номерам с помощью нейросети, при которой будут учитываться предпочтения и желания заказчика</a:t>
            </a:r>
            <a:endParaRPr dirty="0">
              <a:solidFill>
                <a:schemeClr val="dk1"/>
              </a:solidFill>
              <a:latin typeface="Times New Roman" panose="02020603050405020304" pitchFamily="18" charset="0"/>
              <a:ea typeface="Courier New"/>
              <a:cs typeface="Times New Roman" panose="02020603050405020304" pitchFamily="18" charset="0"/>
              <a:sym typeface="Courier New"/>
            </a:endParaRPr>
          </a:p>
        </p:txBody>
      </p:sp>
      <p:sp>
        <p:nvSpPr>
          <p:cNvPr id="76" name="Google Shape;76;p15"/>
          <p:cNvSpPr txBox="1"/>
          <p:nvPr/>
        </p:nvSpPr>
        <p:spPr>
          <a:xfrm>
            <a:off x="221650" y="902144"/>
            <a:ext cx="4517700" cy="283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endParaRPr sz="700">
              <a:solidFill>
                <a:schemeClr val="dk1"/>
              </a:solidFill>
              <a:latin typeface="PT Sans"/>
              <a:ea typeface="PT Sans"/>
              <a:cs typeface="PT Sans"/>
              <a:sym typeface="PT Sans"/>
            </a:endParaRPr>
          </a:p>
        </p:txBody>
      </p:sp>
      <p:sp>
        <p:nvSpPr>
          <p:cNvPr id="77" name="Google Shape;77;p15"/>
          <p:cNvSpPr txBox="1"/>
          <p:nvPr/>
        </p:nvSpPr>
        <p:spPr>
          <a:xfrm>
            <a:off x="374267" y="828320"/>
            <a:ext cx="6737100" cy="6609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 sz="1200" b="1">
                <a:solidFill>
                  <a:srgbClr val="0B5394"/>
                </a:solidFill>
                <a:latin typeface="PT Sans"/>
                <a:ea typeface="PT Sans"/>
                <a:cs typeface="PT Sans"/>
                <a:sym typeface="PT Sans"/>
              </a:rPr>
              <a:t>Заказчик проекта (потенциальный заказчик): </a:t>
            </a:r>
            <a:endParaRPr sz="800" b="1">
              <a:solidFill>
                <a:schemeClr val="dk1"/>
              </a:solidFill>
              <a:latin typeface="PT Sans"/>
              <a:ea typeface="PT Sans"/>
              <a:cs typeface="PT Sans"/>
              <a:sym typeface="PT Sans"/>
            </a:endParaRPr>
          </a:p>
        </p:txBody>
      </p:sp>
      <p:sp>
        <p:nvSpPr>
          <p:cNvPr id="78" name="Google Shape;78;p15"/>
          <p:cNvSpPr/>
          <p:nvPr/>
        </p:nvSpPr>
        <p:spPr>
          <a:xfrm>
            <a:off x="439328" y="4065071"/>
            <a:ext cx="3703302" cy="938026"/>
          </a:xfrm>
          <a:prstGeom prst="rect">
            <a:avLst/>
          </a:prstGeom>
          <a:noFill/>
          <a:ln>
            <a:noFill/>
          </a:ln>
        </p:spPr>
        <p:txBody>
          <a:bodyPr spcFirstLastPara="1" wrap="square" lIns="68575" tIns="34275" rIns="68575" bIns="34275" anchor="t" anchorCtr="0">
            <a:noAutofit/>
          </a:bodyPr>
          <a:lstStyle/>
          <a:p>
            <a:pPr marL="25400" marR="12700" lvl="0" indent="0" algn="l" rtl="0">
              <a:lnSpc>
                <a:spcPct val="111800"/>
              </a:lnSpc>
              <a:spcBef>
                <a:spcPts val="0"/>
              </a:spcBef>
              <a:spcAft>
                <a:spcPts val="0"/>
              </a:spcAft>
              <a:buNone/>
            </a:pPr>
            <a:r>
              <a:rPr lang="ru" sz="900" b="1" dirty="0">
                <a:solidFill>
                  <a:srgbClr val="0B5394"/>
                </a:solidFill>
                <a:latin typeface="PT Sans"/>
                <a:ea typeface="PT Sans"/>
                <a:cs typeface="PT Sans"/>
                <a:sym typeface="PT Sans"/>
              </a:rPr>
              <a:t>Рынок НТИ: </a:t>
            </a:r>
            <a:r>
              <a:rPr lang="ru" sz="900" b="1" dirty="0">
                <a:solidFill>
                  <a:srgbClr val="0B5394"/>
                </a:solidFill>
                <a:latin typeface="Times New Roman" pitchFamily="18" charset="0"/>
                <a:ea typeface="PT Sans"/>
                <a:cs typeface="Times New Roman" pitchFamily="18" charset="0"/>
                <a:sym typeface="PT Sans"/>
              </a:rPr>
              <a:t>Технет </a:t>
            </a:r>
          </a:p>
          <a:p>
            <a:pPr marL="25400" marR="12700" lvl="0" indent="0" algn="l" rtl="0">
              <a:lnSpc>
                <a:spcPct val="111800"/>
              </a:lnSpc>
              <a:spcBef>
                <a:spcPts val="0"/>
              </a:spcBef>
              <a:spcAft>
                <a:spcPts val="0"/>
              </a:spcAft>
              <a:buNone/>
            </a:pPr>
            <a:r>
              <a:rPr lang="ru" sz="900" b="1" dirty="0">
                <a:solidFill>
                  <a:srgbClr val="0B5394"/>
                </a:solidFill>
                <a:latin typeface="PT Sans"/>
                <a:ea typeface="PT Sans"/>
                <a:cs typeface="PT Sans"/>
                <a:sym typeface="PT Sans"/>
              </a:rPr>
              <a:t>Сквозная технология:  </a:t>
            </a:r>
            <a:r>
              <a:rPr lang="ru" sz="900" b="1" dirty="0">
                <a:solidFill>
                  <a:schemeClr val="accent1">
                    <a:lumMod val="50000"/>
                  </a:schemeClr>
                </a:solidFill>
                <a:latin typeface="Times New Roman" pitchFamily="18" charset="0"/>
                <a:ea typeface="PT Sans"/>
                <a:cs typeface="Times New Roman" pitchFamily="18" charset="0"/>
                <a:sym typeface="PT Sans"/>
              </a:rPr>
              <a:t>Исскуственный интелект, </a:t>
            </a:r>
            <a:r>
              <a:rPr lang="ru-RU" sz="900" b="1" i="0" u="none" strike="noStrike" cap="all" dirty="0">
                <a:solidFill>
                  <a:schemeClr val="accent1">
                    <a:lumMod val="50000"/>
                  </a:schemeClr>
                </a:solidFill>
                <a:effectLst/>
                <a:latin typeface="Times New Roman" pitchFamily="18" charset="0"/>
                <a:cs typeface="Times New Roman" pitchFamily="18" charset="0"/>
              </a:rPr>
              <a:t>НЕЙРОТЕХНОЛОГИИ, ТЕХНОЛОГИИ ВИРТУАЛЬНОЙ И ДОПОЛНЕННОЙ РЕАЛЬНОСТЕЙ </a:t>
            </a:r>
            <a:r>
              <a:rPr lang="ru" sz="900" b="1" dirty="0">
                <a:solidFill>
                  <a:srgbClr val="0B5394"/>
                </a:solidFill>
                <a:latin typeface="PT Sans"/>
                <a:ea typeface="PT Sans"/>
                <a:cs typeface="PT Sans"/>
                <a:sym typeface="PT Sans"/>
              </a:rPr>
              <a:t> </a:t>
            </a:r>
            <a:endParaRPr sz="900" b="1" dirty="0">
              <a:solidFill>
                <a:srgbClr val="0B5394"/>
              </a:solidFill>
              <a:latin typeface="PT Sans"/>
              <a:ea typeface="PT Sans"/>
              <a:cs typeface="PT Sans"/>
              <a:sym typeface="PT Sans"/>
            </a:endParaRPr>
          </a:p>
        </p:txBody>
      </p:sp>
      <p:sp>
        <p:nvSpPr>
          <p:cNvPr id="79" name="Google Shape;79;p15"/>
          <p:cNvSpPr txBox="1"/>
          <p:nvPr/>
        </p:nvSpPr>
        <p:spPr>
          <a:xfrm>
            <a:off x="1480559" y="140403"/>
            <a:ext cx="7101600" cy="3306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Ценностное  предложение</a:t>
            </a: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sp>
        <p:nvSpPr>
          <p:cNvPr id="80" name="Google Shape;80;p15"/>
          <p:cNvSpPr txBox="1"/>
          <p:nvPr/>
        </p:nvSpPr>
        <p:spPr>
          <a:xfrm>
            <a:off x="286542" y="519333"/>
            <a:ext cx="6737100" cy="334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ru-RU" sz="1200" b="1" dirty="0">
                <a:solidFill>
                  <a:srgbClr val="0B5394"/>
                </a:solidFill>
                <a:latin typeface="PT Sans"/>
                <a:ea typeface="PT Sans"/>
                <a:cs typeface="PT Sans"/>
                <a:sym typeface="PT Sans"/>
              </a:rPr>
              <a:t>Название проекта:  «Краски, холст и нейросеть»</a:t>
            </a:r>
            <a:endParaRPr lang="ru-RU" sz="1200" b="1" dirty="0">
              <a:solidFill>
                <a:schemeClr val="dk1"/>
              </a:solidFill>
              <a:latin typeface="PT Sans"/>
              <a:ea typeface="PT Sans"/>
              <a:cs typeface="PT Sans"/>
              <a:sym typeface="PT Sans"/>
            </a:endParaRPr>
          </a:p>
        </p:txBody>
      </p:sp>
      <p:sp>
        <p:nvSpPr>
          <p:cNvPr id="81" name="Google Shape;81;p15"/>
          <p:cNvSpPr txBox="1"/>
          <p:nvPr/>
        </p:nvSpPr>
        <p:spPr>
          <a:xfrm>
            <a:off x="266950" y="1056824"/>
            <a:ext cx="4427100" cy="4323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RU" dirty="0">
                <a:solidFill>
                  <a:schemeClr val="dk1"/>
                </a:solidFill>
                <a:latin typeface="Times New Roman" panose="02020603050405020304" pitchFamily="18" charset="0"/>
                <a:cs typeface="Times New Roman" panose="02020603050405020304" pitchFamily="18" charset="0"/>
                <a:sym typeface="Calibri"/>
              </a:rPr>
              <a:t>Молодые люди в возрасте от 16-25 лет </a:t>
            </a:r>
            <a:endParaRPr sz="28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9F62AF88-55D9-A868-723D-785B119E4151}"/>
              </a:ext>
            </a:extLst>
          </p:cNvPr>
          <p:cNvPicPr>
            <a:picLocks noChangeAspect="1"/>
          </p:cNvPicPr>
          <p:nvPr/>
        </p:nvPicPr>
        <p:blipFill>
          <a:blip r:embed="rId3"/>
          <a:stretch>
            <a:fillRect/>
          </a:stretch>
        </p:blipFill>
        <p:spPr>
          <a:xfrm>
            <a:off x="5216056" y="672301"/>
            <a:ext cx="3048000" cy="20256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body" idx="1"/>
          </p:nvPr>
        </p:nvSpPr>
        <p:spPr>
          <a:xfrm>
            <a:off x="198783" y="2567277"/>
            <a:ext cx="4635515" cy="1950779"/>
          </a:xfrm>
          <a:prstGeom prst="rect">
            <a:avLst/>
          </a:prstGeom>
        </p:spPr>
        <p:txBody>
          <a:bodyPr spcFirstLastPara="1" wrap="square" lIns="91425" tIns="91425" rIns="91425" bIns="91425" anchor="t" anchorCtr="0">
            <a:normAutofit/>
          </a:bodyPr>
          <a:lstStyle/>
          <a:p>
            <a:pPr marL="12700" lvl="0" indent="0" algn="l" rtl="0">
              <a:lnSpc>
                <a:spcPct val="100000"/>
              </a:lnSpc>
              <a:spcBef>
                <a:spcPts val="0"/>
              </a:spcBef>
              <a:spcAft>
                <a:spcPts val="0"/>
              </a:spcAft>
              <a:buClr>
                <a:schemeClr val="dk1"/>
              </a:buClr>
              <a:buSzPts val="1100"/>
              <a:buFont typeface="Arial"/>
              <a:buNone/>
            </a:pPr>
            <a:r>
              <a:rPr lang="ru-RU" sz="2000" dirty="0">
                <a:solidFill>
                  <a:schemeClr val="dk1"/>
                </a:solidFill>
                <a:latin typeface="Times New Roman" panose="02020603050405020304" pitchFamily="18" charset="0"/>
                <a:ea typeface="Calibri"/>
                <a:cs typeface="Times New Roman" panose="02020603050405020304" pitchFamily="18" charset="0"/>
                <a:sym typeface="Calibri"/>
              </a:rPr>
              <a:t>Целевой аудиторией будут молодые люди в возрасте от 16-25 лет, которым интересно проводить время за рисованием «картин по номерам»</a:t>
            </a:r>
            <a:endParaRPr sz="2000" dirty="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88" name="Google Shape;88;p16"/>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Целевая аудитория</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Потребители</a:t>
            </a:r>
            <a:endParaRPr sz="2400" b="1">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1028" name="Picture 4" descr="Forms response chart. Question title: Укажите Ваш возраст. Number of responses: 52 responses.">
            <a:extLst>
              <a:ext uri="{FF2B5EF4-FFF2-40B4-BE49-F238E27FC236}">
                <a16:creationId xmlns:a16="http://schemas.microsoft.com/office/drawing/2014/main" id="{C3248DB2-694F-AE4A-2376-E020BA7BA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47" y="450515"/>
            <a:ext cx="4635514" cy="195077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E28A9455-4DFE-ED3A-A5B8-5D909FE41496}"/>
              </a:ext>
            </a:extLst>
          </p:cNvPr>
          <p:cNvSpPr/>
          <p:nvPr/>
        </p:nvSpPr>
        <p:spPr>
          <a:xfrm>
            <a:off x="389613" y="746839"/>
            <a:ext cx="667910" cy="270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a:extLst>
              <a:ext uri="{FF2B5EF4-FFF2-40B4-BE49-F238E27FC236}">
                <a16:creationId xmlns:a16="http://schemas.microsoft.com/office/drawing/2014/main" id="{060D3D54-C117-FF55-CF47-5D1400B89771}"/>
              </a:ext>
            </a:extLst>
          </p:cNvPr>
          <p:cNvPicPr>
            <a:picLocks noChangeAspect="1"/>
          </p:cNvPicPr>
          <p:nvPr/>
        </p:nvPicPr>
        <p:blipFill>
          <a:blip r:embed="rId4"/>
          <a:stretch>
            <a:fillRect/>
          </a:stretch>
        </p:blipFill>
        <p:spPr>
          <a:xfrm>
            <a:off x="4660742" y="1266856"/>
            <a:ext cx="4182428" cy="3251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5" name="Google Shape;95;p17"/>
          <p:cNvSpPr txBox="1"/>
          <p:nvPr/>
        </p:nvSpPr>
        <p:spPr>
          <a:xfrm>
            <a:off x="992275" y="140400"/>
            <a:ext cx="75900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000" b="1">
                <a:solidFill>
                  <a:srgbClr val="1E4E79"/>
                </a:solidFill>
              </a:rPr>
              <a:t>Инсайты, полученные из интервью с пользователями</a:t>
            </a:r>
            <a:endParaRPr sz="2400">
              <a:solidFill>
                <a:srgbClr val="1E4E79"/>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2052" name="Picture 4" descr="Forms response chart. Question title: Какую цену Вы считаете приемлемой за &quot;картины по номерам&quot;? (40*50 см). Number of responses: 44 responses.">
            <a:extLst>
              <a:ext uri="{FF2B5EF4-FFF2-40B4-BE49-F238E27FC236}">
                <a16:creationId xmlns:a16="http://schemas.microsoft.com/office/drawing/2014/main" id="{F21FCA23-9C12-A7E3-DE94-3EB969DE2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75" y="786600"/>
            <a:ext cx="4572000" cy="19240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83DB80AB-4DDA-97A7-035E-367471F3B1EB}"/>
              </a:ext>
            </a:extLst>
          </p:cNvPr>
          <p:cNvSpPr/>
          <p:nvPr/>
        </p:nvSpPr>
        <p:spPr>
          <a:xfrm>
            <a:off x="357809" y="1081377"/>
            <a:ext cx="540688" cy="1351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9903BE1E-1E9B-2B1C-E74E-C1F854BD74BD}"/>
              </a:ext>
            </a:extLst>
          </p:cNvPr>
          <p:cNvPicPr>
            <a:picLocks noChangeAspect="1"/>
          </p:cNvPicPr>
          <p:nvPr/>
        </p:nvPicPr>
        <p:blipFill>
          <a:blip r:embed="rId4"/>
          <a:stretch>
            <a:fillRect/>
          </a:stretch>
        </p:blipFill>
        <p:spPr>
          <a:xfrm>
            <a:off x="4716527" y="1080260"/>
            <a:ext cx="3936497" cy="2276590"/>
          </a:xfrm>
          <a:prstGeom prst="rect">
            <a:avLst/>
          </a:prstGeom>
        </p:spPr>
      </p:pic>
      <p:sp>
        <p:nvSpPr>
          <p:cNvPr id="7" name="Прямоугольник 6">
            <a:extLst>
              <a:ext uri="{FF2B5EF4-FFF2-40B4-BE49-F238E27FC236}">
                <a16:creationId xmlns:a16="http://schemas.microsoft.com/office/drawing/2014/main" id="{2F163DA1-32B7-0791-45BE-7E678835CDA8}"/>
              </a:ext>
            </a:extLst>
          </p:cNvPr>
          <p:cNvSpPr/>
          <p:nvPr/>
        </p:nvSpPr>
        <p:spPr>
          <a:xfrm>
            <a:off x="4787275" y="1297627"/>
            <a:ext cx="540688" cy="1351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4" name="Picture 6" descr="Forms response chart. Question title: Будет ли Вам интересно, создание Вашей индивидуальной картины с помощью нейросети?. Number of responses: 24 responses.">
            <a:extLst>
              <a:ext uri="{FF2B5EF4-FFF2-40B4-BE49-F238E27FC236}">
                <a16:creationId xmlns:a16="http://schemas.microsoft.com/office/drawing/2014/main" id="{D6E9B5A2-D242-90A3-E223-D55C620344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809" y="2842592"/>
            <a:ext cx="4299664" cy="1924050"/>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537B9199-68E9-A785-0BA7-B90BEEC788A5}"/>
              </a:ext>
            </a:extLst>
          </p:cNvPr>
          <p:cNvSpPr/>
          <p:nvPr/>
        </p:nvSpPr>
        <p:spPr>
          <a:xfrm>
            <a:off x="451587" y="3118236"/>
            <a:ext cx="540688" cy="1351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a:extLst>
              <a:ext uri="{FF2B5EF4-FFF2-40B4-BE49-F238E27FC236}">
                <a16:creationId xmlns:a16="http://schemas.microsoft.com/office/drawing/2014/main" id="{095535D7-C3BD-81E0-B98F-EE6E3ACA8EC2}"/>
              </a:ext>
            </a:extLst>
          </p:cNvPr>
          <p:cNvSpPr txBox="1"/>
          <p:nvPr/>
        </p:nvSpPr>
        <p:spPr>
          <a:xfrm>
            <a:off x="6589257" y="3854024"/>
            <a:ext cx="2381008" cy="954107"/>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Представленные результаты сформированы из опроса, которые прошли 150 человек</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AS-IS</a:t>
            </a:r>
          </a:p>
          <a:p>
            <a:pPr marL="0" lvl="0" indent="0" algn="ctr" rtl="0">
              <a:spcBef>
                <a:spcPts val="0"/>
              </a:spcBef>
              <a:spcAft>
                <a:spcPts val="0"/>
              </a:spcAft>
              <a:buNone/>
            </a:pPr>
            <a:endParaRPr dirty="0"/>
          </a:p>
          <a:p>
            <a:pPr marL="342900" lvl="0" indent="-342900" rtl="0">
              <a:spcBef>
                <a:spcPts val="0"/>
              </a:spcBef>
              <a:spcAft>
                <a:spcPts val="0"/>
              </a:spcAft>
              <a:buAutoNum type="arabicPeriod"/>
            </a:pPr>
            <a:r>
              <a:rPr lang="ru" sz="1200" dirty="0">
                <a:solidFill>
                  <a:schemeClr val="tx1"/>
                </a:solidFill>
                <a:latin typeface="Times New Roman" pitchFamily="18" charset="0"/>
                <a:cs typeface="Times New Roman" pitchFamily="18" charset="0"/>
              </a:rPr>
              <a:t>Возникает желание приобрести картину по номерам</a:t>
            </a:r>
          </a:p>
          <a:p>
            <a:pPr marL="342900" lvl="0" indent="-342900" rtl="0">
              <a:spcBef>
                <a:spcPts val="0"/>
              </a:spcBef>
              <a:spcAft>
                <a:spcPts val="0"/>
              </a:spcAft>
              <a:buAutoNum type="arabicPeriod"/>
            </a:pPr>
            <a:endParaRPr lang="ru" sz="1200" dirty="0">
              <a:solidFill>
                <a:schemeClr val="tx1"/>
              </a:solidFill>
              <a:latin typeface="Times New Roman" pitchFamily="18" charset="0"/>
              <a:cs typeface="Times New Roman" pitchFamily="18" charset="0"/>
            </a:endParaRPr>
          </a:p>
          <a:p>
            <a:pPr marL="342900" lvl="0" indent="-342900" rtl="0">
              <a:spcBef>
                <a:spcPts val="0"/>
              </a:spcBef>
              <a:spcAft>
                <a:spcPts val="0"/>
              </a:spcAft>
              <a:buAutoNum type="arabicPeriod"/>
            </a:pPr>
            <a:r>
              <a:rPr lang="ru" sz="1200" dirty="0">
                <a:solidFill>
                  <a:schemeClr val="tx1"/>
                </a:solidFill>
                <a:latin typeface="Times New Roman" pitchFamily="18" charset="0"/>
                <a:cs typeface="Times New Roman" pitchFamily="18" charset="0"/>
              </a:rPr>
              <a:t>Потребителем проводится изучение ассортимента художественных магазинов или же интренет магазинов, а именно изучается ценовая категория, готовые изображения, которые будут близки к желанию.</a:t>
            </a:r>
          </a:p>
          <a:p>
            <a:pPr marL="342900" lvl="0" indent="-342900" rtl="0">
              <a:spcBef>
                <a:spcPts val="0"/>
              </a:spcBef>
              <a:spcAft>
                <a:spcPts val="0"/>
              </a:spcAft>
              <a:buAutoNum type="arabicPeriod"/>
            </a:pPr>
            <a:r>
              <a:rPr lang="ru" sz="1200" dirty="0">
                <a:solidFill>
                  <a:schemeClr val="tx1"/>
                </a:solidFill>
                <a:latin typeface="Times New Roman" pitchFamily="18" charset="0"/>
                <a:cs typeface="Times New Roman" pitchFamily="18" charset="0"/>
              </a:rPr>
              <a:t>Выбирается несколько варинатов, после детального сравнения принимается решение о покупке </a:t>
            </a:r>
          </a:p>
          <a:p>
            <a:pPr marL="0" lvl="0" indent="0" algn="ctr" rtl="0">
              <a:spcBef>
                <a:spcPts val="1200"/>
              </a:spcBef>
              <a:spcAft>
                <a:spcPts val="1200"/>
              </a:spcAft>
              <a:buNone/>
            </a:pPr>
            <a:r>
              <a:rPr lang="ru-RU" sz="1300" i="1" dirty="0"/>
              <a:t> </a:t>
            </a:r>
          </a:p>
        </p:txBody>
      </p:sp>
      <p:sp>
        <p:nvSpPr>
          <p:cNvPr id="101" name="Google Shape;101;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TO BE</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Знакомство с работой сервиса по созданию картин с помощью нейросети</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Создание изображения соответсвующего желанию закзчика(потребителя)</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Выбор картины из предложенных вариантов с подбором цветового оформления</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Перенос изображения на материал по которому будут рисовать</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Сбор художественного комплекта </a:t>
            </a:r>
          </a:p>
          <a:p>
            <a:pPr marL="342900" lvl="0" indent="-342900" rtl="0">
              <a:spcBef>
                <a:spcPts val="0"/>
              </a:spcBef>
              <a:spcAft>
                <a:spcPts val="0"/>
              </a:spcAft>
              <a:buAutoNum type="arabicPeriod"/>
            </a:pPr>
            <a:r>
              <a:rPr lang="ru" dirty="0">
                <a:solidFill>
                  <a:schemeClr val="tx1"/>
                </a:solidFill>
                <a:latin typeface="Times New Roman" pitchFamily="18" charset="0"/>
                <a:cs typeface="Times New Roman" pitchFamily="18" charset="0"/>
              </a:rPr>
              <a:t>Передача готового комплекта заказчику(доставка или самовывоз)</a:t>
            </a:r>
          </a:p>
          <a:p>
            <a:pPr marL="0" lvl="0" indent="0" algn="ctr" rtl="0">
              <a:spcBef>
                <a:spcPts val="0"/>
              </a:spcBef>
              <a:spcAft>
                <a:spcPts val="0"/>
              </a:spcAft>
              <a:buNone/>
            </a:pPr>
            <a:endParaRPr dirty="0"/>
          </a:p>
        </p:txBody>
      </p:sp>
      <p:sp>
        <p:nvSpPr>
          <p:cNvPr id="102" name="Google Shape;102;p18"/>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Пользовательский сценарий</a:t>
            </a:r>
            <a:endParaRPr sz="700">
              <a:solidFill>
                <a:schemeClr val="dk1"/>
              </a:solidFill>
              <a:latin typeface="PT Sans"/>
              <a:ea typeface="PT Sans"/>
              <a:cs typeface="PT Sans"/>
              <a:sym typeface="PT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8" name="Google Shape;108;p19"/>
          <p:cNvSpPr txBox="1"/>
          <p:nvPr/>
        </p:nvSpPr>
        <p:spPr>
          <a:xfrm>
            <a:off x="1480550" y="14039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Объем рынка, его динамика</a:t>
            </a: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109" name="Google Shape;109;p19"/>
          <p:cNvPicPr preferRelativeResize="0"/>
          <p:nvPr/>
        </p:nvPicPr>
        <p:blipFill>
          <a:blip r:embed="rId3">
            <a:alphaModFix/>
          </a:blip>
          <a:stretch>
            <a:fillRect/>
          </a:stretch>
        </p:blipFill>
        <p:spPr>
          <a:xfrm>
            <a:off x="561850" y="156925"/>
            <a:ext cx="1575600" cy="1570175"/>
          </a:xfrm>
          <a:prstGeom prst="rect">
            <a:avLst/>
          </a:prstGeom>
          <a:noFill/>
          <a:ln>
            <a:noFill/>
          </a:ln>
        </p:spPr>
      </p:pic>
      <p:sp>
        <p:nvSpPr>
          <p:cNvPr id="3" name="Текст 2">
            <a:extLst>
              <a:ext uri="{FF2B5EF4-FFF2-40B4-BE49-F238E27FC236}">
                <a16:creationId xmlns:a16="http://schemas.microsoft.com/office/drawing/2014/main" id="{634D2F3B-F2BD-23DD-10B1-EC13E8E5B564}"/>
              </a:ext>
            </a:extLst>
          </p:cNvPr>
          <p:cNvSpPr>
            <a:spLocks noGrp="1"/>
          </p:cNvSpPr>
          <p:nvPr>
            <p:ph type="body" idx="1"/>
          </p:nvPr>
        </p:nvSpPr>
        <p:spPr>
          <a:xfrm>
            <a:off x="311700" y="1727100"/>
            <a:ext cx="8520600" cy="3416400"/>
          </a:xfrm>
        </p:spPr>
        <p:txBody>
          <a:bodyPr>
            <a:normAutofit/>
          </a:bodyPr>
          <a:lstStyle/>
          <a:p>
            <a:pPr marL="114300" indent="0" algn="l" rtl="0" fontAlgn="base">
              <a:spcBef>
                <a:spcPts val="0"/>
              </a:spcBef>
              <a:spcAft>
                <a:spcPts val="0"/>
              </a:spcAft>
              <a:buNone/>
            </a:pPr>
            <a:r>
              <a:rPr lang="ru-RU" sz="2000" b="0" i="0" u="none" strike="noStrike" dirty="0">
                <a:solidFill>
                  <a:srgbClr val="000000"/>
                </a:solidFill>
                <a:effectLst/>
                <a:latin typeface="Times New Roman" panose="02020603050405020304" pitchFamily="18" charset="0"/>
              </a:rPr>
              <a:t>1.Рынок РАМ  = 232 121 человек.</a:t>
            </a:r>
            <a:endParaRPr lang="ru-RU" sz="2000" b="0" i="0" u="none" strike="noStrike" dirty="0">
              <a:solidFill>
                <a:srgbClr val="000000"/>
              </a:solidFill>
              <a:effectLst/>
            </a:endParaRPr>
          </a:p>
          <a:p>
            <a:pPr marL="114300" indent="0" algn="l" rtl="0">
              <a:spcBef>
                <a:spcPts val="0"/>
              </a:spcBef>
              <a:spcAft>
                <a:spcPts val="0"/>
              </a:spcAft>
              <a:buNone/>
            </a:pPr>
            <a:br>
              <a:rPr lang="ru-RU" sz="2000" b="0" i="0" u="none" strike="noStrike" dirty="0">
                <a:solidFill>
                  <a:srgbClr val="000000"/>
                </a:solidFill>
                <a:effectLst/>
              </a:rPr>
            </a:br>
            <a:r>
              <a:rPr lang="ru-RU" sz="2000" b="0" i="0" u="none" strike="noStrike" dirty="0">
                <a:solidFill>
                  <a:srgbClr val="000000"/>
                </a:solidFill>
                <a:effectLst/>
                <a:latin typeface="Times New Roman" panose="02020603050405020304" pitchFamily="18" charset="0"/>
              </a:rPr>
              <a:t>2.Рынок ТАМ = 348 181 500 рублей</a:t>
            </a:r>
          </a:p>
          <a:p>
            <a:pPr marL="114300" indent="0" algn="l" rtl="0">
              <a:spcBef>
                <a:spcPts val="0"/>
              </a:spcBef>
              <a:spcAft>
                <a:spcPts val="0"/>
              </a:spcAft>
              <a:buNone/>
            </a:pPr>
            <a:endParaRPr lang="ru-RU" sz="2000" b="0" i="0" u="none" strike="noStrike" dirty="0">
              <a:solidFill>
                <a:srgbClr val="000000"/>
              </a:solidFill>
              <a:effectLst/>
            </a:endParaRPr>
          </a:p>
          <a:p>
            <a:pPr marL="114300" indent="0" algn="l" rtl="0">
              <a:spcBef>
                <a:spcPts val="0"/>
              </a:spcBef>
              <a:spcAft>
                <a:spcPts val="0"/>
              </a:spcAft>
              <a:buNone/>
            </a:pPr>
            <a:r>
              <a:rPr lang="ru-RU" sz="2000" b="0" i="0" u="none" strike="noStrike" dirty="0">
                <a:solidFill>
                  <a:srgbClr val="000000"/>
                </a:solidFill>
                <a:effectLst/>
                <a:latin typeface="Times New Roman" panose="02020603050405020304" pitchFamily="18" charset="0"/>
              </a:rPr>
              <a:t>3. Рынок </a:t>
            </a:r>
            <a:r>
              <a:rPr lang="en" sz="2000" b="0" i="0" u="none" strike="noStrike" dirty="0">
                <a:solidFill>
                  <a:srgbClr val="000000"/>
                </a:solidFill>
                <a:effectLst/>
                <a:latin typeface="Times New Roman" panose="02020603050405020304" pitchFamily="18" charset="0"/>
              </a:rPr>
              <a:t>SAM </a:t>
            </a:r>
            <a:r>
              <a:rPr lang="ru-RU" sz="2000" b="0" i="0" u="none" strike="noStrike" dirty="0">
                <a:solidFill>
                  <a:srgbClr val="000000"/>
                </a:solidFill>
                <a:effectLst/>
                <a:latin typeface="Times New Roman" panose="02020603050405020304" pitchFamily="18" charset="0"/>
              </a:rPr>
              <a:t> </a:t>
            </a:r>
            <a:r>
              <a:rPr lang="en" sz="2000" b="0" i="0" u="none" strike="noStrike" dirty="0">
                <a:solidFill>
                  <a:srgbClr val="000000"/>
                </a:solidFill>
                <a:effectLst/>
                <a:latin typeface="Times New Roman" panose="02020603050405020304" pitchFamily="18" charset="0"/>
              </a:rPr>
              <a:t>=  6 364 500 </a:t>
            </a:r>
            <a:r>
              <a:rPr lang="ru-RU" sz="2000" b="0" i="0" u="none" strike="noStrike" dirty="0">
                <a:solidFill>
                  <a:srgbClr val="000000"/>
                </a:solidFill>
                <a:effectLst/>
                <a:latin typeface="Times New Roman" panose="02020603050405020304" pitchFamily="18" charset="0"/>
              </a:rPr>
              <a:t>рублей </a:t>
            </a:r>
            <a:endParaRPr lang="ru-RU" sz="2000" b="0" i="0" u="none" strike="noStrike" dirty="0">
              <a:solidFill>
                <a:srgbClr val="000000"/>
              </a:solidFill>
              <a:effectLst/>
            </a:endParaRPr>
          </a:p>
          <a:p>
            <a:pPr marL="114300" indent="0" algn="l" rtl="0">
              <a:spcBef>
                <a:spcPts val="0"/>
              </a:spcBef>
              <a:spcAft>
                <a:spcPts val="0"/>
              </a:spcAft>
              <a:buNone/>
            </a:pPr>
            <a:br>
              <a:rPr lang="ru-RU" sz="2000" b="0" i="0" u="none" strike="noStrike" dirty="0">
                <a:solidFill>
                  <a:srgbClr val="000000"/>
                </a:solidFill>
                <a:effectLst/>
              </a:rPr>
            </a:br>
            <a:r>
              <a:rPr lang="ru-RU" sz="2000" b="0" i="0" u="none" strike="noStrike" dirty="0">
                <a:solidFill>
                  <a:srgbClr val="000000"/>
                </a:solidFill>
                <a:effectLst/>
                <a:latin typeface="Times New Roman" panose="02020603050405020304" pitchFamily="18" charset="0"/>
              </a:rPr>
              <a:t>4.Рынок </a:t>
            </a:r>
            <a:r>
              <a:rPr lang="en" sz="2000" b="0" i="0" u="none" strike="noStrike" dirty="0">
                <a:solidFill>
                  <a:srgbClr val="000000"/>
                </a:solidFill>
                <a:effectLst/>
                <a:latin typeface="Times New Roman" panose="02020603050405020304" pitchFamily="18" charset="0"/>
              </a:rPr>
              <a:t>SOM</a:t>
            </a:r>
            <a:r>
              <a:rPr lang="ru-RU" sz="2000" b="0" i="0" u="none" strike="noStrike" dirty="0">
                <a:solidFill>
                  <a:srgbClr val="000000"/>
                </a:solidFill>
                <a:effectLst/>
                <a:latin typeface="Times New Roman" panose="02020603050405020304" pitchFamily="18" charset="0"/>
              </a:rPr>
              <a:t>  = 325 500 рублей</a:t>
            </a:r>
            <a:endParaRPr lang="ru-RU" sz="2000" b="0" i="0" u="none" strike="noStrike" dirty="0">
              <a:solidFill>
                <a:srgbClr val="000000"/>
              </a:solidFill>
              <a:effectLst/>
            </a:endParaRPr>
          </a:p>
          <a:p>
            <a:pPr marL="114300" indent="0">
              <a:buNone/>
            </a:pPr>
            <a:br>
              <a:rPr lang="ru-RU" sz="2000" dirty="0"/>
            </a:br>
            <a:endParaRPr lang="ru-RU" sz="2000" dirty="0"/>
          </a:p>
        </p:txBody>
      </p:sp>
      <p:sp>
        <p:nvSpPr>
          <p:cNvPr id="2" name="TextBox 1">
            <a:extLst>
              <a:ext uri="{FF2B5EF4-FFF2-40B4-BE49-F238E27FC236}">
                <a16:creationId xmlns:a16="http://schemas.microsoft.com/office/drawing/2014/main" id="{A071FF02-E510-9962-7D2C-D59AEE70EAFC}"/>
              </a:ext>
            </a:extLst>
          </p:cNvPr>
          <p:cNvSpPr txBox="1"/>
          <p:nvPr/>
        </p:nvSpPr>
        <p:spPr>
          <a:xfrm>
            <a:off x="4910328" y="4479883"/>
            <a:ext cx="4572000" cy="523220"/>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Для расчета использовались данные по Яндекс. Статистике и средняя сумма стоимости картин</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3" name="Рисунок 12">
            <a:extLst>
              <a:ext uri="{FF2B5EF4-FFF2-40B4-BE49-F238E27FC236}">
                <a16:creationId xmlns:a16="http://schemas.microsoft.com/office/drawing/2014/main" id="{D1ED7D0A-4B39-422B-4D05-A0F61A1762B2}"/>
              </a:ext>
            </a:extLst>
          </p:cNvPr>
          <p:cNvPicPr>
            <a:picLocks noChangeAspect="1"/>
          </p:cNvPicPr>
          <p:nvPr/>
        </p:nvPicPr>
        <p:blipFill>
          <a:blip r:embed="rId3"/>
          <a:stretch>
            <a:fillRect/>
          </a:stretch>
        </p:blipFill>
        <p:spPr>
          <a:xfrm>
            <a:off x="0" y="-1"/>
            <a:ext cx="9144000" cy="5143501"/>
          </a:xfrm>
          <a:prstGeom prst="rect">
            <a:avLst/>
          </a:prstGeom>
        </p:spPr>
      </p:pic>
      <p:pic>
        <p:nvPicPr>
          <p:cNvPr id="11" name="Рисунок 10">
            <a:extLst>
              <a:ext uri="{FF2B5EF4-FFF2-40B4-BE49-F238E27FC236}">
                <a16:creationId xmlns:a16="http://schemas.microsoft.com/office/drawing/2014/main" id="{ECB7397A-4A89-8F4F-6BFA-ED4B72246FCC}"/>
              </a:ext>
            </a:extLst>
          </p:cNvPr>
          <p:cNvPicPr>
            <a:picLocks noChangeAspect="1"/>
          </p:cNvPicPr>
          <p:nvPr/>
        </p:nvPicPr>
        <p:blipFill>
          <a:blip r:embed="rId4"/>
          <a:stretch>
            <a:fillRect/>
          </a:stretch>
        </p:blipFill>
        <p:spPr>
          <a:xfrm>
            <a:off x="122905" y="3856382"/>
            <a:ext cx="1131802" cy="11280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5" name="Рисунок 4">
            <a:extLst>
              <a:ext uri="{FF2B5EF4-FFF2-40B4-BE49-F238E27FC236}">
                <a16:creationId xmlns:a16="http://schemas.microsoft.com/office/drawing/2014/main" id="{44411044-5097-14D9-C290-2A21ADC251A7}"/>
              </a:ext>
            </a:extLst>
          </p:cNvPr>
          <p:cNvPicPr>
            <a:picLocks noChangeAspect="1"/>
          </p:cNvPicPr>
          <p:nvPr/>
        </p:nvPicPr>
        <p:blipFill>
          <a:blip r:embed="rId3"/>
          <a:stretch>
            <a:fillRect/>
          </a:stretch>
        </p:blipFill>
        <p:spPr>
          <a:xfrm>
            <a:off x="160418" y="111319"/>
            <a:ext cx="3990164" cy="2534128"/>
          </a:xfrm>
          <a:prstGeom prst="rect">
            <a:avLst/>
          </a:prstGeom>
        </p:spPr>
      </p:pic>
      <p:pic>
        <p:nvPicPr>
          <p:cNvPr id="7" name="Рисунок 6">
            <a:extLst>
              <a:ext uri="{FF2B5EF4-FFF2-40B4-BE49-F238E27FC236}">
                <a16:creationId xmlns:a16="http://schemas.microsoft.com/office/drawing/2014/main" id="{70E1ECA0-FFBB-0F4C-6E92-64B2C3B443DB}"/>
              </a:ext>
            </a:extLst>
          </p:cNvPr>
          <p:cNvPicPr>
            <a:picLocks noChangeAspect="1"/>
          </p:cNvPicPr>
          <p:nvPr/>
        </p:nvPicPr>
        <p:blipFill>
          <a:blip r:embed="rId4"/>
          <a:stretch>
            <a:fillRect/>
          </a:stretch>
        </p:blipFill>
        <p:spPr>
          <a:xfrm>
            <a:off x="4572000" y="111319"/>
            <a:ext cx="4244475" cy="2534128"/>
          </a:xfrm>
          <a:prstGeom prst="rect">
            <a:avLst/>
          </a:prstGeom>
        </p:spPr>
      </p:pic>
      <p:pic>
        <p:nvPicPr>
          <p:cNvPr id="9" name="Рисунок 8">
            <a:extLst>
              <a:ext uri="{FF2B5EF4-FFF2-40B4-BE49-F238E27FC236}">
                <a16:creationId xmlns:a16="http://schemas.microsoft.com/office/drawing/2014/main" id="{5FADDDB7-8D0A-4464-0DAF-9B89DD023B56}"/>
              </a:ext>
            </a:extLst>
          </p:cNvPr>
          <p:cNvPicPr>
            <a:picLocks noChangeAspect="1"/>
          </p:cNvPicPr>
          <p:nvPr/>
        </p:nvPicPr>
        <p:blipFill>
          <a:blip r:embed="rId5"/>
          <a:stretch>
            <a:fillRect/>
          </a:stretch>
        </p:blipFill>
        <p:spPr>
          <a:xfrm>
            <a:off x="1407380" y="2559333"/>
            <a:ext cx="6088711" cy="24728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p:nvPr/>
        </p:nvSpPr>
        <p:spPr>
          <a:xfrm>
            <a:off x="5483173" y="0"/>
            <a:ext cx="30954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ru" sz="2400" dirty="0">
                <a:solidFill>
                  <a:srgbClr val="1E4E79"/>
                </a:solidFill>
                <a:latin typeface="Franklin Gothic"/>
                <a:ea typeface="Franklin Gothic"/>
                <a:cs typeface="Franklin Gothic"/>
                <a:sym typeface="Franklin Gothic"/>
              </a:rPr>
              <a:t>Конкуренты/аналоги</a:t>
            </a:r>
            <a:endParaRPr sz="2400" dirty="0">
              <a:solidFill>
                <a:srgbClr val="1E4E79"/>
              </a:solidFill>
              <a:latin typeface="Franklin Gothic"/>
              <a:ea typeface="Franklin Gothic"/>
              <a:cs typeface="Franklin Gothic"/>
              <a:sym typeface="Franklin Gothic"/>
            </a:endParaRPr>
          </a:p>
        </p:txBody>
      </p:sp>
      <p:graphicFrame>
        <p:nvGraphicFramePr>
          <p:cNvPr id="2" name="Google Shape;135;p23">
            <a:extLst>
              <a:ext uri="{FF2B5EF4-FFF2-40B4-BE49-F238E27FC236}">
                <a16:creationId xmlns:a16="http://schemas.microsoft.com/office/drawing/2014/main" id="{610A9DC4-6FD5-9087-AF48-90AAB19ED874}"/>
              </a:ext>
            </a:extLst>
          </p:cNvPr>
          <p:cNvGraphicFramePr/>
          <p:nvPr>
            <p:extLst>
              <p:ext uri="{D42A27DB-BD31-4B8C-83A1-F6EECF244321}">
                <p14:modId xmlns:p14="http://schemas.microsoft.com/office/powerpoint/2010/main" val="3995449591"/>
              </p:ext>
            </p:extLst>
          </p:nvPr>
        </p:nvGraphicFramePr>
        <p:xfrm>
          <a:off x="646434" y="541640"/>
          <a:ext cx="7687937" cy="4388231"/>
        </p:xfrm>
        <a:graphic>
          <a:graphicData uri="http://schemas.openxmlformats.org/drawingml/2006/table">
            <a:tbl>
              <a:tblPr>
                <a:noFill/>
              </a:tblPr>
              <a:tblGrid>
                <a:gridCol w="857556">
                  <a:extLst>
                    <a:ext uri="{9D8B030D-6E8A-4147-A177-3AD203B41FA5}">
                      <a16:colId xmlns:a16="http://schemas.microsoft.com/office/drawing/2014/main" val="20000"/>
                    </a:ext>
                  </a:extLst>
                </a:gridCol>
                <a:gridCol w="2476181">
                  <a:extLst>
                    <a:ext uri="{9D8B030D-6E8A-4147-A177-3AD203B41FA5}">
                      <a16:colId xmlns:a16="http://schemas.microsoft.com/office/drawing/2014/main" val="20001"/>
                    </a:ext>
                  </a:extLst>
                </a:gridCol>
                <a:gridCol w="1416500">
                  <a:extLst>
                    <a:ext uri="{9D8B030D-6E8A-4147-A177-3AD203B41FA5}">
                      <a16:colId xmlns:a16="http://schemas.microsoft.com/office/drawing/2014/main" val="20002"/>
                    </a:ext>
                  </a:extLst>
                </a:gridCol>
                <a:gridCol w="1418175">
                  <a:extLst>
                    <a:ext uri="{9D8B030D-6E8A-4147-A177-3AD203B41FA5}">
                      <a16:colId xmlns:a16="http://schemas.microsoft.com/office/drawing/2014/main" val="20003"/>
                    </a:ext>
                  </a:extLst>
                </a:gridCol>
                <a:gridCol w="1519525">
                  <a:extLst>
                    <a:ext uri="{9D8B030D-6E8A-4147-A177-3AD203B41FA5}">
                      <a16:colId xmlns:a16="http://schemas.microsoft.com/office/drawing/2014/main" val="20004"/>
                    </a:ext>
                  </a:extLst>
                </a:gridCol>
              </a:tblGrid>
              <a:tr h="321350">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dirty="0">
                          <a:solidFill>
                            <a:srgbClr val="000000"/>
                          </a:solidFill>
                          <a:latin typeface="Calibri"/>
                          <a:ea typeface="Calibri"/>
                          <a:cs typeface="Calibri"/>
                          <a:sym typeface="Calibri"/>
                        </a:rPr>
                        <a:t>Название конкурентов/ аналогов</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Описание аналога (характеристики)</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Преимущества</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Недостатки</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Что можно позаимствовать?</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62925">
                <a:tc>
                  <a:txBody>
                    <a:bodyPr/>
                    <a:lstStyle/>
                    <a:p>
                      <a:pPr marL="0" lvl="0" indent="0" algn="ctr" rtl="0">
                        <a:spcBef>
                          <a:spcPts val="0"/>
                        </a:spcBef>
                        <a:spcAft>
                          <a:spcPts val="0"/>
                        </a:spcAft>
                        <a:buNone/>
                      </a:pPr>
                      <a:r>
                        <a:rPr lang="en" sz="1400" b="0" i="0" u="none" strike="noStrike" cap="none" dirty="0" err="1">
                          <a:solidFill>
                            <a:schemeClr val="tx1"/>
                          </a:solidFill>
                          <a:effectLst/>
                          <a:latin typeface="Times New Roman" pitchFamily="18" charset="0"/>
                          <a:ea typeface="Arial"/>
                          <a:cs typeface="Times New Roman" pitchFamily="18" charset="0"/>
                          <a:sym typeface="Arial"/>
                        </a:rPr>
                        <a:t>VamPodarok.by</a:t>
                      </a:r>
                      <a:endParaRPr sz="900" b="1" u="none" dirty="0">
                        <a:solidFill>
                          <a:schemeClr val="tx1"/>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000" b="0" i="0" u="none" strike="noStrike" cap="none" dirty="0">
                          <a:solidFill>
                            <a:schemeClr val="tx1"/>
                          </a:solidFill>
                          <a:effectLst/>
                          <a:latin typeface="Times New Roman" pitchFamily="18" charset="0"/>
                          <a:ea typeface="Arial"/>
                          <a:cs typeface="Times New Roman" pitchFamily="18" charset="0"/>
                          <a:sym typeface="Arial"/>
                        </a:rPr>
                        <a:t>Вам подарок предлагает изготовление оригинального художественного набора на основе вашей фотографии или любого понравившегося изображения, благодаря которому вы сможете самостоятельно расписать картину акриловыми красками. Картина по номерам по персональному фото разрабатывается с учетом пожеланий заказчика. Разработав макет картины, мы высылаем его на ваше утверждение. После того, как вами будет одобрен окончательный вариант, вы получите набор для своей будущей картины.</a:t>
                      </a:r>
                      <a:endParaRPr sz="1000" b="0" u="none" strike="noStrike" cap="none" dirty="0">
                        <a:solidFill>
                          <a:schemeClr val="tx1"/>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Простая и понятная навигация по сайту</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Цена указана только в валюте страны производителя, способ доставки(в другую страну только через почту), отсутствие оплаты по платежной системе "МИР"</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Яркое оформление сайта</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62925">
                <a:tc>
                  <a:txBody>
                    <a:bodyPr/>
                    <a:lstStyle/>
                    <a:p>
                      <a:pPr marL="0" lvl="0" indent="0" algn="ctr" rtl="0">
                        <a:spcBef>
                          <a:spcPts val="0"/>
                        </a:spcBef>
                        <a:spcAft>
                          <a:spcPts val="0"/>
                        </a:spcAft>
                        <a:buNone/>
                      </a:pPr>
                      <a:r>
                        <a:rPr lang="ru" sz="1400" b="0" dirty="0">
                          <a:solidFill>
                            <a:schemeClr val="dk1"/>
                          </a:solidFill>
                          <a:latin typeface="Times New Roman" pitchFamily="18" charset="0"/>
                          <a:ea typeface="Calibri"/>
                          <a:cs typeface="Times New Roman" pitchFamily="18" charset="0"/>
                          <a:sym typeface="Calibri"/>
                        </a:rPr>
                        <a:t>Раскрасим сами</a:t>
                      </a:r>
                      <a:endParaRPr sz="1400" b="0" dirty="0">
                        <a:solidFill>
                          <a:schemeClr val="dk1"/>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000" b="0" i="0" u="none" strike="noStrike" cap="none" dirty="0">
                          <a:solidFill>
                            <a:schemeClr val="tx1"/>
                          </a:solidFill>
                          <a:effectLst/>
                          <a:latin typeface="Times New Roman" pitchFamily="18" charset="0"/>
                          <a:ea typeface="Arial"/>
                          <a:cs typeface="Times New Roman" pitchFamily="18" charset="0"/>
                          <a:sym typeface="Arial"/>
                        </a:rPr>
                        <a:t>Компания раскрасим сами хочет доказать людям, что рисовать может каждый. Процесс рисования отлично развивает творческие способности, позволяет с пользой скоротать время и получить на выходе картину, которая станет прекрасным украшением Вашего интерьера. ​​​​​​Картины по номерам – это также отличный подарок на любой праздник, ведь творить своими руками уже стало очень модно, а результат превосходит все ожидания. </a:t>
                      </a:r>
                      <a:endParaRPr sz="500" b="0" u="none" strike="noStrike" cap="none" dirty="0">
                        <a:solidFill>
                          <a:schemeClr val="tx1"/>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1)Осуществляют доставку по России</a:t>
                      </a:r>
                    </a:p>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 2) Приятная цена</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Сроки доставки не определённы</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Способы доставки( почта, СДЭК)</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2544510" y="239926"/>
            <a:ext cx="6240900" cy="5727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Clr>
                <a:srgbClr val="1E4E79"/>
              </a:buClr>
              <a:buSzPts val="2100"/>
              <a:buFont typeface="Franklin Gothic"/>
              <a:buNone/>
            </a:pPr>
            <a:r>
              <a:rPr lang="ru" sz="2400">
                <a:solidFill>
                  <a:srgbClr val="1E4E79"/>
                </a:solidFill>
                <a:latin typeface="Franklin Gothic"/>
                <a:ea typeface="Franklin Gothic"/>
                <a:cs typeface="Franklin Gothic"/>
                <a:sym typeface="Franklin Gothic"/>
              </a:rPr>
              <a:t>Конкуренты/аналоги</a:t>
            </a:r>
            <a:br>
              <a:rPr lang="ru" sz="2400"/>
            </a:br>
            <a:endParaRPr/>
          </a:p>
        </p:txBody>
      </p:sp>
      <p:graphicFrame>
        <p:nvGraphicFramePr>
          <p:cNvPr id="2" name="Google Shape;135;p23">
            <a:extLst>
              <a:ext uri="{FF2B5EF4-FFF2-40B4-BE49-F238E27FC236}">
                <a16:creationId xmlns:a16="http://schemas.microsoft.com/office/drawing/2014/main" id="{B6C50540-E69C-E307-B61B-2469603B44A4}"/>
              </a:ext>
            </a:extLst>
          </p:cNvPr>
          <p:cNvGraphicFramePr/>
          <p:nvPr>
            <p:extLst>
              <p:ext uri="{D42A27DB-BD31-4B8C-83A1-F6EECF244321}">
                <p14:modId xmlns:p14="http://schemas.microsoft.com/office/powerpoint/2010/main" val="4066206171"/>
              </p:ext>
            </p:extLst>
          </p:nvPr>
        </p:nvGraphicFramePr>
        <p:xfrm>
          <a:off x="114499" y="812626"/>
          <a:ext cx="8522021" cy="4047345"/>
        </p:xfrm>
        <a:graphic>
          <a:graphicData uri="http://schemas.openxmlformats.org/drawingml/2006/table">
            <a:tbl>
              <a:tblPr>
                <a:noFill/>
              </a:tblPr>
              <a:tblGrid>
                <a:gridCol w="1679304">
                  <a:extLst>
                    <a:ext uri="{9D8B030D-6E8A-4147-A177-3AD203B41FA5}">
                      <a16:colId xmlns:a16="http://schemas.microsoft.com/office/drawing/2014/main" val="20000"/>
                    </a:ext>
                  </a:extLst>
                </a:gridCol>
                <a:gridCol w="2313464">
                  <a:extLst>
                    <a:ext uri="{9D8B030D-6E8A-4147-A177-3AD203B41FA5}">
                      <a16:colId xmlns:a16="http://schemas.microsoft.com/office/drawing/2014/main" val="20001"/>
                    </a:ext>
                  </a:extLst>
                </a:gridCol>
                <a:gridCol w="1473448">
                  <a:extLst>
                    <a:ext uri="{9D8B030D-6E8A-4147-A177-3AD203B41FA5}">
                      <a16:colId xmlns:a16="http://schemas.microsoft.com/office/drawing/2014/main" val="20002"/>
                    </a:ext>
                  </a:extLst>
                </a:gridCol>
                <a:gridCol w="1475190">
                  <a:extLst>
                    <a:ext uri="{9D8B030D-6E8A-4147-A177-3AD203B41FA5}">
                      <a16:colId xmlns:a16="http://schemas.microsoft.com/office/drawing/2014/main" val="20003"/>
                    </a:ext>
                  </a:extLst>
                </a:gridCol>
                <a:gridCol w="1580615">
                  <a:extLst>
                    <a:ext uri="{9D8B030D-6E8A-4147-A177-3AD203B41FA5}">
                      <a16:colId xmlns:a16="http://schemas.microsoft.com/office/drawing/2014/main" val="20004"/>
                    </a:ext>
                  </a:extLst>
                </a:gridCol>
              </a:tblGrid>
              <a:tr h="365115">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dirty="0">
                          <a:solidFill>
                            <a:srgbClr val="000000"/>
                          </a:solidFill>
                          <a:latin typeface="Calibri"/>
                          <a:ea typeface="Calibri"/>
                          <a:cs typeface="Calibri"/>
                          <a:sym typeface="Calibri"/>
                        </a:rPr>
                        <a:t>Название конкурентов/ аналогов</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Описание аналога (характеристики)</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Преимущества</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Недостатки</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Calibri"/>
                        <a:buNone/>
                      </a:pPr>
                      <a:r>
                        <a:rPr lang="ru" sz="900" b="1" u="none" strike="noStrike" cap="none">
                          <a:solidFill>
                            <a:srgbClr val="000000"/>
                          </a:solidFill>
                          <a:latin typeface="Calibri"/>
                          <a:ea typeface="Calibri"/>
                          <a:cs typeface="Calibri"/>
                          <a:sym typeface="Calibri"/>
                        </a:rPr>
                        <a:t>Что можно позаимствовать?</a:t>
                      </a:r>
                      <a:endParaRPr sz="900" b="1" u="none" strike="noStrike" cap="none">
                        <a:solidFill>
                          <a:srgbClr val="000000"/>
                        </a:solidFill>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11263">
                <a:tc>
                  <a:txBody>
                    <a:bodyPr/>
                    <a:lstStyle/>
                    <a:p>
                      <a:pPr marL="0" lvl="0" indent="0" algn="ctr" rtl="0">
                        <a:spcBef>
                          <a:spcPts val="0"/>
                        </a:spcBef>
                        <a:spcAft>
                          <a:spcPts val="0"/>
                        </a:spcAft>
                        <a:buNone/>
                      </a:pPr>
                      <a:r>
                        <a:rPr lang="en-US" sz="1400" b="0" dirty="0" err="1">
                          <a:solidFill>
                            <a:schemeClr val="dk1"/>
                          </a:solidFill>
                          <a:latin typeface="Times New Roman" pitchFamily="18" charset="0"/>
                          <a:ea typeface="Calibri"/>
                          <a:cs typeface="Times New Roman" pitchFamily="18" charset="0"/>
                          <a:sym typeface="Calibri"/>
                        </a:rPr>
                        <a:t>FaceArt</a:t>
                      </a:r>
                      <a:endParaRPr sz="1400" b="0" dirty="0">
                        <a:solidFill>
                          <a:schemeClr val="dk1"/>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latin typeface="Times New Roman" pitchFamily="18" charset="0"/>
                          <a:ea typeface="Arial"/>
                          <a:cs typeface="Times New Roman" pitchFamily="18" charset="0"/>
                          <a:sym typeface="Arial"/>
                        </a:rPr>
                        <a:t>Картина по номерам - это холст, на который наносится схематичный рисунок в виде контуров и линий, а также номерки.</a:t>
                      </a:r>
                      <a:br>
                        <a:rPr lang="ru-RU" sz="1100" dirty="0">
                          <a:latin typeface="Times New Roman" pitchFamily="18" charset="0"/>
                          <a:cs typeface="Times New Roman" pitchFamily="18" charset="0"/>
                        </a:rPr>
                      </a:br>
                      <a:r>
                        <a:rPr lang="ru-RU" sz="1100" b="0" i="0" u="none" strike="noStrike" cap="none" dirty="0">
                          <a:solidFill>
                            <a:srgbClr val="000000"/>
                          </a:solidFill>
                          <a:latin typeface="Times New Roman" pitchFamily="18" charset="0"/>
                          <a:ea typeface="Arial"/>
                          <a:cs typeface="Times New Roman" pitchFamily="18" charset="0"/>
                          <a:sym typeface="Arial"/>
                        </a:rPr>
                        <a:t>Этот эскиз наши дизайнеры рисуют на основе выбранной вами фотографии, картины, любого изображения.</a:t>
                      </a:r>
                      <a:endParaRPr sz="1100" b="0" i="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effectLst/>
                          <a:latin typeface="Times New Roman" pitchFamily="18" charset="0"/>
                          <a:ea typeface="Arial"/>
                          <a:cs typeface="Times New Roman" pitchFamily="18" charset="0"/>
                          <a:sym typeface="Arial"/>
                        </a:rPr>
                        <a:t>Оплата при получении, экспресс доставка за 1 день, есть возможность узнать предварительную цену на сайте, оплата по частям после доставки</a:t>
                      </a:r>
                      <a:endParaRPr sz="5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Видимые недостатки не обнаружены </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Представлены фотографии готовых работ</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303010">
                <a:tc>
                  <a:txBody>
                    <a:bodyPr/>
                    <a:lstStyle/>
                    <a:p>
                      <a:pPr marL="0" lvl="0" indent="0" algn="ctr" rtl="0">
                        <a:spcBef>
                          <a:spcPts val="0"/>
                        </a:spcBef>
                        <a:spcAft>
                          <a:spcPts val="0"/>
                        </a:spcAft>
                        <a:buNone/>
                      </a:pPr>
                      <a:r>
                        <a:rPr lang="ru-RU" sz="1400" b="0" dirty="0" err="1">
                          <a:solidFill>
                            <a:schemeClr val="dk1"/>
                          </a:solidFill>
                          <a:latin typeface="Times New Roman" pitchFamily="18" charset="0"/>
                          <a:ea typeface="Calibri"/>
                          <a:cs typeface="Times New Roman" pitchFamily="18" charset="0"/>
                          <a:sym typeface="Calibri"/>
                        </a:rPr>
                        <a:t>Раскраски.ру</a:t>
                      </a:r>
                      <a:endParaRPr sz="1400" b="0" dirty="0">
                        <a:solidFill>
                          <a:schemeClr val="dk1"/>
                        </a:solidFill>
                        <a:latin typeface="Times New Roman" pitchFamily="18" charset="0"/>
                        <a:ea typeface="Calibri"/>
                        <a:cs typeface="Times New Roman" pitchFamily="18" charset="0"/>
                        <a:sym typeface="Calibri"/>
                      </a:endParaRPr>
                    </a:p>
                  </a:txBody>
                  <a:tcPr marL="28800"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i="0" u="none" strike="noStrike" cap="none" dirty="0">
                          <a:solidFill>
                            <a:srgbClr val="000000"/>
                          </a:solidFill>
                          <a:latin typeface="Times New Roman" pitchFamily="18" charset="0"/>
                          <a:ea typeface="Arial"/>
                          <a:cs typeface="Times New Roman" pitchFamily="18" charset="0"/>
                          <a:sym typeface="Arial"/>
                        </a:rPr>
                        <a:t>Делает детализацию фото, чтобы над раскраской было удобно работать, а результат получился наиболее живописным.</a:t>
                      </a:r>
                      <a:br>
                        <a:rPr lang="ru-RU" sz="1100" dirty="0">
                          <a:latin typeface="Times New Roman" pitchFamily="18" charset="0"/>
                          <a:cs typeface="Times New Roman" pitchFamily="18" charset="0"/>
                        </a:rPr>
                      </a:br>
                      <a:r>
                        <a:rPr lang="ru-RU" sz="1100" b="0" i="0" u="none" strike="noStrike" cap="none" dirty="0">
                          <a:solidFill>
                            <a:srgbClr val="000000"/>
                          </a:solidFill>
                          <a:latin typeface="Times New Roman" pitchFamily="18" charset="0"/>
                          <a:ea typeface="Arial"/>
                          <a:cs typeface="Times New Roman" pitchFamily="18" charset="0"/>
                          <a:sym typeface="Arial"/>
                        </a:rPr>
                        <a:t>Такой портрет вызовет исключительно положительные эмоции! А еще картина может стать оригинальным и незабываемым подарком для близких или друзей.</a:t>
                      </a:r>
                      <a:br>
                        <a:rPr lang="ru-RU" sz="1100" dirty="0">
                          <a:latin typeface="Times New Roman" pitchFamily="18" charset="0"/>
                          <a:cs typeface="Times New Roman" pitchFamily="18" charset="0"/>
                        </a:rPr>
                      </a:br>
                      <a:r>
                        <a:rPr lang="ru-RU" sz="1100" b="0" i="0" u="none" strike="noStrike" cap="none" dirty="0">
                          <a:solidFill>
                            <a:srgbClr val="000000"/>
                          </a:solidFill>
                          <a:latin typeface="Times New Roman" pitchFamily="18" charset="0"/>
                          <a:ea typeface="Arial"/>
                          <a:cs typeface="Times New Roman" pitchFamily="18" charset="0"/>
                          <a:sym typeface="Arial"/>
                        </a:rPr>
                        <a:t>На сайте представлены уже готовые эскизы, которые могут заинтересовать.</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Разнообразный ассортимент( картины по номерам, картины собственного производства, алмазная мозаика), есть указание на наличие товара и его отсутствие</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Устаревшее оформление сайт</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900"/>
                        <a:buFont typeface="Calibri"/>
                        <a:buNone/>
                      </a:pPr>
                      <a:r>
                        <a:rPr lang="ru-RU" sz="1100" b="0" u="none" strike="noStrike" cap="none" dirty="0">
                          <a:solidFill>
                            <a:srgbClr val="000000"/>
                          </a:solidFill>
                          <a:latin typeface="Times New Roman" pitchFamily="18" charset="0"/>
                          <a:ea typeface="Calibri"/>
                          <a:cs typeface="Times New Roman" pitchFamily="18" charset="0"/>
                          <a:sym typeface="Calibri"/>
                        </a:rPr>
                        <a:t>Возможность обратной связи( отзывы, общение в сообществе, связь через электронную почту)</a:t>
                      </a:r>
                      <a:endParaRPr sz="1100" b="0" u="none" strike="noStrike" cap="none" dirty="0">
                        <a:solidFill>
                          <a:srgbClr val="000000"/>
                        </a:solidFill>
                        <a:latin typeface="Times New Roman" pitchFamily="18" charset="0"/>
                        <a:ea typeface="Calibri"/>
                        <a:cs typeface="Times New Roman" pitchFamily="18" charset="0"/>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endParaRPr sz="2000">
              <a:solidFill>
                <a:schemeClr val="dk1"/>
              </a:solidFill>
            </a:endParaRPr>
          </a:p>
          <a:p>
            <a:pPr marL="0" lvl="0" indent="0" algn="l" rtl="0">
              <a:spcBef>
                <a:spcPts val="0"/>
              </a:spcBef>
              <a:spcAft>
                <a:spcPts val="0"/>
              </a:spcAft>
              <a:buNone/>
            </a:pPr>
            <a:endParaRPr sz="1100" b="1">
              <a:solidFill>
                <a:schemeClr val="dk1"/>
              </a:solidFill>
            </a:endParaRPr>
          </a:p>
          <a:p>
            <a:pPr marL="0" lvl="0" indent="0" algn="l" rtl="0">
              <a:spcBef>
                <a:spcPts val="0"/>
              </a:spcBef>
              <a:spcAft>
                <a:spcPts val="0"/>
              </a:spcAft>
              <a:buNone/>
            </a:pPr>
            <a:endParaRPr/>
          </a:p>
        </p:txBody>
      </p:sp>
      <p:sp>
        <p:nvSpPr>
          <p:cNvPr id="158" name="Google Shape;158;p26"/>
          <p:cNvSpPr txBox="1"/>
          <p:nvPr/>
        </p:nvSpPr>
        <p:spPr>
          <a:xfrm>
            <a:off x="2042400" y="-133547"/>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dirty="0">
                <a:solidFill>
                  <a:srgbClr val="0B5394"/>
                </a:solidFill>
                <a:latin typeface="PT Sans"/>
                <a:ea typeface="PT Sans"/>
                <a:cs typeface="PT Sans"/>
                <a:sym typeface="PT Sans"/>
              </a:rPr>
              <a:t>Бизнес-модель</a:t>
            </a:r>
            <a:endParaRPr sz="2400" dirty="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dirty="0">
              <a:solidFill>
                <a:schemeClr val="dk1"/>
              </a:solidFill>
              <a:latin typeface="PT Sans"/>
              <a:ea typeface="PT Sans"/>
              <a:cs typeface="PT Sans"/>
              <a:sym typeface="PT Sans"/>
            </a:endParaRPr>
          </a:p>
        </p:txBody>
      </p:sp>
      <p:graphicFrame>
        <p:nvGraphicFramePr>
          <p:cNvPr id="3" name="Таблица 2">
            <a:extLst>
              <a:ext uri="{FF2B5EF4-FFF2-40B4-BE49-F238E27FC236}">
                <a16:creationId xmlns:a16="http://schemas.microsoft.com/office/drawing/2014/main" id="{6F1676EE-D42F-10A0-7083-D1AB3341B557}"/>
              </a:ext>
            </a:extLst>
          </p:cNvPr>
          <p:cNvGraphicFramePr>
            <a:graphicFrameLocks noGrp="1"/>
          </p:cNvGraphicFramePr>
          <p:nvPr>
            <p:extLst>
              <p:ext uri="{D42A27DB-BD31-4B8C-83A1-F6EECF244321}">
                <p14:modId xmlns:p14="http://schemas.microsoft.com/office/powerpoint/2010/main" val="532637125"/>
              </p:ext>
            </p:extLst>
          </p:nvPr>
        </p:nvGraphicFramePr>
        <p:xfrm>
          <a:off x="31805" y="326003"/>
          <a:ext cx="9112195" cy="4833068"/>
        </p:xfrm>
        <a:graphic>
          <a:graphicData uri="http://schemas.openxmlformats.org/drawingml/2006/table">
            <a:tbl>
              <a:tblPr>
                <a:tableStyleId>{3C2FFA5D-87B4-456A-9821-1D502468CF0F}</a:tableStyleId>
              </a:tblPr>
              <a:tblGrid>
                <a:gridCol w="1924215">
                  <a:extLst>
                    <a:ext uri="{9D8B030D-6E8A-4147-A177-3AD203B41FA5}">
                      <a16:colId xmlns:a16="http://schemas.microsoft.com/office/drawing/2014/main" val="2588814979"/>
                    </a:ext>
                  </a:extLst>
                </a:gridCol>
                <a:gridCol w="1796995">
                  <a:extLst>
                    <a:ext uri="{9D8B030D-6E8A-4147-A177-3AD203B41FA5}">
                      <a16:colId xmlns:a16="http://schemas.microsoft.com/office/drawing/2014/main" val="1583361532"/>
                    </a:ext>
                  </a:extLst>
                </a:gridCol>
                <a:gridCol w="1693628">
                  <a:extLst>
                    <a:ext uri="{9D8B030D-6E8A-4147-A177-3AD203B41FA5}">
                      <a16:colId xmlns:a16="http://schemas.microsoft.com/office/drawing/2014/main" val="1627002111"/>
                    </a:ext>
                  </a:extLst>
                </a:gridCol>
                <a:gridCol w="1900362">
                  <a:extLst>
                    <a:ext uri="{9D8B030D-6E8A-4147-A177-3AD203B41FA5}">
                      <a16:colId xmlns:a16="http://schemas.microsoft.com/office/drawing/2014/main" val="3361207806"/>
                    </a:ext>
                  </a:extLst>
                </a:gridCol>
                <a:gridCol w="1796995">
                  <a:extLst>
                    <a:ext uri="{9D8B030D-6E8A-4147-A177-3AD203B41FA5}">
                      <a16:colId xmlns:a16="http://schemas.microsoft.com/office/drawing/2014/main" val="177612916"/>
                    </a:ext>
                  </a:extLst>
                </a:gridCol>
              </a:tblGrid>
              <a:tr h="318052">
                <a:tc>
                  <a:txBody>
                    <a:bodyPr/>
                    <a:lstStyle/>
                    <a:p>
                      <a:pPr algn="ctr" rtl="0" fontAlgn="t"/>
                      <a:r>
                        <a:rPr lang="ru-RU" sz="1200" b="1" dirty="0">
                          <a:effectLst/>
                          <a:latin typeface="Times New Roman" panose="02020603050405020304" pitchFamily="18" charset="0"/>
                          <a:cs typeface="Times New Roman" panose="02020603050405020304" pitchFamily="18" charset="0"/>
                        </a:rPr>
                        <a:t>1. ПРОБЛЕМА</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tc>
                  <a:txBody>
                    <a:bodyPr/>
                    <a:lstStyle/>
                    <a:p>
                      <a:pPr algn="ctr" rtl="0" fontAlgn="t"/>
                      <a:r>
                        <a:rPr lang="ru-RU" sz="1200" b="1" dirty="0">
                          <a:effectLst/>
                          <a:latin typeface="Times New Roman" panose="02020603050405020304" pitchFamily="18" charset="0"/>
                          <a:cs typeface="Times New Roman" panose="02020603050405020304" pitchFamily="18" charset="0"/>
                        </a:rPr>
                        <a:t>4. РЕШЕНИЕ</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tc>
                  <a:txBody>
                    <a:bodyPr/>
                    <a:lstStyle/>
                    <a:p>
                      <a:pPr algn="ctr" rtl="0" fontAlgn="t"/>
                      <a:r>
                        <a:rPr lang="ru-RU" sz="1200" b="1" dirty="0">
                          <a:effectLst/>
                          <a:latin typeface="Times New Roman" panose="02020603050405020304" pitchFamily="18" charset="0"/>
                          <a:cs typeface="Times New Roman" panose="02020603050405020304" pitchFamily="18" charset="0"/>
                        </a:rPr>
                        <a:t>3. ЦЕННОСТНОЕ ПРЕДЛОЖЕНИЕ</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tc>
                  <a:txBody>
                    <a:bodyPr/>
                    <a:lstStyle/>
                    <a:p>
                      <a:pPr algn="ctr" rtl="0" fontAlgn="t"/>
                      <a:r>
                        <a:rPr lang="ru-RU" sz="1200" b="1" dirty="0">
                          <a:effectLst/>
                          <a:latin typeface="Times New Roman" panose="02020603050405020304" pitchFamily="18" charset="0"/>
                          <a:cs typeface="Times New Roman" panose="02020603050405020304" pitchFamily="18" charset="0"/>
                        </a:rPr>
                        <a:t>9.СКРЫТОЕ ПРЕИМУЩЕСТВО</a:t>
                      </a:r>
                      <a:br>
                        <a:rPr lang="ru-RU" sz="1200" b="1" dirty="0">
                          <a:effectLst/>
                          <a:latin typeface="Times New Roman" panose="02020603050405020304" pitchFamily="18" charset="0"/>
                          <a:cs typeface="Times New Roman" panose="02020603050405020304" pitchFamily="18" charset="0"/>
                        </a:rPr>
                      </a:br>
                      <a:r>
                        <a:rPr lang="ru-RU" sz="1200" b="1" dirty="0">
                          <a:effectLst/>
                          <a:latin typeface="Times New Roman" panose="02020603050405020304" pitchFamily="18" charset="0"/>
                          <a:cs typeface="Times New Roman" panose="02020603050405020304" pitchFamily="18" charset="0"/>
                        </a:rPr>
                        <a:t> </a:t>
                      </a:r>
                    </a:p>
                  </a:txBody>
                  <a:tcPr marL="13429" marR="13429" marT="0" marB="0"/>
                </a:tc>
                <a:tc>
                  <a:txBody>
                    <a:bodyPr/>
                    <a:lstStyle/>
                    <a:p>
                      <a:pPr algn="ctr" rtl="0" fontAlgn="t"/>
                      <a:r>
                        <a:rPr lang="ru-RU" sz="1200" b="1" dirty="0">
                          <a:effectLst/>
                          <a:latin typeface="Times New Roman" panose="02020603050405020304" pitchFamily="18" charset="0"/>
                          <a:cs typeface="Times New Roman" panose="02020603050405020304" pitchFamily="18" charset="0"/>
                        </a:rPr>
                        <a:t>2. ПОТРЕБИТЕЛЬСКИЙ СЕГМЕНТ</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extLst>
                  <a:ext uri="{0D108BD9-81ED-4DB2-BD59-A6C34878D82A}">
                    <a16:rowId xmlns:a16="http://schemas.microsoft.com/office/drawing/2014/main" val="2575195837"/>
                  </a:ext>
                </a:extLst>
              </a:tr>
              <a:tr h="795131">
                <a:tc rowSpan="2">
                  <a:txBody>
                    <a:bodyPr/>
                    <a:lstStyle/>
                    <a:p>
                      <a:pPr rtl="0" fontAlgn="t"/>
                      <a:r>
                        <a:rPr lang="ru-RU" sz="1000" b="0" dirty="0">
                          <a:effectLst/>
                          <a:latin typeface="Times New Roman" panose="02020603050405020304" pitchFamily="18" charset="0"/>
                          <a:cs typeface="Times New Roman" panose="02020603050405020304" pitchFamily="18" charset="0"/>
                        </a:rPr>
                        <a:t>Однотипность</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Дизайн</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Цена</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Отсутствие современных изображений</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Маленький выбор</a:t>
                      </a:r>
                    </a:p>
                  </a:txBody>
                  <a:tcPr marL="13429" marR="13429" marT="0" marB="0" anchor="ctr"/>
                </a:tc>
                <a:tc rowSpan="2">
                  <a:txBody>
                    <a:bodyPr/>
                    <a:lstStyle/>
                    <a:p>
                      <a:pPr algn="ctr" rtl="0" fontAlgn="t"/>
                      <a:r>
                        <a:rPr lang="ru-RU" sz="1000" b="0" dirty="0">
                          <a:effectLst/>
                          <a:latin typeface="Times New Roman" panose="02020603050405020304" pitchFamily="18" charset="0"/>
                          <a:cs typeface="Times New Roman" panose="02020603050405020304" pitchFamily="18" charset="0"/>
                        </a:rPr>
                        <a:t>Создание "картины по номерам" по желанию заказчика. Заказать такую картину можно будет на сайте </a:t>
                      </a:r>
                    </a:p>
                  </a:txBody>
                  <a:tcPr marL="13429" marR="13429" marT="0" marB="0" anchor="ctr"/>
                </a:tc>
                <a:tc rowSpan="4">
                  <a:txBody>
                    <a:bodyPr/>
                    <a:lstStyle/>
                    <a:p>
                      <a:pPr algn="ctr" rtl="0" fontAlgn="t"/>
                      <a:r>
                        <a:rPr lang="ru-RU" sz="1000" b="0" dirty="0">
                          <a:effectLst/>
                          <a:latin typeface="Times New Roman" panose="02020603050405020304" pitchFamily="18" charset="0"/>
                          <a:cs typeface="Times New Roman" panose="02020603050405020304" pitchFamily="18" charset="0"/>
                        </a:rPr>
                        <a:t>Предоставление большого варианта картин, создание уникального дизайна</a:t>
                      </a:r>
                    </a:p>
                  </a:txBody>
                  <a:tcPr marL="13429" marR="13429" marT="0" marB="0" anchor="ctr"/>
                </a:tc>
                <a:tc>
                  <a:txBody>
                    <a:bodyPr/>
                    <a:lstStyle/>
                    <a:p>
                      <a:pPr algn="ctr" rtl="0" fontAlgn="t"/>
                      <a:r>
                        <a:rPr lang="ru-RU" sz="1000" b="0" dirty="0">
                          <a:effectLst/>
                          <a:latin typeface="Times New Roman" panose="02020603050405020304" pitchFamily="18" charset="0"/>
                          <a:cs typeface="Times New Roman" panose="02020603050405020304" pitchFamily="18" charset="0"/>
                        </a:rPr>
                        <a:t>Планируется получение патента на реализацию идеи(метод, способ, прибор)</a:t>
                      </a:r>
                    </a:p>
                  </a:txBody>
                  <a:tcPr marL="13429" marR="13429" marT="0" marB="0" anchor="ctr"/>
                </a:tc>
                <a:tc>
                  <a:txBody>
                    <a:bodyPr/>
                    <a:lstStyle/>
                    <a:p>
                      <a:pPr algn="ctr" rtl="0" fontAlgn="t"/>
                      <a:r>
                        <a:rPr lang="ru-RU" sz="1000" b="0" dirty="0">
                          <a:effectLst/>
                          <a:latin typeface="Times New Roman" panose="02020603050405020304" pitchFamily="18" charset="0"/>
                          <a:cs typeface="Times New Roman" panose="02020603050405020304" pitchFamily="18" charset="0"/>
                        </a:rPr>
                        <a:t>дети, подростки, взрослые, проводящие свой досуг за занятием «Картины по номерам»</a:t>
                      </a:r>
                    </a:p>
                  </a:txBody>
                  <a:tcPr marL="13429" marR="13429" marT="0" marB="0" anchor="ctr"/>
                </a:tc>
                <a:extLst>
                  <a:ext uri="{0D108BD9-81ED-4DB2-BD59-A6C34878D82A}">
                    <a16:rowId xmlns:a16="http://schemas.microsoft.com/office/drawing/2014/main" val="1912783363"/>
                  </a:ext>
                </a:extLst>
              </a:tr>
              <a:tr h="119269">
                <a:tc vMerge="1">
                  <a:txBody>
                    <a:bodyPr/>
                    <a:lstStyle/>
                    <a:p>
                      <a:pPr rtl="0" fontAlgn="t"/>
                      <a:endParaRPr lang="ru-RU" sz="1000" b="0" dirty="0">
                        <a:effectLst/>
                        <a:latin typeface="Times New Roman" panose="02020603050405020304" pitchFamily="18" charset="0"/>
                        <a:cs typeface="Times New Roman" panose="02020603050405020304" pitchFamily="18" charset="0"/>
                      </a:endParaRPr>
                    </a:p>
                  </a:txBody>
                  <a:tcPr marL="13429" marR="13429" marT="0" marB="0" anchor="ctr"/>
                </a:tc>
                <a:tc vMerge="1">
                  <a:txBody>
                    <a:bodyPr/>
                    <a:lstStyle/>
                    <a:p>
                      <a:pPr algn="ctr" rtl="0" fontAlgn="t"/>
                      <a:endParaRPr lang="ru-RU" sz="1000" b="0" dirty="0">
                        <a:effectLst/>
                        <a:latin typeface="Times New Roman" panose="02020603050405020304" pitchFamily="18" charset="0"/>
                        <a:cs typeface="Times New Roman" panose="02020603050405020304" pitchFamily="18" charset="0"/>
                      </a:endParaRPr>
                    </a:p>
                  </a:txBody>
                  <a:tcPr marL="13429" marR="13429" marT="0" marB="0" anchor="ctr"/>
                </a:tc>
                <a:tc vMerge="1">
                  <a:txBody>
                    <a:bodyPr/>
                    <a:lstStyle/>
                    <a:p>
                      <a:endParaRPr lang="ru-RU"/>
                    </a:p>
                  </a:txBody>
                  <a:tcPr/>
                </a:tc>
                <a:tc rowSpan="2">
                  <a:txBody>
                    <a:bodyPr/>
                    <a:lstStyle/>
                    <a:p>
                      <a:pPr algn="ctr" rtl="0" fontAlgn="t"/>
                      <a:r>
                        <a:rPr lang="ru-RU" sz="1200" b="1" dirty="0">
                          <a:effectLst/>
                          <a:latin typeface="Times New Roman" panose="02020603050405020304" pitchFamily="18" charset="0"/>
                          <a:cs typeface="Times New Roman" panose="02020603050405020304" pitchFamily="18" charset="0"/>
                        </a:rPr>
                        <a:t>5. КАНАЛЫ РАСПРОСТРАНЕНИЯ</a:t>
                      </a:r>
                      <a:br>
                        <a:rPr lang="ru-RU" sz="600" b="1" dirty="0">
                          <a:effectLst/>
                        </a:rPr>
                      </a:br>
                      <a:endParaRPr lang="ru-RU" sz="1000" b="0" dirty="0">
                        <a:effectLst/>
                        <a:latin typeface="Times New Roman" panose="02020603050405020304" pitchFamily="18" charset="0"/>
                        <a:cs typeface="Times New Roman" panose="02020603050405020304" pitchFamily="18" charset="0"/>
                      </a:endParaRPr>
                    </a:p>
                  </a:txBody>
                  <a:tcPr marL="13429" marR="13429" marT="0" marB="0"/>
                </a:tc>
                <a:tc rowSpan="2">
                  <a:txBody>
                    <a:bodyPr/>
                    <a:lstStyle/>
                    <a:p>
                      <a:pPr algn="ctr" rtl="0" fontAlgn="t"/>
                      <a:r>
                        <a:rPr lang="ru-RU" sz="1200" b="1" dirty="0">
                          <a:solidFill>
                            <a:srgbClr val="000000"/>
                          </a:solidFill>
                          <a:effectLst/>
                          <a:latin typeface="Times New Roman" panose="02020603050405020304" pitchFamily="18" charset="0"/>
                          <a:cs typeface="Times New Roman" panose="02020603050405020304" pitchFamily="18" charset="0"/>
                        </a:rPr>
                        <a:t>2а. РАННИЕ ПОСЛЕДОВАТЕЛИ</a:t>
                      </a:r>
                      <a:br>
                        <a:rPr lang="ru-RU" sz="1200" b="1" dirty="0">
                          <a:solidFill>
                            <a:srgbClr val="000000"/>
                          </a:solidFill>
                          <a:effectLst/>
                          <a:latin typeface="Times New Roman" panose="02020603050405020304" pitchFamily="18" charset="0"/>
                          <a:cs typeface="Times New Roman" panose="02020603050405020304" pitchFamily="18" charset="0"/>
                        </a:rPr>
                      </a:br>
                      <a:endParaRPr lang="ru-RU" sz="1000" b="0" dirty="0">
                        <a:effectLst/>
                        <a:latin typeface="Times New Roman" panose="02020603050405020304" pitchFamily="18" charset="0"/>
                        <a:cs typeface="Times New Roman" panose="02020603050405020304" pitchFamily="18" charset="0"/>
                      </a:endParaRPr>
                    </a:p>
                  </a:txBody>
                  <a:tcPr marL="13429" marR="13429" marT="0" marB="0"/>
                </a:tc>
                <a:extLst>
                  <a:ext uri="{0D108BD9-81ED-4DB2-BD59-A6C34878D82A}">
                    <a16:rowId xmlns:a16="http://schemas.microsoft.com/office/drawing/2014/main" val="73191533"/>
                  </a:ext>
                </a:extLst>
              </a:tr>
              <a:tr h="397566">
                <a:tc>
                  <a:txBody>
                    <a:bodyPr/>
                    <a:lstStyle/>
                    <a:p>
                      <a:pPr rtl="0" fontAlgn="t"/>
                      <a:r>
                        <a:rPr lang="ru-RU" sz="1200" b="1" dirty="0">
                          <a:effectLst/>
                          <a:latin typeface="Times New Roman" panose="02020603050405020304" pitchFamily="18" charset="0"/>
                          <a:cs typeface="Times New Roman" panose="02020603050405020304" pitchFamily="18" charset="0"/>
                        </a:rPr>
                        <a:t>1а. СУЩЕСТВУЮЩИЕ АЛЬТЕРНАТИВЫ</a:t>
                      </a:r>
                      <a:br>
                        <a:rPr lang="ru-RU" sz="600" b="1" dirty="0">
                          <a:effectLst/>
                        </a:rPr>
                      </a:br>
                      <a:endParaRPr lang="ru-RU" sz="600" b="1" dirty="0">
                        <a:effectLst/>
                      </a:endParaRPr>
                    </a:p>
                  </a:txBody>
                  <a:tcPr marL="13429" marR="13429" marT="0" marB="0"/>
                </a:tc>
                <a:tc>
                  <a:txBody>
                    <a:bodyPr/>
                    <a:lstStyle/>
                    <a:p>
                      <a:pPr algn="ctr" rtl="0" fontAlgn="t"/>
                      <a:r>
                        <a:rPr lang="ru-RU" sz="1200" b="1" dirty="0">
                          <a:effectLst/>
                          <a:latin typeface="Times New Roman" panose="02020603050405020304" pitchFamily="18" charset="0"/>
                          <a:cs typeface="Times New Roman" panose="02020603050405020304" pitchFamily="18" charset="0"/>
                        </a:rPr>
                        <a:t>8. КЛЮЧЕВЫЕ МЕТРИКИ</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tc vMerge="1">
                  <a:txBody>
                    <a:bodyPr/>
                    <a:lstStyle/>
                    <a:p>
                      <a:endParaRPr lang="ru-RU"/>
                    </a:p>
                  </a:txBody>
                  <a:tcPr>
                    <a:lnL w="9525" cap="flat" cmpd="sng" algn="ctr">
                      <a:solidFill>
                        <a:srgbClr val="000000"/>
                      </a:solidFill>
                      <a:prstDash val="solid"/>
                      <a:round/>
                      <a:headEnd type="none" w="med" len="med"/>
                      <a:tailEnd type="none" w="med" len="med"/>
                    </a:lnL>
                    <a:lnT w="9525" cap="flat" cmpd="sng" algn="ctr">
                      <a:solidFill>
                        <a:srgbClr val="CCCCCC"/>
                      </a:solidFill>
                      <a:prstDash val="solid"/>
                      <a:round/>
                      <a:headEnd type="none" w="med" len="med"/>
                      <a:tailEnd type="none" w="med" len="med"/>
                    </a:lnT>
                  </a:tcPr>
                </a:tc>
                <a:tc vMerge="1">
                  <a:txBody>
                    <a:bodyPr/>
                    <a:lstStyle/>
                    <a:p>
                      <a:pPr algn="ctr" rtl="0" fontAlgn="t"/>
                      <a:r>
                        <a:rPr lang="ru-RU" sz="1200" b="1" dirty="0">
                          <a:effectLst/>
                          <a:latin typeface="Times New Roman" panose="02020603050405020304" pitchFamily="18" charset="0"/>
                          <a:cs typeface="Times New Roman" panose="02020603050405020304" pitchFamily="18" charset="0"/>
                        </a:rPr>
                        <a:t>5. КАНАЛЫ РАСПРОСТРАНЕНИЯ</a:t>
                      </a:r>
                      <a:br>
                        <a:rPr lang="ru-RU" sz="600" b="1" dirty="0">
                          <a:effectLst/>
                        </a:rPr>
                      </a:br>
                      <a:endParaRPr lang="ru-RU" sz="600" b="1" dirty="0">
                        <a:effectLst/>
                      </a:endParaRPr>
                    </a:p>
                  </a:txBody>
                  <a:tcPr marL="13429" marR="13429" marT="0" marB="0"/>
                </a:tc>
                <a:tc vMerge="1">
                  <a:txBody>
                    <a:bodyPr/>
                    <a:lstStyle/>
                    <a:p>
                      <a:pPr algn="ctr" rtl="0" fontAlgn="t"/>
                      <a:r>
                        <a:rPr lang="ru-RU" sz="1200" b="1" dirty="0">
                          <a:solidFill>
                            <a:srgbClr val="000000"/>
                          </a:solidFill>
                          <a:effectLst/>
                          <a:latin typeface="Times New Roman" panose="02020603050405020304" pitchFamily="18" charset="0"/>
                          <a:cs typeface="Times New Roman" panose="02020603050405020304" pitchFamily="18" charset="0"/>
                        </a:rPr>
                        <a:t>2а. РАННИЕ ПОСЛЕДОВАТЕЛИ</a:t>
                      </a:r>
                      <a:br>
                        <a:rPr lang="ru-RU" sz="1200" b="1" dirty="0">
                          <a:solidFill>
                            <a:srgbClr val="000000"/>
                          </a:solidFill>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extLst>
                  <a:ext uri="{0D108BD9-81ED-4DB2-BD59-A6C34878D82A}">
                    <a16:rowId xmlns:a16="http://schemas.microsoft.com/office/drawing/2014/main" val="3461371499"/>
                  </a:ext>
                </a:extLst>
              </a:tr>
              <a:tr h="962108">
                <a:tc>
                  <a:txBody>
                    <a:bodyPr/>
                    <a:lstStyle/>
                    <a:p>
                      <a:pPr rtl="0" fontAlgn="t"/>
                      <a:r>
                        <a:rPr lang="en" sz="1200" b="0">
                          <a:effectLst/>
                          <a:latin typeface="Times New Roman" panose="02020603050405020304" pitchFamily="18" charset="0"/>
                          <a:cs typeface="Times New Roman" panose="02020603050405020304" pitchFamily="18" charset="0"/>
                        </a:rPr>
                        <a:t>VamPodarok.by, </a:t>
                      </a:r>
                      <a:r>
                        <a:rPr lang="ru-RU" sz="1200" b="0">
                          <a:effectLst/>
                          <a:latin typeface="Times New Roman" panose="02020603050405020304" pitchFamily="18" charset="0"/>
                          <a:cs typeface="Times New Roman" panose="02020603050405020304" pitchFamily="18" charset="0"/>
                        </a:rPr>
                        <a:t>Раскрасим сами, </a:t>
                      </a:r>
                      <a:r>
                        <a:rPr lang="en" sz="1200" b="0">
                          <a:effectLst/>
                          <a:latin typeface="Times New Roman" panose="02020603050405020304" pitchFamily="18" charset="0"/>
                          <a:cs typeface="Times New Roman" panose="02020603050405020304" pitchFamily="18" charset="0"/>
                        </a:rPr>
                        <a:t>FaceArt, </a:t>
                      </a:r>
                      <a:r>
                        <a:rPr lang="ru-RU" sz="1200" b="0">
                          <a:effectLst/>
                          <a:latin typeface="Times New Roman" panose="02020603050405020304" pitchFamily="18" charset="0"/>
                          <a:cs typeface="Times New Roman" panose="02020603050405020304" pitchFamily="18" charset="0"/>
                        </a:rPr>
                        <a:t>Раскраски.ру</a:t>
                      </a:r>
                      <a:br>
                        <a:rPr lang="ru-RU" sz="1200" b="0">
                          <a:effectLst/>
                          <a:latin typeface="Times New Roman" panose="02020603050405020304" pitchFamily="18" charset="0"/>
                          <a:cs typeface="Times New Roman" panose="02020603050405020304" pitchFamily="18" charset="0"/>
                        </a:rPr>
                      </a:br>
                      <a:endParaRPr lang="ru-RU" sz="600" b="1" dirty="0">
                        <a:effectLst/>
                      </a:endParaRPr>
                    </a:p>
                  </a:txBody>
                  <a:tcPr marL="13429" marR="13429" marT="0" marB="0" anchor="ctr"/>
                </a:tc>
                <a:tc>
                  <a:txBody>
                    <a:bodyPr/>
                    <a:lstStyle/>
                    <a:p>
                      <a:pPr algn="ctr" rtl="0" fontAlgn="t"/>
                      <a:r>
                        <a:rPr lang="ru-RU" sz="1200" b="0" dirty="0">
                          <a:effectLst/>
                          <a:latin typeface="Times New Roman" panose="02020603050405020304" pitchFamily="18" charset="0"/>
                          <a:cs typeface="Times New Roman" panose="02020603050405020304" pitchFamily="18" charset="0"/>
                        </a:rPr>
                        <a:t>-Выручка;-количество продаж</a:t>
                      </a:r>
                      <a:endParaRPr lang="ru-RU" sz="1200" b="1" dirty="0">
                        <a:effectLst/>
                        <a:latin typeface="Times New Roman" panose="02020603050405020304" pitchFamily="18" charset="0"/>
                        <a:cs typeface="Times New Roman" panose="02020603050405020304" pitchFamily="18" charset="0"/>
                      </a:endParaRPr>
                    </a:p>
                  </a:txBody>
                  <a:tcPr marL="13429" marR="13429" marT="0" marB="0" anchor="ctr"/>
                </a:tc>
                <a:tc vMerge="1">
                  <a:txBody>
                    <a:bodyPr/>
                    <a:lstStyle/>
                    <a:p>
                      <a:endParaRPr lang="ru-RU"/>
                    </a:p>
                  </a:txBody>
                  <a:tcPr/>
                </a:tc>
                <a:tc>
                  <a:txBody>
                    <a:bodyPr/>
                    <a:lstStyle/>
                    <a:p>
                      <a:pPr algn="ctr" rtl="0" fontAlgn="t"/>
                      <a:r>
                        <a:rPr lang="ru-RU" sz="1000" b="0">
                          <a:effectLst/>
                          <a:latin typeface="Times New Roman" panose="02020603050405020304" pitchFamily="18" charset="0"/>
                          <a:cs typeface="Times New Roman" panose="02020603050405020304" pitchFamily="18" charset="0"/>
                        </a:rPr>
                        <a:t>Каналы продвижения: таргетированная реклама в социальных сетях. Каналы сбыта: группа в Вконтакте, телеграмм - канал, сайт </a:t>
                      </a:r>
                      <a:endParaRPr lang="ru-RU" sz="600" b="1" dirty="0">
                        <a:effectLst/>
                      </a:endParaRPr>
                    </a:p>
                  </a:txBody>
                  <a:tcPr marL="13429" marR="13429" marT="0" marB="0" anchor="ctr"/>
                </a:tc>
                <a:tc>
                  <a:txBody>
                    <a:bodyPr/>
                    <a:lstStyle/>
                    <a:p>
                      <a:pPr algn="ctr" rtl="0" fontAlgn="t"/>
                      <a:r>
                        <a:rPr lang="ru-RU" sz="1000" b="0" dirty="0">
                          <a:effectLst/>
                          <a:latin typeface="Times New Roman" panose="02020603050405020304" pitchFamily="18" charset="0"/>
                          <a:cs typeface="Times New Roman" panose="02020603050405020304" pitchFamily="18" charset="0"/>
                        </a:rPr>
                        <a:t>Молодые люди в возрасте от 16-25</a:t>
                      </a:r>
                      <a:endParaRPr lang="ru-RU" sz="1200" b="1" dirty="0">
                        <a:effectLst/>
                        <a:latin typeface="Times New Roman" panose="02020603050405020304" pitchFamily="18" charset="0"/>
                        <a:cs typeface="Times New Roman" panose="02020603050405020304" pitchFamily="18" charset="0"/>
                      </a:endParaRPr>
                    </a:p>
                  </a:txBody>
                  <a:tcPr marL="13429" marR="13429" marT="0" marB="0" anchor="ctr"/>
                </a:tc>
                <a:extLst>
                  <a:ext uri="{0D108BD9-81ED-4DB2-BD59-A6C34878D82A}">
                    <a16:rowId xmlns:a16="http://schemas.microsoft.com/office/drawing/2014/main" val="3847616836"/>
                  </a:ext>
                </a:extLst>
              </a:tr>
              <a:tr h="161677">
                <a:tc gridSpan="2">
                  <a:txBody>
                    <a:bodyPr/>
                    <a:lstStyle/>
                    <a:p>
                      <a:pPr algn="ctr" rtl="0" fontAlgn="t"/>
                      <a:r>
                        <a:rPr lang="ru-RU" sz="1400" b="1" dirty="0">
                          <a:effectLst/>
                          <a:latin typeface="Times New Roman" panose="02020603050405020304" pitchFamily="18" charset="0"/>
                          <a:cs typeface="Times New Roman" panose="02020603050405020304" pitchFamily="18" charset="0"/>
                        </a:rPr>
                        <a:t>7. СТРУКТУРА ИЗДЕРЖЕК</a:t>
                      </a:r>
                      <a:br>
                        <a:rPr lang="ru-RU" sz="1400" b="1" dirty="0">
                          <a:effectLst/>
                          <a:latin typeface="Times New Roman" panose="02020603050405020304" pitchFamily="18" charset="0"/>
                          <a:cs typeface="Times New Roman" panose="02020603050405020304" pitchFamily="18" charset="0"/>
                        </a:rPr>
                      </a:br>
                      <a:endParaRPr lang="ru-RU" sz="1400" b="1" dirty="0">
                        <a:effectLst/>
                        <a:latin typeface="Times New Roman" panose="02020603050405020304" pitchFamily="18" charset="0"/>
                        <a:cs typeface="Times New Roman" panose="02020603050405020304" pitchFamily="18" charset="0"/>
                      </a:endParaRPr>
                    </a:p>
                  </a:txBody>
                  <a:tcPr marL="13429" marR="13429" marT="0" marB="0"/>
                </a:tc>
                <a:tc hMerge="1">
                  <a:txBody>
                    <a:bodyPr/>
                    <a:lstStyle/>
                    <a:p>
                      <a:endParaRPr lang="ru-RU"/>
                    </a:p>
                  </a:txBody>
                  <a:tcPr/>
                </a:tc>
                <a:tc>
                  <a:txBody>
                    <a:bodyPr/>
                    <a:lstStyle/>
                    <a:p>
                      <a:pPr algn="ctr" rtl="0" fontAlgn="t"/>
                      <a:r>
                        <a:rPr lang="ru-RU" sz="1200" b="1" dirty="0">
                          <a:effectLst/>
                          <a:latin typeface="Times New Roman" panose="02020603050405020304" pitchFamily="18" charset="0"/>
                          <a:cs typeface="Times New Roman" panose="02020603050405020304" pitchFamily="18" charset="0"/>
                        </a:rPr>
                        <a:t>6а. МОДЕЛЬ МОНЕТИЗАЦИИ</a:t>
                      </a:r>
                      <a:br>
                        <a:rPr lang="ru-RU" sz="600" b="1" dirty="0">
                          <a:effectLst/>
                        </a:rPr>
                      </a:br>
                      <a:endParaRPr lang="ru-RU" sz="600" b="1" dirty="0">
                        <a:effectLst/>
                      </a:endParaRPr>
                    </a:p>
                  </a:txBody>
                  <a:tcPr marL="13429" marR="13429" marT="0" marB="0"/>
                </a:tc>
                <a:tc gridSpan="2">
                  <a:txBody>
                    <a:bodyPr/>
                    <a:lstStyle/>
                    <a:p>
                      <a:pPr algn="ctr" rtl="0" fontAlgn="t"/>
                      <a:r>
                        <a:rPr lang="ru-RU" sz="1200" b="1" dirty="0">
                          <a:effectLst/>
                          <a:latin typeface="Times New Roman" panose="02020603050405020304" pitchFamily="18" charset="0"/>
                          <a:cs typeface="Times New Roman" panose="02020603050405020304" pitchFamily="18" charset="0"/>
                        </a:rPr>
                        <a:t>6. ПОТОКИ ПОСТУПЛЕНИЯ ДОХОДОВ</a:t>
                      </a:r>
                      <a:br>
                        <a:rPr lang="ru-RU" sz="1200" b="1" dirty="0">
                          <a:effectLst/>
                          <a:latin typeface="Times New Roman" panose="02020603050405020304" pitchFamily="18" charset="0"/>
                          <a:cs typeface="Times New Roman" panose="02020603050405020304" pitchFamily="18" charset="0"/>
                        </a:rPr>
                      </a:br>
                      <a:endParaRPr lang="ru-RU" sz="1200" b="1" dirty="0">
                        <a:effectLst/>
                        <a:latin typeface="Times New Roman" panose="02020603050405020304" pitchFamily="18" charset="0"/>
                        <a:cs typeface="Times New Roman" panose="02020603050405020304" pitchFamily="18" charset="0"/>
                      </a:endParaRPr>
                    </a:p>
                  </a:txBody>
                  <a:tcPr marL="13429" marR="13429" marT="0" marB="0"/>
                </a:tc>
                <a:tc hMerge="1">
                  <a:txBody>
                    <a:bodyPr/>
                    <a:lstStyle/>
                    <a:p>
                      <a:endParaRPr lang="ru-RU"/>
                    </a:p>
                  </a:txBody>
                  <a:tcPr/>
                </a:tc>
                <a:extLst>
                  <a:ext uri="{0D108BD9-81ED-4DB2-BD59-A6C34878D82A}">
                    <a16:rowId xmlns:a16="http://schemas.microsoft.com/office/drawing/2014/main" val="1819991167"/>
                  </a:ext>
                </a:extLst>
              </a:tr>
              <a:tr h="972663">
                <a:tc gridSpan="2">
                  <a:txBody>
                    <a:bodyPr/>
                    <a:lstStyle/>
                    <a:p>
                      <a:pPr rtl="0" fontAlgn="t"/>
                      <a:r>
                        <a:rPr lang="ru-RU" sz="1000" b="1" dirty="0">
                          <a:effectLst/>
                          <a:latin typeface="Times New Roman" panose="02020603050405020304" pitchFamily="18" charset="0"/>
                          <a:cs typeface="Times New Roman" panose="02020603050405020304" pitchFamily="18" charset="0"/>
                        </a:rPr>
                        <a:t>Затраты на разработку:</a:t>
                      </a:r>
                      <a:br>
                        <a:rPr lang="ru-RU" sz="1000" b="1"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1. Подписка на конструктор для сайта </a:t>
                      </a:r>
                      <a:r>
                        <a:rPr lang="en" sz="1000" b="0" dirty="0">
                          <a:effectLst/>
                          <a:latin typeface="Times New Roman" panose="02020603050405020304" pitchFamily="18" charset="0"/>
                          <a:cs typeface="Times New Roman" panose="02020603050405020304" pitchFamily="18" charset="0"/>
                        </a:rPr>
                        <a:t>Tilda</a:t>
                      </a:r>
                      <a:br>
                        <a:rPr lang="en" sz="1000" b="0" dirty="0">
                          <a:effectLst/>
                          <a:latin typeface="Times New Roman" panose="02020603050405020304" pitchFamily="18" charset="0"/>
                          <a:cs typeface="Times New Roman" panose="02020603050405020304" pitchFamily="18" charset="0"/>
                        </a:rPr>
                      </a:br>
                      <a:r>
                        <a:rPr lang="ru-RU" sz="1000" b="1" dirty="0">
                          <a:effectLst/>
                          <a:latin typeface="Times New Roman" panose="02020603050405020304" pitchFamily="18" charset="0"/>
                          <a:cs typeface="Times New Roman" panose="02020603050405020304" pitchFamily="18" charset="0"/>
                        </a:rPr>
                        <a:t>Постоянные затраты</a:t>
                      </a:r>
                      <a:r>
                        <a:rPr lang="ru-RU" sz="1000" b="0" dirty="0">
                          <a:effectLst/>
                          <a:latin typeface="Times New Roman" panose="02020603050405020304" pitchFamily="18" charset="0"/>
                          <a:cs typeface="Times New Roman" panose="02020603050405020304" pitchFamily="18" charset="0"/>
                        </a:rPr>
                        <a:t>:</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1. Содержание сайта</a:t>
                      </a:r>
                      <a:br>
                        <a:rPr lang="ru-RU" sz="1000" b="0" dirty="0">
                          <a:effectLst/>
                          <a:latin typeface="Times New Roman" panose="02020603050405020304" pitchFamily="18" charset="0"/>
                          <a:cs typeface="Times New Roman" panose="02020603050405020304" pitchFamily="18" charset="0"/>
                        </a:rPr>
                      </a:br>
                      <a:r>
                        <a:rPr lang="ru-RU" sz="1000" b="1" dirty="0">
                          <a:effectLst/>
                          <a:latin typeface="Times New Roman" panose="02020603050405020304" pitchFamily="18" charset="0"/>
                          <a:cs typeface="Times New Roman" panose="02020603050405020304" pitchFamily="18" charset="0"/>
                        </a:rPr>
                        <a:t>Переменные затраты:</a:t>
                      </a:r>
                      <a:br>
                        <a:rPr lang="ru-RU" sz="1000" b="0" dirty="0">
                          <a:effectLst/>
                          <a:latin typeface="Times New Roman" panose="02020603050405020304" pitchFamily="18" charset="0"/>
                          <a:cs typeface="Times New Roman" panose="02020603050405020304" pitchFamily="18" charset="0"/>
                        </a:rPr>
                      </a:br>
                      <a:r>
                        <a:rPr lang="ru-RU" sz="1000" b="0" dirty="0">
                          <a:effectLst/>
                          <a:latin typeface="Times New Roman" panose="02020603050405020304" pitchFamily="18" charset="0"/>
                          <a:cs typeface="Times New Roman" panose="02020603050405020304" pitchFamily="18" charset="0"/>
                        </a:rPr>
                        <a:t>1. Материалы для создания картин</a:t>
                      </a:r>
                      <a:br>
                        <a:rPr lang="ru-RU" sz="1000" b="0" dirty="0">
                          <a:effectLst/>
                          <a:latin typeface="Times New Roman" panose="02020603050405020304" pitchFamily="18" charset="0"/>
                          <a:cs typeface="Times New Roman" panose="02020603050405020304" pitchFamily="18" charset="0"/>
                        </a:rPr>
                      </a:br>
                      <a:r>
                        <a:rPr lang="ru-RU" sz="1000" b="1" dirty="0">
                          <a:effectLst/>
                          <a:latin typeface="Times New Roman" panose="02020603050405020304" pitchFamily="18" charset="0"/>
                          <a:cs typeface="Times New Roman" panose="02020603050405020304" pitchFamily="18" charset="0"/>
                        </a:rPr>
                        <a:t>2. Таргетированная реклама </a:t>
                      </a:r>
                      <a:br>
                        <a:rPr lang="ru-RU" sz="1000" b="1" dirty="0">
                          <a:effectLst/>
                          <a:latin typeface="Times New Roman" panose="02020603050405020304" pitchFamily="18" charset="0"/>
                          <a:cs typeface="Times New Roman" panose="02020603050405020304" pitchFamily="18" charset="0"/>
                        </a:rPr>
                      </a:br>
                      <a:r>
                        <a:rPr lang="ru-RU" sz="1000" b="1" dirty="0">
                          <a:effectLst/>
                          <a:latin typeface="Times New Roman" panose="02020603050405020304" pitchFamily="18" charset="0"/>
                          <a:cs typeface="Times New Roman" panose="02020603050405020304" pitchFamily="18" charset="0"/>
                        </a:rPr>
                        <a:t>3. Услуги типографии</a:t>
                      </a:r>
                    </a:p>
                  </a:txBody>
                  <a:tcPr marL="13429" marR="13429" marT="0" marB="0" anchor="ctr"/>
                </a:tc>
                <a:tc hMerge="1">
                  <a:txBody>
                    <a:bodyPr/>
                    <a:lstStyle/>
                    <a:p>
                      <a:endParaRPr lang="ru-RU"/>
                    </a:p>
                  </a:txBody>
                  <a:tcPr/>
                </a:tc>
                <a:tc>
                  <a:txBody>
                    <a:bodyPr/>
                    <a:lstStyle/>
                    <a:p>
                      <a:pPr rtl="0" fontAlgn="t"/>
                      <a:r>
                        <a:rPr lang="ru-RU" sz="1050" b="1" dirty="0">
                          <a:effectLst/>
                          <a:latin typeface="Times New Roman" panose="02020603050405020304" pitchFamily="18" charset="0"/>
                          <a:cs typeface="Times New Roman" panose="02020603050405020304" pitchFamily="18" charset="0"/>
                        </a:rPr>
                        <a:t>Фиксированная стоимость за покупку </a:t>
                      </a:r>
                      <a:r>
                        <a:rPr lang="ru-RU" sz="1050" dirty="0">
                          <a:effectLst/>
                          <a:latin typeface="Times New Roman" panose="02020603050405020304" pitchFamily="18" charset="0"/>
                          <a:cs typeface="Times New Roman" panose="02020603050405020304" pitchFamily="18" charset="0"/>
                        </a:rPr>
                        <a:t>- единоразовая оплата при покупке продукта</a:t>
                      </a:r>
                      <a:br>
                        <a:rPr lang="ru-RU" sz="1050" dirty="0">
                          <a:effectLst/>
                          <a:latin typeface="Times New Roman" panose="02020603050405020304" pitchFamily="18" charset="0"/>
                          <a:cs typeface="Times New Roman" panose="02020603050405020304" pitchFamily="18" charset="0"/>
                        </a:rPr>
                      </a:br>
                      <a:br>
                        <a:rPr lang="ru-RU" sz="1050" dirty="0">
                          <a:effectLst/>
                          <a:latin typeface="Times New Roman" panose="02020603050405020304" pitchFamily="18" charset="0"/>
                          <a:cs typeface="Times New Roman" panose="02020603050405020304" pitchFamily="18" charset="0"/>
                        </a:rPr>
                      </a:br>
                      <a:endParaRPr lang="ru-RU" sz="1050" dirty="0">
                        <a:effectLst/>
                        <a:latin typeface="Times New Roman" panose="02020603050405020304" pitchFamily="18" charset="0"/>
                        <a:cs typeface="Times New Roman" panose="02020603050405020304" pitchFamily="18" charset="0"/>
                      </a:endParaRPr>
                    </a:p>
                  </a:txBody>
                  <a:tcPr marL="13429" marR="13429" marT="0" marB="0" anchor="ctr"/>
                </a:tc>
                <a:tc gridSpan="2">
                  <a:txBody>
                    <a:bodyPr/>
                    <a:lstStyle/>
                    <a:p>
                      <a:pPr rtl="0" fontAlgn="t"/>
                      <a:r>
                        <a:rPr lang="ru-RU" sz="1400" b="0" dirty="0">
                          <a:effectLst/>
                          <a:latin typeface="Times New Roman" panose="02020603050405020304" pitchFamily="18" charset="0"/>
                          <a:cs typeface="Times New Roman" panose="02020603050405020304" pitchFamily="18" charset="0"/>
                        </a:rPr>
                        <a:t>Выручка от продажи картины для клиента, на условиях предоплаты в размере 50% от конечной стоимости картины</a:t>
                      </a:r>
                    </a:p>
                  </a:txBody>
                  <a:tcPr marL="13429" marR="13429" marT="0" marB="0" anchor="ctr"/>
                </a:tc>
                <a:tc hMerge="1">
                  <a:txBody>
                    <a:bodyPr/>
                    <a:lstStyle/>
                    <a:p>
                      <a:endParaRPr lang="ru-RU"/>
                    </a:p>
                  </a:txBody>
                  <a:tcPr/>
                </a:tc>
                <a:extLst>
                  <a:ext uri="{0D108BD9-81ED-4DB2-BD59-A6C34878D82A}">
                    <a16:rowId xmlns:a16="http://schemas.microsoft.com/office/drawing/2014/main" val="180759467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body" idx="1"/>
          </p:nvPr>
        </p:nvSpPr>
        <p:spPr>
          <a:xfrm>
            <a:off x="311700" y="1247550"/>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ru-RU" sz="1800" b="0" i="0" u="none" strike="noStrike" dirty="0">
                <a:solidFill>
                  <a:srgbClr val="000000"/>
                </a:solidFill>
                <a:effectLst/>
                <a:latin typeface="Times New Roman" panose="02020603050405020304" pitchFamily="18" charset="0"/>
              </a:rPr>
              <a:t>Каналы продвижения: таргетированная реклама в социальных сетях. </a:t>
            </a:r>
          </a:p>
          <a:p>
            <a:pPr marL="0" lvl="0" indent="0" algn="l" rtl="0">
              <a:spcBef>
                <a:spcPts val="1200"/>
              </a:spcBef>
              <a:spcAft>
                <a:spcPts val="1200"/>
              </a:spcAft>
              <a:buNone/>
            </a:pPr>
            <a:r>
              <a:rPr lang="ru-RU" sz="1800" b="0" i="0" u="none" strike="noStrike" dirty="0">
                <a:solidFill>
                  <a:srgbClr val="000000"/>
                </a:solidFill>
                <a:effectLst/>
                <a:latin typeface="Times New Roman" panose="02020603050405020304" pitchFamily="18" charset="0"/>
              </a:rPr>
              <a:t>Каналы сбыта: группа в </a:t>
            </a:r>
            <a:r>
              <a:rPr lang="ru-RU" sz="1800" b="0" i="0" u="none" strike="noStrike" dirty="0" err="1">
                <a:solidFill>
                  <a:srgbClr val="000000"/>
                </a:solidFill>
                <a:effectLst/>
                <a:latin typeface="Times New Roman" panose="02020603050405020304" pitchFamily="18" charset="0"/>
              </a:rPr>
              <a:t>Вконтакте</a:t>
            </a:r>
            <a:r>
              <a:rPr lang="ru-RU" sz="1800" b="0" i="0" u="none" strike="noStrike" dirty="0">
                <a:solidFill>
                  <a:srgbClr val="000000"/>
                </a:solidFill>
                <a:effectLst/>
                <a:latin typeface="Times New Roman" panose="02020603050405020304" pitchFamily="18" charset="0"/>
              </a:rPr>
              <a:t>, телеграмм - канал, сайт </a:t>
            </a:r>
          </a:p>
          <a:p>
            <a:pPr marL="0" lvl="0" indent="0" algn="l" rtl="0">
              <a:spcBef>
                <a:spcPts val="1200"/>
              </a:spcBef>
              <a:spcAft>
                <a:spcPts val="1200"/>
              </a:spcAft>
              <a:buNone/>
            </a:pPr>
            <a:endParaRPr dirty="0"/>
          </a:p>
        </p:txBody>
      </p:sp>
      <p:sp>
        <p:nvSpPr>
          <p:cNvPr id="165" name="Google Shape;165;p27"/>
          <p:cNvSpPr txBox="1"/>
          <p:nvPr/>
        </p:nvSpPr>
        <p:spPr>
          <a:xfrm>
            <a:off x="1480550" y="140404"/>
            <a:ext cx="7101600" cy="8622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Стратегии выхода на рынок. </a:t>
            </a:r>
            <a:endParaRPr sz="2400" b="1">
              <a:solidFill>
                <a:srgbClr val="0B5394"/>
              </a:solidFill>
              <a:latin typeface="PT Sans"/>
              <a:ea typeface="PT Sans"/>
              <a:cs typeface="PT Sans"/>
              <a:sym typeface="PT Sans"/>
            </a:endParaRPr>
          </a:p>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Организация продаж и продвижения продукта</a:t>
            </a:r>
            <a:endParaRPr sz="2400" b="1">
              <a:solidFill>
                <a:srgbClr val="0B5394"/>
              </a:solidFill>
              <a:latin typeface="PT Sans"/>
              <a:ea typeface="PT Sans"/>
              <a:cs typeface="PT Sans"/>
              <a:sym typeface="PT Sans"/>
            </a:endParaRPr>
          </a:p>
          <a:p>
            <a:pPr marL="0" marR="0" lvl="0" indent="0" algn="r" rtl="0">
              <a:spcBef>
                <a:spcPts val="0"/>
              </a:spcBef>
              <a:spcAft>
                <a:spcPts val="0"/>
              </a:spcAft>
              <a:buClr>
                <a:srgbClr val="0B5394"/>
              </a:buClr>
              <a:buSzPts val="2400"/>
              <a:buFont typeface="PT Sans"/>
              <a:buNone/>
            </a:pPr>
            <a:endParaRPr sz="240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a:solidFill>
                <a:schemeClr val="dk1"/>
              </a:solidFill>
              <a:latin typeface="PT Sans"/>
              <a:ea typeface="PT Sans"/>
              <a:cs typeface="PT Sans"/>
              <a:sym typeface="PT Sans"/>
            </a:endParaRPr>
          </a:p>
        </p:txBody>
      </p:sp>
      <p:pic>
        <p:nvPicPr>
          <p:cNvPr id="5" name="Рисунок 4">
            <a:extLst>
              <a:ext uri="{FF2B5EF4-FFF2-40B4-BE49-F238E27FC236}">
                <a16:creationId xmlns:a16="http://schemas.microsoft.com/office/drawing/2014/main" id="{13C1B98D-CC78-97BD-091B-46B466DE556A}"/>
              </a:ext>
            </a:extLst>
          </p:cNvPr>
          <p:cNvPicPr>
            <a:picLocks noChangeAspect="1"/>
          </p:cNvPicPr>
          <p:nvPr/>
        </p:nvPicPr>
        <p:blipFill>
          <a:blip r:embed="rId3"/>
          <a:stretch>
            <a:fillRect/>
          </a:stretch>
        </p:blipFill>
        <p:spPr>
          <a:xfrm>
            <a:off x="243798" y="2571750"/>
            <a:ext cx="2839042" cy="1596896"/>
          </a:xfrm>
          <a:prstGeom prst="rect">
            <a:avLst/>
          </a:prstGeom>
        </p:spPr>
      </p:pic>
      <p:pic>
        <p:nvPicPr>
          <p:cNvPr id="7" name="Рисунок 6">
            <a:extLst>
              <a:ext uri="{FF2B5EF4-FFF2-40B4-BE49-F238E27FC236}">
                <a16:creationId xmlns:a16="http://schemas.microsoft.com/office/drawing/2014/main" id="{756357A5-4C69-4A09-0CF0-3424CCEC62E5}"/>
              </a:ext>
            </a:extLst>
          </p:cNvPr>
          <p:cNvPicPr>
            <a:picLocks noChangeAspect="1"/>
          </p:cNvPicPr>
          <p:nvPr/>
        </p:nvPicPr>
        <p:blipFill>
          <a:blip r:embed="rId4"/>
          <a:stretch>
            <a:fillRect/>
          </a:stretch>
        </p:blipFill>
        <p:spPr>
          <a:xfrm>
            <a:off x="3861255" y="3065258"/>
            <a:ext cx="3643177" cy="1661383"/>
          </a:xfrm>
          <a:prstGeom prst="rect">
            <a:avLst/>
          </a:prstGeom>
        </p:spPr>
      </p:pic>
      <p:pic>
        <p:nvPicPr>
          <p:cNvPr id="9" name="Рисунок 8">
            <a:extLst>
              <a:ext uri="{FF2B5EF4-FFF2-40B4-BE49-F238E27FC236}">
                <a16:creationId xmlns:a16="http://schemas.microsoft.com/office/drawing/2014/main" id="{047A8DDA-0B4E-F87A-491A-6F63AFF8A618}"/>
              </a:ext>
            </a:extLst>
          </p:cNvPr>
          <p:cNvPicPr>
            <a:picLocks noChangeAspect="1"/>
          </p:cNvPicPr>
          <p:nvPr/>
        </p:nvPicPr>
        <p:blipFill>
          <a:blip r:embed="rId5"/>
          <a:stretch>
            <a:fillRect/>
          </a:stretch>
        </p:blipFill>
        <p:spPr>
          <a:xfrm>
            <a:off x="7234088" y="1843808"/>
            <a:ext cx="1460673" cy="145588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body" idx="1"/>
          </p:nvPr>
        </p:nvSpPr>
        <p:spPr>
          <a:xfrm>
            <a:off x="4444778" y="723569"/>
            <a:ext cx="4493571" cy="4357314"/>
          </a:xfrm>
          <a:prstGeom prst="rect">
            <a:avLst/>
          </a:prstGeom>
        </p:spPr>
        <p:txBody>
          <a:bodyPr spcFirstLastPara="1" wrap="square" lIns="91425" tIns="91425" rIns="91425" bIns="91425" anchor="t" anchorCtr="0">
            <a:normAutofit fontScale="85000" lnSpcReduction="20000"/>
          </a:bodyPr>
          <a:lstStyle/>
          <a:p>
            <a:pPr marL="114300" lvl="0" indent="0" algn="r" rtl="0">
              <a:spcBef>
                <a:spcPts val="0"/>
              </a:spcBef>
              <a:spcAft>
                <a:spcPts val="0"/>
              </a:spcAft>
              <a:buClr>
                <a:srgbClr val="666666"/>
              </a:buClr>
              <a:buSzPts val="1800"/>
              <a:buNone/>
            </a:pPr>
            <a:r>
              <a:rPr lang="ru-RU" sz="2200" dirty="0">
                <a:solidFill>
                  <a:schemeClr val="accent2"/>
                </a:solidFill>
                <a:latin typeface="Times New Roman" panose="02020603050405020304" pitchFamily="18" charset="0"/>
                <a:cs typeface="Times New Roman" panose="02020603050405020304" pitchFamily="18" charset="0"/>
              </a:rPr>
              <a:t>Создание уникальной и неповторимой картины по желанию заказчика</a:t>
            </a:r>
          </a:p>
          <a:p>
            <a:pPr marL="114300" lvl="0" indent="0" algn="r" rtl="0">
              <a:spcBef>
                <a:spcPts val="0"/>
              </a:spcBef>
              <a:spcAft>
                <a:spcPts val="0"/>
              </a:spcAft>
              <a:buClr>
                <a:srgbClr val="666666"/>
              </a:buClr>
              <a:buSzPts val="1800"/>
              <a:buNone/>
            </a:pPr>
            <a:endParaRPr lang="ru-RU" sz="22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endParaRPr lang="ru-RU" sz="22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r>
              <a:rPr lang="ru-RU" sz="2200" dirty="0">
                <a:solidFill>
                  <a:schemeClr val="accent2"/>
                </a:solidFill>
                <a:latin typeface="Times New Roman" panose="02020603050405020304" pitchFamily="18" charset="0"/>
                <a:cs typeface="Times New Roman" panose="02020603050405020304" pitchFamily="18" charset="0"/>
              </a:rPr>
              <a:t>Как выглядит пример: «В огромной столовой, за накрытым столом сидел Люциус рука об руку с </a:t>
            </a:r>
            <a:r>
              <a:rPr lang="ru-RU" sz="2200" dirty="0" err="1">
                <a:solidFill>
                  <a:schemeClr val="accent2"/>
                </a:solidFill>
                <a:latin typeface="Times New Roman" panose="02020603050405020304" pitchFamily="18" charset="0"/>
                <a:cs typeface="Times New Roman" panose="02020603050405020304" pitchFamily="18" charset="0"/>
              </a:rPr>
              <a:t>Нарциссой</a:t>
            </a:r>
            <a:r>
              <a:rPr lang="ru-RU" sz="2200" dirty="0">
                <a:solidFill>
                  <a:schemeClr val="accent2"/>
                </a:solidFill>
                <a:latin typeface="Times New Roman" panose="02020603050405020304" pitchFamily="18" charset="0"/>
                <a:cs typeface="Times New Roman" panose="02020603050405020304" pitchFamily="18" charset="0"/>
              </a:rPr>
              <a:t>.  Напускная надменность мужа тётушки очень раздражала </a:t>
            </a:r>
            <a:r>
              <a:rPr lang="ru-RU" sz="2200" dirty="0" err="1">
                <a:solidFill>
                  <a:schemeClr val="accent2"/>
                </a:solidFill>
                <a:latin typeface="Times New Roman" panose="02020603050405020304" pitchFamily="18" charset="0"/>
                <a:cs typeface="Times New Roman" panose="02020603050405020304" pitchFamily="18" charset="0"/>
              </a:rPr>
              <a:t>Веро́нику</a:t>
            </a:r>
            <a:r>
              <a:rPr lang="ru-RU" sz="2200" dirty="0">
                <a:solidFill>
                  <a:schemeClr val="accent2"/>
                </a:solidFill>
                <a:latin typeface="Times New Roman" panose="02020603050405020304" pitchFamily="18" charset="0"/>
                <a:cs typeface="Times New Roman" panose="02020603050405020304" pitchFamily="18" charset="0"/>
              </a:rPr>
              <a:t>, а сейчас так и вообще выбивала из колеи» </a:t>
            </a:r>
          </a:p>
          <a:p>
            <a:pPr marL="114300" lvl="0" indent="0" algn="r" rtl="0">
              <a:spcBef>
                <a:spcPts val="0"/>
              </a:spcBef>
              <a:spcAft>
                <a:spcPts val="0"/>
              </a:spcAft>
              <a:buClr>
                <a:srgbClr val="666666"/>
              </a:buClr>
              <a:buSzPts val="1800"/>
              <a:buNone/>
            </a:pPr>
            <a:endParaRPr lang="ru-RU" sz="22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endParaRPr lang="ru-RU"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endParaRPr lang="ru-RU" sz="11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endParaRPr lang="ru-RU" sz="11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endParaRPr lang="ru-RU" sz="1100" dirty="0">
              <a:solidFill>
                <a:schemeClr val="accent2"/>
              </a:solidFill>
              <a:latin typeface="Times New Roman" panose="02020603050405020304" pitchFamily="18" charset="0"/>
              <a:cs typeface="Times New Roman" panose="02020603050405020304" pitchFamily="18" charset="0"/>
            </a:endParaRPr>
          </a:p>
          <a:p>
            <a:pPr marL="114300" lvl="0" indent="0" algn="r" rtl="0">
              <a:spcBef>
                <a:spcPts val="0"/>
              </a:spcBef>
              <a:spcAft>
                <a:spcPts val="0"/>
              </a:spcAft>
              <a:buClr>
                <a:srgbClr val="666666"/>
              </a:buClr>
              <a:buSzPts val="1800"/>
              <a:buNone/>
            </a:pPr>
            <a:r>
              <a:rPr lang="ru-RU" sz="1100" dirty="0">
                <a:solidFill>
                  <a:schemeClr val="accent2"/>
                </a:solidFill>
                <a:latin typeface="Times New Roman" panose="02020603050405020304" pitchFamily="18" charset="0"/>
                <a:cs typeface="Times New Roman" panose="02020603050405020304" pitchFamily="18" charset="0"/>
              </a:rPr>
              <a:t> отрывок из </a:t>
            </a:r>
            <a:r>
              <a:rPr lang="ru-RU" sz="1100" dirty="0" err="1">
                <a:solidFill>
                  <a:schemeClr val="accent2"/>
                </a:solidFill>
                <a:latin typeface="Times New Roman" panose="02020603050405020304" pitchFamily="18" charset="0"/>
                <a:cs typeface="Times New Roman" panose="02020603050405020304" pitchFamily="18" charset="0"/>
              </a:rPr>
              <a:t>фф</a:t>
            </a:r>
            <a:r>
              <a:rPr lang="ru-RU" sz="1100" dirty="0">
                <a:solidFill>
                  <a:schemeClr val="accent2"/>
                </a:solidFill>
                <a:latin typeface="Times New Roman" panose="02020603050405020304" pitchFamily="18" charset="0"/>
                <a:cs typeface="Times New Roman" panose="02020603050405020304" pitchFamily="18" charset="0"/>
              </a:rPr>
              <a:t> «Где нет темноты»: </a:t>
            </a:r>
            <a:r>
              <a:rPr lang="en" sz="1100" dirty="0">
                <a:solidFill>
                  <a:schemeClr val="accent2"/>
                </a:solidFill>
                <a:latin typeface="Times New Roman" panose="02020603050405020304" pitchFamily="18" charset="0"/>
                <a:cs typeface="Times New Roman" panose="02020603050405020304" pitchFamily="18" charset="0"/>
                <a:hlinkClick r:id="rId3"/>
              </a:rPr>
              <a:t>https://ficbook.net/readfic/12000480/31055693#part_content</a:t>
            </a:r>
            <a:endParaRPr lang="ru-RU" sz="1100" dirty="0">
              <a:solidFill>
                <a:schemeClr val="accent2"/>
              </a:solidFill>
              <a:latin typeface="Times New Roman" panose="02020603050405020304" pitchFamily="18" charset="0"/>
              <a:cs typeface="Times New Roman" panose="02020603050405020304" pitchFamily="18" charset="0"/>
            </a:endParaRPr>
          </a:p>
          <a:p>
            <a:pPr marL="114300" lvl="0" indent="0" algn="l" rtl="0">
              <a:spcBef>
                <a:spcPts val="0"/>
              </a:spcBef>
              <a:spcAft>
                <a:spcPts val="0"/>
              </a:spcAft>
              <a:buClr>
                <a:srgbClr val="666666"/>
              </a:buClr>
              <a:buSzPts val="1800"/>
              <a:buNone/>
            </a:pPr>
            <a:endParaRPr lang="ru-RU" dirty="0">
              <a:solidFill>
                <a:schemeClr val="accent2"/>
              </a:solidFill>
              <a:latin typeface="Times New Roman" panose="02020603050405020304" pitchFamily="18" charset="0"/>
              <a:cs typeface="Times New Roman" panose="02020603050405020304" pitchFamily="18" charset="0"/>
            </a:endParaRPr>
          </a:p>
          <a:p>
            <a:pPr marL="114300" lvl="0" indent="0" algn="l" rtl="0">
              <a:spcBef>
                <a:spcPts val="0"/>
              </a:spcBef>
              <a:spcAft>
                <a:spcPts val="0"/>
              </a:spcAft>
              <a:buClr>
                <a:srgbClr val="666666"/>
              </a:buClr>
              <a:buSzPts val="1800"/>
              <a:buNone/>
            </a:pPr>
            <a:endParaRPr lang="ru-RU" dirty="0">
              <a:solidFill>
                <a:schemeClr val="accent2"/>
              </a:solidFill>
              <a:latin typeface="Times New Roman" panose="02020603050405020304" pitchFamily="18" charset="0"/>
              <a:cs typeface="Times New Roman" panose="02020603050405020304" pitchFamily="18" charset="0"/>
            </a:endParaRPr>
          </a:p>
        </p:txBody>
      </p:sp>
      <p:sp>
        <p:nvSpPr>
          <p:cNvPr id="172" name="Google Shape;172;p28"/>
          <p:cNvSpPr txBox="1"/>
          <p:nvPr/>
        </p:nvSpPr>
        <p:spPr>
          <a:xfrm>
            <a:off x="1794311" y="222636"/>
            <a:ext cx="7101600" cy="646200"/>
          </a:xfrm>
          <a:prstGeom prst="rect">
            <a:avLst/>
          </a:prstGeom>
          <a:noFill/>
          <a:ln>
            <a:noFill/>
          </a:ln>
        </p:spPr>
        <p:txBody>
          <a:bodyPr spcFirstLastPara="1" wrap="square" lIns="68575" tIns="68575" rIns="68575" bIns="68575" anchor="t" anchorCtr="0">
            <a:noAutofit/>
          </a:bodyPr>
          <a:lstStyle/>
          <a:p>
            <a:pPr marL="0" marR="0" lvl="0" indent="0" algn="r" rtl="0">
              <a:spcBef>
                <a:spcPts val="0"/>
              </a:spcBef>
              <a:spcAft>
                <a:spcPts val="0"/>
              </a:spcAft>
              <a:buClr>
                <a:srgbClr val="0B5394"/>
              </a:buClr>
              <a:buSzPts val="2400"/>
              <a:buFont typeface="PT Sans"/>
              <a:buNone/>
            </a:pPr>
            <a:r>
              <a:rPr lang="ru" sz="2400" b="1" dirty="0">
                <a:solidFill>
                  <a:srgbClr val="0B5394"/>
                </a:solidFill>
                <a:latin typeface="PT Sans"/>
                <a:ea typeface="PT Sans"/>
                <a:cs typeface="PT Sans"/>
                <a:sym typeface="PT Sans"/>
              </a:rPr>
              <a:t>Ценность</a:t>
            </a:r>
            <a:endParaRPr sz="2400" dirty="0">
              <a:solidFill>
                <a:srgbClr val="0B5394"/>
              </a:solidFill>
              <a:latin typeface="PT Sans"/>
              <a:ea typeface="PT Sans"/>
              <a:cs typeface="PT Sans"/>
              <a:sym typeface="PT Sans"/>
            </a:endParaRPr>
          </a:p>
          <a:p>
            <a:pPr marL="0" marR="0" lvl="0" indent="0" algn="ctr" rtl="0">
              <a:spcBef>
                <a:spcPts val="0"/>
              </a:spcBef>
              <a:spcAft>
                <a:spcPts val="0"/>
              </a:spcAft>
              <a:buClr>
                <a:schemeClr val="dk1"/>
              </a:buClr>
              <a:buSzPts val="700"/>
              <a:buFont typeface="Calibri"/>
              <a:buNone/>
            </a:pPr>
            <a:endParaRPr sz="700" dirty="0">
              <a:solidFill>
                <a:schemeClr val="dk1"/>
              </a:solidFill>
              <a:latin typeface="PT Sans"/>
              <a:ea typeface="PT Sans"/>
              <a:cs typeface="PT Sans"/>
              <a:sym typeface="PT Sans"/>
            </a:endParaRPr>
          </a:p>
        </p:txBody>
      </p:sp>
      <p:pic>
        <p:nvPicPr>
          <p:cNvPr id="3" name="Рисунок 2">
            <a:extLst>
              <a:ext uri="{FF2B5EF4-FFF2-40B4-BE49-F238E27FC236}">
                <a16:creationId xmlns:a16="http://schemas.microsoft.com/office/drawing/2014/main" id="{782BAFD0-EA5F-C145-B6BD-BBE92EBC86DC}"/>
              </a:ext>
            </a:extLst>
          </p:cNvPr>
          <p:cNvPicPr>
            <a:picLocks noChangeAspect="1"/>
          </p:cNvPicPr>
          <p:nvPr/>
        </p:nvPicPr>
        <p:blipFill>
          <a:blip r:embed="rId4"/>
          <a:stretch>
            <a:fillRect/>
          </a:stretch>
        </p:blipFill>
        <p:spPr>
          <a:xfrm>
            <a:off x="0" y="222636"/>
            <a:ext cx="4594859" cy="459485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9"/>
          <p:cNvSpPr txBox="1">
            <a:spLocks noGrp="1"/>
          </p:cNvSpPr>
          <p:nvPr>
            <p:ph type="title"/>
          </p:nvPr>
        </p:nvSpPr>
        <p:spPr>
          <a:xfrm>
            <a:off x="0" y="0"/>
            <a:ext cx="9260384" cy="572700"/>
          </a:xfrm>
          <a:prstGeom prst="rect">
            <a:avLst/>
          </a:prstGeom>
        </p:spPr>
        <p:txBody>
          <a:bodyPr spcFirstLastPara="1" wrap="square" lIns="91425" tIns="91425" rIns="91425" bIns="91425" anchor="t" anchorCtr="0">
            <a:normAutofit fontScale="90000"/>
          </a:bodyPr>
          <a:lstStyle/>
          <a:p>
            <a:pPr marL="0" lvl="0" indent="0" rtl="0">
              <a:lnSpc>
                <a:spcPct val="115000"/>
              </a:lnSpc>
              <a:spcBef>
                <a:spcPts val="0"/>
              </a:spcBef>
              <a:spcAft>
                <a:spcPts val="0"/>
              </a:spcAft>
              <a:buClr>
                <a:schemeClr val="dk1"/>
              </a:buClr>
              <a:buSzPct val="45833"/>
              <a:buFont typeface="Arial"/>
              <a:buNone/>
            </a:pPr>
            <a:r>
              <a:rPr lang="ru" sz="2400" b="1" dirty="0">
                <a:solidFill>
                  <a:srgbClr val="0B5394"/>
                </a:solidFill>
                <a:latin typeface="PT Sans"/>
                <a:ea typeface="PT Sans"/>
                <a:cs typeface="PT Sans"/>
                <a:sym typeface="PT Sans"/>
              </a:rPr>
              <a:t>Финансовая модель проекта</a:t>
            </a:r>
            <a:endParaRPr sz="2400" b="1" dirty="0">
              <a:solidFill>
                <a:srgbClr val="0B5394"/>
              </a:solidFill>
              <a:latin typeface="PT Sans"/>
              <a:ea typeface="PT Sans"/>
              <a:cs typeface="PT Sans"/>
              <a:sym typeface="PT Sans"/>
            </a:endParaRPr>
          </a:p>
        </p:txBody>
      </p:sp>
      <p:pic>
        <p:nvPicPr>
          <p:cNvPr id="8" name="Рисунок 7">
            <a:extLst>
              <a:ext uri="{FF2B5EF4-FFF2-40B4-BE49-F238E27FC236}">
                <a16:creationId xmlns:a16="http://schemas.microsoft.com/office/drawing/2014/main" id="{5FDC27BB-7813-8571-AE4B-9456E917505B}"/>
              </a:ext>
            </a:extLst>
          </p:cNvPr>
          <p:cNvPicPr>
            <a:picLocks noChangeAspect="1"/>
          </p:cNvPicPr>
          <p:nvPr/>
        </p:nvPicPr>
        <p:blipFill>
          <a:blip r:embed="rId3"/>
          <a:stretch>
            <a:fillRect/>
          </a:stretch>
        </p:blipFill>
        <p:spPr>
          <a:xfrm>
            <a:off x="143123" y="1063993"/>
            <a:ext cx="8857754" cy="33092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0"/>
          <p:cNvSpPr txBox="1">
            <a:spLocks noGrp="1"/>
          </p:cNvSpPr>
          <p:nvPr>
            <p:ph type="body" idx="1"/>
          </p:nvPr>
        </p:nvSpPr>
        <p:spPr>
          <a:xfrm>
            <a:off x="311700" y="863550"/>
            <a:ext cx="3999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ru-RU" sz="2400" dirty="0">
                <a:solidFill>
                  <a:schemeClr val="accent2"/>
                </a:solidFill>
                <a:latin typeface="Times New Roman" panose="02020603050405020304" pitchFamily="18" charset="0"/>
                <a:cs typeface="Times New Roman" panose="02020603050405020304" pitchFamily="18" charset="0"/>
              </a:rPr>
              <a:t>Собственные средства </a:t>
            </a:r>
            <a:endParaRPr sz="2400" dirty="0">
              <a:solidFill>
                <a:schemeClr val="accent2"/>
              </a:solidFill>
              <a:latin typeface="Times New Roman" panose="02020603050405020304" pitchFamily="18" charset="0"/>
              <a:cs typeface="Times New Roman" panose="02020603050405020304" pitchFamily="18" charset="0"/>
            </a:endParaRPr>
          </a:p>
        </p:txBody>
      </p:sp>
      <p:sp>
        <p:nvSpPr>
          <p:cNvPr id="3" name="Текст 2">
            <a:extLst>
              <a:ext uri="{FF2B5EF4-FFF2-40B4-BE49-F238E27FC236}">
                <a16:creationId xmlns:a16="http://schemas.microsoft.com/office/drawing/2014/main" id="{8C7F17F4-C3EC-8AA0-3F0E-F239BF4950F2}"/>
              </a:ext>
            </a:extLst>
          </p:cNvPr>
          <p:cNvSpPr>
            <a:spLocks noGrp="1"/>
          </p:cNvSpPr>
          <p:nvPr>
            <p:ph type="body" idx="2"/>
          </p:nvPr>
        </p:nvSpPr>
        <p:spPr>
          <a:xfrm>
            <a:off x="4847869" y="863550"/>
            <a:ext cx="3999900" cy="3416400"/>
          </a:xfrm>
        </p:spPr>
        <p:txBody>
          <a:bodyPr/>
          <a:lstStyle/>
          <a:p>
            <a:pPr marL="139700" indent="0" algn="ctr">
              <a:buNone/>
            </a:pPr>
            <a:r>
              <a:rPr lang="ru-RU" sz="2400" dirty="0">
                <a:solidFill>
                  <a:schemeClr val="accent2"/>
                </a:solidFill>
                <a:latin typeface="Times New Roman" panose="02020603050405020304" pitchFamily="18" charset="0"/>
                <a:cs typeface="Times New Roman" panose="02020603050405020304" pitchFamily="18" charset="0"/>
              </a:rPr>
              <a:t>Кредит</a:t>
            </a:r>
            <a:r>
              <a:rPr lang="ru-RU" dirty="0"/>
              <a:t> </a:t>
            </a:r>
          </a:p>
        </p:txBody>
      </p:sp>
      <p:sp>
        <p:nvSpPr>
          <p:cNvPr id="184" name="Google Shape;184;p30"/>
          <p:cNvSpPr txBox="1"/>
          <p:nvPr/>
        </p:nvSpPr>
        <p:spPr>
          <a:xfrm>
            <a:off x="1480550" y="140401"/>
            <a:ext cx="7101600" cy="556500"/>
          </a:xfrm>
          <a:prstGeom prst="rect">
            <a:avLst/>
          </a:prstGeom>
          <a:noFill/>
          <a:ln>
            <a:noFill/>
          </a:ln>
        </p:spPr>
        <p:txBody>
          <a:bodyPr spcFirstLastPara="1" wrap="square" lIns="68575" tIns="68575" rIns="68575" bIns="68575" anchor="t" anchorCtr="0">
            <a:noAutofit/>
          </a:bodyPr>
          <a:lstStyle/>
          <a:p>
            <a:pPr marL="0" marR="0" lvl="0" indent="0" algn="r" rtl="0">
              <a:lnSpc>
                <a:spcPct val="100000"/>
              </a:lnSpc>
              <a:spcBef>
                <a:spcPts val="0"/>
              </a:spcBef>
              <a:spcAft>
                <a:spcPts val="0"/>
              </a:spcAft>
              <a:buClr>
                <a:srgbClr val="0B5394"/>
              </a:buClr>
              <a:buSzPts val="2400"/>
              <a:buFont typeface="PT Sans"/>
              <a:buNone/>
            </a:pPr>
            <a:r>
              <a:rPr lang="ru" sz="2400" b="1">
                <a:solidFill>
                  <a:srgbClr val="0B5394"/>
                </a:solidFill>
                <a:latin typeface="PT Sans"/>
                <a:ea typeface="PT Sans"/>
                <a:cs typeface="PT Sans"/>
                <a:sym typeface="PT Sans"/>
              </a:rPr>
              <a:t>Предполагаемые источники финансирования</a:t>
            </a:r>
            <a:endParaRPr sz="700">
              <a:solidFill>
                <a:schemeClr val="dk1"/>
              </a:solidFill>
              <a:latin typeface="PT Sans"/>
              <a:ea typeface="PT Sans"/>
              <a:cs typeface="PT Sans"/>
              <a:sym typeface="PT Sans"/>
            </a:endParaRPr>
          </a:p>
        </p:txBody>
      </p:sp>
      <p:pic>
        <p:nvPicPr>
          <p:cNvPr id="6" name="Рисунок 5">
            <a:extLst>
              <a:ext uri="{FF2B5EF4-FFF2-40B4-BE49-F238E27FC236}">
                <a16:creationId xmlns:a16="http://schemas.microsoft.com/office/drawing/2014/main" id="{6CEEBB53-C02E-B90B-2B2E-B954FD912A3B}"/>
              </a:ext>
            </a:extLst>
          </p:cNvPr>
          <p:cNvPicPr>
            <a:picLocks noChangeAspect="1"/>
          </p:cNvPicPr>
          <p:nvPr/>
        </p:nvPicPr>
        <p:blipFill>
          <a:blip r:embed="rId3"/>
          <a:stretch>
            <a:fillRect/>
          </a:stretch>
        </p:blipFill>
        <p:spPr>
          <a:xfrm>
            <a:off x="577132" y="1549344"/>
            <a:ext cx="3863006" cy="2897255"/>
          </a:xfrm>
          <a:prstGeom prst="rect">
            <a:avLst/>
          </a:prstGeom>
        </p:spPr>
      </p:pic>
      <p:pic>
        <p:nvPicPr>
          <p:cNvPr id="8" name="Рисунок 7">
            <a:extLst>
              <a:ext uri="{FF2B5EF4-FFF2-40B4-BE49-F238E27FC236}">
                <a16:creationId xmlns:a16="http://schemas.microsoft.com/office/drawing/2014/main" id="{EEC39B76-22E4-B861-61C1-0B5831F37E2B}"/>
              </a:ext>
            </a:extLst>
          </p:cNvPr>
          <p:cNvPicPr>
            <a:picLocks noChangeAspect="1"/>
          </p:cNvPicPr>
          <p:nvPr/>
        </p:nvPicPr>
        <p:blipFill>
          <a:blip r:embed="rId4"/>
          <a:stretch>
            <a:fillRect/>
          </a:stretch>
        </p:blipFill>
        <p:spPr>
          <a:xfrm>
            <a:off x="5111584" y="1351284"/>
            <a:ext cx="3541023" cy="33200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2"/>
          <p:cNvSpPr txBox="1">
            <a:spLocks noGrp="1"/>
          </p:cNvSpPr>
          <p:nvPr>
            <p:ph type="title"/>
          </p:nvPr>
        </p:nvSpPr>
        <p:spPr>
          <a:xfrm>
            <a:off x="623400" y="-50648"/>
            <a:ext cx="8520600" cy="572700"/>
          </a:xfrm>
          <a:prstGeom prst="rect">
            <a:avLst/>
          </a:prstGeom>
          <a:noFill/>
          <a:ln>
            <a:noFill/>
          </a:ln>
        </p:spPr>
        <p:txBody>
          <a:bodyPr spcFirstLastPara="1" wrap="square" lIns="68575" tIns="68575" rIns="68575" bIns="68575" anchor="t" anchorCtr="0">
            <a:noAutofit/>
          </a:bodyPr>
          <a:lstStyle/>
          <a:p>
            <a:pPr marL="0" lvl="0" indent="0" algn="r" rtl="0">
              <a:lnSpc>
                <a:spcPct val="90000"/>
              </a:lnSpc>
              <a:spcBef>
                <a:spcPts val="0"/>
              </a:spcBef>
              <a:spcAft>
                <a:spcPts val="0"/>
              </a:spcAft>
              <a:buClr>
                <a:srgbClr val="1E4E79"/>
              </a:buClr>
              <a:buSzPts val="2100"/>
              <a:buFont typeface="Franklin Gothic"/>
              <a:buNone/>
            </a:pPr>
            <a:r>
              <a:rPr lang="ru" sz="2400" b="1" dirty="0">
                <a:solidFill>
                  <a:srgbClr val="0B5394"/>
                </a:solidFill>
                <a:latin typeface="PT Sans"/>
                <a:ea typeface="PT Sans"/>
                <a:cs typeface="PT Sans"/>
                <a:sym typeface="PT Sans"/>
              </a:rPr>
              <a:t>Команда проекта</a:t>
            </a:r>
            <a:endParaRPr sz="2400" b="1" dirty="0">
              <a:solidFill>
                <a:srgbClr val="0B5394"/>
              </a:solidFill>
              <a:latin typeface="PT Sans"/>
              <a:ea typeface="PT Sans"/>
              <a:cs typeface="PT Sans"/>
              <a:sym typeface="PT Sans"/>
            </a:endParaRPr>
          </a:p>
        </p:txBody>
      </p:sp>
      <p:sp>
        <p:nvSpPr>
          <p:cNvPr id="196" name="Google Shape;196;p32"/>
          <p:cNvSpPr/>
          <p:nvPr/>
        </p:nvSpPr>
        <p:spPr>
          <a:xfrm>
            <a:off x="-154605" y="2151506"/>
            <a:ext cx="2677139" cy="230080"/>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Иванова Анастасия Дмитриевна</a:t>
            </a:r>
            <a:endParaRPr sz="1200" dirty="0">
              <a:solidFill>
                <a:schemeClr val="dk1"/>
              </a:solidFill>
              <a:latin typeface="Times New Roman" pitchFamily="18" charset="0"/>
              <a:ea typeface="Calibri"/>
              <a:cs typeface="Times New Roman" pitchFamily="18" charset="0"/>
              <a:sym typeface="Calibri"/>
            </a:endParaRPr>
          </a:p>
        </p:txBody>
      </p:sp>
      <p:sp>
        <p:nvSpPr>
          <p:cNvPr id="197" name="Google Shape;197;p32"/>
          <p:cNvSpPr/>
          <p:nvPr/>
        </p:nvSpPr>
        <p:spPr>
          <a:xfrm>
            <a:off x="-17037" y="2281910"/>
            <a:ext cx="1642869" cy="230700"/>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Капитан команды.</a:t>
            </a:r>
            <a:endParaRPr sz="1200" b="1" dirty="0">
              <a:solidFill>
                <a:srgbClr val="003462"/>
              </a:solidFill>
              <a:latin typeface="Times New Roman" pitchFamily="18" charset="0"/>
              <a:ea typeface="Calibri"/>
              <a:cs typeface="Times New Roman" pitchFamily="18" charset="0"/>
              <a:sym typeface="Calibri"/>
            </a:endParaRPr>
          </a:p>
        </p:txBody>
      </p:sp>
      <p:sp>
        <p:nvSpPr>
          <p:cNvPr id="199" name="Google Shape;199;p32"/>
          <p:cNvSpPr/>
          <p:nvPr/>
        </p:nvSpPr>
        <p:spPr>
          <a:xfrm>
            <a:off x="4221414" y="618151"/>
            <a:ext cx="2886216" cy="447811"/>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Синельников Алексей Васильевич</a:t>
            </a:r>
            <a:endParaRPr sz="1200" dirty="0">
              <a:solidFill>
                <a:schemeClr val="dk1"/>
              </a:solidFill>
              <a:latin typeface="Times New Roman" pitchFamily="18" charset="0"/>
              <a:ea typeface="Calibri"/>
              <a:cs typeface="Times New Roman" pitchFamily="18" charset="0"/>
              <a:sym typeface="Calibri"/>
            </a:endParaRPr>
          </a:p>
        </p:txBody>
      </p:sp>
      <p:sp>
        <p:nvSpPr>
          <p:cNvPr id="200" name="Google Shape;200;p32"/>
          <p:cNvSpPr/>
          <p:nvPr/>
        </p:nvSpPr>
        <p:spPr>
          <a:xfrm>
            <a:off x="4410206" y="1127279"/>
            <a:ext cx="1815049" cy="230700"/>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Наставник команды.</a:t>
            </a:r>
          </a:p>
        </p:txBody>
      </p:sp>
      <p:sp>
        <p:nvSpPr>
          <p:cNvPr id="202" name="Google Shape;202;p32"/>
          <p:cNvSpPr/>
          <p:nvPr/>
        </p:nvSpPr>
        <p:spPr>
          <a:xfrm>
            <a:off x="6747788" y="2424606"/>
            <a:ext cx="2374445" cy="292682"/>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Шибанова Оксана Алексеевна</a:t>
            </a:r>
            <a:endParaRPr sz="1200" dirty="0">
              <a:solidFill>
                <a:schemeClr val="dk1"/>
              </a:solidFill>
              <a:latin typeface="Times New Roman" pitchFamily="18" charset="0"/>
              <a:ea typeface="Calibri"/>
              <a:cs typeface="Times New Roman" pitchFamily="18" charset="0"/>
              <a:sym typeface="Calibri"/>
            </a:endParaRPr>
          </a:p>
        </p:txBody>
      </p:sp>
      <p:sp>
        <p:nvSpPr>
          <p:cNvPr id="203" name="Google Shape;203;p32"/>
          <p:cNvSpPr/>
          <p:nvPr/>
        </p:nvSpPr>
        <p:spPr>
          <a:xfrm>
            <a:off x="6854560" y="2607599"/>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RU" sz="1200" b="1" dirty="0">
                <a:solidFill>
                  <a:srgbClr val="003462"/>
                </a:solidFill>
                <a:latin typeface="Times New Roman" pitchFamily="18" charset="0"/>
                <a:ea typeface="Calibri"/>
                <a:cs typeface="Times New Roman" pitchFamily="18" charset="0"/>
                <a:sym typeface="Calibri"/>
              </a:rPr>
              <a:t>Аналитик - стратег</a:t>
            </a:r>
          </a:p>
        </p:txBody>
      </p:sp>
      <p:sp>
        <p:nvSpPr>
          <p:cNvPr id="205" name="Google Shape;205;p32"/>
          <p:cNvSpPr/>
          <p:nvPr/>
        </p:nvSpPr>
        <p:spPr>
          <a:xfrm>
            <a:off x="54184" y="4820769"/>
            <a:ext cx="2376829" cy="451259"/>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Логвинова Виктория Олеговна</a:t>
            </a:r>
            <a:endParaRPr sz="1200" dirty="0">
              <a:solidFill>
                <a:schemeClr val="dk1"/>
              </a:solidFill>
              <a:latin typeface="Times New Roman" pitchFamily="18" charset="0"/>
              <a:ea typeface="Calibri"/>
              <a:cs typeface="Times New Roman" pitchFamily="18" charset="0"/>
              <a:sym typeface="Calibri"/>
            </a:endParaRPr>
          </a:p>
        </p:txBody>
      </p:sp>
      <p:sp>
        <p:nvSpPr>
          <p:cNvPr id="206" name="Google Shape;206;p32"/>
          <p:cNvSpPr/>
          <p:nvPr/>
        </p:nvSpPr>
        <p:spPr>
          <a:xfrm>
            <a:off x="162148" y="4935128"/>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RU" sz="1200" b="1" dirty="0">
                <a:solidFill>
                  <a:srgbClr val="003462"/>
                </a:solidFill>
                <a:latin typeface="Times New Roman" pitchFamily="18" charset="0"/>
                <a:ea typeface="Calibri"/>
                <a:cs typeface="Times New Roman" pitchFamily="18" charset="0"/>
                <a:sym typeface="Calibri"/>
              </a:rPr>
              <a:t>Генератор идей</a:t>
            </a:r>
          </a:p>
        </p:txBody>
      </p:sp>
      <p:sp>
        <p:nvSpPr>
          <p:cNvPr id="208" name="Google Shape;208;p32"/>
          <p:cNvSpPr/>
          <p:nvPr/>
        </p:nvSpPr>
        <p:spPr>
          <a:xfrm>
            <a:off x="4338472" y="3220534"/>
            <a:ext cx="2687796" cy="230701"/>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Курмелёв Александр Степанович</a:t>
            </a:r>
            <a:endParaRPr sz="1200" dirty="0">
              <a:solidFill>
                <a:schemeClr val="dk1"/>
              </a:solidFill>
              <a:latin typeface="Times New Roman" pitchFamily="18" charset="0"/>
              <a:ea typeface="Calibri"/>
              <a:cs typeface="Times New Roman" pitchFamily="18" charset="0"/>
              <a:sym typeface="Calibri"/>
            </a:endParaRPr>
          </a:p>
        </p:txBody>
      </p:sp>
      <p:sp>
        <p:nvSpPr>
          <p:cNvPr id="209" name="Google Shape;209;p32"/>
          <p:cNvSpPr/>
          <p:nvPr/>
        </p:nvSpPr>
        <p:spPr>
          <a:xfrm>
            <a:off x="4377278" y="3468994"/>
            <a:ext cx="3000187" cy="230700"/>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Освещение технической сферы проекта</a:t>
            </a:r>
            <a:endParaRPr sz="1200" b="1" dirty="0">
              <a:solidFill>
                <a:srgbClr val="003462"/>
              </a:solidFill>
              <a:latin typeface="Times New Roman" pitchFamily="18" charset="0"/>
              <a:ea typeface="Calibri"/>
              <a:cs typeface="Times New Roman" pitchFamily="18" charset="0"/>
              <a:sym typeface="Calibri"/>
            </a:endParaRPr>
          </a:p>
        </p:txBody>
      </p:sp>
      <p:sp>
        <p:nvSpPr>
          <p:cNvPr id="211" name="Google Shape;211;p32"/>
          <p:cNvSpPr/>
          <p:nvPr/>
        </p:nvSpPr>
        <p:spPr>
          <a:xfrm>
            <a:off x="7107630" y="4791789"/>
            <a:ext cx="1911837" cy="200926"/>
          </a:xfrm>
          <a:prstGeom prst="rect">
            <a:avLst/>
          </a:prstGeom>
          <a:noFill/>
          <a:ln>
            <a:noFill/>
          </a:ln>
        </p:spPr>
        <p:txBody>
          <a:bodyPr spcFirstLastPara="1" wrap="square" lIns="48975" tIns="24475" rIns="48975" bIns="24475" anchor="t" anchorCtr="0">
            <a:noAutofit/>
          </a:bodyPr>
          <a:lstStyle/>
          <a:p>
            <a:pPr marL="0" marR="0" lvl="0" indent="0" algn="ctr" rtl="0">
              <a:spcBef>
                <a:spcPts val="0"/>
              </a:spcBef>
              <a:spcAft>
                <a:spcPts val="0"/>
              </a:spcAft>
              <a:buNone/>
            </a:pPr>
            <a:r>
              <a:rPr lang="ru" sz="1200" b="1" dirty="0">
                <a:solidFill>
                  <a:srgbClr val="003462"/>
                </a:solidFill>
                <a:latin typeface="Times New Roman" pitchFamily="18" charset="0"/>
                <a:ea typeface="Calibri"/>
                <a:cs typeface="Times New Roman" pitchFamily="18" charset="0"/>
                <a:sym typeface="Calibri"/>
              </a:rPr>
              <a:t>Беляева Яна Андреевна</a:t>
            </a:r>
            <a:endParaRPr sz="1200" dirty="0">
              <a:solidFill>
                <a:schemeClr val="dk1"/>
              </a:solidFill>
              <a:latin typeface="Times New Roman" pitchFamily="18" charset="0"/>
              <a:ea typeface="Calibri"/>
              <a:cs typeface="Times New Roman" pitchFamily="18" charset="0"/>
              <a:sym typeface="Calibri"/>
            </a:endParaRPr>
          </a:p>
        </p:txBody>
      </p:sp>
      <p:sp>
        <p:nvSpPr>
          <p:cNvPr id="212" name="Google Shape;212;p32"/>
          <p:cNvSpPr/>
          <p:nvPr/>
        </p:nvSpPr>
        <p:spPr>
          <a:xfrm>
            <a:off x="7107630" y="4912800"/>
            <a:ext cx="2160900" cy="230700"/>
          </a:xfrm>
          <a:prstGeom prst="rect">
            <a:avLst/>
          </a:prstGeom>
          <a:noFill/>
          <a:ln>
            <a:noFill/>
          </a:ln>
        </p:spPr>
        <p:txBody>
          <a:bodyPr spcFirstLastPara="1" wrap="square" lIns="48975" tIns="24475" rIns="48975" bIns="24475" anchor="t" anchorCtr="0">
            <a:noAutofit/>
          </a:bodyPr>
          <a:lstStyle/>
          <a:p>
            <a:pPr marL="0" marR="0" lvl="0" indent="0" algn="l" rtl="0">
              <a:spcBef>
                <a:spcPts val="0"/>
              </a:spcBef>
              <a:spcAft>
                <a:spcPts val="0"/>
              </a:spcAft>
              <a:buNone/>
            </a:pPr>
            <a:r>
              <a:rPr lang="ru-RU" sz="1200" b="1" dirty="0">
                <a:solidFill>
                  <a:srgbClr val="003462"/>
                </a:solidFill>
                <a:latin typeface="Times New Roman" pitchFamily="18" charset="0"/>
                <a:ea typeface="Calibri"/>
                <a:cs typeface="Times New Roman" pitchFamily="18" charset="0"/>
                <a:sym typeface="Calibri"/>
              </a:rPr>
              <a:t>Специалист в </a:t>
            </a:r>
            <a:r>
              <a:rPr lang="en-US" sz="1200" b="1" dirty="0">
                <a:solidFill>
                  <a:srgbClr val="003462"/>
                </a:solidFill>
                <a:latin typeface="Times New Roman" pitchFamily="18" charset="0"/>
                <a:ea typeface="Calibri"/>
                <a:cs typeface="Times New Roman" pitchFamily="18" charset="0"/>
                <a:sym typeface="Calibri"/>
              </a:rPr>
              <a:t>SMM-</a:t>
            </a:r>
            <a:r>
              <a:rPr lang="ru-RU" sz="1200" b="1" dirty="0">
                <a:solidFill>
                  <a:srgbClr val="003462"/>
                </a:solidFill>
                <a:latin typeface="Times New Roman" pitchFamily="18" charset="0"/>
                <a:ea typeface="Calibri"/>
                <a:cs typeface="Times New Roman" pitchFamily="18" charset="0"/>
                <a:sym typeface="Calibri"/>
              </a:rPr>
              <a:t>сфере</a:t>
            </a:r>
          </a:p>
        </p:txBody>
      </p:sp>
      <p:pic>
        <p:nvPicPr>
          <p:cNvPr id="5" name="Рисунок 4">
            <a:extLst>
              <a:ext uri="{FF2B5EF4-FFF2-40B4-BE49-F238E27FC236}">
                <a16:creationId xmlns:a16="http://schemas.microsoft.com/office/drawing/2014/main" id="{2F9BC929-412C-622D-6E71-8093B2EF4558}"/>
              </a:ext>
            </a:extLst>
          </p:cNvPr>
          <p:cNvPicPr>
            <a:picLocks noChangeAspect="1"/>
          </p:cNvPicPr>
          <p:nvPr/>
        </p:nvPicPr>
        <p:blipFill>
          <a:blip r:embed="rId3"/>
          <a:stretch>
            <a:fillRect/>
          </a:stretch>
        </p:blipFill>
        <p:spPr>
          <a:xfrm rot="5400000">
            <a:off x="-177042" y="200959"/>
            <a:ext cx="2206935" cy="1789079"/>
          </a:xfrm>
          <a:prstGeom prst="rect">
            <a:avLst/>
          </a:prstGeom>
        </p:spPr>
      </p:pic>
      <p:pic>
        <p:nvPicPr>
          <p:cNvPr id="7" name="Рисунок 6">
            <a:extLst>
              <a:ext uri="{FF2B5EF4-FFF2-40B4-BE49-F238E27FC236}">
                <a16:creationId xmlns:a16="http://schemas.microsoft.com/office/drawing/2014/main" id="{D39A20C9-7590-577D-0276-586A4883944B}"/>
              </a:ext>
            </a:extLst>
          </p:cNvPr>
          <p:cNvPicPr>
            <a:picLocks noChangeAspect="1"/>
          </p:cNvPicPr>
          <p:nvPr/>
        </p:nvPicPr>
        <p:blipFill>
          <a:blip r:embed="rId4"/>
          <a:stretch>
            <a:fillRect/>
          </a:stretch>
        </p:blipFill>
        <p:spPr>
          <a:xfrm>
            <a:off x="7276659" y="340313"/>
            <a:ext cx="1573781" cy="2098374"/>
          </a:xfrm>
          <a:prstGeom prst="rect">
            <a:avLst/>
          </a:prstGeom>
        </p:spPr>
      </p:pic>
      <p:pic>
        <p:nvPicPr>
          <p:cNvPr id="9" name="Рисунок 8">
            <a:extLst>
              <a:ext uri="{FF2B5EF4-FFF2-40B4-BE49-F238E27FC236}">
                <a16:creationId xmlns:a16="http://schemas.microsoft.com/office/drawing/2014/main" id="{3F905672-B66C-A12A-4C20-E8FF6D407DE2}"/>
              </a:ext>
            </a:extLst>
          </p:cNvPr>
          <p:cNvPicPr>
            <a:picLocks noChangeAspect="1"/>
          </p:cNvPicPr>
          <p:nvPr/>
        </p:nvPicPr>
        <p:blipFill>
          <a:blip r:embed="rId5"/>
          <a:stretch>
            <a:fillRect/>
          </a:stretch>
        </p:blipFill>
        <p:spPr>
          <a:xfrm>
            <a:off x="79031" y="2498829"/>
            <a:ext cx="1752248" cy="2336331"/>
          </a:xfrm>
          <a:prstGeom prst="rect">
            <a:avLst/>
          </a:prstGeom>
        </p:spPr>
      </p:pic>
      <p:pic>
        <p:nvPicPr>
          <p:cNvPr id="11" name="Рисунок 10">
            <a:extLst>
              <a:ext uri="{FF2B5EF4-FFF2-40B4-BE49-F238E27FC236}">
                <a16:creationId xmlns:a16="http://schemas.microsoft.com/office/drawing/2014/main" id="{407ACB05-9AE0-3C9F-53C1-2C696AAF5CAD}"/>
              </a:ext>
            </a:extLst>
          </p:cNvPr>
          <p:cNvPicPr>
            <a:picLocks noChangeAspect="1"/>
          </p:cNvPicPr>
          <p:nvPr/>
        </p:nvPicPr>
        <p:blipFill>
          <a:blip r:embed="rId6"/>
          <a:stretch>
            <a:fillRect/>
          </a:stretch>
        </p:blipFill>
        <p:spPr>
          <a:xfrm>
            <a:off x="7458167" y="2829648"/>
            <a:ext cx="1459826" cy="1946434"/>
          </a:xfrm>
          <a:prstGeom prst="rect">
            <a:avLst/>
          </a:prstGeom>
        </p:spPr>
      </p:pic>
      <p:pic>
        <p:nvPicPr>
          <p:cNvPr id="13" name="Рисунок 12">
            <a:extLst>
              <a:ext uri="{FF2B5EF4-FFF2-40B4-BE49-F238E27FC236}">
                <a16:creationId xmlns:a16="http://schemas.microsoft.com/office/drawing/2014/main" id="{DF0A2BF0-EE9F-B098-A0AD-17C6F5A0450E}"/>
              </a:ext>
            </a:extLst>
          </p:cNvPr>
          <p:cNvPicPr>
            <a:picLocks noChangeAspect="1"/>
          </p:cNvPicPr>
          <p:nvPr/>
        </p:nvPicPr>
        <p:blipFill>
          <a:blip r:embed="rId7"/>
          <a:stretch>
            <a:fillRect/>
          </a:stretch>
        </p:blipFill>
        <p:spPr>
          <a:xfrm>
            <a:off x="2600042" y="2217840"/>
            <a:ext cx="1810818" cy="2717288"/>
          </a:xfrm>
          <a:prstGeom prst="rect">
            <a:avLst/>
          </a:prstGeom>
        </p:spPr>
      </p:pic>
      <p:pic>
        <p:nvPicPr>
          <p:cNvPr id="15" name="Рисунок 14">
            <a:extLst>
              <a:ext uri="{FF2B5EF4-FFF2-40B4-BE49-F238E27FC236}">
                <a16:creationId xmlns:a16="http://schemas.microsoft.com/office/drawing/2014/main" id="{ABEA1D7A-9FF1-2445-85AB-E0E7A14463B3}"/>
              </a:ext>
            </a:extLst>
          </p:cNvPr>
          <p:cNvPicPr>
            <a:picLocks noChangeAspect="1"/>
          </p:cNvPicPr>
          <p:nvPr/>
        </p:nvPicPr>
        <p:blipFill>
          <a:blip r:embed="rId8"/>
          <a:stretch>
            <a:fillRect/>
          </a:stretch>
        </p:blipFill>
        <p:spPr>
          <a:xfrm>
            <a:off x="2564678" y="153778"/>
            <a:ext cx="1845528" cy="18487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5" name="Рисунок 4">
            <a:extLst>
              <a:ext uri="{FF2B5EF4-FFF2-40B4-BE49-F238E27FC236}">
                <a16:creationId xmlns:a16="http://schemas.microsoft.com/office/drawing/2014/main" id="{DA831B93-199B-2FAD-03AC-B48A2EC81CE7}"/>
              </a:ext>
            </a:extLst>
          </p:cNvPr>
          <p:cNvPicPr>
            <a:picLocks noChangeAspect="1"/>
          </p:cNvPicPr>
          <p:nvPr/>
        </p:nvPicPr>
        <p:blipFill>
          <a:blip r:embed="rId3"/>
          <a:stretch>
            <a:fillRect/>
          </a:stretch>
        </p:blipFill>
        <p:spPr>
          <a:xfrm>
            <a:off x="0" y="6858"/>
            <a:ext cx="9144000" cy="5193295"/>
          </a:xfrm>
          <a:prstGeom prst="rect">
            <a:avLst/>
          </a:prstGeom>
        </p:spPr>
      </p:pic>
      <p:grpSp>
        <p:nvGrpSpPr>
          <p:cNvPr id="58" name="Google Shape;58;p14"/>
          <p:cNvGrpSpPr/>
          <p:nvPr/>
        </p:nvGrpSpPr>
        <p:grpSpPr>
          <a:xfrm>
            <a:off x="0" y="519376"/>
            <a:ext cx="1968705" cy="72900"/>
            <a:chOff x="0" y="692501"/>
            <a:chExt cx="2624940" cy="97200"/>
          </a:xfrm>
        </p:grpSpPr>
        <p:sp>
          <p:nvSpPr>
            <p:cNvPr id="59" name="Google Shape;59;p14"/>
            <p:cNvSpPr/>
            <p:nvPr/>
          </p:nvSpPr>
          <p:spPr>
            <a:xfrm>
              <a:off x="0" y="692501"/>
              <a:ext cx="1294500" cy="97200"/>
            </a:xfrm>
            <a:prstGeom prst="rect">
              <a:avLst/>
            </a:prstGeom>
            <a:solidFill>
              <a:srgbClr val="FBB3C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0" name="Google Shape;60;p14"/>
            <p:cNvSpPr/>
            <p:nvPr/>
          </p:nvSpPr>
          <p:spPr>
            <a:xfrm>
              <a:off x="336583" y="692501"/>
              <a:ext cx="1294500" cy="97200"/>
            </a:xfrm>
            <a:prstGeom prst="rect">
              <a:avLst/>
            </a:prstGeom>
            <a:solidFill>
              <a:srgbClr val="9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1" name="Google Shape;61;p14"/>
            <p:cNvSpPr/>
            <p:nvPr/>
          </p:nvSpPr>
          <p:spPr>
            <a:xfrm>
              <a:off x="673166" y="692501"/>
              <a:ext cx="1294500" cy="972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2" name="Google Shape;62;p14"/>
            <p:cNvSpPr/>
            <p:nvPr/>
          </p:nvSpPr>
          <p:spPr>
            <a:xfrm>
              <a:off x="993857" y="692501"/>
              <a:ext cx="1294500" cy="972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sp>
          <p:nvSpPr>
            <p:cNvPr id="63" name="Google Shape;63;p14"/>
            <p:cNvSpPr/>
            <p:nvPr/>
          </p:nvSpPr>
          <p:spPr>
            <a:xfrm>
              <a:off x="1330440" y="692501"/>
              <a:ext cx="1294500" cy="97200"/>
            </a:xfrm>
            <a:prstGeom prst="rect">
              <a:avLst/>
            </a:prstGeom>
            <a:solidFill>
              <a:srgbClr val="B5D8E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Helvetica Neue"/>
                <a:buNone/>
              </a:pPr>
              <a:endParaRPr sz="1400" b="0" i="0" u="none" strike="noStrike" cap="none">
                <a:solidFill>
                  <a:srgbClr val="000000"/>
                </a:solidFill>
                <a:latin typeface="Helvetica Neue"/>
                <a:ea typeface="Helvetica Neue"/>
                <a:cs typeface="Helvetica Neue"/>
                <a:sym typeface="Helvetica Neue"/>
              </a:endParaRPr>
            </a:p>
          </p:txBody>
        </p:sp>
      </p:grpSp>
      <p:pic>
        <p:nvPicPr>
          <p:cNvPr id="64" name="Google Shape;64;p14"/>
          <p:cNvPicPr preferRelativeResize="0"/>
          <p:nvPr/>
        </p:nvPicPr>
        <p:blipFill rotWithShape="1">
          <a:blip r:embed="rId4">
            <a:alphaModFix/>
          </a:blip>
          <a:srcRect/>
          <a:stretch/>
        </p:blipFill>
        <p:spPr>
          <a:xfrm>
            <a:off x="7533578" y="4604526"/>
            <a:ext cx="1608939" cy="735811"/>
          </a:xfrm>
          <a:prstGeom prst="rect">
            <a:avLst/>
          </a:prstGeom>
          <a:noFill/>
          <a:ln>
            <a:noFill/>
          </a:ln>
        </p:spPr>
      </p:pic>
      <p:pic>
        <p:nvPicPr>
          <p:cNvPr id="66" name="Google Shape;66;p14"/>
          <p:cNvPicPr preferRelativeResize="0"/>
          <p:nvPr/>
        </p:nvPicPr>
        <p:blipFill>
          <a:blip r:embed="rId5">
            <a:alphaModFix/>
          </a:blip>
          <a:stretch>
            <a:fillRect/>
          </a:stretch>
        </p:blipFill>
        <p:spPr>
          <a:xfrm>
            <a:off x="3711600" y="124500"/>
            <a:ext cx="1296400" cy="902850"/>
          </a:xfrm>
          <a:prstGeom prst="rect">
            <a:avLst/>
          </a:prstGeom>
          <a:noFill/>
          <a:ln>
            <a:noFill/>
          </a:ln>
        </p:spPr>
      </p:pic>
      <p:pic>
        <p:nvPicPr>
          <p:cNvPr id="67" name="Google Shape;67;p14"/>
          <p:cNvPicPr preferRelativeResize="0"/>
          <p:nvPr/>
        </p:nvPicPr>
        <p:blipFill rotWithShape="1">
          <a:blip r:embed="rId6">
            <a:alphaModFix/>
          </a:blip>
          <a:srcRect/>
          <a:stretch/>
        </p:blipFill>
        <p:spPr>
          <a:xfrm>
            <a:off x="6986209" y="171525"/>
            <a:ext cx="1673191" cy="715450"/>
          </a:xfrm>
          <a:prstGeom prst="rect">
            <a:avLst/>
          </a:prstGeom>
          <a:noFill/>
          <a:ln>
            <a:noFill/>
          </a:ln>
        </p:spPr>
      </p:pic>
      <p:pic>
        <p:nvPicPr>
          <p:cNvPr id="69" name="Google Shape;69;p14"/>
          <p:cNvPicPr preferRelativeResize="0"/>
          <p:nvPr/>
        </p:nvPicPr>
        <p:blipFill>
          <a:blip r:embed="rId7">
            <a:alphaModFix/>
          </a:blip>
          <a:stretch>
            <a:fillRect/>
          </a:stretch>
        </p:blipFill>
        <p:spPr>
          <a:xfrm>
            <a:off x="5111100" y="217963"/>
            <a:ext cx="1771999" cy="622587"/>
          </a:xfrm>
          <a:prstGeom prst="rect">
            <a:avLst/>
          </a:prstGeom>
          <a:noFill/>
          <a:ln>
            <a:noFill/>
          </a:ln>
        </p:spPr>
      </p:pic>
      <p:sp>
        <p:nvSpPr>
          <p:cNvPr id="2" name="Google Shape;65;p14">
            <a:extLst>
              <a:ext uri="{FF2B5EF4-FFF2-40B4-BE49-F238E27FC236}">
                <a16:creationId xmlns:a16="http://schemas.microsoft.com/office/drawing/2014/main" id="{685EEFB6-2D9F-4C7A-CC06-5FCC487B8D63}"/>
              </a:ext>
            </a:extLst>
          </p:cNvPr>
          <p:cNvSpPr txBox="1"/>
          <p:nvPr/>
        </p:nvSpPr>
        <p:spPr>
          <a:xfrm>
            <a:off x="2862337" y="1167724"/>
            <a:ext cx="3959884" cy="1103349"/>
          </a:xfrm>
          <a:prstGeom prst="rect">
            <a:avLst/>
          </a:prstGeom>
          <a:noFill/>
          <a:ln>
            <a:noFill/>
          </a:ln>
        </p:spPr>
        <p:txBody>
          <a:bodyPr spcFirstLastPara="1" wrap="square" lIns="34275" tIns="34275" rIns="34275" bIns="34275" anchor="ctr" anchorCtr="0">
            <a:spAutoFit/>
          </a:bodyPr>
          <a:lstStyle/>
          <a:p>
            <a:pPr marL="25400" marR="12700" lvl="0" indent="0" algn="ctr" rtl="0">
              <a:lnSpc>
                <a:spcPct val="111800"/>
              </a:lnSpc>
              <a:spcBef>
                <a:spcPts val="0"/>
              </a:spcBef>
              <a:spcAft>
                <a:spcPts val="0"/>
              </a:spcAft>
              <a:buClr>
                <a:srgbClr val="2F5496"/>
              </a:buClr>
              <a:buSzPts val="3000"/>
              <a:buFont typeface="Lato Black"/>
              <a:buNone/>
            </a:pPr>
            <a:r>
              <a:rPr lang="ru-RU" sz="3000" dirty="0">
                <a:solidFill>
                  <a:srgbClr val="2F5496"/>
                </a:solidFill>
                <a:latin typeface="Times New Roman" panose="02020603050405020304" pitchFamily="18" charset="0"/>
                <a:cs typeface="Times New Roman" panose="02020603050405020304" pitchFamily="18" charset="0"/>
                <a:sym typeface="Lato Black"/>
              </a:rPr>
              <a:t>«Краски, холст и нейросеть»</a:t>
            </a:r>
            <a:endParaRPr sz="1100" b="0" i="0" u="none" strike="noStrike" cap="none" dirty="0">
              <a:solidFill>
                <a:srgbClr val="000000"/>
              </a:solidFill>
              <a:latin typeface="Times New Roman" panose="02020603050405020304" pitchFamily="18" charset="0"/>
              <a:cs typeface="Times New Roman" panose="02020603050405020304" pitchFamily="18" charset="0"/>
              <a:sym typeface="Arial"/>
            </a:endParaRPr>
          </a:p>
        </p:txBody>
      </p:sp>
      <p:sp>
        <p:nvSpPr>
          <p:cNvPr id="3" name="Google Shape;68;p14">
            <a:extLst>
              <a:ext uri="{FF2B5EF4-FFF2-40B4-BE49-F238E27FC236}">
                <a16:creationId xmlns:a16="http://schemas.microsoft.com/office/drawing/2014/main" id="{B58CB24B-9E5B-0891-50D0-8F2B802BE52C}"/>
              </a:ext>
            </a:extLst>
          </p:cNvPr>
          <p:cNvSpPr txBox="1"/>
          <p:nvPr/>
        </p:nvSpPr>
        <p:spPr>
          <a:xfrm>
            <a:off x="3487481" y="2411447"/>
            <a:ext cx="3247238" cy="7155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ru" sz="2100" b="1" i="0" u="none" strike="noStrike" cap="none" dirty="0">
                <a:solidFill>
                  <a:srgbClr val="2F5496"/>
                </a:solidFill>
                <a:latin typeface="Times New Roman" panose="02020603050405020304" pitchFamily="18" charset="0"/>
                <a:ea typeface="Lato Black"/>
                <a:cs typeface="Times New Roman" panose="02020603050405020304" pitchFamily="18" charset="0"/>
                <a:sym typeface="Lato Black"/>
              </a:rPr>
              <a:t>Название команды: «Пять звёзд»</a:t>
            </a:r>
            <a:endParaRPr sz="2100" b="1" i="0" u="none" strike="noStrike" cap="none" dirty="0">
              <a:solidFill>
                <a:srgbClr val="2F5496"/>
              </a:solidFill>
              <a:latin typeface="Times New Roman" panose="02020603050405020304" pitchFamily="18" charset="0"/>
              <a:ea typeface="Lato Black"/>
              <a:cs typeface="Times New Roman" panose="02020603050405020304" pitchFamily="18" charset="0"/>
              <a:sym typeface="Lato Black"/>
            </a:endParaRPr>
          </a:p>
        </p:txBody>
      </p:sp>
    </p:spTree>
    <p:extLst>
      <p:ext uri="{BB962C8B-B14F-4D97-AF65-F5344CB8AC3E}">
        <p14:creationId xmlns:p14="http://schemas.microsoft.com/office/powerpoint/2010/main" val="220031980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2806</TotalTime>
  <Words>2521</Words>
  <Application>Microsoft Macintosh PowerPoint</Application>
  <PresentationFormat>Экран (16:9)</PresentationFormat>
  <Paragraphs>210</Paragraphs>
  <Slides>17</Slides>
  <Notes>17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17</vt:i4>
      </vt:variant>
    </vt:vector>
  </HeadingPairs>
  <TitlesOfParts>
    <vt:vector size="25" baseType="lpstr">
      <vt:lpstr>Calibri</vt:lpstr>
      <vt:lpstr>Franklin Gothic</vt:lpstr>
      <vt:lpstr>PT Sans</vt:lpstr>
      <vt:lpstr>Helvetica Neue</vt:lpstr>
      <vt:lpstr>Arial</vt:lpstr>
      <vt:lpstr>Lato Black</vt:lpstr>
      <vt:lpstr>Times New Roman</vt:lpstr>
      <vt:lpstr>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Конкуренты/аналоги </vt:lpstr>
      <vt:lpstr>Презентация PowerPoint</vt:lpstr>
      <vt:lpstr>Презентация PowerPoint</vt:lpstr>
      <vt:lpstr>Презентация PowerPoint</vt:lpstr>
      <vt:lpstr>Финансовая модель проекта</vt:lpstr>
      <vt:lpstr>Презентация PowerPoint</vt:lpstr>
      <vt:lpstr>Команда проекта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Microsoft Office User</cp:lastModifiedBy>
  <cp:revision>5</cp:revision>
  <dcterms:modified xsi:type="dcterms:W3CDTF">2023-11-27T18:51:25Z</dcterms:modified>
</cp:coreProperties>
</file>