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3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theme/theme3.xml" ContentType="application/vnd.openxmlformats-officedocument.theme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2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 varScale="1">
        <p:scale>
          <a:sx n="89" d="100"/>
          <a:sy n="89" d="100"/>
        </p:scale>
        <p:origin x="114" y="324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11" Type="http://schemas.openxmlformats.org/officeDocument/2006/relationships/theme" Target="theme/theme3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tableStyles" Target="tableStyles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  <a:p>
            <a:endParaRPr lang="en-US"/>
          </a:p>
        </p:txBody>
      </p:sp>
      <p:sp>
        <p:nvSpPr>
          <p:cNvPr id="3" name="Заполнитель даты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945163-0C3B-4F0F-9F41-52D9E86D11DE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4" name="Заполнитель изображения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  <a:p>
            <a:endParaRPr lang="en-US"/>
          </a:p>
        </p:txBody>
      </p:sp>
      <p:sp>
        <p:nvSpPr>
          <p:cNvPr id="5" name="Заполнитель заметок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alt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3B6895-4559-48AC-A829-E5D4D041BED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BF125857-1896-4962-B5D5-A211230E6C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6621A1E9-05A6-44E2-A8CD-22CD69739D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A4351CE2-8523-4940-BEAD-E5587AA34F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95473CA2-2FE6-4D9A-AC94-A70515F895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7E5FCEC9-B461-43DE-934B-D4E4EBBF82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5223368"/>
            <a:ext cx="12192000" cy="166636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outerShdw blurRad="228600" dist="50800" dir="5400000" sx="93000" sy="93000" algn="ctr" rotWithShape="0">
              <a:srgbClr val="000000">
                <a:alpha val="1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932998" y="216152"/>
            <a:ext cx="6038489" cy="6038489"/>
          </a:xfrm>
          <a:prstGeom prst="ellipse">
            <a:avLst/>
          </a:prstGeom>
          <a:noFill/>
          <a:ln w="69850" cap="rnd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086219" y="324022"/>
            <a:ext cx="5988287" cy="5988287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228600" dist="50800" dir="5400000" sx="99000" sy="99000" algn="ctr" rotWithShape="0">
              <a:srgbClr val="000000">
                <a:alpha val="5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3036017" y="1102991"/>
            <a:ext cx="6153829" cy="2387600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1540933" y="3939631"/>
            <a:ext cx="9144000" cy="102809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ru-RU" altLang="en-US"/>
              <a:t>Щелкните для изменения стиля основного подзаголовка</a:t>
            </a:r>
          </a:p>
        </p:txBody>
      </p:sp>
      <p:sp>
        <p:nvSpPr>
          <p:cNvPr id="19" name="Oval 18"/>
          <p:cNvSpPr/>
          <p:nvPr/>
        </p:nvSpPr>
        <p:spPr>
          <a:xfrm>
            <a:off x="3160338" y="403122"/>
            <a:ext cx="5851519" cy="5851519"/>
          </a:xfrm>
          <a:prstGeom prst="ellipse">
            <a:avLst/>
          </a:prstGeom>
          <a:noFill/>
          <a:ln w="22225" cap="rnd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ние и конт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0ACA9E38-BB34-4663-9111-839C47A75F4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3CFC42F3-6D30-4C97-9BB4-D9ABACBC02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87921"/>
            <a:ext cx="12192000" cy="400172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27820" y="2220657"/>
            <a:ext cx="11916696" cy="3718027"/>
          </a:xfrm>
          <a:prstGeom prst="rect">
            <a:avLst/>
          </a:prstGeom>
          <a:noFill/>
          <a:ln w="31750" cap="rnd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1850" y="1709738"/>
            <a:ext cx="8371144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1850" y="4589463"/>
            <a:ext cx="8371144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конте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0ACA9E38-BB34-4663-9111-839C47A75F4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3CFC42F3-6D30-4C97-9BB4-D9ABACBC02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6" name="Content Placeholder 5"/>
          <p:cNvSpPr>
            <a:spLocks noGrp="1" noEditPoints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7" name="Date Placeholder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0ACA9E38-BB34-4663-9111-839C47A75F49}" type="datetimeFigureOut">
              <a:rPr lang="en-US" smtClean="0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9" name="Slide Number Placeholder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3CFC42F3-6D30-4C97-9BB4-D9ABACBC02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назв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0ACA9E38-BB34-4663-9111-839C47A75F49}" type="datetimeFigureOut">
              <a:rPr lang="en-US" smtClean="0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3CFC42F3-6D30-4C97-9BB4-D9ABACBC02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Контен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0ACA9E38-BB34-4663-9111-839C47A75F4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3CFC42F3-6D30-4C97-9BB4-D9ABACBC02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Picture Placeholder 2"/>
          <p:cNvSpPr>
            <a:spLocks noGrp="1" noEditPoints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altLang="en-US"/>
              <a:t>Щелкните значок, чтобы добавить рисунок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0ACA9E38-BB34-4663-9111-839C47A75F49}" type="datetimeFigureOut">
              <a:rPr lang="en-US" smtClean="0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3CFC42F3-6D30-4C97-9BB4-D9ABACBC02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Название и текст по вертика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0ACA9E38-BB34-4663-9111-839C47A75F4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3CFC42F3-6D30-4C97-9BB4-D9ABACBC02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Название по вертикал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 noEditPoints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0ACA9E38-BB34-4663-9111-839C47A75F4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3CFC42F3-6D30-4C97-9BB4-D9ABACBC02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alphaModFix amt="57000"/>
            <a:lum bright="0" contrast="0"/>
          </a:blip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44013" y="0"/>
            <a:ext cx="10903974" cy="6878122"/>
          </a:xfrm>
          <a:prstGeom prst="rect">
            <a:avLst/>
          </a:prstGeom>
          <a:solidFill>
            <a:schemeClr val="bg2">
              <a:lumMod val="20000"/>
              <a:lumOff val="80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0ACA9E38-BB34-4663-9111-839C47A75F49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3CFC42F3-6D30-4C97-9BB4-D9ABACBC02F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dt="0"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 panose="020B0604020202020204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ctrTitle"/>
          </p:nvPr>
        </p:nvSpPr>
        <p:spPr>
          <a:xfrm>
            <a:off x="3449475" y="1911929"/>
            <a:ext cx="4931433" cy="2387600"/>
          </a:xfrm>
        </p:spPr>
        <p:txBody>
          <a:bodyPr/>
          <a:lstStyle/>
          <a:p>
            <a:r>
              <a:rPr lang="ru-RU" altLang="en-US" sz="4400"/>
              <a:t>Умная радионавигация для дронов в условиях городской застройки</a:t>
            </a:r>
            <a:endParaRPr lang="ru-RU" altLang="en-US"/>
          </a:p>
        </p:txBody>
      </p:sp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2541666" y="5054169"/>
            <a:ext cx="7541057" cy="1028097"/>
          </a:xfrm>
        </p:spPr>
        <p:txBody>
          <a:bodyPr/>
          <a:lstStyle/>
          <a:p>
            <a:r>
              <a:rPr lang="ru-RU" altLang="en-US"/>
              <a:t>Автор: Киркица Вячеслав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/>
              <a:t>Цель: разработка системы радионавигации, позволяющей управлять роем дронов в условиях сложной городской застройки, где спутниковая навигация (GPS/GLONASS) может быть недостаточно точной из-за сигналов многолучевого распространения и затенения.  </a:t>
            </a:r>
            <a:endParaRPr sz="2000"/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sz="2000"/>
              <a:t>Система использует:</a:t>
            </a:r>
          </a:p>
          <a:p>
            <a:r>
              <a:rPr sz="2000"/>
              <a:t>Радиомаяки: компактные устройства, расположенные на зданиях, создающие локальную сеть ориентиров.</a:t>
            </a:r>
          </a:p>
          <a:p>
            <a:r>
              <a:rPr sz="2000"/>
              <a:t>Ультраширокополосные передатчики: для определения точных расстояний между дронами и маяками.</a:t>
            </a:r>
          </a:p>
          <a:p>
            <a:r>
              <a:rPr sz="2000"/>
              <a:t>Междроновую связь: для координации движения между дронами с минимальными задержками.</a:t>
            </a:r>
          </a:p>
          <a:p>
            <a:pPr marL="0" indent="0">
              <a:buNone/>
            </a:pPr>
            <a:r>
              <a:rPr sz="2000"/>
              <a:t>Функционал:</a:t>
            </a:r>
          </a:p>
          <a:p>
            <a:r>
              <a:rPr sz="2000"/>
              <a:t>Построение маршрутов в реальном времени с учётом препятствий.</a:t>
            </a:r>
          </a:p>
          <a:p>
            <a:r>
              <a:rPr sz="2000"/>
              <a:t>Автоматическое распределение задач между дронами (например, инспекция зданий, доставка посылок).</a:t>
            </a:r>
          </a:p>
          <a:p>
            <a:r>
              <a:rPr sz="2000"/>
              <a:t>Оптимизация энергопотребления дронов благодаря эффективному выбору маршрутов.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t>Потенциальные области применения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r>
              <a:t>Городская логистика: доставка посылок, медикаментов и еды.</a:t>
            </a:r>
          </a:p>
          <a:p>
            <a:r>
              <a:t>Инспекция зданий и инфраструктуры: проверка фасадов, мостов, трубопроводов.</a:t>
            </a:r>
          </a:p>
          <a:p>
            <a:r>
              <a:t>Спасательные операции: поиск людей в завалах, доставка экстренной помощи.</a:t>
            </a:r>
          </a:p>
          <a:p>
            <a:r>
              <a:t>Умные города: мониторинг трафика, состояния окружающей среды, оперативный анализ ситуаций.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Аналоги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r>
              <a:t>Навигационные системы на основе ультраширокополосной (UWB) связи</a:t>
            </a:r>
            <a:endParaRPr lang="ru-RU"/>
          </a:p>
          <a:p>
            <a:r>
              <a:rPr lang="ru-RU"/>
              <a:t>Системы SLAM (Simultaneous Localization and Mapping)</a:t>
            </a:r>
          </a:p>
          <a:p>
            <a:r>
              <a:rPr lang="ru-RU"/>
              <a:t>NASA's UTM</a:t>
            </a:r>
          </a:p>
          <a:p>
            <a:r>
              <a:rPr lang="ru-RU"/>
              <a:t>Amazon Prime Air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t>Преимущества системы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r>
              <a:t>Высокая точность навигации в условиях плотной застройки.</a:t>
            </a:r>
          </a:p>
          <a:p>
            <a:r>
              <a:t>Возможность автономной работы роя без зависимости от GPS.</a:t>
            </a:r>
          </a:p>
          <a:p>
            <a:r>
              <a:t>Снижение энергопотребления за счет оптимальных маршрутов.</a:t>
            </a:r>
          </a:p>
          <a:p>
            <a:r>
              <a:t>Универсальность для разных сценариев применения: доставка, мониторинг, спасательные операции.</a:t>
            </a:r>
            <a:endParaRPr lang="ru-RU"/>
          </a:p>
          <a:p>
            <a:r>
              <a:rPr lang="ru-RU"/>
              <a:t>Радиосигналы менее подвержены искажениям, чем визуальные или лазерные данные.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Горячий шоколад">
  <a:themeElements>
    <a:clrScheme name="Горячий шоколад">
      <a:dk1>
        <a:sysClr val="windowText" lastClr="000000"/>
      </a:dk1>
      <a:lt1>
        <a:sysClr val="window" lastClr="FFFFFF"/>
      </a:lt1>
      <a:dk2>
        <a:srgbClr val="664C3D"/>
      </a:dk2>
      <a:lt2>
        <a:srgbClr val="F2E0A0"/>
      </a:lt2>
      <a:accent1>
        <a:srgbClr val="C23C2A"/>
      </a:accent1>
      <a:accent2>
        <a:srgbClr val="897747"/>
      </a:accent2>
      <a:accent3>
        <a:srgbClr val="E19825"/>
      </a:accent3>
      <a:accent4>
        <a:srgbClr val="4B90AF"/>
      </a:accent4>
      <a:accent5>
        <a:srgbClr val="CBD783"/>
      </a:accent5>
      <a:accent6>
        <a:srgbClr val="EBCC11"/>
      </a:accent6>
      <a:hlink>
        <a:srgbClr val="4B90AF"/>
      </a:hlink>
      <a:folHlink>
        <a:srgbClr val="90BCD0"/>
      </a:folHlink>
    </a:clrScheme>
    <a:fontScheme name="Горячий шоколад">
      <a:majorFont>
        <a:latin typeface="Arial Bold"/>
        <a:ea typeface=""/>
        <a:cs typeface=""/>
      </a:majorFont>
      <a:minorFont>
        <a:latin typeface="Calibri"/>
        <a:ea typeface=""/>
        <a:cs typeface=""/>
      </a:minorFont>
    </a:fontScheme>
    <a:fmtScheme name="Горячий шоколад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Notes Theme">
  <a:themeElements>
    <a:clrScheme name="Office Notes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Notes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По умолчанию">
  <a:themeElements>
    <a:clrScheme name="Офис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исная">
      <a:majorFont>
        <a:latin typeface="Calibri Light" panose="020F0302020204030204"/>
        <a:ea typeface=""/>
        <a:cs typeface=""/>
        <a:font script="Arab" typeface="Times New Roman"/>
        <a:font script="Armn" typeface="Arial"/>
        <a:font script="Beng" typeface="Vrinda"/>
        <a:font script="Bopo" typeface="Microsoft JhengHei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Times New Roman"/>
        <a:font script="Knda" typeface="Tunga"/>
        <a:font script="Khmr" typeface="MoolBoran"/>
        <a:font script="Laoo" typeface="DokChampa"/>
        <a:font script="Mlym" typeface="Kartika"/>
        <a:font script="Mong" typeface="Mongolian Baiti"/>
        <a:font script="Mymr" typeface="Myanmar Text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Angsana New"/>
        <a:font script="Tibt" typeface="Microsoft Himalaya"/>
        <a:font script="Cans" typeface="Euphemia"/>
        <a:font script="Yiii" typeface="Microsoft Yi Baiti"/>
        <a:font script="Osma" typeface="Ebrima"/>
        <a:font script="Tale" typeface="Microsoft Tai Le"/>
        <a:font script="Bugi" typeface="Leelawadee UI"/>
        <a:font script="Talu" typeface="Microsoft New Tai Lue"/>
        <a:font script="Tfng" typeface="Ebrima"/>
        <a:font script="Hans" typeface="等线 Light"/>
        <a:font script="Hant" typeface="新細明體"/>
        <a:font script="Java" typeface="Javanese Text"/>
        <a:font script="Nkoo" typeface="Ebrima"/>
        <a:font script="Phag" typeface="Phagspa"/>
        <a:font script="Syre" typeface="Estrangelo Edessa"/>
        <a:font script="Syrj" typeface="Estrangelo Edessa"/>
        <a:font script="Syrn" typeface="Estrangelo Edessa"/>
        <a:font script="Jpan" typeface="游ゴシック Light"/>
        <a:font script="Olck" typeface="Nirmala UI"/>
        <a:font script="Lisu" typeface="Segoe UI"/>
        <a:font script="Sora" typeface="Nirmala UI"/>
      </a:majorFont>
      <a:minorFont>
        <a:latin typeface="Calibri" panose="020F0502020204030204"/>
        <a:ea typeface=""/>
        <a:cs typeface=""/>
        <a:font script="Arab" typeface="Arial"/>
        <a:font script="Armn" typeface="Arial"/>
        <a:font script="Beng" typeface="Vrinda"/>
        <a:font script="Bopo" typeface="Microsoft JhengHei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Arial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Mymr" typeface="Myanmar Text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Cordia New"/>
        <a:font script="Tibt" typeface="Microsoft Himalaya"/>
        <a:font script="Cans" typeface="Euphemia"/>
        <a:font script="Yiii" typeface="Microsoft Yi Baiti"/>
        <a:font script="Osma" typeface="Ebrima"/>
        <a:font script="Tale" typeface="Microsoft Tai Le"/>
        <a:font script="Bugi" typeface="Leelawadee UI"/>
        <a:font script="Talu" typeface="Microsoft New Tai Lue"/>
        <a:font script="Tfng" typeface="Ebrima"/>
        <a:font script="Hans" typeface="等线"/>
        <a:font script="Hant" typeface="新細明體"/>
        <a:font script="Java" typeface="Javanese Text"/>
        <a:font script="Nkoo" typeface="Ebrima"/>
        <a:font script="Phag" typeface="Phagspa"/>
        <a:font script="Syre" typeface="Estrangelo Edessa"/>
        <a:font script="Syrj" typeface="Estrangelo Edessa"/>
        <a:font script="Syrn" typeface="Estrangelo Edessa"/>
        <a:font script="Jpan" typeface="游ゴシック"/>
        <a:font script="Olck" typeface="Nirmala UI"/>
        <a:font script="Lisu" typeface="Segoe UI"/>
        <a:font script="Sora" typeface="Nirmala UI"/>
      </a:minorFont>
    </a:fontScheme>
    <a:fmtScheme name="Офис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Mobile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Вячеслав Киркица</cp:lastModifiedBy>
  <cp:revision>1</cp:revision>
  <dcterms:created xsi:type="dcterms:W3CDTF">2024-12-17T19:29:46Z</dcterms:created>
  <dcterms:modified xsi:type="dcterms:W3CDTF">2024-12-17T19:55:38Z</dcterms:modified>
</cp:coreProperties>
</file>