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75" r:id="rId3"/>
    <p:sldMasterId id="2147483698" r:id="rId4"/>
  </p:sldMasterIdLst>
  <p:notesMasterIdLst>
    <p:notesMasterId r:id="rId29"/>
  </p:notesMasterIdLst>
  <p:sldIdLst>
    <p:sldId id="256" r:id="rId5"/>
    <p:sldId id="275" r:id="rId6"/>
    <p:sldId id="321" r:id="rId7"/>
    <p:sldId id="259" r:id="rId8"/>
    <p:sldId id="335" r:id="rId9"/>
    <p:sldId id="336" r:id="rId10"/>
    <p:sldId id="319" r:id="rId11"/>
    <p:sldId id="322" r:id="rId12"/>
    <p:sldId id="323" r:id="rId13"/>
    <p:sldId id="345" r:id="rId14"/>
    <p:sldId id="346" r:id="rId15"/>
    <p:sldId id="324" r:id="rId16"/>
    <p:sldId id="325" r:id="rId17"/>
    <p:sldId id="330" r:id="rId18"/>
    <p:sldId id="344" r:id="rId19"/>
    <p:sldId id="337" r:id="rId20"/>
    <p:sldId id="328" r:id="rId21"/>
    <p:sldId id="347" r:id="rId22"/>
    <p:sldId id="349" r:id="rId23"/>
    <p:sldId id="350" r:id="rId24"/>
    <p:sldId id="326" r:id="rId25"/>
    <p:sldId id="348" r:id="rId26"/>
    <p:sldId id="329" r:id="rId27"/>
    <p:sldId id="257" r:id="rId2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BEAC6B6-2ADD-5FBC-5CAF-A7F1272A8067}" name="okeymirelle@mail.ru" initials="o" userId="17819076c81c4e8e" providerId="Windows Live"/>
  <p188:author id="{75AA26C9-905B-4A9C-3138-4F29B9B6B25A}" name="Гость" initials="Го" userId="Гость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ерховцов Денис Олегович" initials="ВДО" lastIdx="2" clrIdx="0">
    <p:extLst>
      <p:ext uri="{19B8F6BF-5375-455C-9EA6-DF929625EA0E}">
        <p15:presenceInfo xmlns:p15="http://schemas.microsoft.com/office/powerpoint/2012/main" userId="S::verkhovtcov.do@dvfu.ru::556b33ae-0b5a-4f81-bd87-79d88ed38d0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BFF"/>
    <a:srgbClr val="286B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91" autoAdjust="0"/>
    <p:restoredTop sz="91774" autoAdjust="0"/>
  </p:normalViewPr>
  <p:slideViewPr>
    <p:cSldViewPr snapToGrid="0">
      <p:cViewPr varScale="1">
        <p:scale>
          <a:sx n="78" d="100"/>
          <a:sy n="78" d="100"/>
        </p:scale>
        <p:origin x="105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C58ACC-A7E6-48C8-A945-D247E73AA20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FB39279-AE64-4084-B3DD-95661F8D55C3}">
      <dgm:prSet phldrT="[Text]"/>
      <dgm:spPr/>
      <dgm:t>
        <a:bodyPr/>
        <a:lstStyle/>
        <a:p>
          <a:r>
            <a:rPr lang="ru-RU" b="1" dirty="0">
              <a:solidFill>
                <a:schemeClr val="bg1"/>
              </a:solidFill>
              <a:effectLst/>
              <a:latin typeface="+mn-lt"/>
              <a:cs typeface="Arial" panose="020B0604020202020204" pitchFamily="34" charset="0"/>
            </a:rPr>
            <a:t>Цифровая трансформация и создание единой цифровой платформы</a:t>
          </a:r>
          <a:endParaRPr lang="ru-RU" b="1" dirty="0">
            <a:solidFill>
              <a:schemeClr val="bg1"/>
            </a:solidFill>
          </a:endParaRPr>
        </a:p>
      </dgm:t>
    </dgm:pt>
    <dgm:pt modelId="{33BAF74F-D5EA-4B7A-B0BB-EF10BE5554A4}" type="parTrans" cxnId="{308177E1-7372-4665-A907-B4F289623F6B}">
      <dgm:prSet/>
      <dgm:spPr/>
      <dgm:t>
        <a:bodyPr/>
        <a:lstStyle/>
        <a:p>
          <a:endParaRPr lang="ru-RU"/>
        </a:p>
      </dgm:t>
    </dgm:pt>
    <dgm:pt modelId="{8F4C5105-BBBA-4A62-A6BB-FB9FFF4D9968}" type="sibTrans" cxnId="{308177E1-7372-4665-A907-B4F289623F6B}">
      <dgm:prSet/>
      <dgm:spPr/>
      <dgm:t>
        <a:bodyPr/>
        <a:lstStyle/>
        <a:p>
          <a:endParaRPr lang="ru-RU"/>
        </a:p>
      </dgm:t>
    </dgm:pt>
    <dgm:pt modelId="{A22B8296-BBD9-4EEE-8E5A-B732450E9900}">
      <dgm:prSet phldrT="[Text]"/>
      <dgm:spPr/>
      <dgm:t>
        <a:bodyPr/>
        <a:lstStyle/>
        <a:p>
          <a:r>
            <a:rPr lang="ru-RU" b="0" dirty="0">
              <a:solidFill>
                <a:schemeClr val="bg1"/>
              </a:solidFill>
              <a:effectLst/>
              <a:latin typeface="+mn-lt"/>
              <a:cs typeface="Arial" panose="020B0604020202020204" pitchFamily="34" charset="0"/>
            </a:rPr>
            <a:t>Использование VR и AR технологий</a:t>
          </a:r>
          <a:endParaRPr lang="ru-RU" dirty="0">
            <a:solidFill>
              <a:schemeClr val="bg1"/>
            </a:solidFill>
          </a:endParaRPr>
        </a:p>
      </dgm:t>
    </dgm:pt>
    <dgm:pt modelId="{8F563731-486E-467D-AB00-E544BFDA27B1}" type="parTrans" cxnId="{0C9D4AA4-CBB4-4C8D-B3EB-1E43DD340748}">
      <dgm:prSet/>
      <dgm:spPr/>
      <dgm:t>
        <a:bodyPr/>
        <a:lstStyle/>
        <a:p>
          <a:endParaRPr lang="ru-RU"/>
        </a:p>
      </dgm:t>
    </dgm:pt>
    <dgm:pt modelId="{A1D102E7-A568-4143-9008-A1AC40DF0FCE}" type="sibTrans" cxnId="{0C9D4AA4-CBB4-4C8D-B3EB-1E43DD340748}">
      <dgm:prSet/>
      <dgm:spPr/>
      <dgm:t>
        <a:bodyPr/>
        <a:lstStyle/>
        <a:p>
          <a:endParaRPr lang="ru-RU"/>
        </a:p>
      </dgm:t>
    </dgm:pt>
    <dgm:pt modelId="{8CAE9DF1-B796-4EB8-BBF3-D5D9FD4A85A3}">
      <dgm:prSet phldrT="[Text]"/>
      <dgm:spPr/>
      <dgm:t>
        <a:bodyPr/>
        <a:lstStyle/>
        <a:p>
          <a:r>
            <a:rPr lang="ru-RU" b="0" dirty="0">
              <a:solidFill>
                <a:schemeClr val="bg1"/>
              </a:solidFill>
              <a:effectLst/>
              <a:latin typeface="+mn-lt"/>
              <a:cs typeface="Arial" panose="020B0604020202020204" pitchFamily="34" charset="0"/>
            </a:rPr>
            <a:t>Интеллектуальные системы и роботы</a:t>
          </a:r>
          <a:endParaRPr lang="ru-RU" dirty="0">
            <a:solidFill>
              <a:schemeClr val="bg1"/>
            </a:solidFill>
          </a:endParaRPr>
        </a:p>
      </dgm:t>
    </dgm:pt>
    <dgm:pt modelId="{5E02DF50-FE76-4883-B20A-0FE1E31EC436}" type="parTrans" cxnId="{3190E4C3-2807-4E3C-BD57-D71E1F914DCB}">
      <dgm:prSet/>
      <dgm:spPr/>
      <dgm:t>
        <a:bodyPr/>
        <a:lstStyle/>
        <a:p>
          <a:endParaRPr lang="ru-RU"/>
        </a:p>
      </dgm:t>
    </dgm:pt>
    <dgm:pt modelId="{7E27D93F-2B08-4250-9B4E-BBB7A6697245}" type="sibTrans" cxnId="{3190E4C3-2807-4E3C-BD57-D71E1F914DCB}">
      <dgm:prSet/>
      <dgm:spPr/>
      <dgm:t>
        <a:bodyPr/>
        <a:lstStyle/>
        <a:p>
          <a:endParaRPr lang="ru-RU"/>
        </a:p>
      </dgm:t>
    </dgm:pt>
    <dgm:pt modelId="{D9177ACA-C755-4673-B2A1-CD04248F827B}">
      <dgm:prSet phldrT="[Text]"/>
      <dgm:spPr/>
      <dgm:t>
        <a:bodyPr/>
        <a:lstStyle/>
        <a:p>
          <a:r>
            <a:rPr lang="ru-RU" b="1" dirty="0">
              <a:solidFill>
                <a:schemeClr val="bg1"/>
              </a:solidFill>
            </a:rPr>
            <a:t>Персонализация туристических услуг</a:t>
          </a:r>
        </a:p>
      </dgm:t>
    </dgm:pt>
    <dgm:pt modelId="{E9E8B1E5-DAC4-472D-890D-6B936B0FB9A1}" type="parTrans" cxnId="{F689F653-2093-4431-ADE2-EB88393714AF}">
      <dgm:prSet/>
      <dgm:spPr/>
      <dgm:t>
        <a:bodyPr/>
        <a:lstStyle/>
        <a:p>
          <a:endParaRPr lang="ru-RU"/>
        </a:p>
      </dgm:t>
    </dgm:pt>
    <dgm:pt modelId="{9FFD9E94-A91A-4E69-B4B1-1411904B2F71}" type="sibTrans" cxnId="{F689F653-2093-4431-ADE2-EB88393714AF}">
      <dgm:prSet/>
      <dgm:spPr/>
      <dgm:t>
        <a:bodyPr/>
        <a:lstStyle/>
        <a:p>
          <a:endParaRPr lang="ru-RU"/>
        </a:p>
      </dgm:t>
    </dgm:pt>
    <dgm:pt modelId="{80E1097C-BB37-4414-9F59-D63B7A11C94B}">
      <dgm:prSet/>
      <dgm:spPr/>
      <dgm:t>
        <a:bodyPr/>
        <a:lstStyle/>
        <a:p>
          <a:r>
            <a:rPr lang="ru-RU" b="1" dirty="0">
              <a:solidFill>
                <a:schemeClr val="bg1"/>
              </a:solidFill>
            </a:rPr>
            <a:t>Мобильные приложения и онлайн-сервисы</a:t>
          </a:r>
        </a:p>
      </dgm:t>
    </dgm:pt>
    <dgm:pt modelId="{215EADFA-111B-4A14-88EE-E7B38FAE10FD}" type="parTrans" cxnId="{290DA448-B091-47E0-A7DE-9D842A233257}">
      <dgm:prSet/>
      <dgm:spPr/>
      <dgm:t>
        <a:bodyPr/>
        <a:lstStyle/>
        <a:p>
          <a:endParaRPr lang="ru-RU"/>
        </a:p>
      </dgm:t>
    </dgm:pt>
    <dgm:pt modelId="{BCA5F321-7049-4C28-9CF1-F130F9F51F55}" type="sibTrans" cxnId="{290DA448-B091-47E0-A7DE-9D842A233257}">
      <dgm:prSet/>
      <dgm:spPr/>
      <dgm:t>
        <a:bodyPr/>
        <a:lstStyle/>
        <a:p>
          <a:endParaRPr lang="ru-RU"/>
        </a:p>
      </dgm:t>
    </dgm:pt>
    <dgm:pt modelId="{22A4FAAE-EDD5-420F-816A-3A1308B51191}">
      <dgm:prSet/>
      <dgm:spPr/>
      <dgm:t>
        <a:bodyPr/>
        <a:lstStyle/>
        <a:p>
          <a:r>
            <a:rPr lang="ru-RU" dirty="0">
              <a:solidFill>
                <a:schemeClr val="bg1"/>
              </a:solidFill>
            </a:rPr>
            <a:t>Аналитика и прогнозирование спроса</a:t>
          </a:r>
        </a:p>
      </dgm:t>
    </dgm:pt>
    <dgm:pt modelId="{7C048264-D064-4B5D-948D-A350CC43A704}" type="parTrans" cxnId="{4FB1F897-ADDB-445F-B2C7-7100127AF285}">
      <dgm:prSet/>
      <dgm:spPr/>
      <dgm:t>
        <a:bodyPr/>
        <a:lstStyle/>
        <a:p>
          <a:endParaRPr lang="ru-RU"/>
        </a:p>
      </dgm:t>
    </dgm:pt>
    <dgm:pt modelId="{D3D32074-826F-49A7-8F4E-E4C6074E19C0}" type="sibTrans" cxnId="{4FB1F897-ADDB-445F-B2C7-7100127AF285}">
      <dgm:prSet/>
      <dgm:spPr/>
      <dgm:t>
        <a:bodyPr/>
        <a:lstStyle/>
        <a:p>
          <a:endParaRPr lang="ru-RU"/>
        </a:p>
      </dgm:t>
    </dgm:pt>
    <dgm:pt modelId="{532BA6B4-7AE2-41DC-91CD-2FCE627CD1CD}" type="pres">
      <dgm:prSet presAssocID="{65C58ACC-A7E6-48C8-A945-D247E73AA20E}" presName="Name0" presStyleCnt="0">
        <dgm:presLayoutVars>
          <dgm:chMax val="7"/>
          <dgm:chPref val="7"/>
          <dgm:dir/>
        </dgm:presLayoutVars>
      </dgm:prSet>
      <dgm:spPr/>
    </dgm:pt>
    <dgm:pt modelId="{2A0CBB06-AC1D-41C1-AA4C-6B7D8E52D0F8}" type="pres">
      <dgm:prSet presAssocID="{65C58ACC-A7E6-48C8-A945-D247E73AA20E}" presName="Name1" presStyleCnt="0"/>
      <dgm:spPr/>
    </dgm:pt>
    <dgm:pt modelId="{2604A111-F176-41CF-8BB3-F550BDEDC496}" type="pres">
      <dgm:prSet presAssocID="{65C58ACC-A7E6-48C8-A945-D247E73AA20E}" presName="cycle" presStyleCnt="0"/>
      <dgm:spPr/>
    </dgm:pt>
    <dgm:pt modelId="{48AA42DA-B1FC-4296-8740-31996B9C7819}" type="pres">
      <dgm:prSet presAssocID="{65C58ACC-A7E6-48C8-A945-D247E73AA20E}" presName="srcNode" presStyleLbl="node1" presStyleIdx="0" presStyleCnt="6"/>
      <dgm:spPr/>
    </dgm:pt>
    <dgm:pt modelId="{A019DA46-BFCA-4004-814C-7879EBF9E65E}" type="pres">
      <dgm:prSet presAssocID="{65C58ACC-A7E6-48C8-A945-D247E73AA20E}" presName="conn" presStyleLbl="parChTrans1D2" presStyleIdx="0" presStyleCnt="1"/>
      <dgm:spPr/>
    </dgm:pt>
    <dgm:pt modelId="{5EA70428-971D-46F8-86BA-1BEE4DCEDC0D}" type="pres">
      <dgm:prSet presAssocID="{65C58ACC-A7E6-48C8-A945-D247E73AA20E}" presName="extraNode" presStyleLbl="node1" presStyleIdx="0" presStyleCnt="6"/>
      <dgm:spPr/>
    </dgm:pt>
    <dgm:pt modelId="{F9275782-5C97-4134-A070-1E7F861A7DA9}" type="pres">
      <dgm:prSet presAssocID="{65C58ACC-A7E6-48C8-A945-D247E73AA20E}" presName="dstNode" presStyleLbl="node1" presStyleIdx="0" presStyleCnt="6"/>
      <dgm:spPr/>
    </dgm:pt>
    <dgm:pt modelId="{DB383FED-736E-4D01-A71E-B4D05E2823B0}" type="pres">
      <dgm:prSet presAssocID="{3FB39279-AE64-4084-B3DD-95661F8D55C3}" presName="text_1" presStyleLbl="node1" presStyleIdx="0" presStyleCnt="6">
        <dgm:presLayoutVars>
          <dgm:bulletEnabled val="1"/>
        </dgm:presLayoutVars>
      </dgm:prSet>
      <dgm:spPr/>
    </dgm:pt>
    <dgm:pt modelId="{98795096-AAAF-4EAF-9AF6-4703B40A760C}" type="pres">
      <dgm:prSet presAssocID="{3FB39279-AE64-4084-B3DD-95661F8D55C3}" presName="accent_1" presStyleCnt="0"/>
      <dgm:spPr/>
    </dgm:pt>
    <dgm:pt modelId="{77FC8EF8-5481-4D38-AE37-5ED30332EB4D}" type="pres">
      <dgm:prSet presAssocID="{3FB39279-AE64-4084-B3DD-95661F8D55C3}" presName="accentRepeatNode" presStyleLbl="solidFgAcc1" presStyleIdx="0" presStyleCnt="6"/>
      <dgm:spPr/>
    </dgm:pt>
    <dgm:pt modelId="{CA8CC919-99B2-48F3-ADBD-4978FF003713}" type="pres">
      <dgm:prSet presAssocID="{A22B8296-BBD9-4EEE-8E5A-B732450E9900}" presName="text_2" presStyleLbl="node1" presStyleIdx="1" presStyleCnt="6">
        <dgm:presLayoutVars>
          <dgm:bulletEnabled val="1"/>
        </dgm:presLayoutVars>
      </dgm:prSet>
      <dgm:spPr/>
    </dgm:pt>
    <dgm:pt modelId="{8533038F-4F7F-4BF3-8227-8E09AC5B57A7}" type="pres">
      <dgm:prSet presAssocID="{A22B8296-BBD9-4EEE-8E5A-B732450E9900}" presName="accent_2" presStyleCnt="0"/>
      <dgm:spPr/>
    </dgm:pt>
    <dgm:pt modelId="{24D73352-3BB2-4B3A-9E80-7F9B0678F3D5}" type="pres">
      <dgm:prSet presAssocID="{A22B8296-BBD9-4EEE-8E5A-B732450E9900}" presName="accentRepeatNode" presStyleLbl="solidFgAcc1" presStyleIdx="1" presStyleCnt="6"/>
      <dgm:spPr/>
    </dgm:pt>
    <dgm:pt modelId="{BE3A3770-8A84-4712-87D0-D82CBFC820B5}" type="pres">
      <dgm:prSet presAssocID="{8CAE9DF1-B796-4EB8-BBF3-D5D9FD4A85A3}" presName="text_3" presStyleLbl="node1" presStyleIdx="2" presStyleCnt="6">
        <dgm:presLayoutVars>
          <dgm:bulletEnabled val="1"/>
        </dgm:presLayoutVars>
      </dgm:prSet>
      <dgm:spPr/>
    </dgm:pt>
    <dgm:pt modelId="{015F2F15-FA7B-4C9D-8AF9-2DB253BA26AE}" type="pres">
      <dgm:prSet presAssocID="{8CAE9DF1-B796-4EB8-BBF3-D5D9FD4A85A3}" presName="accent_3" presStyleCnt="0"/>
      <dgm:spPr/>
    </dgm:pt>
    <dgm:pt modelId="{3C6B7436-C8A9-4B30-AD44-C1A2135D6886}" type="pres">
      <dgm:prSet presAssocID="{8CAE9DF1-B796-4EB8-BBF3-D5D9FD4A85A3}" presName="accentRepeatNode" presStyleLbl="solidFgAcc1" presStyleIdx="2" presStyleCnt="6"/>
      <dgm:spPr/>
    </dgm:pt>
    <dgm:pt modelId="{9A8BD36B-5D5D-4BED-A975-3FB60625370A}" type="pres">
      <dgm:prSet presAssocID="{D9177ACA-C755-4673-B2A1-CD04248F827B}" presName="text_4" presStyleLbl="node1" presStyleIdx="3" presStyleCnt="6">
        <dgm:presLayoutVars>
          <dgm:bulletEnabled val="1"/>
        </dgm:presLayoutVars>
      </dgm:prSet>
      <dgm:spPr/>
    </dgm:pt>
    <dgm:pt modelId="{F7A48478-4F23-4333-B06A-0B653323E1DD}" type="pres">
      <dgm:prSet presAssocID="{D9177ACA-C755-4673-B2A1-CD04248F827B}" presName="accent_4" presStyleCnt="0"/>
      <dgm:spPr/>
    </dgm:pt>
    <dgm:pt modelId="{74752506-256C-4FFD-8697-90068A14DE18}" type="pres">
      <dgm:prSet presAssocID="{D9177ACA-C755-4673-B2A1-CD04248F827B}" presName="accentRepeatNode" presStyleLbl="solidFgAcc1" presStyleIdx="3" presStyleCnt="6"/>
      <dgm:spPr/>
    </dgm:pt>
    <dgm:pt modelId="{7FA67FA7-F1FA-446A-BE5A-690348F944F1}" type="pres">
      <dgm:prSet presAssocID="{80E1097C-BB37-4414-9F59-D63B7A11C94B}" presName="text_5" presStyleLbl="node1" presStyleIdx="4" presStyleCnt="6">
        <dgm:presLayoutVars>
          <dgm:bulletEnabled val="1"/>
        </dgm:presLayoutVars>
      </dgm:prSet>
      <dgm:spPr/>
    </dgm:pt>
    <dgm:pt modelId="{926E0ACB-602C-4E42-94A0-98F9D8C7CF39}" type="pres">
      <dgm:prSet presAssocID="{80E1097C-BB37-4414-9F59-D63B7A11C94B}" presName="accent_5" presStyleCnt="0"/>
      <dgm:spPr/>
    </dgm:pt>
    <dgm:pt modelId="{808C47B5-D9DE-40B3-B0E0-4D4269F41F94}" type="pres">
      <dgm:prSet presAssocID="{80E1097C-BB37-4414-9F59-D63B7A11C94B}" presName="accentRepeatNode" presStyleLbl="solidFgAcc1" presStyleIdx="4" presStyleCnt="6"/>
      <dgm:spPr/>
    </dgm:pt>
    <dgm:pt modelId="{8F8A929B-8FCB-4861-86FE-E4C6206C6EB0}" type="pres">
      <dgm:prSet presAssocID="{22A4FAAE-EDD5-420F-816A-3A1308B51191}" presName="text_6" presStyleLbl="node1" presStyleIdx="5" presStyleCnt="6">
        <dgm:presLayoutVars>
          <dgm:bulletEnabled val="1"/>
        </dgm:presLayoutVars>
      </dgm:prSet>
      <dgm:spPr/>
    </dgm:pt>
    <dgm:pt modelId="{3F74EAEF-F18D-41AC-A793-B06CAE492D0D}" type="pres">
      <dgm:prSet presAssocID="{22A4FAAE-EDD5-420F-816A-3A1308B51191}" presName="accent_6" presStyleCnt="0"/>
      <dgm:spPr/>
    </dgm:pt>
    <dgm:pt modelId="{DFB98088-E646-4E2B-A3BA-4A1D038866AD}" type="pres">
      <dgm:prSet presAssocID="{22A4FAAE-EDD5-420F-816A-3A1308B51191}" presName="accentRepeatNode" presStyleLbl="solidFgAcc1" presStyleIdx="5" presStyleCnt="6"/>
      <dgm:spPr/>
    </dgm:pt>
  </dgm:ptLst>
  <dgm:cxnLst>
    <dgm:cxn modelId="{7F92FD64-816E-4CC5-85C0-231642C46E9D}" type="presOf" srcId="{8F4C5105-BBBA-4A62-A6BB-FB9FFF4D9968}" destId="{A019DA46-BFCA-4004-814C-7879EBF9E65E}" srcOrd="0" destOrd="0" presId="urn:microsoft.com/office/officeart/2008/layout/VerticalCurvedList"/>
    <dgm:cxn modelId="{290DA448-B091-47E0-A7DE-9D842A233257}" srcId="{65C58ACC-A7E6-48C8-A945-D247E73AA20E}" destId="{80E1097C-BB37-4414-9F59-D63B7A11C94B}" srcOrd="4" destOrd="0" parTransId="{215EADFA-111B-4A14-88EE-E7B38FAE10FD}" sibTransId="{BCA5F321-7049-4C28-9CF1-F130F9F51F55}"/>
    <dgm:cxn modelId="{F689F653-2093-4431-ADE2-EB88393714AF}" srcId="{65C58ACC-A7E6-48C8-A945-D247E73AA20E}" destId="{D9177ACA-C755-4673-B2A1-CD04248F827B}" srcOrd="3" destOrd="0" parTransId="{E9E8B1E5-DAC4-472D-890D-6B936B0FB9A1}" sibTransId="{9FFD9E94-A91A-4E69-B4B1-1411904B2F71}"/>
    <dgm:cxn modelId="{4FB1F897-ADDB-445F-B2C7-7100127AF285}" srcId="{65C58ACC-A7E6-48C8-A945-D247E73AA20E}" destId="{22A4FAAE-EDD5-420F-816A-3A1308B51191}" srcOrd="5" destOrd="0" parTransId="{7C048264-D064-4B5D-948D-A350CC43A704}" sibTransId="{D3D32074-826F-49A7-8F4E-E4C6074E19C0}"/>
    <dgm:cxn modelId="{6F06049C-0356-46E6-A138-264969530635}" type="presOf" srcId="{3FB39279-AE64-4084-B3DD-95661F8D55C3}" destId="{DB383FED-736E-4D01-A71E-B4D05E2823B0}" srcOrd="0" destOrd="0" presId="urn:microsoft.com/office/officeart/2008/layout/VerticalCurvedList"/>
    <dgm:cxn modelId="{7355389C-F2C6-4269-B5A3-BAC7E824D76C}" type="presOf" srcId="{D9177ACA-C755-4673-B2A1-CD04248F827B}" destId="{9A8BD36B-5D5D-4BED-A975-3FB60625370A}" srcOrd="0" destOrd="0" presId="urn:microsoft.com/office/officeart/2008/layout/VerticalCurvedList"/>
    <dgm:cxn modelId="{0C9D4AA4-CBB4-4C8D-B3EB-1E43DD340748}" srcId="{65C58ACC-A7E6-48C8-A945-D247E73AA20E}" destId="{A22B8296-BBD9-4EEE-8E5A-B732450E9900}" srcOrd="1" destOrd="0" parTransId="{8F563731-486E-467D-AB00-E544BFDA27B1}" sibTransId="{A1D102E7-A568-4143-9008-A1AC40DF0FCE}"/>
    <dgm:cxn modelId="{3190E4C3-2807-4E3C-BD57-D71E1F914DCB}" srcId="{65C58ACC-A7E6-48C8-A945-D247E73AA20E}" destId="{8CAE9DF1-B796-4EB8-BBF3-D5D9FD4A85A3}" srcOrd="2" destOrd="0" parTransId="{5E02DF50-FE76-4883-B20A-0FE1E31EC436}" sibTransId="{7E27D93F-2B08-4250-9B4E-BBB7A6697245}"/>
    <dgm:cxn modelId="{FE2233CD-38FE-4FA9-B8B4-45F38BB6A0C0}" type="presOf" srcId="{65C58ACC-A7E6-48C8-A945-D247E73AA20E}" destId="{532BA6B4-7AE2-41DC-91CD-2FCE627CD1CD}" srcOrd="0" destOrd="0" presId="urn:microsoft.com/office/officeart/2008/layout/VerticalCurvedList"/>
    <dgm:cxn modelId="{308177E1-7372-4665-A907-B4F289623F6B}" srcId="{65C58ACC-A7E6-48C8-A945-D247E73AA20E}" destId="{3FB39279-AE64-4084-B3DD-95661F8D55C3}" srcOrd="0" destOrd="0" parTransId="{33BAF74F-D5EA-4B7A-B0BB-EF10BE5554A4}" sibTransId="{8F4C5105-BBBA-4A62-A6BB-FB9FFF4D9968}"/>
    <dgm:cxn modelId="{BF6841F4-43B6-4A7A-958D-4DB90FE5125B}" type="presOf" srcId="{8CAE9DF1-B796-4EB8-BBF3-D5D9FD4A85A3}" destId="{BE3A3770-8A84-4712-87D0-D82CBFC820B5}" srcOrd="0" destOrd="0" presId="urn:microsoft.com/office/officeart/2008/layout/VerticalCurvedList"/>
    <dgm:cxn modelId="{A4CE8AFB-6DF5-4CD3-9EFD-E06BC4448538}" type="presOf" srcId="{A22B8296-BBD9-4EEE-8E5A-B732450E9900}" destId="{CA8CC919-99B2-48F3-ADBD-4978FF003713}" srcOrd="0" destOrd="0" presId="urn:microsoft.com/office/officeart/2008/layout/VerticalCurvedList"/>
    <dgm:cxn modelId="{03CC5FFC-BC5B-4365-9E55-77776E7655FF}" type="presOf" srcId="{80E1097C-BB37-4414-9F59-D63B7A11C94B}" destId="{7FA67FA7-F1FA-446A-BE5A-690348F944F1}" srcOrd="0" destOrd="0" presId="urn:microsoft.com/office/officeart/2008/layout/VerticalCurvedList"/>
    <dgm:cxn modelId="{BA547DFD-53F3-420C-AB6A-534BE33DBF1D}" type="presOf" srcId="{22A4FAAE-EDD5-420F-816A-3A1308B51191}" destId="{8F8A929B-8FCB-4861-86FE-E4C6206C6EB0}" srcOrd="0" destOrd="0" presId="urn:microsoft.com/office/officeart/2008/layout/VerticalCurvedList"/>
    <dgm:cxn modelId="{057F48F4-2A1F-4396-A1A7-667089D4BE11}" type="presParOf" srcId="{532BA6B4-7AE2-41DC-91CD-2FCE627CD1CD}" destId="{2A0CBB06-AC1D-41C1-AA4C-6B7D8E52D0F8}" srcOrd="0" destOrd="0" presId="urn:microsoft.com/office/officeart/2008/layout/VerticalCurvedList"/>
    <dgm:cxn modelId="{D904419E-25E5-44B4-BAE4-1A5C3079527C}" type="presParOf" srcId="{2A0CBB06-AC1D-41C1-AA4C-6B7D8E52D0F8}" destId="{2604A111-F176-41CF-8BB3-F550BDEDC496}" srcOrd="0" destOrd="0" presId="urn:microsoft.com/office/officeart/2008/layout/VerticalCurvedList"/>
    <dgm:cxn modelId="{9D503D61-AD38-46A5-BC77-3E4DCD0916F1}" type="presParOf" srcId="{2604A111-F176-41CF-8BB3-F550BDEDC496}" destId="{48AA42DA-B1FC-4296-8740-31996B9C7819}" srcOrd="0" destOrd="0" presId="urn:microsoft.com/office/officeart/2008/layout/VerticalCurvedList"/>
    <dgm:cxn modelId="{3BC8EF36-12FC-416D-9D69-0A1036A06A33}" type="presParOf" srcId="{2604A111-F176-41CF-8BB3-F550BDEDC496}" destId="{A019DA46-BFCA-4004-814C-7879EBF9E65E}" srcOrd="1" destOrd="0" presId="urn:microsoft.com/office/officeart/2008/layout/VerticalCurvedList"/>
    <dgm:cxn modelId="{6005B67A-DE14-4DB1-9C63-83F5DC0F9708}" type="presParOf" srcId="{2604A111-F176-41CF-8BB3-F550BDEDC496}" destId="{5EA70428-971D-46F8-86BA-1BEE4DCEDC0D}" srcOrd="2" destOrd="0" presId="urn:microsoft.com/office/officeart/2008/layout/VerticalCurvedList"/>
    <dgm:cxn modelId="{535766F7-B1E0-4BFE-B68F-5B8A5921DB4C}" type="presParOf" srcId="{2604A111-F176-41CF-8BB3-F550BDEDC496}" destId="{F9275782-5C97-4134-A070-1E7F861A7DA9}" srcOrd="3" destOrd="0" presId="urn:microsoft.com/office/officeart/2008/layout/VerticalCurvedList"/>
    <dgm:cxn modelId="{E7E67B78-6178-422B-B178-C51CAC29130D}" type="presParOf" srcId="{2A0CBB06-AC1D-41C1-AA4C-6B7D8E52D0F8}" destId="{DB383FED-736E-4D01-A71E-B4D05E2823B0}" srcOrd="1" destOrd="0" presId="urn:microsoft.com/office/officeart/2008/layout/VerticalCurvedList"/>
    <dgm:cxn modelId="{7AD68A9B-D7FD-4886-AF9A-82164E54CC9E}" type="presParOf" srcId="{2A0CBB06-AC1D-41C1-AA4C-6B7D8E52D0F8}" destId="{98795096-AAAF-4EAF-9AF6-4703B40A760C}" srcOrd="2" destOrd="0" presId="urn:microsoft.com/office/officeart/2008/layout/VerticalCurvedList"/>
    <dgm:cxn modelId="{9C01078D-22CE-46A1-830A-F641F4A51152}" type="presParOf" srcId="{98795096-AAAF-4EAF-9AF6-4703B40A760C}" destId="{77FC8EF8-5481-4D38-AE37-5ED30332EB4D}" srcOrd="0" destOrd="0" presId="urn:microsoft.com/office/officeart/2008/layout/VerticalCurvedList"/>
    <dgm:cxn modelId="{1A458F5F-0CC6-42C8-9E79-8029DEDD3D0B}" type="presParOf" srcId="{2A0CBB06-AC1D-41C1-AA4C-6B7D8E52D0F8}" destId="{CA8CC919-99B2-48F3-ADBD-4978FF003713}" srcOrd="3" destOrd="0" presId="urn:microsoft.com/office/officeart/2008/layout/VerticalCurvedList"/>
    <dgm:cxn modelId="{6B48F4AE-067B-4BF0-94C5-8ED5FCB3ED45}" type="presParOf" srcId="{2A0CBB06-AC1D-41C1-AA4C-6B7D8E52D0F8}" destId="{8533038F-4F7F-4BF3-8227-8E09AC5B57A7}" srcOrd="4" destOrd="0" presId="urn:microsoft.com/office/officeart/2008/layout/VerticalCurvedList"/>
    <dgm:cxn modelId="{838FFEB3-AE22-43F6-A698-16D1D50EFB8C}" type="presParOf" srcId="{8533038F-4F7F-4BF3-8227-8E09AC5B57A7}" destId="{24D73352-3BB2-4B3A-9E80-7F9B0678F3D5}" srcOrd="0" destOrd="0" presId="urn:microsoft.com/office/officeart/2008/layout/VerticalCurvedList"/>
    <dgm:cxn modelId="{ACE651AA-9C7C-403C-8091-4605BEFD6951}" type="presParOf" srcId="{2A0CBB06-AC1D-41C1-AA4C-6B7D8E52D0F8}" destId="{BE3A3770-8A84-4712-87D0-D82CBFC820B5}" srcOrd="5" destOrd="0" presId="urn:microsoft.com/office/officeart/2008/layout/VerticalCurvedList"/>
    <dgm:cxn modelId="{EE118D2A-9F34-440E-9E25-F83E199E0460}" type="presParOf" srcId="{2A0CBB06-AC1D-41C1-AA4C-6B7D8E52D0F8}" destId="{015F2F15-FA7B-4C9D-8AF9-2DB253BA26AE}" srcOrd="6" destOrd="0" presId="urn:microsoft.com/office/officeart/2008/layout/VerticalCurvedList"/>
    <dgm:cxn modelId="{3F4F867A-B599-4D51-BD38-A5634FF3DEE8}" type="presParOf" srcId="{015F2F15-FA7B-4C9D-8AF9-2DB253BA26AE}" destId="{3C6B7436-C8A9-4B30-AD44-C1A2135D6886}" srcOrd="0" destOrd="0" presId="urn:microsoft.com/office/officeart/2008/layout/VerticalCurvedList"/>
    <dgm:cxn modelId="{0919C516-4C3A-4CF9-B064-D4FB596D7C3A}" type="presParOf" srcId="{2A0CBB06-AC1D-41C1-AA4C-6B7D8E52D0F8}" destId="{9A8BD36B-5D5D-4BED-A975-3FB60625370A}" srcOrd="7" destOrd="0" presId="urn:microsoft.com/office/officeart/2008/layout/VerticalCurvedList"/>
    <dgm:cxn modelId="{CB1E73E4-D7AB-4DEE-87D3-34A389EE65BB}" type="presParOf" srcId="{2A0CBB06-AC1D-41C1-AA4C-6B7D8E52D0F8}" destId="{F7A48478-4F23-4333-B06A-0B653323E1DD}" srcOrd="8" destOrd="0" presId="urn:microsoft.com/office/officeart/2008/layout/VerticalCurvedList"/>
    <dgm:cxn modelId="{3AC51167-875B-4F8B-950B-51473C469E3F}" type="presParOf" srcId="{F7A48478-4F23-4333-B06A-0B653323E1DD}" destId="{74752506-256C-4FFD-8697-90068A14DE18}" srcOrd="0" destOrd="0" presId="urn:microsoft.com/office/officeart/2008/layout/VerticalCurvedList"/>
    <dgm:cxn modelId="{85335634-4994-4639-85EC-B77CEC3F64ED}" type="presParOf" srcId="{2A0CBB06-AC1D-41C1-AA4C-6B7D8E52D0F8}" destId="{7FA67FA7-F1FA-446A-BE5A-690348F944F1}" srcOrd="9" destOrd="0" presId="urn:microsoft.com/office/officeart/2008/layout/VerticalCurvedList"/>
    <dgm:cxn modelId="{A64A9F6C-7C4B-419A-B174-1EFC90EBE31C}" type="presParOf" srcId="{2A0CBB06-AC1D-41C1-AA4C-6B7D8E52D0F8}" destId="{926E0ACB-602C-4E42-94A0-98F9D8C7CF39}" srcOrd="10" destOrd="0" presId="urn:microsoft.com/office/officeart/2008/layout/VerticalCurvedList"/>
    <dgm:cxn modelId="{E3A287DD-32C1-4B32-AE34-ED2AF4AFD188}" type="presParOf" srcId="{926E0ACB-602C-4E42-94A0-98F9D8C7CF39}" destId="{808C47B5-D9DE-40B3-B0E0-4D4269F41F94}" srcOrd="0" destOrd="0" presId="urn:microsoft.com/office/officeart/2008/layout/VerticalCurvedList"/>
    <dgm:cxn modelId="{081A10A5-DD2C-41F2-98B4-FDB9D54BB3D8}" type="presParOf" srcId="{2A0CBB06-AC1D-41C1-AA4C-6B7D8E52D0F8}" destId="{8F8A929B-8FCB-4861-86FE-E4C6206C6EB0}" srcOrd="11" destOrd="0" presId="urn:microsoft.com/office/officeart/2008/layout/VerticalCurvedList"/>
    <dgm:cxn modelId="{0CD39EB8-22C7-4462-AF0C-CA8E07306BC0}" type="presParOf" srcId="{2A0CBB06-AC1D-41C1-AA4C-6B7D8E52D0F8}" destId="{3F74EAEF-F18D-41AC-A793-B06CAE492D0D}" srcOrd="12" destOrd="0" presId="urn:microsoft.com/office/officeart/2008/layout/VerticalCurvedList"/>
    <dgm:cxn modelId="{6B784289-EF4F-4776-B5B7-EC75338C20B7}" type="presParOf" srcId="{3F74EAEF-F18D-41AC-A793-B06CAE492D0D}" destId="{DFB98088-E646-4E2B-A3BA-4A1D038866A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D6737B-1FE6-4969-AB69-9D8E795B7BE2}" type="doc">
      <dgm:prSet loTypeId="urn:microsoft.com/office/officeart/2005/8/layout/h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B0ECB9-1161-4146-90EF-1EEAE267E880}">
      <dgm:prSet phldrT="[Текст]" phldr="0"/>
      <dgm:spPr/>
      <dgm:t>
        <a:bodyPr/>
        <a:lstStyle/>
        <a:p>
          <a:r>
            <a:rPr lang="ru-RU" dirty="0"/>
            <a:t>Ключевые партнеры</a:t>
          </a:r>
        </a:p>
      </dgm:t>
    </dgm:pt>
    <dgm:pt modelId="{4E035204-0641-447C-BEC4-1CA61316D77F}" type="parTrans" cxnId="{DBD88B28-ECD3-4E67-9C7C-E6F2EB08BDBF}">
      <dgm:prSet/>
      <dgm:spPr/>
      <dgm:t>
        <a:bodyPr/>
        <a:lstStyle/>
        <a:p>
          <a:endParaRPr lang="ru-RU"/>
        </a:p>
      </dgm:t>
    </dgm:pt>
    <dgm:pt modelId="{220A5403-5A0F-4606-999A-FFD9B9546D49}" type="sibTrans" cxnId="{DBD88B28-ECD3-4E67-9C7C-E6F2EB08BDBF}">
      <dgm:prSet/>
      <dgm:spPr/>
      <dgm:t>
        <a:bodyPr/>
        <a:lstStyle/>
        <a:p>
          <a:endParaRPr lang="ru-RU"/>
        </a:p>
      </dgm:t>
    </dgm:pt>
    <dgm:pt modelId="{DBE33730-D417-4635-92C7-980B0B4C26E6}">
      <dgm:prSet phldrT="[Текст]" custT="1"/>
      <dgm:spPr/>
      <dgm:t>
        <a:bodyPr/>
        <a:lstStyle/>
        <a:p>
          <a:endParaRPr lang="ru-RU" sz="1400" dirty="0"/>
        </a:p>
      </dgm:t>
    </dgm:pt>
    <dgm:pt modelId="{1EEF0EBF-779E-4F59-9C95-2EB4C3C7BB6B}" type="parTrans" cxnId="{247E8D54-B252-4236-B183-36C6BD074770}">
      <dgm:prSet/>
      <dgm:spPr/>
      <dgm:t>
        <a:bodyPr/>
        <a:lstStyle/>
        <a:p>
          <a:endParaRPr lang="ru-RU"/>
        </a:p>
      </dgm:t>
    </dgm:pt>
    <dgm:pt modelId="{17B336C1-2441-4C7A-B11F-A6D51DB6062F}" type="sibTrans" cxnId="{247E8D54-B252-4236-B183-36C6BD074770}">
      <dgm:prSet/>
      <dgm:spPr/>
      <dgm:t>
        <a:bodyPr/>
        <a:lstStyle/>
        <a:p>
          <a:endParaRPr lang="ru-RU"/>
        </a:p>
      </dgm:t>
    </dgm:pt>
    <dgm:pt modelId="{EB0248FC-E30A-4876-A2F3-B73203BE2184}">
      <dgm:prSet phldrT="[Текст]" phldr="0"/>
      <dgm:spPr/>
      <dgm:t>
        <a:bodyPr/>
        <a:lstStyle/>
        <a:p>
          <a:r>
            <a:rPr lang="ru-RU" dirty="0"/>
            <a:t>Ключевые виды деятельности</a:t>
          </a:r>
        </a:p>
      </dgm:t>
    </dgm:pt>
    <dgm:pt modelId="{84D8B226-9F73-4762-9464-DCF3EBB6615B}" type="parTrans" cxnId="{E21719B3-C563-4688-8B51-528A6301F205}">
      <dgm:prSet/>
      <dgm:spPr/>
      <dgm:t>
        <a:bodyPr/>
        <a:lstStyle/>
        <a:p>
          <a:endParaRPr lang="ru-RU"/>
        </a:p>
      </dgm:t>
    </dgm:pt>
    <dgm:pt modelId="{1A3F3642-0000-4FC4-BF1B-449F493C59A3}" type="sibTrans" cxnId="{E21719B3-C563-4688-8B51-528A6301F205}">
      <dgm:prSet/>
      <dgm:spPr/>
      <dgm:t>
        <a:bodyPr/>
        <a:lstStyle/>
        <a:p>
          <a:endParaRPr lang="ru-RU"/>
        </a:p>
      </dgm:t>
    </dgm:pt>
    <dgm:pt modelId="{0A17817B-272E-472D-B2AE-F4A4F737AF33}">
      <dgm:prSet phldrT="[Текст]" custT="1"/>
      <dgm:spPr/>
      <dgm:t>
        <a:bodyPr/>
        <a:lstStyle/>
        <a:p>
          <a:endParaRPr lang="ru-RU" sz="1400" b="0" i="1" dirty="0"/>
        </a:p>
      </dgm:t>
    </dgm:pt>
    <dgm:pt modelId="{C35C90B4-AD35-478F-AE28-C2DBC8B9FDCD}" type="parTrans" cxnId="{1263811E-38FD-4559-97C8-7BE0BC7A4A83}">
      <dgm:prSet/>
      <dgm:spPr/>
      <dgm:t>
        <a:bodyPr/>
        <a:lstStyle/>
        <a:p>
          <a:endParaRPr lang="ru-RU"/>
        </a:p>
      </dgm:t>
    </dgm:pt>
    <dgm:pt modelId="{CE7890D1-C6DD-4235-B6C2-9CA02541C576}" type="sibTrans" cxnId="{1263811E-38FD-4559-97C8-7BE0BC7A4A83}">
      <dgm:prSet/>
      <dgm:spPr/>
      <dgm:t>
        <a:bodyPr/>
        <a:lstStyle/>
        <a:p>
          <a:endParaRPr lang="ru-RU"/>
        </a:p>
      </dgm:t>
    </dgm:pt>
    <dgm:pt modelId="{9A5444FC-955D-4CAB-AFC4-B583B6846F9B}">
      <dgm:prSet phldrT="[Текст]" phldr="0"/>
      <dgm:spPr/>
      <dgm:t>
        <a:bodyPr/>
        <a:lstStyle/>
        <a:p>
          <a:r>
            <a:rPr lang="ru-RU" dirty="0"/>
            <a:t>Ключевые ресурсы</a:t>
          </a:r>
        </a:p>
      </dgm:t>
    </dgm:pt>
    <dgm:pt modelId="{62253CC5-AB4D-4ECE-BF9E-FFA1854542C8}" type="parTrans" cxnId="{BF6747E2-5EEB-4E78-90BC-890E2A893A35}">
      <dgm:prSet/>
      <dgm:spPr/>
      <dgm:t>
        <a:bodyPr/>
        <a:lstStyle/>
        <a:p>
          <a:endParaRPr lang="ru-RU"/>
        </a:p>
      </dgm:t>
    </dgm:pt>
    <dgm:pt modelId="{6C06B3B9-F660-4429-BFE6-AF71599B4140}" type="sibTrans" cxnId="{BF6747E2-5EEB-4E78-90BC-890E2A893A35}">
      <dgm:prSet/>
      <dgm:spPr/>
      <dgm:t>
        <a:bodyPr/>
        <a:lstStyle/>
        <a:p>
          <a:endParaRPr lang="ru-RU"/>
        </a:p>
      </dgm:t>
    </dgm:pt>
    <dgm:pt modelId="{D11C0B18-950C-47EB-8387-F4958D59CD45}">
      <dgm:prSet phldrT="[Текст]"/>
      <dgm:spPr/>
      <dgm:t>
        <a:bodyPr/>
        <a:lstStyle/>
        <a:p>
          <a:endParaRPr lang="ru-RU" sz="1200" dirty="0"/>
        </a:p>
      </dgm:t>
    </dgm:pt>
    <dgm:pt modelId="{34048F39-E49A-444A-98EB-1553C7227298}" type="parTrans" cxnId="{C47B786E-84A7-45E2-9B9C-C8AF5E4FE715}">
      <dgm:prSet/>
      <dgm:spPr/>
      <dgm:t>
        <a:bodyPr/>
        <a:lstStyle/>
        <a:p>
          <a:endParaRPr lang="ru-RU"/>
        </a:p>
      </dgm:t>
    </dgm:pt>
    <dgm:pt modelId="{EA779FA2-5C40-44AF-A28B-4AC79434AA87}" type="sibTrans" cxnId="{C47B786E-84A7-45E2-9B9C-C8AF5E4FE715}">
      <dgm:prSet/>
      <dgm:spPr/>
      <dgm:t>
        <a:bodyPr/>
        <a:lstStyle/>
        <a:p>
          <a:endParaRPr lang="ru-RU"/>
        </a:p>
      </dgm:t>
    </dgm:pt>
    <dgm:pt modelId="{4079A833-6F48-412D-9E6B-359A0A9E7E53}">
      <dgm:prSet custT="1"/>
      <dgm:spPr/>
      <dgm:t>
        <a:bodyPr/>
        <a:lstStyle/>
        <a:p>
          <a:r>
            <a:rPr lang="ru-RU" sz="1400" b="1" i="1" dirty="0"/>
            <a:t>Технологические партнёры</a:t>
          </a:r>
          <a:r>
            <a:rPr lang="ru-RU" sz="1400" dirty="0"/>
            <a:t>: Платёжные системы </a:t>
          </a:r>
          <a:r>
            <a:rPr lang="en-US" sz="1400" dirty="0"/>
            <a:t>(</a:t>
          </a:r>
          <a:r>
            <a:rPr lang="en-US" sz="1400" dirty="0" err="1"/>
            <a:t>YooKassa</a:t>
          </a:r>
          <a:r>
            <a:rPr lang="en-US" sz="1400" dirty="0"/>
            <a:t>, </a:t>
          </a:r>
          <a:r>
            <a:rPr lang="en-US" sz="1400" dirty="0" err="1"/>
            <a:t>WeChatPay</a:t>
          </a:r>
          <a:r>
            <a:rPr lang="en-US" sz="1400" dirty="0"/>
            <a:t>, Alipay), </a:t>
          </a:r>
          <a:r>
            <a:rPr lang="ru-RU" sz="1400" dirty="0"/>
            <a:t>картографические сервисы (</a:t>
          </a:r>
          <a:r>
            <a:rPr lang="en-US" sz="1400" dirty="0"/>
            <a:t>Yandex Maps).</a:t>
          </a:r>
          <a:endParaRPr lang="ru-RU" sz="1400" dirty="0"/>
        </a:p>
      </dgm:t>
    </dgm:pt>
    <dgm:pt modelId="{45BC3475-1E5F-45E9-A6B9-070BD88BB2BC}" type="parTrans" cxnId="{5F1AB66C-6DC1-494B-833F-EA6903E85494}">
      <dgm:prSet/>
      <dgm:spPr/>
      <dgm:t>
        <a:bodyPr/>
        <a:lstStyle/>
        <a:p>
          <a:endParaRPr lang="ru-RU"/>
        </a:p>
      </dgm:t>
    </dgm:pt>
    <dgm:pt modelId="{9D84F532-D9E9-4697-AC74-1E3039CD6DA2}" type="sibTrans" cxnId="{5F1AB66C-6DC1-494B-833F-EA6903E85494}">
      <dgm:prSet/>
      <dgm:spPr/>
      <dgm:t>
        <a:bodyPr/>
        <a:lstStyle/>
        <a:p>
          <a:endParaRPr lang="ru-RU"/>
        </a:p>
      </dgm:t>
    </dgm:pt>
    <dgm:pt modelId="{96A63572-9E8D-45D2-9642-0A408B52F117}">
      <dgm:prSet custT="1"/>
      <dgm:spPr/>
      <dgm:t>
        <a:bodyPr/>
        <a:lstStyle/>
        <a:p>
          <a:r>
            <a:rPr lang="ru-RU" sz="1400" b="0" i="1" dirty="0"/>
            <a:t>Привлечение партнёров (отели, гиды);</a:t>
          </a:r>
        </a:p>
      </dgm:t>
    </dgm:pt>
    <dgm:pt modelId="{960224F2-C401-43BF-9AFB-2CF915AA5D22}" type="parTrans" cxnId="{6D1B7E11-E772-4D2B-8C65-3490926208C5}">
      <dgm:prSet/>
      <dgm:spPr/>
      <dgm:t>
        <a:bodyPr/>
        <a:lstStyle/>
        <a:p>
          <a:endParaRPr lang="ru-RU"/>
        </a:p>
      </dgm:t>
    </dgm:pt>
    <dgm:pt modelId="{6FFEA701-53B6-4FBF-A6AF-11CFEA0453E8}" type="sibTrans" cxnId="{6D1B7E11-E772-4D2B-8C65-3490926208C5}">
      <dgm:prSet/>
      <dgm:spPr/>
      <dgm:t>
        <a:bodyPr/>
        <a:lstStyle/>
        <a:p>
          <a:endParaRPr lang="ru-RU"/>
        </a:p>
      </dgm:t>
    </dgm:pt>
    <dgm:pt modelId="{095CBF74-E38C-4740-893E-EAD46FEE062D}">
      <dgm:prSet custT="1"/>
      <dgm:spPr/>
      <dgm:t>
        <a:bodyPr/>
        <a:lstStyle/>
        <a:p>
          <a:r>
            <a:rPr lang="ru-RU" sz="1400" b="0" i="1" dirty="0"/>
            <a:t>Маркетинг и продвижение;</a:t>
          </a:r>
        </a:p>
      </dgm:t>
    </dgm:pt>
    <dgm:pt modelId="{443B8EC6-F358-43A7-B7D6-DF8257B7172C}" type="parTrans" cxnId="{1BB624EB-8BB1-407A-9E4B-81BF9976985A}">
      <dgm:prSet/>
      <dgm:spPr/>
      <dgm:t>
        <a:bodyPr/>
        <a:lstStyle/>
        <a:p>
          <a:endParaRPr lang="ru-RU"/>
        </a:p>
      </dgm:t>
    </dgm:pt>
    <dgm:pt modelId="{2FC85294-DF7D-4737-99DE-DF7E64323B52}" type="sibTrans" cxnId="{1BB624EB-8BB1-407A-9E4B-81BF9976985A}">
      <dgm:prSet/>
      <dgm:spPr/>
      <dgm:t>
        <a:bodyPr/>
        <a:lstStyle/>
        <a:p>
          <a:endParaRPr lang="ru-RU"/>
        </a:p>
      </dgm:t>
    </dgm:pt>
    <dgm:pt modelId="{39A16821-9245-4CE6-9E2A-D92000B84621}">
      <dgm:prSet custT="1"/>
      <dgm:spPr/>
      <dgm:t>
        <a:bodyPr/>
        <a:lstStyle/>
        <a:p>
          <a:r>
            <a:rPr lang="ru-RU" sz="1400" b="0" i="1" dirty="0"/>
            <a:t>Анализ данных и оптимизация сервиса.</a:t>
          </a:r>
        </a:p>
      </dgm:t>
    </dgm:pt>
    <dgm:pt modelId="{283551BE-FA57-4F5F-9A0D-674750C72936}" type="parTrans" cxnId="{EEC2E104-F8C1-43F3-A297-63B64C047BAE}">
      <dgm:prSet/>
      <dgm:spPr/>
      <dgm:t>
        <a:bodyPr/>
        <a:lstStyle/>
        <a:p>
          <a:endParaRPr lang="ru-RU"/>
        </a:p>
      </dgm:t>
    </dgm:pt>
    <dgm:pt modelId="{215D94C8-82F8-4685-AE55-DA0A4839941A}" type="sibTrans" cxnId="{EEC2E104-F8C1-43F3-A297-63B64C047BAE}">
      <dgm:prSet/>
      <dgm:spPr/>
      <dgm:t>
        <a:bodyPr/>
        <a:lstStyle/>
        <a:p>
          <a:endParaRPr lang="ru-RU"/>
        </a:p>
      </dgm:t>
    </dgm:pt>
    <dgm:pt modelId="{E7FF192A-58DA-40C2-9FC4-26A80C1417D2}">
      <dgm:prSet phldrT="[Текст]" custT="1"/>
      <dgm:spPr/>
      <dgm:t>
        <a:bodyPr/>
        <a:lstStyle/>
        <a:p>
          <a:r>
            <a:rPr lang="ru-RU" sz="1400" b="0" i="1" dirty="0"/>
            <a:t>Разработка и обновление ПО;</a:t>
          </a:r>
        </a:p>
      </dgm:t>
    </dgm:pt>
    <dgm:pt modelId="{166A72A6-57CD-4C9B-B816-D1F59D284A28}" type="parTrans" cxnId="{933C942A-979C-494F-9F31-3E62515EB6CF}">
      <dgm:prSet/>
      <dgm:spPr/>
      <dgm:t>
        <a:bodyPr/>
        <a:lstStyle/>
        <a:p>
          <a:endParaRPr lang="ru-RU"/>
        </a:p>
      </dgm:t>
    </dgm:pt>
    <dgm:pt modelId="{04094AF0-7FBF-4643-A7DC-0014CB2D612F}" type="sibTrans" cxnId="{933C942A-979C-494F-9F31-3E62515EB6CF}">
      <dgm:prSet/>
      <dgm:spPr/>
      <dgm:t>
        <a:bodyPr/>
        <a:lstStyle/>
        <a:p>
          <a:endParaRPr lang="ru-RU"/>
        </a:p>
      </dgm:t>
    </dgm:pt>
    <dgm:pt modelId="{DABC47CD-4128-4B43-BF97-F8E7F63AF58E}">
      <dgm:prSet phldrT="[Текст]" custT="1"/>
      <dgm:spPr/>
      <dgm:t>
        <a:bodyPr/>
        <a:lstStyle/>
        <a:p>
          <a:r>
            <a:rPr lang="ru-RU" sz="1400" b="1" i="1" dirty="0"/>
            <a:t>Поставщики услуг</a:t>
          </a:r>
          <a:r>
            <a:rPr lang="ru-RU" sz="1400" dirty="0"/>
            <a:t>: Отели, авиакомпании, страховые компании.</a:t>
          </a:r>
        </a:p>
      </dgm:t>
    </dgm:pt>
    <dgm:pt modelId="{B5E86FFF-11AB-430D-82F9-A97C8C245313}" type="parTrans" cxnId="{91D34ECC-CCA9-4576-AB7C-BB77FF315272}">
      <dgm:prSet/>
      <dgm:spPr/>
      <dgm:t>
        <a:bodyPr/>
        <a:lstStyle/>
        <a:p>
          <a:endParaRPr lang="ru-RU"/>
        </a:p>
      </dgm:t>
    </dgm:pt>
    <dgm:pt modelId="{9C82ADAF-3B96-4667-B41A-B08E9578D360}" type="sibTrans" cxnId="{91D34ECC-CCA9-4576-AB7C-BB77FF315272}">
      <dgm:prSet/>
      <dgm:spPr/>
      <dgm:t>
        <a:bodyPr/>
        <a:lstStyle/>
        <a:p>
          <a:endParaRPr lang="ru-RU"/>
        </a:p>
      </dgm:t>
    </dgm:pt>
    <dgm:pt modelId="{095F3A3B-8A0E-4DA7-9168-DC7F338A58A7}">
      <dgm:prSet custT="1"/>
      <dgm:spPr/>
      <dgm:t>
        <a:bodyPr/>
        <a:lstStyle/>
        <a:p>
          <a:r>
            <a:rPr lang="ru-RU" sz="1400" b="1" i="1" dirty="0"/>
            <a:t>Интеллектуальные: </a:t>
          </a:r>
          <a:r>
            <a:rPr lang="ru-RU" sz="1400" dirty="0"/>
            <a:t>Алгоритмы рекомендаций, базы данных.</a:t>
          </a:r>
        </a:p>
      </dgm:t>
    </dgm:pt>
    <dgm:pt modelId="{C85D8A64-9002-46E8-BF04-C943AE6DC0ED}" type="parTrans" cxnId="{6D007E28-A8EB-4201-9C57-FACF8E5ECB85}">
      <dgm:prSet/>
      <dgm:spPr/>
      <dgm:t>
        <a:bodyPr/>
        <a:lstStyle/>
        <a:p>
          <a:endParaRPr lang="ru-RU"/>
        </a:p>
      </dgm:t>
    </dgm:pt>
    <dgm:pt modelId="{C548FF36-FAF0-4A7D-BA2F-52AE9A7ABEE9}" type="sibTrans" cxnId="{6D007E28-A8EB-4201-9C57-FACF8E5ECB85}">
      <dgm:prSet/>
      <dgm:spPr/>
      <dgm:t>
        <a:bodyPr/>
        <a:lstStyle/>
        <a:p>
          <a:endParaRPr lang="ru-RU"/>
        </a:p>
      </dgm:t>
    </dgm:pt>
    <dgm:pt modelId="{814E0B78-B2AE-4FC5-A935-07ECB0D215DA}">
      <dgm:prSet custT="1"/>
      <dgm:spPr/>
      <dgm:t>
        <a:bodyPr/>
        <a:lstStyle/>
        <a:p>
          <a:r>
            <a:rPr lang="ru-RU" sz="1400" b="1" i="1" dirty="0"/>
            <a:t>Человеческие: </a:t>
          </a:r>
          <a:r>
            <a:rPr lang="ru-RU" sz="1400" dirty="0"/>
            <a:t>Разработчики, маркетологи, поддержка.</a:t>
          </a:r>
        </a:p>
      </dgm:t>
    </dgm:pt>
    <dgm:pt modelId="{77F4BC39-1084-4C18-92C0-F40CAD120166}" type="parTrans" cxnId="{6EBA815C-9F72-4EF1-B155-BA5A2934061E}">
      <dgm:prSet/>
      <dgm:spPr/>
      <dgm:t>
        <a:bodyPr/>
        <a:lstStyle/>
        <a:p>
          <a:endParaRPr lang="ru-RU"/>
        </a:p>
      </dgm:t>
    </dgm:pt>
    <dgm:pt modelId="{52E66B9F-11F3-467A-8F34-95C98DE7AED6}" type="sibTrans" cxnId="{6EBA815C-9F72-4EF1-B155-BA5A2934061E}">
      <dgm:prSet/>
      <dgm:spPr/>
      <dgm:t>
        <a:bodyPr/>
        <a:lstStyle/>
        <a:p>
          <a:endParaRPr lang="ru-RU"/>
        </a:p>
      </dgm:t>
    </dgm:pt>
    <dgm:pt modelId="{3C6A64B2-2BA4-4466-B7EE-67067E5BD2EF}">
      <dgm:prSet custT="1"/>
      <dgm:spPr/>
      <dgm:t>
        <a:bodyPr/>
        <a:lstStyle/>
        <a:p>
          <a:r>
            <a:rPr lang="ru-RU" sz="1400" b="1" i="1" dirty="0"/>
            <a:t>Партнёрские</a:t>
          </a:r>
          <a:r>
            <a:rPr lang="ru-RU" sz="1400" dirty="0"/>
            <a:t>: Договоры с отелями и авиакомпаниями.</a:t>
          </a:r>
        </a:p>
      </dgm:t>
    </dgm:pt>
    <dgm:pt modelId="{792B5EF5-DC2F-4EC3-B3D1-E6C033192328}" type="parTrans" cxnId="{CFACD946-D323-44FE-9017-C7A7732863A6}">
      <dgm:prSet/>
      <dgm:spPr/>
      <dgm:t>
        <a:bodyPr/>
        <a:lstStyle/>
        <a:p>
          <a:endParaRPr lang="ru-RU"/>
        </a:p>
      </dgm:t>
    </dgm:pt>
    <dgm:pt modelId="{32BD0D43-59FA-456F-8F2F-44B01D80C5F7}" type="sibTrans" cxnId="{CFACD946-D323-44FE-9017-C7A7732863A6}">
      <dgm:prSet/>
      <dgm:spPr/>
      <dgm:t>
        <a:bodyPr/>
        <a:lstStyle/>
        <a:p>
          <a:endParaRPr lang="ru-RU"/>
        </a:p>
      </dgm:t>
    </dgm:pt>
    <dgm:pt modelId="{17950AB5-9606-4018-88C4-33CB2A5EC98B}">
      <dgm:prSet phldrT="[Текст]" custT="1"/>
      <dgm:spPr/>
      <dgm:t>
        <a:bodyPr/>
        <a:lstStyle/>
        <a:p>
          <a:r>
            <a:rPr lang="ru-RU" sz="1400" b="1" i="1" dirty="0"/>
            <a:t>Технологические</a:t>
          </a:r>
          <a:r>
            <a:rPr lang="ru-RU" sz="1400" dirty="0"/>
            <a:t>: Платформа, API, облачные серверы.</a:t>
          </a:r>
        </a:p>
      </dgm:t>
    </dgm:pt>
    <dgm:pt modelId="{6C85ED34-B755-43EC-8852-BB953CE444F5}" type="parTrans" cxnId="{FBB3301F-8E95-466B-AEEB-57CF1F56A519}">
      <dgm:prSet/>
      <dgm:spPr/>
      <dgm:t>
        <a:bodyPr/>
        <a:lstStyle/>
        <a:p>
          <a:endParaRPr lang="ru-RU"/>
        </a:p>
      </dgm:t>
    </dgm:pt>
    <dgm:pt modelId="{79219F06-87F2-47F4-96CA-D55CF05084AE}" type="sibTrans" cxnId="{FBB3301F-8E95-466B-AEEB-57CF1F56A519}">
      <dgm:prSet/>
      <dgm:spPr/>
      <dgm:t>
        <a:bodyPr/>
        <a:lstStyle/>
        <a:p>
          <a:endParaRPr lang="ru-RU"/>
        </a:p>
      </dgm:t>
    </dgm:pt>
    <dgm:pt modelId="{66466B11-7AC8-4486-AAE8-4CD896C92A90}">
      <dgm:prSet custT="1"/>
      <dgm:spPr/>
      <dgm:t>
        <a:bodyPr/>
        <a:lstStyle/>
        <a:p>
          <a:r>
            <a:rPr lang="ru-RU" sz="1400" b="1" i="1" dirty="0"/>
            <a:t>Маркетинговые партнёры: </a:t>
          </a:r>
          <a:r>
            <a:rPr lang="ru-RU" sz="1400" dirty="0"/>
            <a:t>Агрегаторы</a:t>
          </a:r>
          <a:r>
            <a:rPr lang="en-US" sz="1400" dirty="0"/>
            <a:t>(TripAdvisor, Agoda).</a:t>
          </a:r>
          <a:endParaRPr lang="ru-RU" sz="1400" dirty="0"/>
        </a:p>
      </dgm:t>
    </dgm:pt>
    <dgm:pt modelId="{23D79278-38A3-4DC8-9DA1-2034512E08F8}" type="parTrans" cxnId="{FA425DA3-3F58-489A-B081-D6DAFBE64E54}">
      <dgm:prSet/>
      <dgm:spPr/>
      <dgm:t>
        <a:bodyPr/>
        <a:lstStyle/>
        <a:p>
          <a:endParaRPr lang="ru-RU"/>
        </a:p>
      </dgm:t>
    </dgm:pt>
    <dgm:pt modelId="{6722FB62-D65C-4A82-8974-A6B40C6CF59E}" type="sibTrans" cxnId="{FA425DA3-3F58-489A-B081-D6DAFBE64E54}">
      <dgm:prSet/>
      <dgm:spPr/>
      <dgm:t>
        <a:bodyPr/>
        <a:lstStyle/>
        <a:p>
          <a:endParaRPr lang="ru-RU"/>
        </a:p>
      </dgm:t>
    </dgm:pt>
    <dgm:pt modelId="{FD5B2D23-7BA9-4428-9781-581A7E245778}" type="pres">
      <dgm:prSet presAssocID="{92D6737B-1FE6-4969-AB69-9D8E795B7BE2}" presName="linearFlow" presStyleCnt="0">
        <dgm:presLayoutVars>
          <dgm:dir/>
          <dgm:animLvl val="lvl"/>
          <dgm:resizeHandles/>
        </dgm:presLayoutVars>
      </dgm:prSet>
      <dgm:spPr/>
    </dgm:pt>
    <dgm:pt modelId="{12E00842-7BEC-4792-9640-BEC880C5AD7E}" type="pres">
      <dgm:prSet presAssocID="{83B0ECB9-1161-4146-90EF-1EEAE267E880}" presName="compositeNode" presStyleCnt="0">
        <dgm:presLayoutVars>
          <dgm:bulletEnabled val="1"/>
        </dgm:presLayoutVars>
      </dgm:prSet>
      <dgm:spPr/>
    </dgm:pt>
    <dgm:pt modelId="{51C807EE-3BD9-4D59-9914-15C13DF56256}" type="pres">
      <dgm:prSet presAssocID="{83B0ECB9-1161-4146-90EF-1EEAE267E880}" presName="image" presStyleLbl="fgImgPlace1" presStyleIdx="0" presStyleCnt="3" custLinFactNeighborX="-24467" custLinFactNeighborY="-19958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Расширение бизнеса со сплошной заливкой"/>
        </a:ext>
      </dgm:extLst>
    </dgm:pt>
    <dgm:pt modelId="{2623B6E5-FF84-4D5F-AD20-4C70E3ACDED5}" type="pres">
      <dgm:prSet presAssocID="{83B0ECB9-1161-4146-90EF-1EEAE267E880}" presName="childNode" presStyleLbl="node1" presStyleIdx="0" presStyleCnt="3" custScaleX="128536" custScaleY="117697">
        <dgm:presLayoutVars>
          <dgm:bulletEnabled val="1"/>
        </dgm:presLayoutVars>
      </dgm:prSet>
      <dgm:spPr/>
    </dgm:pt>
    <dgm:pt modelId="{22C74F90-4820-428B-AAC3-945A469D1461}" type="pres">
      <dgm:prSet presAssocID="{83B0ECB9-1161-4146-90EF-1EEAE267E880}" presName="parentNode" presStyleLbl="revTx" presStyleIdx="0" presStyleCnt="3" custLinFactX="-958" custLinFactNeighborX="-100000" custLinFactNeighborY="-628">
        <dgm:presLayoutVars>
          <dgm:chMax val="0"/>
          <dgm:bulletEnabled val="1"/>
        </dgm:presLayoutVars>
      </dgm:prSet>
      <dgm:spPr/>
    </dgm:pt>
    <dgm:pt modelId="{077592C5-7EA0-4F70-9D1E-78A32AF83C0F}" type="pres">
      <dgm:prSet presAssocID="{220A5403-5A0F-4606-999A-FFD9B9546D49}" presName="sibTrans" presStyleCnt="0"/>
      <dgm:spPr/>
    </dgm:pt>
    <dgm:pt modelId="{BA34F367-FFF4-4229-9285-5F0292090D45}" type="pres">
      <dgm:prSet presAssocID="{EB0248FC-E30A-4876-A2F3-B73203BE2184}" presName="compositeNode" presStyleCnt="0">
        <dgm:presLayoutVars>
          <dgm:bulletEnabled val="1"/>
        </dgm:presLayoutVars>
      </dgm:prSet>
      <dgm:spPr/>
    </dgm:pt>
    <dgm:pt modelId="{0EE651C0-E040-484C-8EEB-F0A42836E2AE}" type="pres">
      <dgm:prSet presAssocID="{EB0248FC-E30A-4876-A2F3-B73203BE2184}" presName="image" presStyleLbl="fgImgPlace1" presStyleIdx="1" presStyleCnt="3" custLinFactNeighborX="1158" custLinFactNeighborY="-953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Программист женский со сплошной заливкой"/>
        </a:ext>
      </dgm:extLst>
    </dgm:pt>
    <dgm:pt modelId="{C646D0DB-4C36-41C2-BA53-EC2A3E71255F}" type="pres">
      <dgm:prSet presAssocID="{EB0248FC-E30A-4876-A2F3-B73203BE2184}" presName="childNode" presStyleLbl="node1" presStyleIdx="1" presStyleCnt="3" custScaleX="111420" custScaleY="117409">
        <dgm:presLayoutVars>
          <dgm:bulletEnabled val="1"/>
        </dgm:presLayoutVars>
      </dgm:prSet>
      <dgm:spPr/>
    </dgm:pt>
    <dgm:pt modelId="{12273C45-662A-4DE1-A925-A20FDF6EC2F8}" type="pres">
      <dgm:prSet presAssocID="{EB0248FC-E30A-4876-A2F3-B73203BE2184}" presName="parentNode" presStyleLbl="revTx" presStyleIdx="1" presStyleCnt="3">
        <dgm:presLayoutVars>
          <dgm:chMax val="0"/>
          <dgm:bulletEnabled val="1"/>
        </dgm:presLayoutVars>
      </dgm:prSet>
      <dgm:spPr/>
    </dgm:pt>
    <dgm:pt modelId="{28DBEAB2-0EB1-44D8-890A-ED0303E30C6E}" type="pres">
      <dgm:prSet presAssocID="{1A3F3642-0000-4FC4-BF1B-449F493C59A3}" presName="sibTrans" presStyleCnt="0"/>
      <dgm:spPr/>
    </dgm:pt>
    <dgm:pt modelId="{782EEBEE-E8BF-478E-BCDD-BC6DE6FB5656}" type="pres">
      <dgm:prSet presAssocID="{9A5444FC-955D-4CAB-AFC4-B583B6846F9B}" presName="compositeNode" presStyleCnt="0">
        <dgm:presLayoutVars>
          <dgm:bulletEnabled val="1"/>
        </dgm:presLayoutVars>
      </dgm:prSet>
      <dgm:spPr/>
    </dgm:pt>
    <dgm:pt modelId="{B87F6EDC-75D0-4C33-8E04-5DD31915D6E0}" type="pres">
      <dgm:prSet presAssocID="{9A5444FC-955D-4CAB-AFC4-B583B6846F9B}" presName="image" presStyleLbl="fgImgPlace1" presStyleIdx="2" presStyleCnt="3" custLinFactNeighborY="-953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Мозг со сплошной заливкой"/>
        </a:ext>
      </dgm:extLst>
    </dgm:pt>
    <dgm:pt modelId="{99AFFF28-B9CA-4F1B-89B1-3E12077B1C02}" type="pres">
      <dgm:prSet presAssocID="{9A5444FC-955D-4CAB-AFC4-B583B6846F9B}" presName="childNode" presStyleLbl="node1" presStyleIdx="2" presStyleCnt="3" custScaleX="127020" custScaleY="116060" custLinFactNeighborX="29328" custLinFactNeighborY="-189">
        <dgm:presLayoutVars>
          <dgm:bulletEnabled val="1"/>
        </dgm:presLayoutVars>
      </dgm:prSet>
      <dgm:spPr/>
    </dgm:pt>
    <dgm:pt modelId="{0E632DE5-FCB4-4DEA-B0C7-E39C2E3CA1D7}" type="pres">
      <dgm:prSet presAssocID="{9A5444FC-955D-4CAB-AFC4-B583B6846F9B}" presName="parentNode" presStyleLbl="revTx" presStyleIdx="2" presStyleCnt="3">
        <dgm:presLayoutVars>
          <dgm:chMax val="0"/>
          <dgm:bulletEnabled val="1"/>
        </dgm:presLayoutVars>
      </dgm:prSet>
      <dgm:spPr/>
    </dgm:pt>
  </dgm:ptLst>
  <dgm:cxnLst>
    <dgm:cxn modelId="{EEC2E104-F8C1-43F3-A297-63B64C047BAE}" srcId="{EB0248FC-E30A-4876-A2F3-B73203BE2184}" destId="{39A16821-9245-4CE6-9E2A-D92000B84621}" srcOrd="4" destOrd="0" parTransId="{283551BE-FA57-4F5F-9A0D-674750C72936}" sibTransId="{215D94C8-82F8-4685-AE55-DA0A4839941A}"/>
    <dgm:cxn modelId="{79A38D0D-60E0-4EFA-95C1-2520343C25EF}" type="presOf" srcId="{095F3A3B-8A0E-4DA7-9168-DC7F338A58A7}" destId="{99AFFF28-B9CA-4F1B-89B1-3E12077B1C02}" srcOrd="0" destOrd="2" presId="urn:microsoft.com/office/officeart/2005/8/layout/hList2"/>
    <dgm:cxn modelId="{6D1B7E11-E772-4D2B-8C65-3490926208C5}" srcId="{EB0248FC-E30A-4876-A2F3-B73203BE2184}" destId="{96A63572-9E8D-45D2-9642-0A408B52F117}" srcOrd="2" destOrd="0" parTransId="{960224F2-C401-43BF-9AFB-2CF915AA5D22}" sibTransId="{6FFEA701-53B6-4FBF-A6AF-11CFEA0453E8}"/>
    <dgm:cxn modelId="{6E24691B-E1A1-4753-9A94-C749E1AF65B1}" type="presOf" srcId="{83B0ECB9-1161-4146-90EF-1EEAE267E880}" destId="{22C74F90-4820-428B-AAC3-945A469D1461}" srcOrd="0" destOrd="0" presId="urn:microsoft.com/office/officeart/2005/8/layout/hList2"/>
    <dgm:cxn modelId="{1263811E-38FD-4559-97C8-7BE0BC7A4A83}" srcId="{EB0248FC-E30A-4876-A2F3-B73203BE2184}" destId="{0A17817B-272E-472D-B2AE-F4A4F737AF33}" srcOrd="0" destOrd="0" parTransId="{C35C90B4-AD35-478F-AE28-C2DBC8B9FDCD}" sibTransId="{CE7890D1-C6DD-4235-B6C2-9CA02541C576}"/>
    <dgm:cxn modelId="{FBB3301F-8E95-466B-AEEB-57CF1F56A519}" srcId="{9A5444FC-955D-4CAB-AFC4-B583B6846F9B}" destId="{17950AB5-9606-4018-88C4-33CB2A5EC98B}" srcOrd="1" destOrd="0" parTransId="{6C85ED34-B755-43EC-8852-BB953CE444F5}" sibTransId="{79219F06-87F2-47F4-96CA-D55CF05084AE}"/>
    <dgm:cxn modelId="{6B236722-E652-473A-A45C-9830FC26D077}" type="presOf" srcId="{17950AB5-9606-4018-88C4-33CB2A5EC98B}" destId="{99AFFF28-B9CA-4F1B-89B1-3E12077B1C02}" srcOrd="0" destOrd="1" presId="urn:microsoft.com/office/officeart/2005/8/layout/hList2"/>
    <dgm:cxn modelId="{69141024-B7CB-4B36-A34E-9986C4BC531E}" type="presOf" srcId="{E7FF192A-58DA-40C2-9FC4-26A80C1417D2}" destId="{C646D0DB-4C36-41C2-BA53-EC2A3E71255F}" srcOrd="0" destOrd="1" presId="urn:microsoft.com/office/officeart/2005/8/layout/hList2"/>
    <dgm:cxn modelId="{6D007E28-A8EB-4201-9C57-FACF8E5ECB85}" srcId="{9A5444FC-955D-4CAB-AFC4-B583B6846F9B}" destId="{095F3A3B-8A0E-4DA7-9168-DC7F338A58A7}" srcOrd="2" destOrd="0" parTransId="{C85D8A64-9002-46E8-BF04-C943AE6DC0ED}" sibTransId="{C548FF36-FAF0-4A7D-BA2F-52AE9A7ABEE9}"/>
    <dgm:cxn modelId="{DBD88B28-ECD3-4E67-9C7C-E6F2EB08BDBF}" srcId="{92D6737B-1FE6-4969-AB69-9D8E795B7BE2}" destId="{83B0ECB9-1161-4146-90EF-1EEAE267E880}" srcOrd="0" destOrd="0" parTransId="{4E035204-0641-447C-BEC4-1CA61316D77F}" sibTransId="{220A5403-5A0F-4606-999A-FFD9B9546D49}"/>
    <dgm:cxn modelId="{933C942A-979C-494F-9F31-3E62515EB6CF}" srcId="{EB0248FC-E30A-4876-A2F3-B73203BE2184}" destId="{E7FF192A-58DA-40C2-9FC4-26A80C1417D2}" srcOrd="1" destOrd="0" parTransId="{166A72A6-57CD-4C9B-B816-D1F59D284A28}" sibTransId="{04094AF0-7FBF-4643-A7DC-0014CB2D612F}"/>
    <dgm:cxn modelId="{C9A2B02C-3771-4EBD-B83C-8E5D21957253}" type="presOf" srcId="{4079A833-6F48-412D-9E6B-359A0A9E7E53}" destId="{2623B6E5-FF84-4D5F-AD20-4C70E3ACDED5}" srcOrd="0" destOrd="2" presId="urn:microsoft.com/office/officeart/2005/8/layout/hList2"/>
    <dgm:cxn modelId="{780CE740-B781-4F50-A68C-8F00DB359668}" type="presOf" srcId="{D11C0B18-950C-47EB-8387-F4958D59CD45}" destId="{99AFFF28-B9CA-4F1B-89B1-3E12077B1C02}" srcOrd="0" destOrd="0" presId="urn:microsoft.com/office/officeart/2005/8/layout/hList2"/>
    <dgm:cxn modelId="{6EBA815C-9F72-4EF1-B155-BA5A2934061E}" srcId="{9A5444FC-955D-4CAB-AFC4-B583B6846F9B}" destId="{814E0B78-B2AE-4FC5-A935-07ECB0D215DA}" srcOrd="3" destOrd="0" parTransId="{77F4BC39-1084-4C18-92C0-F40CAD120166}" sibTransId="{52E66B9F-11F3-467A-8F34-95C98DE7AED6}"/>
    <dgm:cxn modelId="{B94F9245-8371-4F7B-ABE6-B015C6EB592D}" type="presOf" srcId="{EB0248FC-E30A-4876-A2F3-B73203BE2184}" destId="{12273C45-662A-4DE1-A925-A20FDF6EC2F8}" srcOrd="0" destOrd="0" presId="urn:microsoft.com/office/officeart/2005/8/layout/hList2"/>
    <dgm:cxn modelId="{CFACD946-D323-44FE-9017-C7A7732863A6}" srcId="{9A5444FC-955D-4CAB-AFC4-B583B6846F9B}" destId="{3C6A64B2-2BA4-4466-B7EE-67067E5BD2EF}" srcOrd="4" destOrd="0" parTransId="{792B5EF5-DC2F-4EC3-B3D1-E6C033192328}" sibTransId="{32BD0D43-59FA-456F-8F2F-44B01D80C5F7}"/>
    <dgm:cxn modelId="{0CBA3249-ECB3-42BE-9652-7F31542881C0}" type="presOf" srcId="{095CBF74-E38C-4740-893E-EAD46FEE062D}" destId="{C646D0DB-4C36-41C2-BA53-EC2A3E71255F}" srcOrd="0" destOrd="3" presId="urn:microsoft.com/office/officeart/2005/8/layout/hList2"/>
    <dgm:cxn modelId="{5F1AB66C-6DC1-494B-833F-EA6903E85494}" srcId="{83B0ECB9-1161-4146-90EF-1EEAE267E880}" destId="{4079A833-6F48-412D-9E6B-359A0A9E7E53}" srcOrd="2" destOrd="0" parTransId="{45BC3475-1E5F-45E9-A6B9-070BD88BB2BC}" sibTransId="{9D84F532-D9E9-4697-AC74-1E3039CD6DA2}"/>
    <dgm:cxn modelId="{C47B786E-84A7-45E2-9B9C-C8AF5E4FE715}" srcId="{9A5444FC-955D-4CAB-AFC4-B583B6846F9B}" destId="{D11C0B18-950C-47EB-8387-F4958D59CD45}" srcOrd="0" destOrd="0" parTransId="{34048F39-E49A-444A-98EB-1553C7227298}" sibTransId="{EA779FA2-5C40-44AF-A28B-4AC79434AA87}"/>
    <dgm:cxn modelId="{247E8D54-B252-4236-B183-36C6BD074770}" srcId="{83B0ECB9-1161-4146-90EF-1EEAE267E880}" destId="{DBE33730-D417-4635-92C7-980B0B4C26E6}" srcOrd="0" destOrd="0" parTransId="{1EEF0EBF-779E-4F59-9C95-2EB4C3C7BB6B}" sibTransId="{17B336C1-2441-4C7A-B11F-A6D51DB6062F}"/>
    <dgm:cxn modelId="{3D0B7B56-66D9-48E4-985A-0F00B561304C}" type="presOf" srcId="{3C6A64B2-2BA4-4466-B7EE-67067E5BD2EF}" destId="{99AFFF28-B9CA-4F1B-89B1-3E12077B1C02}" srcOrd="0" destOrd="4" presId="urn:microsoft.com/office/officeart/2005/8/layout/hList2"/>
    <dgm:cxn modelId="{CF478B85-DAF8-49A4-A27E-651C8305C009}" type="presOf" srcId="{814E0B78-B2AE-4FC5-A935-07ECB0D215DA}" destId="{99AFFF28-B9CA-4F1B-89B1-3E12077B1C02}" srcOrd="0" destOrd="3" presId="urn:microsoft.com/office/officeart/2005/8/layout/hList2"/>
    <dgm:cxn modelId="{FA425DA3-3F58-489A-B081-D6DAFBE64E54}" srcId="{83B0ECB9-1161-4146-90EF-1EEAE267E880}" destId="{66466B11-7AC8-4486-AAE8-4CD896C92A90}" srcOrd="3" destOrd="0" parTransId="{23D79278-38A3-4DC8-9DA1-2034512E08F8}" sibTransId="{6722FB62-D65C-4A82-8974-A6B40C6CF59E}"/>
    <dgm:cxn modelId="{E21719B3-C563-4688-8B51-528A6301F205}" srcId="{92D6737B-1FE6-4969-AB69-9D8E795B7BE2}" destId="{EB0248FC-E30A-4876-A2F3-B73203BE2184}" srcOrd="1" destOrd="0" parTransId="{84D8B226-9F73-4762-9464-DCF3EBB6615B}" sibTransId="{1A3F3642-0000-4FC4-BF1B-449F493C59A3}"/>
    <dgm:cxn modelId="{5D74B1B5-D13A-4E6D-9E8A-7CA3E323D28A}" type="presOf" srcId="{DABC47CD-4128-4B43-BF97-F8E7F63AF58E}" destId="{2623B6E5-FF84-4D5F-AD20-4C70E3ACDED5}" srcOrd="0" destOrd="1" presId="urn:microsoft.com/office/officeart/2005/8/layout/hList2"/>
    <dgm:cxn modelId="{65B671BB-5E39-4333-A2FE-CBD5B0BD8DE9}" type="presOf" srcId="{39A16821-9245-4CE6-9E2A-D92000B84621}" destId="{C646D0DB-4C36-41C2-BA53-EC2A3E71255F}" srcOrd="0" destOrd="4" presId="urn:microsoft.com/office/officeart/2005/8/layout/hList2"/>
    <dgm:cxn modelId="{3D13A4BC-134A-4779-8741-D515402A7CD4}" type="presOf" srcId="{92D6737B-1FE6-4969-AB69-9D8E795B7BE2}" destId="{FD5B2D23-7BA9-4428-9781-581A7E245778}" srcOrd="0" destOrd="0" presId="urn:microsoft.com/office/officeart/2005/8/layout/hList2"/>
    <dgm:cxn modelId="{EADBF4BF-5AEF-4A4A-B03B-2F592B8C2E53}" type="presOf" srcId="{0A17817B-272E-472D-B2AE-F4A4F737AF33}" destId="{C646D0DB-4C36-41C2-BA53-EC2A3E71255F}" srcOrd="0" destOrd="0" presId="urn:microsoft.com/office/officeart/2005/8/layout/hList2"/>
    <dgm:cxn modelId="{91D34ECC-CCA9-4576-AB7C-BB77FF315272}" srcId="{83B0ECB9-1161-4146-90EF-1EEAE267E880}" destId="{DABC47CD-4128-4B43-BF97-F8E7F63AF58E}" srcOrd="1" destOrd="0" parTransId="{B5E86FFF-11AB-430D-82F9-A97C8C245313}" sibTransId="{9C82ADAF-3B96-4667-B41A-B08E9578D360}"/>
    <dgm:cxn modelId="{7DA11CCF-BD5E-45BD-AE24-F5436A8E105B}" type="presOf" srcId="{96A63572-9E8D-45D2-9642-0A408B52F117}" destId="{C646D0DB-4C36-41C2-BA53-EC2A3E71255F}" srcOrd="0" destOrd="2" presId="urn:microsoft.com/office/officeart/2005/8/layout/hList2"/>
    <dgm:cxn modelId="{4F009DD2-7FBF-415F-A52F-FBE52B19E2E1}" type="presOf" srcId="{9A5444FC-955D-4CAB-AFC4-B583B6846F9B}" destId="{0E632DE5-FCB4-4DEA-B0C7-E39C2E3CA1D7}" srcOrd="0" destOrd="0" presId="urn:microsoft.com/office/officeart/2005/8/layout/hList2"/>
    <dgm:cxn modelId="{CA159BD9-3189-4267-9276-5DA4C3B46CDC}" type="presOf" srcId="{DBE33730-D417-4635-92C7-980B0B4C26E6}" destId="{2623B6E5-FF84-4D5F-AD20-4C70E3ACDED5}" srcOrd="0" destOrd="0" presId="urn:microsoft.com/office/officeart/2005/8/layout/hList2"/>
    <dgm:cxn modelId="{BF6747E2-5EEB-4E78-90BC-890E2A893A35}" srcId="{92D6737B-1FE6-4969-AB69-9D8E795B7BE2}" destId="{9A5444FC-955D-4CAB-AFC4-B583B6846F9B}" srcOrd="2" destOrd="0" parTransId="{62253CC5-AB4D-4ECE-BF9E-FFA1854542C8}" sibTransId="{6C06B3B9-F660-4429-BFE6-AF71599B4140}"/>
    <dgm:cxn modelId="{1BB624EB-8BB1-407A-9E4B-81BF9976985A}" srcId="{EB0248FC-E30A-4876-A2F3-B73203BE2184}" destId="{095CBF74-E38C-4740-893E-EAD46FEE062D}" srcOrd="3" destOrd="0" parTransId="{443B8EC6-F358-43A7-B7D6-DF8257B7172C}" sibTransId="{2FC85294-DF7D-4737-99DE-DF7E64323B52}"/>
    <dgm:cxn modelId="{685842F5-3C9E-4336-A953-554F0F3BE5A8}" type="presOf" srcId="{66466B11-7AC8-4486-AAE8-4CD896C92A90}" destId="{2623B6E5-FF84-4D5F-AD20-4C70E3ACDED5}" srcOrd="0" destOrd="3" presId="urn:microsoft.com/office/officeart/2005/8/layout/hList2"/>
    <dgm:cxn modelId="{AFB5CFB2-23BF-4BE1-932A-C6976A44BE98}" type="presParOf" srcId="{FD5B2D23-7BA9-4428-9781-581A7E245778}" destId="{12E00842-7BEC-4792-9640-BEC880C5AD7E}" srcOrd="0" destOrd="0" presId="urn:microsoft.com/office/officeart/2005/8/layout/hList2"/>
    <dgm:cxn modelId="{F1C9317D-1771-4231-9A3E-3A4B9CCA2D51}" type="presParOf" srcId="{12E00842-7BEC-4792-9640-BEC880C5AD7E}" destId="{51C807EE-3BD9-4D59-9914-15C13DF56256}" srcOrd="0" destOrd="0" presId="urn:microsoft.com/office/officeart/2005/8/layout/hList2"/>
    <dgm:cxn modelId="{F2447170-600E-4622-AB17-C46A51653511}" type="presParOf" srcId="{12E00842-7BEC-4792-9640-BEC880C5AD7E}" destId="{2623B6E5-FF84-4D5F-AD20-4C70E3ACDED5}" srcOrd="1" destOrd="0" presId="urn:microsoft.com/office/officeart/2005/8/layout/hList2"/>
    <dgm:cxn modelId="{5B872BCB-6CA0-47F7-9BA8-A5F86E80C5DE}" type="presParOf" srcId="{12E00842-7BEC-4792-9640-BEC880C5AD7E}" destId="{22C74F90-4820-428B-AAC3-945A469D1461}" srcOrd="2" destOrd="0" presId="urn:microsoft.com/office/officeart/2005/8/layout/hList2"/>
    <dgm:cxn modelId="{6ABC0359-623D-4386-996E-05B7743D70DC}" type="presParOf" srcId="{FD5B2D23-7BA9-4428-9781-581A7E245778}" destId="{077592C5-7EA0-4F70-9D1E-78A32AF83C0F}" srcOrd="1" destOrd="0" presId="urn:microsoft.com/office/officeart/2005/8/layout/hList2"/>
    <dgm:cxn modelId="{ADACC3D7-6F80-4775-8FCD-6FD6F1C30F45}" type="presParOf" srcId="{FD5B2D23-7BA9-4428-9781-581A7E245778}" destId="{BA34F367-FFF4-4229-9285-5F0292090D45}" srcOrd="2" destOrd="0" presId="urn:microsoft.com/office/officeart/2005/8/layout/hList2"/>
    <dgm:cxn modelId="{A67A1136-B631-4052-8F57-75BE42EE3C17}" type="presParOf" srcId="{BA34F367-FFF4-4229-9285-5F0292090D45}" destId="{0EE651C0-E040-484C-8EEB-F0A42836E2AE}" srcOrd="0" destOrd="0" presId="urn:microsoft.com/office/officeart/2005/8/layout/hList2"/>
    <dgm:cxn modelId="{0A4BE9B6-0A68-441B-9684-6595162DF000}" type="presParOf" srcId="{BA34F367-FFF4-4229-9285-5F0292090D45}" destId="{C646D0DB-4C36-41C2-BA53-EC2A3E71255F}" srcOrd="1" destOrd="0" presId="urn:microsoft.com/office/officeart/2005/8/layout/hList2"/>
    <dgm:cxn modelId="{6B704ED8-5100-4D1F-8AA1-E96EB84A0E80}" type="presParOf" srcId="{BA34F367-FFF4-4229-9285-5F0292090D45}" destId="{12273C45-662A-4DE1-A925-A20FDF6EC2F8}" srcOrd="2" destOrd="0" presId="urn:microsoft.com/office/officeart/2005/8/layout/hList2"/>
    <dgm:cxn modelId="{A7E26A30-727E-44E7-9DEC-FEBF83ECA853}" type="presParOf" srcId="{FD5B2D23-7BA9-4428-9781-581A7E245778}" destId="{28DBEAB2-0EB1-44D8-890A-ED0303E30C6E}" srcOrd="3" destOrd="0" presId="urn:microsoft.com/office/officeart/2005/8/layout/hList2"/>
    <dgm:cxn modelId="{D8A9BD20-DC3D-41CC-AA81-FDBB950CE907}" type="presParOf" srcId="{FD5B2D23-7BA9-4428-9781-581A7E245778}" destId="{782EEBEE-E8BF-478E-BCDD-BC6DE6FB5656}" srcOrd="4" destOrd="0" presId="urn:microsoft.com/office/officeart/2005/8/layout/hList2"/>
    <dgm:cxn modelId="{F85227E1-F827-48ED-A216-FEE4B4C55977}" type="presParOf" srcId="{782EEBEE-E8BF-478E-BCDD-BC6DE6FB5656}" destId="{B87F6EDC-75D0-4C33-8E04-5DD31915D6E0}" srcOrd="0" destOrd="0" presId="urn:microsoft.com/office/officeart/2005/8/layout/hList2"/>
    <dgm:cxn modelId="{EB84F913-C77D-4C09-A3C6-659E3EEDA66F}" type="presParOf" srcId="{782EEBEE-E8BF-478E-BCDD-BC6DE6FB5656}" destId="{99AFFF28-B9CA-4F1B-89B1-3E12077B1C02}" srcOrd="1" destOrd="0" presId="urn:microsoft.com/office/officeart/2005/8/layout/hList2"/>
    <dgm:cxn modelId="{32C4744E-5E85-45D2-972F-B69D0A42046C}" type="presParOf" srcId="{782EEBEE-E8BF-478E-BCDD-BC6DE6FB5656}" destId="{0E632DE5-FCB4-4DEA-B0C7-E39C2E3CA1D7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43CC86-032B-4960-8F98-AA1A3DA16C02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8BC7E85-B230-48C3-96ED-3336FB0FF4A6}">
      <dgm:prSet phldrT="[Текст]" custT="1"/>
      <dgm:spPr/>
      <dgm:t>
        <a:bodyPr/>
        <a:lstStyle/>
        <a:p>
          <a:r>
            <a:rPr lang="ru-RU" sz="1600" i="1" dirty="0"/>
            <a:t>Ценности и предложения</a:t>
          </a:r>
        </a:p>
      </dgm:t>
    </dgm:pt>
    <dgm:pt modelId="{53226D68-0A9D-4DB0-BB6E-3A9BD4077D98}" type="parTrans" cxnId="{B2227303-87C8-4F01-988B-621F26A38181}">
      <dgm:prSet/>
      <dgm:spPr/>
      <dgm:t>
        <a:bodyPr/>
        <a:lstStyle/>
        <a:p>
          <a:endParaRPr lang="ru-RU"/>
        </a:p>
      </dgm:t>
    </dgm:pt>
    <dgm:pt modelId="{8E513E5E-CFD1-4254-9484-546F21FFF5CA}" type="sibTrans" cxnId="{B2227303-87C8-4F01-988B-621F26A38181}">
      <dgm:prSet/>
      <dgm:spPr/>
      <dgm:t>
        <a:bodyPr/>
        <a:lstStyle/>
        <a:p>
          <a:endParaRPr lang="ru-RU"/>
        </a:p>
      </dgm:t>
    </dgm:pt>
    <dgm:pt modelId="{B054E9E9-4C27-450C-AAB2-8F56E6C37EB4}">
      <dgm:prSet phldrT="[Текст]" custT="1"/>
      <dgm:spPr/>
      <dgm:t>
        <a:bodyPr/>
        <a:lstStyle/>
        <a:p>
          <a:r>
            <a:rPr lang="ru-RU" sz="1300" b="1" i="1" dirty="0"/>
            <a:t>Для туристов</a:t>
          </a:r>
          <a:r>
            <a:rPr lang="ru-RU" sz="1300" dirty="0"/>
            <a:t>: Упрощение поиска и бронирования (всё в одном месте). Персонализированные рекомендации. Лучшие цены и эксклюзивные предложения.</a:t>
          </a:r>
        </a:p>
      </dgm:t>
    </dgm:pt>
    <dgm:pt modelId="{DABCEC51-3800-44A3-ABD9-A09083B10867}" type="parTrans" cxnId="{EC26AB97-83BC-44B5-A1F0-40BAE0AEF384}">
      <dgm:prSet/>
      <dgm:spPr/>
      <dgm:t>
        <a:bodyPr/>
        <a:lstStyle/>
        <a:p>
          <a:endParaRPr lang="ru-RU"/>
        </a:p>
      </dgm:t>
    </dgm:pt>
    <dgm:pt modelId="{3DAF0944-D892-4A06-AC34-0A5F2D6397CA}" type="sibTrans" cxnId="{EC26AB97-83BC-44B5-A1F0-40BAE0AEF384}">
      <dgm:prSet/>
      <dgm:spPr/>
      <dgm:t>
        <a:bodyPr/>
        <a:lstStyle/>
        <a:p>
          <a:endParaRPr lang="ru-RU"/>
        </a:p>
      </dgm:t>
    </dgm:pt>
    <dgm:pt modelId="{3630834B-8862-416E-99E4-D26F377E4E0C}">
      <dgm:prSet phldrT="[Текст]" custT="1"/>
      <dgm:spPr/>
      <dgm:t>
        <a:bodyPr/>
        <a:lstStyle/>
        <a:p>
          <a:r>
            <a:rPr lang="ru-RU" sz="1600" i="1" dirty="0"/>
            <a:t>Отношения с клиентами</a:t>
          </a:r>
        </a:p>
      </dgm:t>
    </dgm:pt>
    <dgm:pt modelId="{5B45B34F-CE9B-4CC9-833F-F91034ACEF70}" type="parTrans" cxnId="{0D11D7A1-387E-42AE-800E-892D06D1BB3A}">
      <dgm:prSet/>
      <dgm:spPr/>
      <dgm:t>
        <a:bodyPr/>
        <a:lstStyle/>
        <a:p>
          <a:endParaRPr lang="ru-RU"/>
        </a:p>
      </dgm:t>
    </dgm:pt>
    <dgm:pt modelId="{AAF52578-1D8F-46A3-B2E9-2FB32753C066}" type="sibTrans" cxnId="{0D11D7A1-387E-42AE-800E-892D06D1BB3A}">
      <dgm:prSet/>
      <dgm:spPr/>
      <dgm:t>
        <a:bodyPr/>
        <a:lstStyle/>
        <a:p>
          <a:endParaRPr lang="ru-RU"/>
        </a:p>
      </dgm:t>
    </dgm:pt>
    <dgm:pt modelId="{0415BDBB-A152-4812-AF09-27D477F3D44A}">
      <dgm:prSet phldrT="[Текст]" custT="1"/>
      <dgm:spPr/>
      <dgm:t>
        <a:bodyPr/>
        <a:lstStyle/>
        <a:p>
          <a:r>
            <a:rPr lang="ru-RU" sz="1300" b="1" i="1" dirty="0"/>
            <a:t>Автоматизированные: </a:t>
          </a:r>
          <a:r>
            <a:rPr lang="ru-RU" sz="1300" dirty="0"/>
            <a:t>Чат-боты, </a:t>
          </a:r>
          <a:r>
            <a:rPr lang="en-US" sz="1300" dirty="0"/>
            <a:t>email-</a:t>
          </a:r>
          <a:r>
            <a:rPr lang="ru-RU" sz="1300" dirty="0"/>
            <a:t>рассылки.</a:t>
          </a:r>
        </a:p>
      </dgm:t>
    </dgm:pt>
    <dgm:pt modelId="{08FF314C-0EA0-4013-844D-8D990014E8EC}" type="parTrans" cxnId="{9B64E1F9-B8D4-41BF-A11D-E7766FA8CFFB}">
      <dgm:prSet/>
      <dgm:spPr/>
      <dgm:t>
        <a:bodyPr/>
        <a:lstStyle/>
        <a:p>
          <a:endParaRPr lang="ru-RU"/>
        </a:p>
      </dgm:t>
    </dgm:pt>
    <dgm:pt modelId="{B468056D-8576-42E6-A443-CAC325DD6626}" type="sibTrans" cxnId="{9B64E1F9-B8D4-41BF-A11D-E7766FA8CFFB}">
      <dgm:prSet/>
      <dgm:spPr/>
      <dgm:t>
        <a:bodyPr/>
        <a:lstStyle/>
        <a:p>
          <a:endParaRPr lang="ru-RU"/>
        </a:p>
      </dgm:t>
    </dgm:pt>
    <dgm:pt modelId="{1D2AB4B2-3BC0-4120-8969-A7235354D838}">
      <dgm:prSet phldrT="[Текст]" custT="1"/>
      <dgm:spPr/>
      <dgm:t>
        <a:bodyPr/>
        <a:lstStyle/>
        <a:p>
          <a:r>
            <a:rPr lang="ru-RU" sz="1600" i="1" dirty="0"/>
            <a:t>Потребительские сегменты</a:t>
          </a:r>
        </a:p>
      </dgm:t>
    </dgm:pt>
    <dgm:pt modelId="{AAEBE6C5-3B7A-44A4-86FA-7F8358514626}" type="parTrans" cxnId="{108E34DE-197C-45FD-8849-D9DBE2D740F0}">
      <dgm:prSet/>
      <dgm:spPr/>
      <dgm:t>
        <a:bodyPr/>
        <a:lstStyle/>
        <a:p>
          <a:endParaRPr lang="ru-RU"/>
        </a:p>
      </dgm:t>
    </dgm:pt>
    <dgm:pt modelId="{A86F33C7-D0B6-4885-99BD-917FC5DDF090}" type="sibTrans" cxnId="{108E34DE-197C-45FD-8849-D9DBE2D740F0}">
      <dgm:prSet/>
      <dgm:spPr/>
      <dgm:t>
        <a:bodyPr/>
        <a:lstStyle/>
        <a:p>
          <a:endParaRPr lang="ru-RU"/>
        </a:p>
      </dgm:t>
    </dgm:pt>
    <dgm:pt modelId="{465DD929-1A8E-467F-AEC7-483465E6F77C}">
      <dgm:prSet phldrT="[Текст]" custT="1"/>
      <dgm:spPr/>
      <dgm:t>
        <a:bodyPr/>
        <a:lstStyle/>
        <a:p>
          <a:r>
            <a:rPr lang="ru-RU" sz="1200" b="1" i="1" dirty="0"/>
            <a:t>Туристы.</a:t>
          </a:r>
        </a:p>
      </dgm:t>
    </dgm:pt>
    <dgm:pt modelId="{A3DFB950-A442-44FB-81EC-B7B75D757002}" type="parTrans" cxnId="{DCBA0E38-EBC6-4472-A3A1-3F730816853E}">
      <dgm:prSet/>
      <dgm:spPr/>
      <dgm:t>
        <a:bodyPr/>
        <a:lstStyle/>
        <a:p>
          <a:endParaRPr lang="ru-RU"/>
        </a:p>
      </dgm:t>
    </dgm:pt>
    <dgm:pt modelId="{A95A39FE-69BB-403A-8842-6C877339C17D}" type="sibTrans" cxnId="{DCBA0E38-EBC6-4472-A3A1-3F730816853E}">
      <dgm:prSet/>
      <dgm:spPr/>
      <dgm:t>
        <a:bodyPr/>
        <a:lstStyle/>
        <a:p>
          <a:endParaRPr lang="ru-RU"/>
        </a:p>
      </dgm:t>
    </dgm:pt>
    <dgm:pt modelId="{16E254BE-F80D-4674-B97B-BAD3460FFE44}">
      <dgm:prSet custT="1"/>
      <dgm:spPr/>
      <dgm:t>
        <a:bodyPr/>
        <a:lstStyle/>
        <a:p>
          <a:r>
            <a:rPr lang="ru-RU" sz="1300" b="1" i="1" dirty="0"/>
            <a:t>Для бизнеса</a:t>
          </a:r>
          <a:r>
            <a:rPr lang="ru-RU" sz="1300" dirty="0"/>
            <a:t>: Автоматизация продаж и интеграция с CRM. Аналитика спроса и динамическое ценообразование. Увеличение охвата аудитории.</a:t>
          </a:r>
        </a:p>
      </dgm:t>
    </dgm:pt>
    <dgm:pt modelId="{45015962-47C2-4428-8E5D-76776AEA5F6E}" type="parTrans" cxnId="{0107524B-4329-48FD-9EAE-D537D7AC3A9B}">
      <dgm:prSet/>
      <dgm:spPr/>
      <dgm:t>
        <a:bodyPr/>
        <a:lstStyle/>
        <a:p>
          <a:endParaRPr lang="ru-RU"/>
        </a:p>
      </dgm:t>
    </dgm:pt>
    <dgm:pt modelId="{B939E3D1-19F9-48B2-AE1D-194BC0A45BAD}" type="sibTrans" cxnId="{0107524B-4329-48FD-9EAE-D537D7AC3A9B}">
      <dgm:prSet/>
      <dgm:spPr/>
      <dgm:t>
        <a:bodyPr/>
        <a:lstStyle/>
        <a:p>
          <a:endParaRPr lang="ru-RU"/>
        </a:p>
      </dgm:t>
    </dgm:pt>
    <dgm:pt modelId="{19B39DCC-EDBA-4EB7-BA50-6EF8DD33463D}">
      <dgm:prSet custT="1"/>
      <dgm:spPr/>
      <dgm:t>
        <a:bodyPr/>
        <a:lstStyle/>
        <a:p>
          <a:r>
            <a:rPr lang="ru-RU" sz="1300" b="1" i="1" dirty="0"/>
            <a:t>Персонализированные</a:t>
          </a:r>
          <a:r>
            <a:rPr lang="ru-RU" sz="1300" dirty="0"/>
            <a:t>: Консьерж-сервис.</a:t>
          </a:r>
        </a:p>
      </dgm:t>
    </dgm:pt>
    <dgm:pt modelId="{004B8591-D5C1-41AF-B374-FA679A4609B9}" type="parTrans" cxnId="{A40DBD07-337E-4AF1-9264-74DAF56FDA4C}">
      <dgm:prSet/>
      <dgm:spPr/>
      <dgm:t>
        <a:bodyPr/>
        <a:lstStyle/>
        <a:p>
          <a:endParaRPr lang="ru-RU"/>
        </a:p>
      </dgm:t>
    </dgm:pt>
    <dgm:pt modelId="{1A654F09-98B6-4B4B-B004-01318A895A94}" type="sibTrans" cxnId="{A40DBD07-337E-4AF1-9264-74DAF56FDA4C}">
      <dgm:prSet/>
      <dgm:spPr/>
      <dgm:t>
        <a:bodyPr/>
        <a:lstStyle/>
        <a:p>
          <a:endParaRPr lang="ru-RU"/>
        </a:p>
      </dgm:t>
    </dgm:pt>
    <dgm:pt modelId="{63C203E4-3F71-4E7F-BAF7-B2BFAB70AE33}">
      <dgm:prSet custT="1"/>
      <dgm:spPr/>
      <dgm:t>
        <a:bodyPr/>
        <a:lstStyle/>
        <a:p>
          <a:r>
            <a:rPr lang="ru-RU" sz="1300" b="1" i="1" dirty="0"/>
            <a:t>Самообслуживание: </a:t>
          </a:r>
          <a:r>
            <a:rPr lang="en-US" sz="1300" dirty="0"/>
            <a:t>FAQ.</a:t>
          </a:r>
          <a:endParaRPr lang="ru-RU" sz="1300" dirty="0"/>
        </a:p>
      </dgm:t>
    </dgm:pt>
    <dgm:pt modelId="{A6E0713F-EBBA-4D8A-8176-8849D7EF141B}" type="parTrans" cxnId="{B703A39C-F8FE-4721-ADFF-89D2FB0B75E4}">
      <dgm:prSet/>
      <dgm:spPr/>
      <dgm:t>
        <a:bodyPr/>
        <a:lstStyle/>
        <a:p>
          <a:endParaRPr lang="ru-RU"/>
        </a:p>
      </dgm:t>
    </dgm:pt>
    <dgm:pt modelId="{DB25FD1E-6FBF-45EC-B8A1-C6F3950B471F}" type="sibTrans" cxnId="{B703A39C-F8FE-4721-ADFF-89D2FB0B75E4}">
      <dgm:prSet/>
      <dgm:spPr/>
      <dgm:t>
        <a:bodyPr/>
        <a:lstStyle/>
        <a:p>
          <a:endParaRPr lang="ru-RU"/>
        </a:p>
      </dgm:t>
    </dgm:pt>
    <dgm:pt modelId="{3D407CA6-A04B-4A83-962E-846B30C16201}">
      <dgm:prSet custT="1"/>
      <dgm:spPr/>
      <dgm:t>
        <a:bodyPr/>
        <a:lstStyle/>
        <a:p>
          <a:r>
            <a:rPr lang="ru-RU" sz="1300" b="1" i="1" dirty="0"/>
            <a:t>Комьюнити</a:t>
          </a:r>
          <a:r>
            <a:rPr lang="ru-RU" sz="1300" dirty="0"/>
            <a:t>: Отзывы, рейтинги, социальные сети.</a:t>
          </a:r>
        </a:p>
      </dgm:t>
    </dgm:pt>
    <dgm:pt modelId="{85AEA8C5-DC0C-4D16-9C37-452E11D5BDE2}" type="parTrans" cxnId="{EE775F83-EFD9-4163-A4FB-85BD679015F1}">
      <dgm:prSet/>
      <dgm:spPr/>
      <dgm:t>
        <a:bodyPr/>
        <a:lstStyle/>
        <a:p>
          <a:endParaRPr lang="ru-RU"/>
        </a:p>
      </dgm:t>
    </dgm:pt>
    <dgm:pt modelId="{228AB24E-0272-4E32-AD8A-080710E517A9}" type="sibTrans" cxnId="{EE775F83-EFD9-4163-A4FB-85BD679015F1}">
      <dgm:prSet/>
      <dgm:spPr/>
      <dgm:t>
        <a:bodyPr/>
        <a:lstStyle/>
        <a:p>
          <a:endParaRPr lang="ru-RU"/>
        </a:p>
      </dgm:t>
    </dgm:pt>
    <dgm:pt modelId="{0EC89779-78DB-4668-B63A-9AAD66C40BFD}">
      <dgm:prSet custT="1"/>
      <dgm:spPr/>
      <dgm:t>
        <a:bodyPr/>
        <a:lstStyle/>
        <a:p>
          <a:r>
            <a:rPr lang="ru-RU" sz="1200" b="1" i="1" dirty="0"/>
            <a:t>Турагенты и туроператоры</a:t>
          </a:r>
          <a:r>
            <a:rPr lang="ru-RU" sz="1200" dirty="0"/>
            <a:t>: Малые и крупные организации, индивидуальные предприниматели.</a:t>
          </a:r>
        </a:p>
      </dgm:t>
    </dgm:pt>
    <dgm:pt modelId="{AF244694-3BD7-489F-BA50-154CFC80D5CF}" type="parTrans" cxnId="{7583D8F3-2CB9-4C15-8A78-33C0E58B2A0E}">
      <dgm:prSet/>
      <dgm:spPr/>
      <dgm:t>
        <a:bodyPr/>
        <a:lstStyle/>
        <a:p>
          <a:endParaRPr lang="ru-RU"/>
        </a:p>
      </dgm:t>
    </dgm:pt>
    <dgm:pt modelId="{E09BC1EE-1562-48BA-BF39-DAB1DD02BFDF}" type="sibTrans" cxnId="{7583D8F3-2CB9-4C15-8A78-33C0E58B2A0E}">
      <dgm:prSet/>
      <dgm:spPr/>
      <dgm:t>
        <a:bodyPr/>
        <a:lstStyle/>
        <a:p>
          <a:endParaRPr lang="ru-RU"/>
        </a:p>
      </dgm:t>
    </dgm:pt>
    <dgm:pt modelId="{170C3566-E858-404B-8DB1-B7533AAAECCD}">
      <dgm:prSet custT="1"/>
      <dgm:spPr/>
      <dgm:t>
        <a:bodyPr/>
        <a:lstStyle/>
        <a:p>
          <a:r>
            <a:rPr lang="ru-RU" sz="1200" b="1" i="1" dirty="0"/>
            <a:t>Отели и поставщики услуг</a:t>
          </a:r>
          <a:r>
            <a:rPr lang="ru-RU" sz="1200" dirty="0"/>
            <a:t>: Отели, гиды, экскурсионные бюро.</a:t>
          </a:r>
        </a:p>
      </dgm:t>
    </dgm:pt>
    <dgm:pt modelId="{936E7E4E-E2EE-443C-B788-4DAB0CE739B0}" type="parTrans" cxnId="{AE58C63E-A0D3-4BDD-8E19-8030428A4E34}">
      <dgm:prSet/>
      <dgm:spPr/>
      <dgm:t>
        <a:bodyPr/>
        <a:lstStyle/>
        <a:p>
          <a:endParaRPr lang="ru-RU"/>
        </a:p>
      </dgm:t>
    </dgm:pt>
    <dgm:pt modelId="{EA67C32C-50D1-453F-B073-F17A7B0D89E7}" type="sibTrans" cxnId="{AE58C63E-A0D3-4BDD-8E19-8030428A4E34}">
      <dgm:prSet/>
      <dgm:spPr/>
      <dgm:t>
        <a:bodyPr/>
        <a:lstStyle/>
        <a:p>
          <a:endParaRPr lang="ru-RU"/>
        </a:p>
      </dgm:t>
    </dgm:pt>
    <dgm:pt modelId="{82106549-054C-4275-827A-0BF2CD45013E}">
      <dgm:prSet custT="1"/>
      <dgm:spPr/>
      <dgm:t>
        <a:bodyPr/>
        <a:lstStyle/>
        <a:p>
          <a:r>
            <a:rPr lang="ru-RU" sz="1200" b="1" i="1" dirty="0"/>
            <a:t>Корпоративные клиенты: </a:t>
          </a:r>
          <a:r>
            <a:rPr lang="ru-RU" sz="1200" dirty="0"/>
            <a:t>Компании, организующие командировки.</a:t>
          </a:r>
        </a:p>
      </dgm:t>
    </dgm:pt>
    <dgm:pt modelId="{FB8D711A-A157-4C24-A8E7-14443625B72B}" type="parTrans" cxnId="{BE62F8F6-39D2-4006-8453-00BFE9167533}">
      <dgm:prSet/>
      <dgm:spPr/>
      <dgm:t>
        <a:bodyPr/>
        <a:lstStyle/>
        <a:p>
          <a:endParaRPr lang="ru-RU"/>
        </a:p>
      </dgm:t>
    </dgm:pt>
    <dgm:pt modelId="{CDF7087D-BC93-4A1D-835A-A629BD16E21D}" type="sibTrans" cxnId="{BE62F8F6-39D2-4006-8453-00BFE9167533}">
      <dgm:prSet/>
      <dgm:spPr/>
      <dgm:t>
        <a:bodyPr/>
        <a:lstStyle/>
        <a:p>
          <a:endParaRPr lang="ru-RU"/>
        </a:p>
      </dgm:t>
    </dgm:pt>
    <dgm:pt modelId="{8FF5D8B4-902C-4615-A44D-21876FCC3C2A}" type="pres">
      <dgm:prSet presAssocID="{8D43CC86-032B-4960-8F98-AA1A3DA16C02}" presName="Name0" presStyleCnt="0">
        <dgm:presLayoutVars>
          <dgm:dir/>
          <dgm:resizeHandles val="exact"/>
        </dgm:presLayoutVars>
      </dgm:prSet>
      <dgm:spPr/>
    </dgm:pt>
    <dgm:pt modelId="{2B2614CA-75E7-4079-A4D0-701026DD5D44}" type="pres">
      <dgm:prSet presAssocID="{48BC7E85-B230-48C3-96ED-3336FB0FF4A6}" presName="node" presStyleLbl="node1" presStyleIdx="0" presStyleCnt="3" custScaleX="107618" custLinFactNeighborX="-22506" custLinFactNeighborY="173">
        <dgm:presLayoutVars>
          <dgm:bulletEnabled val="1"/>
        </dgm:presLayoutVars>
      </dgm:prSet>
      <dgm:spPr/>
    </dgm:pt>
    <dgm:pt modelId="{DE618E3B-D2C6-4025-9226-C56FFE04C88E}" type="pres">
      <dgm:prSet presAssocID="{8E513E5E-CFD1-4254-9484-546F21FFF5CA}" presName="sibTrans" presStyleCnt="0"/>
      <dgm:spPr/>
    </dgm:pt>
    <dgm:pt modelId="{52D06AF8-8A45-4151-A39A-8EFD4945758E}" type="pres">
      <dgm:prSet presAssocID="{3630834B-8862-416E-99E4-D26F377E4E0C}" presName="node" presStyleLbl="node1" presStyleIdx="1" presStyleCnt="3" custScaleX="87680" custLinFactNeighborX="14618" custLinFactNeighborY="-766">
        <dgm:presLayoutVars>
          <dgm:bulletEnabled val="1"/>
        </dgm:presLayoutVars>
      </dgm:prSet>
      <dgm:spPr/>
    </dgm:pt>
    <dgm:pt modelId="{CAAA4AEC-C28B-44A9-B903-32DCC5D6C66B}" type="pres">
      <dgm:prSet presAssocID="{AAF52578-1D8F-46A3-B2E9-2FB32753C066}" presName="sibTrans" presStyleCnt="0"/>
      <dgm:spPr/>
    </dgm:pt>
    <dgm:pt modelId="{C4BCE018-C1DF-46D5-930C-2EF5CBF0F5D9}" type="pres">
      <dgm:prSet presAssocID="{1D2AB4B2-3BC0-4120-8969-A7235354D838}" presName="node" presStyleLbl="node1" presStyleIdx="2" presStyleCnt="3" custLinFactNeighborX="1" custLinFactNeighborY="173">
        <dgm:presLayoutVars>
          <dgm:bulletEnabled val="1"/>
        </dgm:presLayoutVars>
      </dgm:prSet>
      <dgm:spPr/>
    </dgm:pt>
  </dgm:ptLst>
  <dgm:cxnLst>
    <dgm:cxn modelId="{B2227303-87C8-4F01-988B-621F26A38181}" srcId="{8D43CC86-032B-4960-8F98-AA1A3DA16C02}" destId="{48BC7E85-B230-48C3-96ED-3336FB0FF4A6}" srcOrd="0" destOrd="0" parTransId="{53226D68-0A9D-4DB0-BB6E-3A9BD4077D98}" sibTransId="{8E513E5E-CFD1-4254-9484-546F21FFF5CA}"/>
    <dgm:cxn modelId="{A40DBD07-337E-4AF1-9264-74DAF56FDA4C}" srcId="{3630834B-8862-416E-99E4-D26F377E4E0C}" destId="{19B39DCC-EDBA-4EB7-BA50-6EF8DD33463D}" srcOrd="1" destOrd="0" parTransId="{004B8591-D5C1-41AF-B374-FA679A4609B9}" sibTransId="{1A654F09-98B6-4B4B-B004-01318A895A94}"/>
    <dgm:cxn modelId="{29CF820A-29E1-4EAA-8C70-E49D77460FC5}" type="presOf" srcId="{19B39DCC-EDBA-4EB7-BA50-6EF8DD33463D}" destId="{52D06AF8-8A45-4151-A39A-8EFD4945758E}" srcOrd="0" destOrd="2" presId="urn:microsoft.com/office/officeart/2005/8/layout/hList6"/>
    <dgm:cxn modelId="{C0DAE50C-6DF8-4870-9319-AFB328227B84}" type="presOf" srcId="{1D2AB4B2-3BC0-4120-8969-A7235354D838}" destId="{C4BCE018-C1DF-46D5-930C-2EF5CBF0F5D9}" srcOrd="0" destOrd="0" presId="urn:microsoft.com/office/officeart/2005/8/layout/hList6"/>
    <dgm:cxn modelId="{83CD0F0D-54EC-42B8-A8BE-D51F68144072}" type="presOf" srcId="{63C203E4-3F71-4E7F-BAF7-B2BFAB70AE33}" destId="{52D06AF8-8A45-4151-A39A-8EFD4945758E}" srcOrd="0" destOrd="3" presId="urn:microsoft.com/office/officeart/2005/8/layout/hList6"/>
    <dgm:cxn modelId="{4C61C312-C24F-436F-B5FD-F67565B5729B}" type="presOf" srcId="{B054E9E9-4C27-450C-AAB2-8F56E6C37EB4}" destId="{2B2614CA-75E7-4079-A4D0-701026DD5D44}" srcOrd="0" destOrd="1" presId="urn:microsoft.com/office/officeart/2005/8/layout/hList6"/>
    <dgm:cxn modelId="{96CF311A-40B0-4C2A-AEE8-368D09DF7E75}" type="presOf" srcId="{16E254BE-F80D-4674-B97B-BAD3460FFE44}" destId="{2B2614CA-75E7-4079-A4D0-701026DD5D44}" srcOrd="0" destOrd="2" presId="urn:microsoft.com/office/officeart/2005/8/layout/hList6"/>
    <dgm:cxn modelId="{DCBA0E38-EBC6-4472-A3A1-3F730816853E}" srcId="{1D2AB4B2-3BC0-4120-8969-A7235354D838}" destId="{465DD929-1A8E-467F-AEC7-483465E6F77C}" srcOrd="0" destOrd="0" parTransId="{A3DFB950-A442-44FB-81EC-B7B75D757002}" sibTransId="{A95A39FE-69BB-403A-8842-6C877339C17D}"/>
    <dgm:cxn modelId="{AE58C63E-A0D3-4BDD-8E19-8030428A4E34}" srcId="{1D2AB4B2-3BC0-4120-8969-A7235354D838}" destId="{170C3566-E858-404B-8DB1-B7533AAAECCD}" srcOrd="2" destOrd="0" parTransId="{936E7E4E-E2EE-443C-B788-4DAB0CE739B0}" sibTransId="{EA67C32C-50D1-453F-B073-F17A7B0D89E7}"/>
    <dgm:cxn modelId="{0107524B-4329-48FD-9EAE-D537D7AC3A9B}" srcId="{48BC7E85-B230-48C3-96ED-3336FB0FF4A6}" destId="{16E254BE-F80D-4674-B97B-BAD3460FFE44}" srcOrd="1" destOrd="0" parTransId="{45015962-47C2-4428-8E5D-76776AEA5F6E}" sibTransId="{B939E3D1-19F9-48B2-AE1D-194BC0A45BAD}"/>
    <dgm:cxn modelId="{F90D556C-57AB-40C3-A836-CA79463AAE1D}" type="presOf" srcId="{0EC89779-78DB-4668-B63A-9AAD66C40BFD}" destId="{C4BCE018-C1DF-46D5-930C-2EF5CBF0F5D9}" srcOrd="0" destOrd="2" presId="urn:microsoft.com/office/officeart/2005/8/layout/hList6"/>
    <dgm:cxn modelId="{502FB472-E94A-4A76-8F00-4CE36BA9670C}" type="presOf" srcId="{48BC7E85-B230-48C3-96ED-3336FB0FF4A6}" destId="{2B2614CA-75E7-4079-A4D0-701026DD5D44}" srcOrd="0" destOrd="0" presId="urn:microsoft.com/office/officeart/2005/8/layout/hList6"/>
    <dgm:cxn modelId="{10DE147A-3868-4FED-88C4-05E4CBD87329}" type="presOf" srcId="{170C3566-E858-404B-8DB1-B7533AAAECCD}" destId="{C4BCE018-C1DF-46D5-930C-2EF5CBF0F5D9}" srcOrd="0" destOrd="3" presId="urn:microsoft.com/office/officeart/2005/8/layout/hList6"/>
    <dgm:cxn modelId="{D55BA181-DB05-493D-B1BF-A7AFE7EF3DA0}" type="presOf" srcId="{82106549-054C-4275-827A-0BF2CD45013E}" destId="{C4BCE018-C1DF-46D5-930C-2EF5CBF0F5D9}" srcOrd="0" destOrd="4" presId="urn:microsoft.com/office/officeart/2005/8/layout/hList6"/>
    <dgm:cxn modelId="{EE775F83-EFD9-4163-A4FB-85BD679015F1}" srcId="{3630834B-8862-416E-99E4-D26F377E4E0C}" destId="{3D407CA6-A04B-4A83-962E-846B30C16201}" srcOrd="3" destOrd="0" parTransId="{85AEA8C5-DC0C-4D16-9C37-452E11D5BDE2}" sibTransId="{228AB24E-0272-4E32-AD8A-080710E517A9}"/>
    <dgm:cxn modelId="{F5AAAA88-CB78-4FD7-8BBC-0DA2D673C22A}" type="presOf" srcId="{0415BDBB-A152-4812-AF09-27D477F3D44A}" destId="{52D06AF8-8A45-4151-A39A-8EFD4945758E}" srcOrd="0" destOrd="1" presId="urn:microsoft.com/office/officeart/2005/8/layout/hList6"/>
    <dgm:cxn modelId="{EC26AB97-83BC-44B5-A1F0-40BAE0AEF384}" srcId="{48BC7E85-B230-48C3-96ED-3336FB0FF4A6}" destId="{B054E9E9-4C27-450C-AAB2-8F56E6C37EB4}" srcOrd="0" destOrd="0" parTransId="{DABCEC51-3800-44A3-ABD9-A09083B10867}" sibTransId="{3DAF0944-D892-4A06-AC34-0A5F2D6397CA}"/>
    <dgm:cxn modelId="{A9F23198-3F99-4EDB-B4FE-931776F81ABD}" type="presOf" srcId="{3630834B-8862-416E-99E4-D26F377E4E0C}" destId="{52D06AF8-8A45-4151-A39A-8EFD4945758E}" srcOrd="0" destOrd="0" presId="urn:microsoft.com/office/officeart/2005/8/layout/hList6"/>
    <dgm:cxn modelId="{B703A39C-F8FE-4721-ADFF-89D2FB0B75E4}" srcId="{3630834B-8862-416E-99E4-D26F377E4E0C}" destId="{63C203E4-3F71-4E7F-BAF7-B2BFAB70AE33}" srcOrd="2" destOrd="0" parTransId="{A6E0713F-EBBA-4D8A-8176-8849D7EF141B}" sibTransId="{DB25FD1E-6FBF-45EC-B8A1-C6F3950B471F}"/>
    <dgm:cxn modelId="{0D11D7A1-387E-42AE-800E-892D06D1BB3A}" srcId="{8D43CC86-032B-4960-8F98-AA1A3DA16C02}" destId="{3630834B-8862-416E-99E4-D26F377E4E0C}" srcOrd="1" destOrd="0" parTransId="{5B45B34F-CE9B-4CC9-833F-F91034ACEF70}" sibTransId="{AAF52578-1D8F-46A3-B2E9-2FB32753C066}"/>
    <dgm:cxn modelId="{FDE735C3-5EE6-4BA6-AFBD-D903E12F4926}" type="presOf" srcId="{3D407CA6-A04B-4A83-962E-846B30C16201}" destId="{52D06AF8-8A45-4151-A39A-8EFD4945758E}" srcOrd="0" destOrd="4" presId="urn:microsoft.com/office/officeart/2005/8/layout/hList6"/>
    <dgm:cxn modelId="{DC2CC4D5-399C-47A4-9236-9E2865FE64C9}" type="presOf" srcId="{8D43CC86-032B-4960-8F98-AA1A3DA16C02}" destId="{8FF5D8B4-902C-4615-A44D-21876FCC3C2A}" srcOrd="0" destOrd="0" presId="urn:microsoft.com/office/officeart/2005/8/layout/hList6"/>
    <dgm:cxn modelId="{368F39D6-A217-447E-B5E6-51ADF185B4FA}" type="presOf" srcId="{465DD929-1A8E-467F-AEC7-483465E6F77C}" destId="{C4BCE018-C1DF-46D5-930C-2EF5CBF0F5D9}" srcOrd="0" destOrd="1" presId="urn:microsoft.com/office/officeart/2005/8/layout/hList6"/>
    <dgm:cxn modelId="{108E34DE-197C-45FD-8849-D9DBE2D740F0}" srcId="{8D43CC86-032B-4960-8F98-AA1A3DA16C02}" destId="{1D2AB4B2-3BC0-4120-8969-A7235354D838}" srcOrd="2" destOrd="0" parTransId="{AAEBE6C5-3B7A-44A4-86FA-7F8358514626}" sibTransId="{A86F33C7-D0B6-4885-99BD-917FC5DDF090}"/>
    <dgm:cxn modelId="{7583D8F3-2CB9-4C15-8A78-33C0E58B2A0E}" srcId="{1D2AB4B2-3BC0-4120-8969-A7235354D838}" destId="{0EC89779-78DB-4668-B63A-9AAD66C40BFD}" srcOrd="1" destOrd="0" parTransId="{AF244694-3BD7-489F-BA50-154CFC80D5CF}" sibTransId="{E09BC1EE-1562-48BA-BF39-DAB1DD02BFDF}"/>
    <dgm:cxn modelId="{BE62F8F6-39D2-4006-8453-00BFE9167533}" srcId="{1D2AB4B2-3BC0-4120-8969-A7235354D838}" destId="{82106549-054C-4275-827A-0BF2CD45013E}" srcOrd="3" destOrd="0" parTransId="{FB8D711A-A157-4C24-A8E7-14443625B72B}" sibTransId="{CDF7087D-BC93-4A1D-835A-A629BD16E21D}"/>
    <dgm:cxn modelId="{9B64E1F9-B8D4-41BF-A11D-E7766FA8CFFB}" srcId="{3630834B-8862-416E-99E4-D26F377E4E0C}" destId="{0415BDBB-A152-4812-AF09-27D477F3D44A}" srcOrd="0" destOrd="0" parTransId="{08FF314C-0EA0-4013-844D-8D990014E8EC}" sibTransId="{B468056D-8576-42E6-A443-CAC325DD6626}"/>
    <dgm:cxn modelId="{CB003404-160C-4E9D-8A66-164C827B3182}" type="presParOf" srcId="{8FF5D8B4-902C-4615-A44D-21876FCC3C2A}" destId="{2B2614CA-75E7-4079-A4D0-701026DD5D44}" srcOrd="0" destOrd="0" presId="urn:microsoft.com/office/officeart/2005/8/layout/hList6"/>
    <dgm:cxn modelId="{972A7F0E-4594-4F9B-AAC4-757BBC6C45A5}" type="presParOf" srcId="{8FF5D8B4-902C-4615-A44D-21876FCC3C2A}" destId="{DE618E3B-D2C6-4025-9226-C56FFE04C88E}" srcOrd="1" destOrd="0" presId="urn:microsoft.com/office/officeart/2005/8/layout/hList6"/>
    <dgm:cxn modelId="{7D58CE0E-C393-47CF-BFF3-9767A3D88426}" type="presParOf" srcId="{8FF5D8B4-902C-4615-A44D-21876FCC3C2A}" destId="{52D06AF8-8A45-4151-A39A-8EFD4945758E}" srcOrd="2" destOrd="0" presId="urn:microsoft.com/office/officeart/2005/8/layout/hList6"/>
    <dgm:cxn modelId="{BC7ABF02-9F6D-4283-9533-443D1AFE4DF5}" type="presParOf" srcId="{8FF5D8B4-902C-4615-A44D-21876FCC3C2A}" destId="{CAAA4AEC-C28B-44A9-B903-32DCC5D6C66B}" srcOrd="3" destOrd="0" presId="urn:microsoft.com/office/officeart/2005/8/layout/hList6"/>
    <dgm:cxn modelId="{EC9C20CB-8B63-4C90-9CDB-1622A6ADDAA2}" type="presParOf" srcId="{8FF5D8B4-902C-4615-A44D-21876FCC3C2A}" destId="{C4BCE018-C1DF-46D5-930C-2EF5CBF0F5D9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B13E707-D77C-4E2E-8CAF-7F9DD0741CD5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A9F172-C405-457A-99FD-A5623CC8E9F3}">
      <dgm:prSet phldrT="[Текст]" phldr="0" custT="1"/>
      <dgm:spPr/>
      <dgm:t>
        <a:bodyPr/>
        <a:lstStyle/>
        <a:p>
          <a:r>
            <a:rPr lang="ru-RU" sz="2000" dirty="0"/>
            <a:t>Структура издержек</a:t>
          </a:r>
        </a:p>
      </dgm:t>
    </dgm:pt>
    <dgm:pt modelId="{D3588176-F586-4131-A65C-926F6E53FA14}" type="parTrans" cxnId="{8FA927F6-7762-44F3-B887-6C96D208C9E9}">
      <dgm:prSet/>
      <dgm:spPr/>
      <dgm:t>
        <a:bodyPr/>
        <a:lstStyle/>
        <a:p>
          <a:endParaRPr lang="ru-RU"/>
        </a:p>
      </dgm:t>
    </dgm:pt>
    <dgm:pt modelId="{1D757E87-4FED-4956-B3A5-3B15123CE3F5}" type="sibTrans" cxnId="{8FA927F6-7762-44F3-B887-6C96D208C9E9}">
      <dgm:prSet/>
      <dgm:spPr/>
      <dgm:t>
        <a:bodyPr/>
        <a:lstStyle/>
        <a:p>
          <a:endParaRPr lang="ru-RU"/>
        </a:p>
      </dgm:t>
    </dgm:pt>
    <dgm:pt modelId="{0638AA6B-DFCE-404A-8114-82EB73DFFBAB}">
      <dgm:prSet phldrT="[Текст]" phldr="0" custT="1"/>
      <dgm:spPr/>
      <dgm:t>
        <a:bodyPr/>
        <a:lstStyle/>
        <a:p>
          <a:r>
            <a:rPr lang="ru-RU" sz="1400" dirty="0"/>
            <a:t>Единоразовые: Затраты на разработку;</a:t>
          </a:r>
        </a:p>
      </dgm:t>
    </dgm:pt>
    <dgm:pt modelId="{31964CBE-F156-4B4D-BCED-EE759603E4BB}" type="parTrans" cxnId="{C85F8773-D62A-4FDA-99CB-EF53384E6A74}">
      <dgm:prSet/>
      <dgm:spPr/>
      <dgm:t>
        <a:bodyPr/>
        <a:lstStyle/>
        <a:p>
          <a:endParaRPr lang="ru-RU"/>
        </a:p>
      </dgm:t>
    </dgm:pt>
    <dgm:pt modelId="{B1E6752C-6AD4-438A-9657-9070F23563D4}" type="sibTrans" cxnId="{C85F8773-D62A-4FDA-99CB-EF53384E6A74}">
      <dgm:prSet/>
      <dgm:spPr/>
      <dgm:t>
        <a:bodyPr/>
        <a:lstStyle/>
        <a:p>
          <a:endParaRPr lang="ru-RU"/>
        </a:p>
      </dgm:t>
    </dgm:pt>
    <dgm:pt modelId="{A8DA9844-F09B-49A3-8E65-A6295345B528}">
      <dgm:prSet phldrT="[Текст]" custT="1"/>
      <dgm:spPr/>
      <dgm:t>
        <a:bodyPr/>
        <a:lstStyle/>
        <a:p>
          <a:r>
            <a:rPr lang="ru-RU" sz="2000" dirty="0"/>
            <a:t>Потоки доходов</a:t>
          </a:r>
        </a:p>
      </dgm:t>
    </dgm:pt>
    <dgm:pt modelId="{F94993FE-24F8-44BC-8E53-81B23F6951A3}" type="parTrans" cxnId="{38BD88FF-F682-4CB8-96DB-EDCF9F86ECAA}">
      <dgm:prSet/>
      <dgm:spPr/>
      <dgm:t>
        <a:bodyPr/>
        <a:lstStyle/>
        <a:p>
          <a:endParaRPr lang="ru-RU"/>
        </a:p>
      </dgm:t>
    </dgm:pt>
    <dgm:pt modelId="{7B29C28B-E29F-480F-94C8-0FDB95EA9134}" type="sibTrans" cxnId="{38BD88FF-F682-4CB8-96DB-EDCF9F86ECAA}">
      <dgm:prSet/>
      <dgm:spPr/>
      <dgm:t>
        <a:bodyPr/>
        <a:lstStyle/>
        <a:p>
          <a:endParaRPr lang="ru-RU"/>
        </a:p>
      </dgm:t>
    </dgm:pt>
    <dgm:pt modelId="{E10D18DC-90E4-4085-8B1B-CDD4DD1B1B07}">
      <dgm:prSet phldrT="[Текст]" custT="1"/>
      <dgm:spPr/>
      <dgm:t>
        <a:bodyPr/>
        <a:lstStyle/>
        <a:p>
          <a:r>
            <a:rPr lang="ru-RU" sz="1200" dirty="0"/>
            <a:t>Комиссии: Процент от бронирований; Подписка или плата за размещение объявлений.</a:t>
          </a:r>
        </a:p>
      </dgm:t>
    </dgm:pt>
    <dgm:pt modelId="{47253DF2-EFCE-4EF7-A1F5-4BEAC2AE7003}" type="parTrans" cxnId="{55526F59-9C89-45F7-BAFB-4652438D6920}">
      <dgm:prSet/>
      <dgm:spPr/>
      <dgm:t>
        <a:bodyPr/>
        <a:lstStyle/>
        <a:p>
          <a:endParaRPr lang="ru-RU"/>
        </a:p>
      </dgm:t>
    </dgm:pt>
    <dgm:pt modelId="{DAE3468B-B099-4434-B743-6647F6C7E3DB}" type="sibTrans" cxnId="{55526F59-9C89-45F7-BAFB-4652438D6920}">
      <dgm:prSet/>
      <dgm:spPr/>
      <dgm:t>
        <a:bodyPr/>
        <a:lstStyle/>
        <a:p>
          <a:endParaRPr lang="ru-RU"/>
        </a:p>
      </dgm:t>
    </dgm:pt>
    <dgm:pt modelId="{F2DC6C28-6E0E-4433-9953-925184162215}">
      <dgm:prSet phldrT="[Текст]" custT="1"/>
      <dgm:spPr/>
      <dgm:t>
        <a:bodyPr/>
        <a:lstStyle/>
        <a:p>
          <a:r>
            <a:rPr lang="ru-RU" sz="2000" dirty="0"/>
            <a:t>Каналы сбыта</a:t>
          </a:r>
        </a:p>
      </dgm:t>
    </dgm:pt>
    <dgm:pt modelId="{1E702A39-9636-4A1B-BB90-BA1DCA312E91}" type="parTrans" cxnId="{4BB70709-EF0A-4A9D-A623-452960308E40}">
      <dgm:prSet/>
      <dgm:spPr/>
      <dgm:t>
        <a:bodyPr/>
        <a:lstStyle/>
        <a:p>
          <a:endParaRPr lang="ru-RU"/>
        </a:p>
      </dgm:t>
    </dgm:pt>
    <dgm:pt modelId="{8F7DB462-62A1-4B51-A228-B96441DB0ED3}" type="sibTrans" cxnId="{4BB70709-EF0A-4A9D-A623-452960308E40}">
      <dgm:prSet/>
      <dgm:spPr/>
      <dgm:t>
        <a:bodyPr/>
        <a:lstStyle/>
        <a:p>
          <a:endParaRPr lang="ru-RU"/>
        </a:p>
      </dgm:t>
    </dgm:pt>
    <dgm:pt modelId="{0A80D4AC-0C0B-4CC7-878A-6C933CFC40DC}">
      <dgm:prSet phldrT="[Текст]"/>
      <dgm:spPr/>
      <dgm:t>
        <a:bodyPr/>
        <a:lstStyle/>
        <a:p>
          <a:r>
            <a:rPr lang="ru-RU" dirty="0"/>
            <a:t>Онлайн: Мобильное приложение / веб-платформа.</a:t>
          </a:r>
        </a:p>
      </dgm:t>
    </dgm:pt>
    <dgm:pt modelId="{7346E0E2-42E2-4264-8D80-5831138D7BF3}" type="parTrans" cxnId="{2C4707A3-E0D7-42C1-9B83-88D03F7474D3}">
      <dgm:prSet/>
      <dgm:spPr/>
      <dgm:t>
        <a:bodyPr/>
        <a:lstStyle/>
        <a:p>
          <a:endParaRPr lang="ru-RU"/>
        </a:p>
      </dgm:t>
    </dgm:pt>
    <dgm:pt modelId="{03903F51-8E9D-4903-8F13-E2928307C4D8}" type="sibTrans" cxnId="{2C4707A3-E0D7-42C1-9B83-88D03F7474D3}">
      <dgm:prSet/>
      <dgm:spPr/>
      <dgm:t>
        <a:bodyPr/>
        <a:lstStyle/>
        <a:p>
          <a:endParaRPr lang="ru-RU"/>
        </a:p>
      </dgm:t>
    </dgm:pt>
    <dgm:pt modelId="{C29CC499-4856-49DB-AAF1-3FD894AC0CB3}">
      <dgm:prSet phldrT="[Текст]" phldr="0" custT="1"/>
      <dgm:spPr/>
      <dgm:t>
        <a:bodyPr/>
        <a:lstStyle/>
        <a:p>
          <a:r>
            <a:rPr lang="ru-RU" sz="1400" dirty="0"/>
            <a:t>Переменные: Маркетинг (реклама, продвижение); Аренда серверов и ПО; Комиссии платежных систем; Зарплаты команды; Поддержка и обновления.</a:t>
          </a:r>
        </a:p>
      </dgm:t>
    </dgm:pt>
    <dgm:pt modelId="{A266A763-CDCA-4024-A986-CDF7D229858F}" type="parTrans" cxnId="{8716BC7F-3A1D-4237-B304-A0384AEABC96}">
      <dgm:prSet/>
      <dgm:spPr/>
      <dgm:t>
        <a:bodyPr/>
        <a:lstStyle/>
        <a:p>
          <a:endParaRPr lang="ru-RU"/>
        </a:p>
      </dgm:t>
    </dgm:pt>
    <dgm:pt modelId="{3DBA9424-9C23-4138-BB5A-0713BB0294AD}" type="sibTrans" cxnId="{8716BC7F-3A1D-4237-B304-A0384AEABC96}">
      <dgm:prSet/>
      <dgm:spPr/>
      <dgm:t>
        <a:bodyPr/>
        <a:lstStyle/>
        <a:p>
          <a:endParaRPr lang="ru-RU"/>
        </a:p>
      </dgm:t>
    </dgm:pt>
    <dgm:pt modelId="{51286196-6148-4D3C-A45E-10B3B2115760}">
      <dgm:prSet custT="1"/>
      <dgm:spPr/>
      <dgm:t>
        <a:bodyPr/>
        <a:lstStyle/>
        <a:p>
          <a:r>
            <a:rPr lang="ru-RU" sz="1200" dirty="0"/>
            <a:t>Реклама: Продвижение отелей и услуг; Платный доступ к эксклюзивным предложениям; Анонимизированные данные для аналитики.</a:t>
          </a:r>
        </a:p>
      </dgm:t>
    </dgm:pt>
    <dgm:pt modelId="{E7821FC3-710C-4624-878F-A57B908CAE60}" type="parTrans" cxnId="{5A129289-B3E9-4BC8-9AF6-A1B4F2FD2EC0}">
      <dgm:prSet/>
      <dgm:spPr/>
      <dgm:t>
        <a:bodyPr/>
        <a:lstStyle/>
        <a:p>
          <a:endParaRPr lang="ru-RU"/>
        </a:p>
      </dgm:t>
    </dgm:pt>
    <dgm:pt modelId="{E41EBFE7-1833-4708-96DA-B7162C454F21}" type="sibTrans" cxnId="{5A129289-B3E9-4BC8-9AF6-A1B4F2FD2EC0}">
      <dgm:prSet/>
      <dgm:spPr/>
      <dgm:t>
        <a:bodyPr/>
        <a:lstStyle/>
        <a:p>
          <a:endParaRPr lang="ru-RU"/>
        </a:p>
      </dgm:t>
    </dgm:pt>
    <dgm:pt modelId="{738BC1AF-2101-4E07-A03A-478A7D18782E}">
      <dgm:prSet/>
      <dgm:spPr/>
      <dgm:t>
        <a:bodyPr/>
        <a:lstStyle/>
        <a:p>
          <a:r>
            <a:rPr lang="en-US" dirty="0"/>
            <a:t>SEO, </a:t>
          </a:r>
          <a:r>
            <a:rPr lang="ru-RU" dirty="0"/>
            <a:t>таргетированная реклама.</a:t>
          </a:r>
        </a:p>
      </dgm:t>
    </dgm:pt>
    <dgm:pt modelId="{2FB9F8C7-9AB4-4B24-A1E7-816B5ACDCF1A}" type="parTrans" cxnId="{9CBC1EF5-13B0-4DEC-A994-AF821DB57FBF}">
      <dgm:prSet/>
      <dgm:spPr/>
      <dgm:t>
        <a:bodyPr/>
        <a:lstStyle/>
        <a:p>
          <a:endParaRPr lang="ru-RU"/>
        </a:p>
      </dgm:t>
    </dgm:pt>
    <dgm:pt modelId="{D601B204-546A-46CF-9638-48E2B0070EE9}" type="sibTrans" cxnId="{9CBC1EF5-13B0-4DEC-A994-AF821DB57FBF}">
      <dgm:prSet/>
      <dgm:spPr/>
      <dgm:t>
        <a:bodyPr/>
        <a:lstStyle/>
        <a:p>
          <a:endParaRPr lang="ru-RU"/>
        </a:p>
      </dgm:t>
    </dgm:pt>
    <dgm:pt modelId="{0D073A07-86D5-48FE-A3C9-B276C23221A3}">
      <dgm:prSet/>
      <dgm:spPr/>
      <dgm:t>
        <a:bodyPr/>
        <a:lstStyle/>
        <a:p>
          <a:r>
            <a:rPr lang="ru-RU" dirty="0"/>
            <a:t>Партнёрские программы (авиакомпании, туристические сервисы).</a:t>
          </a:r>
        </a:p>
      </dgm:t>
    </dgm:pt>
    <dgm:pt modelId="{212C9F86-0C59-49EE-879C-7FA89B3DF0A4}" type="parTrans" cxnId="{470952E1-15D0-4B1D-87A7-8D1318E3AF34}">
      <dgm:prSet/>
      <dgm:spPr/>
      <dgm:t>
        <a:bodyPr/>
        <a:lstStyle/>
        <a:p>
          <a:endParaRPr lang="ru-RU"/>
        </a:p>
      </dgm:t>
    </dgm:pt>
    <dgm:pt modelId="{1A6FA18D-9F44-495B-8E94-617343B2D0ED}" type="sibTrans" cxnId="{470952E1-15D0-4B1D-87A7-8D1318E3AF34}">
      <dgm:prSet/>
      <dgm:spPr/>
      <dgm:t>
        <a:bodyPr/>
        <a:lstStyle/>
        <a:p>
          <a:endParaRPr lang="ru-RU"/>
        </a:p>
      </dgm:t>
    </dgm:pt>
    <dgm:pt modelId="{0E2AB632-50E6-4393-ABDA-E156B26AF769}" type="pres">
      <dgm:prSet presAssocID="{3B13E707-D77C-4E2E-8CAF-7F9DD0741CD5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6C94D03C-45E4-41AF-9217-A55407283CCD}" type="pres">
      <dgm:prSet presAssocID="{21A9F172-C405-457A-99FD-A5623CC8E9F3}" presName="circle1" presStyleLbl="node1" presStyleIdx="0" presStyleCnt="3"/>
      <dgm:spPr/>
    </dgm:pt>
    <dgm:pt modelId="{4A7F0D94-24B4-429A-AB12-0697CAA0C02F}" type="pres">
      <dgm:prSet presAssocID="{21A9F172-C405-457A-99FD-A5623CC8E9F3}" presName="space" presStyleCnt="0"/>
      <dgm:spPr/>
    </dgm:pt>
    <dgm:pt modelId="{A635955D-B006-4FFD-9E8B-9FB038B8637E}" type="pres">
      <dgm:prSet presAssocID="{21A9F172-C405-457A-99FD-A5623CC8E9F3}" presName="rect1" presStyleLbl="alignAcc1" presStyleIdx="0" presStyleCnt="3"/>
      <dgm:spPr/>
    </dgm:pt>
    <dgm:pt modelId="{48559E63-4B3D-4F14-89CD-AEB005DFA9ED}" type="pres">
      <dgm:prSet presAssocID="{A8DA9844-F09B-49A3-8E65-A6295345B528}" presName="vertSpace2" presStyleLbl="node1" presStyleIdx="0" presStyleCnt="3"/>
      <dgm:spPr/>
    </dgm:pt>
    <dgm:pt modelId="{27D37A1A-C0EC-4846-9438-8A7E08087C12}" type="pres">
      <dgm:prSet presAssocID="{A8DA9844-F09B-49A3-8E65-A6295345B528}" presName="circle2" presStyleLbl="node1" presStyleIdx="1" presStyleCnt="3"/>
      <dgm:spPr/>
    </dgm:pt>
    <dgm:pt modelId="{8AEF118E-2C8B-441C-95F1-0E6B572CE8A5}" type="pres">
      <dgm:prSet presAssocID="{A8DA9844-F09B-49A3-8E65-A6295345B528}" presName="rect2" presStyleLbl="alignAcc1" presStyleIdx="1" presStyleCnt="3"/>
      <dgm:spPr/>
    </dgm:pt>
    <dgm:pt modelId="{FE8FC940-39FE-4496-B4B2-84E2B7467272}" type="pres">
      <dgm:prSet presAssocID="{F2DC6C28-6E0E-4433-9953-925184162215}" presName="vertSpace3" presStyleLbl="node1" presStyleIdx="1" presStyleCnt="3"/>
      <dgm:spPr/>
    </dgm:pt>
    <dgm:pt modelId="{4B566EA2-DF07-416F-9836-53E20DB94FFE}" type="pres">
      <dgm:prSet presAssocID="{F2DC6C28-6E0E-4433-9953-925184162215}" presName="circle3" presStyleLbl="node1" presStyleIdx="2" presStyleCnt="3"/>
      <dgm:spPr/>
    </dgm:pt>
    <dgm:pt modelId="{48784287-30EF-4DFB-A84E-7D1699FAECC6}" type="pres">
      <dgm:prSet presAssocID="{F2DC6C28-6E0E-4433-9953-925184162215}" presName="rect3" presStyleLbl="alignAcc1" presStyleIdx="2" presStyleCnt="3"/>
      <dgm:spPr/>
    </dgm:pt>
    <dgm:pt modelId="{88D6FCC7-163E-4937-951B-15E31F67F7BD}" type="pres">
      <dgm:prSet presAssocID="{21A9F172-C405-457A-99FD-A5623CC8E9F3}" presName="rect1ParTx" presStyleLbl="alignAcc1" presStyleIdx="2" presStyleCnt="3">
        <dgm:presLayoutVars>
          <dgm:chMax val="1"/>
          <dgm:bulletEnabled val="1"/>
        </dgm:presLayoutVars>
      </dgm:prSet>
      <dgm:spPr/>
    </dgm:pt>
    <dgm:pt modelId="{2EB78435-6994-45D6-B14F-961093A8B6C2}" type="pres">
      <dgm:prSet presAssocID="{21A9F172-C405-457A-99FD-A5623CC8E9F3}" presName="rect1ChTx" presStyleLbl="alignAcc1" presStyleIdx="2" presStyleCnt="3" custScaleX="108730">
        <dgm:presLayoutVars>
          <dgm:bulletEnabled val="1"/>
        </dgm:presLayoutVars>
      </dgm:prSet>
      <dgm:spPr/>
    </dgm:pt>
    <dgm:pt modelId="{964D3CB5-3B4A-47A9-BD25-8B5B0CA9D71E}" type="pres">
      <dgm:prSet presAssocID="{A8DA9844-F09B-49A3-8E65-A6295345B528}" presName="rect2ParTx" presStyleLbl="alignAcc1" presStyleIdx="2" presStyleCnt="3">
        <dgm:presLayoutVars>
          <dgm:chMax val="1"/>
          <dgm:bulletEnabled val="1"/>
        </dgm:presLayoutVars>
      </dgm:prSet>
      <dgm:spPr/>
    </dgm:pt>
    <dgm:pt modelId="{6BDB8E76-DC99-4259-AAA3-22880D3D97B1}" type="pres">
      <dgm:prSet presAssocID="{A8DA9844-F09B-49A3-8E65-A6295345B528}" presName="rect2ChTx" presStyleLbl="alignAcc1" presStyleIdx="2" presStyleCnt="3" custScaleX="105758" custScaleY="116828">
        <dgm:presLayoutVars>
          <dgm:bulletEnabled val="1"/>
        </dgm:presLayoutVars>
      </dgm:prSet>
      <dgm:spPr/>
    </dgm:pt>
    <dgm:pt modelId="{FBD8620B-321B-485E-A98D-E329B15510C0}" type="pres">
      <dgm:prSet presAssocID="{F2DC6C28-6E0E-4433-9953-925184162215}" presName="rect3ParTx" presStyleLbl="alignAcc1" presStyleIdx="2" presStyleCnt="3">
        <dgm:presLayoutVars>
          <dgm:chMax val="1"/>
          <dgm:bulletEnabled val="1"/>
        </dgm:presLayoutVars>
      </dgm:prSet>
      <dgm:spPr/>
    </dgm:pt>
    <dgm:pt modelId="{F05590FC-4EC6-4FE2-AC44-612B6B12D90B}" type="pres">
      <dgm:prSet presAssocID="{F2DC6C28-6E0E-4433-9953-925184162215}" presName="rect3ChTx" presStyleLbl="alignAcc1" presStyleIdx="2" presStyleCnt="3" custScaleX="107522">
        <dgm:presLayoutVars>
          <dgm:bulletEnabled val="1"/>
        </dgm:presLayoutVars>
      </dgm:prSet>
      <dgm:spPr/>
    </dgm:pt>
  </dgm:ptLst>
  <dgm:cxnLst>
    <dgm:cxn modelId="{FE05C302-8FFC-4934-9D28-23E59ECF9F36}" type="presOf" srcId="{21A9F172-C405-457A-99FD-A5623CC8E9F3}" destId="{A635955D-B006-4FFD-9E8B-9FB038B8637E}" srcOrd="0" destOrd="0" presId="urn:microsoft.com/office/officeart/2005/8/layout/target3"/>
    <dgm:cxn modelId="{4BB70709-EF0A-4A9D-A623-452960308E40}" srcId="{3B13E707-D77C-4E2E-8CAF-7F9DD0741CD5}" destId="{F2DC6C28-6E0E-4433-9953-925184162215}" srcOrd="2" destOrd="0" parTransId="{1E702A39-9636-4A1B-BB90-BA1DCA312E91}" sibTransId="{8F7DB462-62A1-4B51-A228-B96441DB0ED3}"/>
    <dgm:cxn modelId="{94EB1611-046F-4831-BD58-FDF179F5C436}" type="presOf" srcId="{F2DC6C28-6E0E-4433-9953-925184162215}" destId="{FBD8620B-321B-485E-A98D-E329B15510C0}" srcOrd="1" destOrd="0" presId="urn:microsoft.com/office/officeart/2005/8/layout/target3"/>
    <dgm:cxn modelId="{0E46171F-8F77-454A-9E5D-BB4D910924F5}" type="presOf" srcId="{A8DA9844-F09B-49A3-8E65-A6295345B528}" destId="{964D3CB5-3B4A-47A9-BD25-8B5B0CA9D71E}" srcOrd="1" destOrd="0" presId="urn:microsoft.com/office/officeart/2005/8/layout/target3"/>
    <dgm:cxn modelId="{A8CD7131-919C-4FEA-982C-EB7DD53460CF}" type="presOf" srcId="{0A80D4AC-0C0B-4CC7-878A-6C933CFC40DC}" destId="{F05590FC-4EC6-4FE2-AC44-612B6B12D90B}" srcOrd="0" destOrd="0" presId="urn:microsoft.com/office/officeart/2005/8/layout/target3"/>
    <dgm:cxn modelId="{43300944-131B-4FA7-8AE0-BCD7C1640522}" type="presOf" srcId="{0638AA6B-DFCE-404A-8114-82EB73DFFBAB}" destId="{2EB78435-6994-45D6-B14F-961093A8B6C2}" srcOrd="0" destOrd="0" presId="urn:microsoft.com/office/officeart/2005/8/layout/target3"/>
    <dgm:cxn modelId="{62D4A04F-D8A6-4982-9700-EAB1EA6BBA1A}" type="presOf" srcId="{3B13E707-D77C-4E2E-8CAF-7F9DD0741CD5}" destId="{0E2AB632-50E6-4393-ABDA-E156B26AF769}" srcOrd="0" destOrd="0" presId="urn:microsoft.com/office/officeart/2005/8/layout/target3"/>
    <dgm:cxn modelId="{C85F8773-D62A-4FDA-99CB-EF53384E6A74}" srcId="{21A9F172-C405-457A-99FD-A5623CC8E9F3}" destId="{0638AA6B-DFCE-404A-8114-82EB73DFFBAB}" srcOrd="0" destOrd="0" parTransId="{31964CBE-F156-4B4D-BCED-EE759603E4BB}" sibTransId="{B1E6752C-6AD4-438A-9657-9070F23563D4}"/>
    <dgm:cxn modelId="{ED909277-9229-436B-B71E-8DB6BE2EF55A}" type="presOf" srcId="{21A9F172-C405-457A-99FD-A5623CC8E9F3}" destId="{88D6FCC7-163E-4937-951B-15E31F67F7BD}" srcOrd="1" destOrd="0" presId="urn:microsoft.com/office/officeart/2005/8/layout/target3"/>
    <dgm:cxn modelId="{55526F59-9C89-45F7-BAFB-4652438D6920}" srcId="{A8DA9844-F09B-49A3-8E65-A6295345B528}" destId="{E10D18DC-90E4-4085-8B1B-CDD4DD1B1B07}" srcOrd="0" destOrd="0" parTransId="{47253DF2-EFCE-4EF7-A1F5-4BEAC2AE7003}" sibTransId="{DAE3468B-B099-4434-B743-6647F6C7E3DB}"/>
    <dgm:cxn modelId="{8716BC7F-3A1D-4237-B304-A0384AEABC96}" srcId="{21A9F172-C405-457A-99FD-A5623CC8E9F3}" destId="{C29CC499-4856-49DB-AAF1-3FD894AC0CB3}" srcOrd="1" destOrd="0" parTransId="{A266A763-CDCA-4024-A986-CDF7D229858F}" sibTransId="{3DBA9424-9C23-4138-BB5A-0713BB0294AD}"/>
    <dgm:cxn modelId="{603AF380-AD54-40F2-8A84-94E9C4B32A9A}" type="presOf" srcId="{F2DC6C28-6E0E-4433-9953-925184162215}" destId="{48784287-30EF-4DFB-A84E-7D1699FAECC6}" srcOrd="0" destOrd="0" presId="urn:microsoft.com/office/officeart/2005/8/layout/target3"/>
    <dgm:cxn modelId="{5A129289-B3E9-4BC8-9AF6-A1B4F2FD2EC0}" srcId="{A8DA9844-F09B-49A3-8E65-A6295345B528}" destId="{51286196-6148-4D3C-A45E-10B3B2115760}" srcOrd="1" destOrd="0" parTransId="{E7821FC3-710C-4624-878F-A57B908CAE60}" sibTransId="{E41EBFE7-1833-4708-96DA-B7162C454F21}"/>
    <dgm:cxn modelId="{2C4707A3-E0D7-42C1-9B83-88D03F7474D3}" srcId="{F2DC6C28-6E0E-4433-9953-925184162215}" destId="{0A80D4AC-0C0B-4CC7-878A-6C933CFC40DC}" srcOrd="0" destOrd="0" parTransId="{7346E0E2-42E2-4264-8D80-5831138D7BF3}" sibTransId="{03903F51-8E9D-4903-8F13-E2928307C4D8}"/>
    <dgm:cxn modelId="{3E9DF1B7-4FFE-46E8-852E-350D1D1CE830}" type="presOf" srcId="{0D073A07-86D5-48FE-A3C9-B276C23221A3}" destId="{F05590FC-4EC6-4FE2-AC44-612B6B12D90B}" srcOrd="0" destOrd="2" presId="urn:microsoft.com/office/officeart/2005/8/layout/target3"/>
    <dgm:cxn modelId="{704CF3B9-604F-414D-BB1B-A2A3791F9FEE}" type="presOf" srcId="{51286196-6148-4D3C-A45E-10B3B2115760}" destId="{6BDB8E76-DC99-4259-AAA3-22880D3D97B1}" srcOrd="0" destOrd="1" presId="urn:microsoft.com/office/officeart/2005/8/layout/target3"/>
    <dgm:cxn modelId="{B3F6D8BE-9EF8-4717-AC82-B8F71379AF81}" type="presOf" srcId="{738BC1AF-2101-4E07-A03A-478A7D18782E}" destId="{F05590FC-4EC6-4FE2-AC44-612B6B12D90B}" srcOrd="0" destOrd="1" presId="urn:microsoft.com/office/officeart/2005/8/layout/target3"/>
    <dgm:cxn modelId="{3228FED0-2639-40A0-A8FD-F9BE876592A1}" type="presOf" srcId="{E10D18DC-90E4-4085-8B1B-CDD4DD1B1B07}" destId="{6BDB8E76-DC99-4259-AAA3-22880D3D97B1}" srcOrd="0" destOrd="0" presId="urn:microsoft.com/office/officeart/2005/8/layout/target3"/>
    <dgm:cxn modelId="{004F87DA-D10E-44C4-BBBC-D3E9C2EEB7C9}" type="presOf" srcId="{C29CC499-4856-49DB-AAF1-3FD894AC0CB3}" destId="{2EB78435-6994-45D6-B14F-961093A8B6C2}" srcOrd="0" destOrd="1" presId="urn:microsoft.com/office/officeart/2005/8/layout/target3"/>
    <dgm:cxn modelId="{470952E1-15D0-4B1D-87A7-8D1318E3AF34}" srcId="{F2DC6C28-6E0E-4433-9953-925184162215}" destId="{0D073A07-86D5-48FE-A3C9-B276C23221A3}" srcOrd="2" destOrd="0" parTransId="{212C9F86-0C59-49EE-879C-7FA89B3DF0A4}" sibTransId="{1A6FA18D-9F44-495B-8E94-617343B2D0ED}"/>
    <dgm:cxn modelId="{94E3B8E9-72E6-4C90-8551-E17EC5DED818}" type="presOf" srcId="{A8DA9844-F09B-49A3-8E65-A6295345B528}" destId="{8AEF118E-2C8B-441C-95F1-0E6B572CE8A5}" srcOrd="0" destOrd="0" presId="urn:microsoft.com/office/officeart/2005/8/layout/target3"/>
    <dgm:cxn modelId="{9CBC1EF5-13B0-4DEC-A994-AF821DB57FBF}" srcId="{F2DC6C28-6E0E-4433-9953-925184162215}" destId="{738BC1AF-2101-4E07-A03A-478A7D18782E}" srcOrd="1" destOrd="0" parTransId="{2FB9F8C7-9AB4-4B24-A1E7-816B5ACDCF1A}" sibTransId="{D601B204-546A-46CF-9638-48E2B0070EE9}"/>
    <dgm:cxn modelId="{8FA927F6-7762-44F3-B887-6C96D208C9E9}" srcId="{3B13E707-D77C-4E2E-8CAF-7F9DD0741CD5}" destId="{21A9F172-C405-457A-99FD-A5623CC8E9F3}" srcOrd="0" destOrd="0" parTransId="{D3588176-F586-4131-A65C-926F6E53FA14}" sibTransId="{1D757E87-4FED-4956-B3A5-3B15123CE3F5}"/>
    <dgm:cxn modelId="{38BD88FF-F682-4CB8-96DB-EDCF9F86ECAA}" srcId="{3B13E707-D77C-4E2E-8CAF-7F9DD0741CD5}" destId="{A8DA9844-F09B-49A3-8E65-A6295345B528}" srcOrd="1" destOrd="0" parTransId="{F94993FE-24F8-44BC-8E53-81B23F6951A3}" sibTransId="{7B29C28B-E29F-480F-94C8-0FDB95EA9134}"/>
    <dgm:cxn modelId="{B872AC15-348B-476E-A925-6941500373A4}" type="presParOf" srcId="{0E2AB632-50E6-4393-ABDA-E156B26AF769}" destId="{6C94D03C-45E4-41AF-9217-A55407283CCD}" srcOrd="0" destOrd="0" presId="urn:microsoft.com/office/officeart/2005/8/layout/target3"/>
    <dgm:cxn modelId="{1B95D8DF-6C13-4BDF-BCCF-25FC48DF1D4D}" type="presParOf" srcId="{0E2AB632-50E6-4393-ABDA-E156B26AF769}" destId="{4A7F0D94-24B4-429A-AB12-0697CAA0C02F}" srcOrd="1" destOrd="0" presId="urn:microsoft.com/office/officeart/2005/8/layout/target3"/>
    <dgm:cxn modelId="{A7BED79C-2B47-4CA8-88A7-817F3E556C4E}" type="presParOf" srcId="{0E2AB632-50E6-4393-ABDA-E156B26AF769}" destId="{A635955D-B006-4FFD-9E8B-9FB038B8637E}" srcOrd="2" destOrd="0" presId="urn:microsoft.com/office/officeart/2005/8/layout/target3"/>
    <dgm:cxn modelId="{BA7F23F5-48CB-4E3C-9FC4-B47C9F9E8517}" type="presParOf" srcId="{0E2AB632-50E6-4393-ABDA-E156B26AF769}" destId="{48559E63-4B3D-4F14-89CD-AEB005DFA9ED}" srcOrd="3" destOrd="0" presId="urn:microsoft.com/office/officeart/2005/8/layout/target3"/>
    <dgm:cxn modelId="{5C7FF5C2-E053-4440-A935-A2C0443A202C}" type="presParOf" srcId="{0E2AB632-50E6-4393-ABDA-E156B26AF769}" destId="{27D37A1A-C0EC-4846-9438-8A7E08087C12}" srcOrd="4" destOrd="0" presId="urn:microsoft.com/office/officeart/2005/8/layout/target3"/>
    <dgm:cxn modelId="{4A79DB15-A402-422D-BC8F-7132ECE34B39}" type="presParOf" srcId="{0E2AB632-50E6-4393-ABDA-E156B26AF769}" destId="{8AEF118E-2C8B-441C-95F1-0E6B572CE8A5}" srcOrd="5" destOrd="0" presId="urn:microsoft.com/office/officeart/2005/8/layout/target3"/>
    <dgm:cxn modelId="{FE8750A8-62E6-497D-8F42-0992F5322A5B}" type="presParOf" srcId="{0E2AB632-50E6-4393-ABDA-E156B26AF769}" destId="{FE8FC940-39FE-4496-B4B2-84E2B7467272}" srcOrd="6" destOrd="0" presId="urn:microsoft.com/office/officeart/2005/8/layout/target3"/>
    <dgm:cxn modelId="{2C26DE4B-D8EB-4FA3-A97E-CDD3F64EAE18}" type="presParOf" srcId="{0E2AB632-50E6-4393-ABDA-E156B26AF769}" destId="{4B566EA2-DF07-416F-9836-53E20DB94FFE}" srcOrd="7" destOrd="0" presId="urn:microsoft.com/office/officeart/2005/8/layout/target3"/>
    <dgm:cxn modelId="{09E709A7-32E4-4FD6-966A-ADFC16189645}" type="presParOf" srcId="{0E2AB632-50E6-4393-ABDA-E156B26AF769}" destId="{48784287-30EF-4DFB-A84E-7D1699FAECC6}" srcOrd="8" destOrd="0" presId="urn:microsoft.com/office/officeart/2005/8/layout/target3"/>
    <dgm:cxn modelId="{5B42441A-1742-4944-BFAC-63C6CB448DBC}" type="presParOf" srcId="{0E2AB632-50E6-4393-ABDA-E156B26AF769}" destId="{88D6FCC7-163E-4937-951B-15E31F67F7BD}" srcOrd="9" destOrd="0" presId="urn:microsoft.com/office/officeart/2005/8/layout/target3"/>
    <dgm:cxn modelId="{1D6AD425-CC04-4FE3-A66F-D6B9B4B25299}" type="presParOf" srcId="{0E2AB632-50E6-4393-ABDA-E156B26AF769}" destId="{2EB78435-6994-45D6-B14F-961093A8B6C2}" srcOrd="10" destOrd="0" presId="urn:microsoft.com/office/officeart/2005/8/layout/target3"/>
    <dgm:cxn modelId="{5F45F79C-2F27-40C0-A1FE-7ECA46F8B079}" type="presParOf" srcId="{0E2AB632-50E6-4393-ABDA-E156B26AF769}" destId="{964D3CB5-3B4A-47A9-BD25-8B5B0CA9D71E}" srcOrd="11" destOrd="0" presId="urn:microsoft.com/office/officeart/2005/8/layout/target3"/>
    <dgm:cxn modelId="{C2500828-B1D3-432A-BD8F-193392124C83}" type="presParOf" srcId="{0E2AB632-50E6-4393-ABDA-E156B26AF769}" destId="{6BDB8E76-DC99-4259-AAA3-22880D3D97B1}" srcOrd="12" destOrd="0" presId="urn:microsoft.com/office/officeart/2005/8/layout/target3"/>
    <dgm:cxn modelId="{2F1093EA-5AAA-44EB-BD8D-802B59F12900}" type="presParOf" srcId="{0E2AB632-50E6-4393-ABDA-E156B26AF769}" destId="{FBD8620B-321B-485E-A98D-E329B15510C0}" srcOrd="13" destOrd="0" presId="urn:microsoft.com/office/officeart/2005/8/layout/target3"/>
    <dgm:cxn modelId="{8BAEA727-50DF-4BB5-B5C5-B3F8673A9FA1}" type="presParOf" srcId="{0E2AB632-50E6-4393-ABDA-E156B26AF769}" destId="{F05590FC-4EC6-4FE2-AC44-612B6B12D90B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19DA46-BFCA-4004-814C-7879EBF9E65E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383FED-736E-4D01-A71E-B4D05E2823B0}">
      <dsp:nvSpPr>
        <dsp:cNvPr id="0" name=""/>
        <dsp:cNvSpPr/>
      </dsp:nvSpPr>
      <dsp:spPr>
        <a:xfrm>
          <a:off x="328048" y="214010"/>
          <a:ext cx="5712764" cy="4278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612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bg1"/>
              </a:solidFill>
              <a:effectLst/>
              <a:latin typeface="+mn-lt"/>
              <a:cs typeface="Arial" panose="020B0604020202020204" pitchFamily="34" charset="0"/>
            </a:rPr>
            <a:t>Цифровая трансформация и создание единой цифровой платформы</a:t>
          </a:r>
          <a:endParaRPr lang="ru-RU" sz="1300" b="1" kern="1200" dirty="0">
            <a:solidFill>
              <a:schemeClr val="bg1"/>
            </a:solidFill>
          </a:endParaRPr>
        </a:p>
      </dsp:txBody>
      <dsp:txXfrm>
        <a:off x="328048" y="214010"/>
        <a:ext cx="5712764" cy="427857"/>
      </dsp:txXfrm>
    </dsp:sp>
    <dsp:sp modelId="{77FC8EF8-5481-4D38-AE37-5ED30332EB4D}">
      <dsp:nvSpPr>
        <dsp:cNvPr id="0" name=""/>
        <dsp:cNvSpPr/>
      </dsp:nvSpPr>
      <dsp:spPr>
        <a:xfrm>
          <a:off x="60637" y="16052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8CC919-99B2-48F3-ADBD-4978FF003713}">
      <dsp:nvSpPr>
        <dsp:cNvPr id="0" name=""/>
        <dsp:cNvSpPr/>
      </dsp:nvSpPr>
      <dsp:spPr>
        <a:xfrm>
          <a:off x="679991" y="855715"/>
          <a:ext cx="5360822" cy="4278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612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0" kern="1200" dirty="0">
              <a:solidFill>
                <a:schemeClr val="bg1"/>
              </a:solidFill>
              <a:effectLst/>
              <a:latin typeface="+mn-lt"/>
              <a:cs typeface="Arial" panose="020B0604020202020204" pitchFamily="34" charset="0"/>
            </a:rPr>
            <a:t>Использование VR и AR технологий</a:t>
          </a:r>
          <a:endParaRPr lang="ru-RU" sz="1300" kern="1200" dirty="0">
            <a:solidFill>
              <a:schemeClr val="bg1"/>
            </a:solidFill>
          </a:endParaRPr>
        </a:p>
      </dsp:txBody>
      <dsp:txXfrm>
        <a:off x="679991" y="855715"/>
        <a:ext cx="5360822" cy="427857"/>
      </dsp:txXfrm>
    </dsp:sp>
    <dsp:sp modelId="{24D73352-3BB2-4B3A-9E80-7F9B0678F3D5}">
      <dsp:nvSpPr>
        <dsp:cNvPr id="0" name=""/>
        <dsp:cNvSpPr/>
      </dsp:nvSpPr>
      <dsp:spPr>
        <a:xfrm>
          <a:off x="412579" y="802233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3A3770-8A84-4712-87D0-D82CBFC820B5}">
      <dsp:nvSpPr>
        <dsp:cNvPr id="0" name=""/>
        <dsp:cNvSpPr/>
      </dsp:nvSpPr>
      <dsp:spPr>
        <a:xfrm>
          <a:off x="840925" y="1497421"/>
          <a:ext cx="5199888" cy="4278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612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0" kern="1200" dirty="0">
              <a:solidFill>
                <a:schemeClr val="bg1"/>
              </a:solidFill>
              <a:effectLst/>
              <a:latin typeface="+mn-lt"/>
              <a:cs typeface="Arial" panose="020B0604020202020204" pitchFamily="34" charset="0"/>
            </a:rPr>
            <a:t>Интеллектуальные системы и роботы</a:t>
          </a:r>
          <a:endParaRPr lang="ru-RU" sz="1300" kern="1200" dirty="0">
            <a:solidFill>
              <a:schemeClr val="bg1"/>
            </a:solidFill>
          </a:endParaRPr>
        </a:p>
      </dsp:txBody>
      <dsp:txXfrm>
        <a:off x="840925" y="1497421"/>
        <a:ext cx="5199888" cy="427857"/>
      </dsp:txXfrm>
    </dsp:sp>
    <dsp:sp modelId="{3C6B7436-C8A9-4B30-AD44-C1A2135D6886}">
      <dsp:nvSpPr>
        <dsp:cNvPr id="0" name=""/>
        <dsp:cNvSpPr/>
      </dsp:nvSpPr>
      <dsp:spPr>
        <a:xfrm>
          <a:off x="573514" y="144393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8BD36B-5D5D-4BED-A975-3FB60625370A}">
      <dsp:nvSpPr>
        <dsp:cNvPr id="0" name=""/>
        <dsp:cNvSpPr/>
      </dsp:nvSpPr>
      <dsp:spPr>
        <a:xfrm>
          <a:off x="840925" y="2138720"/>
          <a:ext cx="5199888" cy="4278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612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bg1"/>
              </a:solidFill>
            </a:rPr>
            <a:t>Персонализация туристических услуг</a:t>
          </a:r>
        </a:p>
      </dsp:txBody>
      <dsp:txXfrm>
        <a:off x="840925" y="2138720"/>
        <a:ext cx="5199888" cy="427857"/>
      </dsp:txXfrm>
    </dsp:sp>
    <dsp:sp modelId="{74752506-256C-4FFD-8697-90068A14DE18}">
      <dsp:nvSpPr>
        <dsp:cNvPr id="0" name=""/>
        <dsp:cNvSpPr/>
      </dsp:nvSpPr>
      <dsp:spPr>
        <a:xfrm>
          <a:off x="573514" y="208523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A67FA7-F1FA-446A-BE5A-690348F944F1}">
      <dsp:nvSpPr>
        <dsp:cNvPr id="0" name=""/>
        <dsp:cNvSpPr/>
      </dsp:nvSpPr>
      <dsp:spPr>
        <a:xfrm>
          <a:off x="679991" y="2780426"/>
          <a:ext cx="5360822" cy="4278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612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>
              <a:solidFill>
                <a:schemeClr val="bg1"/>
              </a:solidFill>
            </a:rPr>
            <a:t>Мобильные приложения и онлайн-сервисы</a:t>
          </a:r>
        </a:p>
      </dsp:txBody>
      <dsp:txXfrm>
        <a:off x="679991" y="2780426"/>
        <a:ext cx="5360822" cy="427857"/>
      </dsp:txXfrm>
    </dsp:sp>
    <dsp:sp modelId="{808C47B5-D9DE-40B3-B0E0-4D4269F41F94}">
      <dsp:nvSpPr>
        <dsp:cNvPr id="0" name=""/>
        <dsp:cNvSpPr/>
      </dsp:nvSpPr>
      <dsp:spPr>
        <a:xfrm>
          <a:off x="412579" y="2726944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8A929B-8FCB-4861-86FE-E4C6206C6EB0}">
      <dsp:nvSpPr>
        <dsp:cNvPr id="0" name=""/>
        <dsp:cNvSpPr/>
      </dsp:nvSpPr>
      <dsp:spPr>
        <a:xfrm>
          <a:off x="328048" y="3422131"/>
          <a:ext cx="5712764" cy="42785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9612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kern="1200" dirty="0">
              <a:solidFill>
                <a:schemeClr val="bg1"/>
              </a:solidFill>
            </a:rPr>
            <a:t>Аналитика и прогнозирование спроса</a:t>
          </a:r>
        </a:p>
      </dsp:txBody>
      <dsp:txXfrm>
        <a:off x="328048" y="3422131"/>
        <a:ext cx="5712764" cy="427857"/>
      </dsp:txXfrm>
    </dsp:sp>
    <dsp:sp modelId="{DFB98088-E646-4E2B-A3BA-4A1D038866AD}">
      <dsp:nvSpPr>
        <dsp:cNvPr id="0" name=""/>
        <dsp:cNvSpPr/>
      </dsp:nvSpPr>
      <dsp:spPr>
        <a:xfrm>
          <a:off x="60637" y="336864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C74F90-4820-428B-AAC3-945A469D1461}">
      <dsp:nvSpPr>
        <dsp:cNvPr id="0" name=""/>
        <dsp:cNvSpPr/>
      </dsp:nvSpPr>
      <dsp:spPr>
        <a:xfrm rot="16200000">
          <a:off x="-1405534" y="1929263"/>
          <a:ext cx="3169919" cy="358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16486" bIns="0" numCol="1" spcCol="1270" anchor="t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Ключевые партнеры</a:t>
          </a:r>
        </a:p>
      </dsp:txBody>
      <dsp:txXfrm>
        <a:off x="-1405534" y="1929263"/>
        <a:ext cx="3169919" cy="358850"/>
      </dsp:txXfrm>
    </dsp:sp>
    <dsp:sp modelId="{2623B6E5-FF84-4D5F-AD20-4C70E3ACDED5}">
      <dsp:nvSpPr>
        <dsp:cNvPr id="0" name=""/>
        <dsp:cNvSpPr/>
      </dsp:nvSpPr>
      <dsp:spPr>
        <a:xfrm>
          <a:off x="271972" y="263145"/>
          <a:ext cx="2297524" cy="37309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316486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i="1" kern="1200" dirty="0"/>
            <a:t>Поставщики услуг</a:t>
          </a:r>
          <a:r>
            <a:rPr lang="ru-RU" sz="1400" kern="1200" dirty="0"/>
            <a:t>: Отели, авиакомпании, страховые компании.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i="1" kern="1200" dirty="0"/>
            <a:t>Технологические партнёры</a:t>
          </a:r>
          <a:r>
            <a:rPr lang="ru-RU" sz="1400" kern="1200" dirty="0"/>
            <a:t>: Платёжные системы </a:t>
          </a:r>
          <a:r>
            <a:rPr lang="en-US" sz="1400" kern="1200" dirty="0"/>
            <a:t>(</a:t>
          </a:r>
          <a:r>
            <a:rPr lang="en-US" sz="1400" kern="1200" dirty="0" err="1"/>
            <a:t>YooKassa</a:t>
          </a:r>
          <a:r>
            <a:rPr lang="en-US" sz="1400" kern="1200" dirty="0"/>
            <a:t>, </a:t>
          </a:r>
          <a:r>
            <a:rPr lang="en-US" sz="1400" kern="1200" dirty="0" err="1"/>
            <a:t>WeChatPay</a:t>
          </a:r>
          <a:r>
            <a:rPr lang="en-US" sz="1400" kern="1200" dirty="0"/>
            <a:t>, Alipay), </a:t>
          </a:r>
          <a:r>
            <a:rPr lang="ru-RU" sz="1400" kern="1200" dirty="0"/>
            <a:t>картографические сервисы (</a:t>
          </a:r>
          <a:r>
            <a:rPr lang="en-US" sz="1400" kern="1200" dirty="0"/>
            <a:t>Yandex Maps).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i="1" kern="1200" dirty="0"/>
            <a:t>Маркетинговые партнёры: </a:t>
          </a:r>
          <a:r>
            <a:rPr lang="ru-RU" sz="1400" kern="1200" dirty="0"/>
            <a:t>Агрегаторы</a:t>
          </a:r>
          <a:r>
            <a:rPr lang="en-US" sz="1400" kern="1200" dirty="0"/>
            <a:t>(TripAdvisor, Agoda).</a:t>
          </a:r>
          <a:endParaRPr lang="ru-RU" sz="1400" kern="1200" dirty="0"/>
        </a:p>
      </dsp:txBody>
      <dsp:txXfrm>
        <a:off x="271972" y="263145"/>
        <a:ext cx="2297524" cy="3730900"/>
      </dsp:txXfrm>
    </dsp:sp>
    <dsp:sp modelId="{51C807EE-3BD9-4D59-9914-15C13DF56256}">
      <dsp:nvSpPr>
        <dsp:cNvPr id="0" name=""/>
        <dsp:cNvSpPr/>
      </dsp:nvSpPr>
      <dsp:spPr>
        <a:xfrm>
          <a:off x="0" y="0"/>
          <a:ext cx="717700" cy="7177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273C45-662A-4DE1-A925-A20FDF6EC2F8}">
      <dsp:nvSpPr>
        <dsp:cNvPr id="0" name=""/>
        <dsp:cNvSpPr/>
      </dsp:nvSpPr>
      <dsp:spPr>
        <a:xfrm rot="16200000">
          <a:off x="1631315" y="1949170"/>
          <a:ext cx="3169919" cy="358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16486" bIns="0" numCol="1" spcCol="1270" anchor="t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Ключевые виды деятельности</a:t>
          </a:r>
        </a:p>
      </dsp:txBody>
      <dsp:txXfrm>
        <a:off x="1631315" y="1949170"/>
        <a:ext cx="3169919" cy="358850"/>
      </dsp:txXfrm>
    </dsp:sp>
    <dsp:sp modelId="{C646D0DB-4C36-41C2-BA53-EC2A3E71255F}">
      <dsp:nvSpPr>
        <dsp:cNvPr id="0" name=""/>
        <dsp:cNvSpPr/>
      </dsp:nvSpPr>
      <dsp:spPr>
        <a:xfrm>
          <a:off x="3293637" y="267710"/>
          <a:ext cx="1991583" cy="37217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316486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400" b="0" i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0" i="1" kern="1200" dirty="0"/>
            <a:t>Разработка и обновление ПО;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0" i="1" kern="1200" dirty="0"/>
            <a:t>Привлечение партнёров (отели, гиды);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0" i="1" kern="1200" dirty="0"/>
            <a:t>Маркетинг и продвижение;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0" i="1" kern="1200" dirty="0"/>
            <a:t>Анализ данных и оптимизация сервиса.</a:t>
          </a:r>
        </a:p>
      </dsp:txBody>
      <dsp:txXfrm>
        <a:off x="3293637" y="267710"/>
        <a:ext cx="1991583" cy="3721771"/>
      </dsp:txXfrm>
    </dsp:sp>
    <dsp:sp modelId="{0EE651C0-E040-484C-8EEB-F0A42836E2AE}">
      <dsp:nvSpPr>
        <dsp:cNvPr id="0" name=""/>
        <dsp:cNvSpPr/>
      </dsp:nvSpPr>
      <dsp:spPr>
        <a:xfrm>
          <a:off x="3045161" y="1535"/>
          <a:ext cx="717700" cy="7177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632DE5-FCB4-4DEA-B0C7-E39C2E3CA1D7}">
      <dsp:nvSpPr>
        <dsp:cNvPr id="0" name=""/>
        <dsp:cNvSpPr/>
      </dsp:nvSpPr>
      <dsp:spPr>
        <a:xfrm rot="16200000">
          <a:off x="4347039" y="1949170"/>
          <a:ext cx="3169919" cy="358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16486" bIns="0" numCol="1" spcCol="1270" anchor="t" anchorCtr="0">
          <a:noAutofit/>
        </a:bodyPr>
        <a:lstStyle/>
        <a:p>
          <a:pPr marL="0" lvl="0" indent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500" kern="1200" dirty="0"/>
            <a:t>Ключевые ресурсы</a:t>
          </a:r>
        </a:p>
      </dsp:txBody>
      <dsp:txXfrm>
        <a:off x="4347039" y="1949170"/>
        <a:ext cx="3169919" cy="358850"/>
      </dsp:txXfrm>
    </dsp:sp>
    <dsp:sp modelId="{99AFFF28-B9CA-4F1B-89B1-3E12077B1C02}">
      <dsp:nvSpPr>
        <dsp:cNvPr id="0" name=""/>
        <dsp:cNvSpPr/>
      </dsp:nvSpPr>
      <dsp:spPr>
        <a:xfrm>
          <a:off x="6038095" y="283100"/>
          <a:ext cx="2270426" cy="36790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316486" rIns="99568" bIns="99568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2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i="1" kern="1200" dirty="0"/>
            <a:t>Технологические</a:t>
          </a:r>
          <a:r>
            <a:rPr lang="ru-RU" sz="1400" kern="1200" dirty="0"/>
            <a:t>: Платформа, API, облачные серверы.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i="1" kern="1200" dirty="0"/>
            <a:t>Интеллектуальные: </a:t>
          </a:r>
          <a:r>
            <a:rPr lang="ru-RU" sz="1400" kern="1200" dirty="0"/>
            <a:t>Алгоритмы рекомендаций, базы данных.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i="1" kern="1200" dirty="0"/>
            <a:t>Человеческие: </a:t>
          </a:r>
          <a:r>
            <a:rPr lang="ru-RU" sz="1400" kern="1200" dirty="0"/>
            <a:t>Разработчики, маркетологи, поддержка.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b="1" i="1" kern="1200" dirty="0"/>
            <a:t>Партнёрские</a:t>
          </a:r>
          <a:r>
            <a:rPr lang="ru-RU" sz="1400" kern="1200" dirty="0"/>
            <a:t>: Договоры с отелями и авиакомпаниями.</a:t>
          </a:r>
        </a:p>
      </dsp:txBody>
      <dsp:txXfrm>
        <a:off x="6038095" y="283100"/>
        <a:ext cx="2270426" cy="3679009"/>
      </dsp:txXfrm>
    </dsp:sp>
    <dsp:sp modelId="{B87F6EDC-75D0-4C33-8E04-5DD31915D6E0}">
      <dsp:nvSpPr>
        <dsp:cNvPr id="0" name=""/>
        <dsp:cNvSpPr/>
      </dsp:nvSpPr>
      <dsp:spPr>
        <a:xfrm>
          <a:off x="5752574" y="1535"/>
          <a:ext cx="717700" cy="7177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2614CA-75E7-4079-A4D0-701026DD5D44}">
      <dsp:nvSpPr>
        <dsp:cNvPr id="0" name=""/>
        <dsp:cNvSpPr/>
      </dsp:nvSpPr>
      <dsp:spPr>
        <a:xfrm rot="16200000">
          <a:off x="-613003" y="613003"/>
          <a:ext cx="4064000" cy="2837992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1" kern="1200" dirty="0"/>
            <a:t>Ценности и предложения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i="1" kern="1200" dirty="0"/>
            <a:t>Для туристов</a:t>
          </a:r>
          <a:r>
            <a:rPr lang="ru-RU" sz="1300" kern="1200" dirty="0"/>
            <a:t>: Упрощение поиска и бронирования (всё в одном месте). Персонализированные рекомендации. Лучшие цены и эксклюзивные предложения.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i="1" kern="1200" dirty="0"/>
            <a:t>Для бизнеса</a:t>
          </a:r>
          <a:r>
            <a:rPr lang="ru-RU" sz="1300" kern="1200" dirty="0"/>
            <a:t>: Автоматизация продаж и интеграция с CRM. Аналитика спроса и динамическое ценообразование. Увеличение охвата аудитории.</a:t>
          </a:r>
        </a:p>
      </dsp:txBody>
      <dsp:txXfrm rot="5400000">
        <a:off x="1" y="812799"/>
        <a:ext cx="2837992" cy="2438400"/>
      </dsp:txXfrm>
    </dsp:sp>
    <dsp:sp modelId="{52D06AF8-8A45-4151-A39A-8EFD4945758E}">
      <dsp:nvSpPr>
        <dsp:cNvPr id="0" name=""/>
        <dsp:cNvSpPr/>
      </dsp:nvSpPr>
      <dsp:spPr>
        <a:xfrm rot="16200000">
          <a:off x="2188857" y="875895"/>
          <a:ext cx="4064000" cy="231220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1" kern="1200" dirty="0"/>
            <a:t>Отношения с клиентами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i="1" kern="1200" dirty="0"/>
            <a:t>Автоматизированные: </a:t>
          </a:r>
          <a:r>
            <a:rPr lang="ru-RU" sz="1300" kern="1200" dirty="0"/>
            <a:t>Чат-боты, </a:t>
          </a:r>
          <a:r>
            <a:rPr lang="en-US" sz="1300" kern="1200" dirty="0"/>
            <a:t>email-</a:t>
          </a:r>
          <a:r>
            <a:rPr lang="ru-RU" sz="1300" kern="1200" dirty="0"/>
            <a:t>рассылки.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i="1" kern="1200" dirty="0"/>
            <a:t>Персонализированные</a:t>
          </a:r>
          <a:r>
            <a:rPr lang="ru-RU" sz="1300" kern="1200" dirty="0"/>
            <a:t>: Консьерж-сервис.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i="1" kern="1200" dirty="0"/>
            <a:t>Самообслуживание: </a:t>
          </a:r>
          <a:r>
            <a:rPr lang="en-US" sz="1300" kern="1200" dirty="0"/>
            <a:t>FAQ.</a:t>
          </a:r>
          <a:endParaRPr lang="ru-RU" sz="1300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300" b="1" i="1" kern="1200" dirty="0"/>
            <a:t>Комьюнити</a:t>
          </a:r>
          <a:r>
            <a:rPr lang="ru-RU" sz="1300" kern="1200" dirty="0"/>
            <a:t>: Отзывы, рейтинги, социальные сети.</a:t>
          </a:r>
        </a:p>
      </dsp:txBody>
      <dsp:txXfrm rot="5400000">
        <a:off x="3064753" y="812799"/>
        <a:ext cx="2312208" cy="2438400"/>
      </dsp:txXfrm>
    </dsp:sp>
    <dsp:sp modelId="{C4BCE018-C1DF-46D5-930C-2EF5CBF0F5D9}">
      <dsp:nvSpPr>
        <dsp:cNvPr id="0" name=""/>
        <dsp:cNvSpPr/>
      </dsp:nvSpPr>
      <dsp:spPr>
        <a:xfrm rot="16200000">
          <a:off x="4832383" y="713450"/>
          <a:ext cx="4064000" cy="2637098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i="1" kern="1200" dirty="0"/>
            <a:t>Потребительские сегменты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b="1" i="1" kern="1200" dirty="0"/>
            <a:t>Туристы.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b="1" i="1" kern="1200" dirty="0"/>
            <a:t>Турагенты и туроператоры</a:t>
          </a:r>
          <a:r>
            <a:rPr lang="ru-RU" sz="1200" kern="1200" dirty="0"/>
            <a:t>: Малые и крупные организации, индивидуальные предприниматели.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b="1" i="1" kern="1200" dirty="0"/>
            <a:t>Отели и поставщики услуг</a:t>
          </a:r>
          <a:r>
            <a:rPr lang="ru-RU" sz="1200" kern="1200" dirty="0"/>
            <a:t>: Отели, гиды, экскурсионные бюро.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b="1" i="1" kern="1200" dirty="0"/>
            <a:t>Корпоративные клиенты: </a:t>
          </a:r>
          <a:r>
            <a:rPr lang="ru-RU" sz="1200" kern="1200" dirty="0"/>
            <a:t>Компании, организующие командировки.</a:t>
          </a:r>
        </a:p>
      </dsp:txBody>
      <dsp:txXfrm rot="5400000">
        <a:off x="5545834" y="812799"/>
        <a:ext cx="2637098" cy="24384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94D03C-45E4-41AF-9217-A55407283CCD}">
      <dsp:nvSpPr>
        <dsp:cNvPr id="0" name=""/>
        <dsp:cNvSpPr/>
      </dsp:nvSpPr>
      <dsp:spPr>
        <a:xfrm>
          <a:off x="-67724" y="0"/>
          <a:ext cx="4596735" cy="459673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35955D-B006-4FFD-9E8B-9FB038B8637E}">
      <dsp:nvSpPr>
        <dsp:cNvPr id="0" name=""/>
        <dsp:cNvSpPr/>
      </dsp:nvSpPr>
      <dsp:spPr>
        <a:xfrm>
          <a:off x="2230643" y="0"/>
          <a:ext cx="6206096" cy="459673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Структура издержек</a:t>
          </a:r>
        </a:p>
      </dsp:txBody>
      <dsp:txXfrm>
        <a:off x="2230643" y="0"/>
        <a:ext cx="3103048" cy="1379023"/>
      </dsp:txXfrm>
    </dsp:sp>
    <dsp:sp modelId="{27D37A1A-C0EC-4846-9438-8A7E08087C12}">
      <dsp:nvSpPr>
        <dsp:cNvPr id="0" name=""/>
        <dsp:cNvSpPr/>
      </dsp:nvSpPr>
      <dsp:spPr>
        <a:xfrm>
          <a:off x="736706" y="1379023"/>
          <a:ext cx="2987874" cy="298787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EF118E-2C8B-441C-95F1-0E6B572CE8A5}">
      <dsp:nvSpPr>
        <dsp:cNvPr id="0" name=""/>
        <dsp:cNvSpPr/>
      </dsp:nvSpPr>
      <dsp:spPr>
        <a:xfrm>
          <a:off x="2230643" y="1379023"/>
          <a:ext cx="6206096" cy="29878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Потоки доходов</a:t>
          </a:r>
        </a:p>
      </dsp:txBody>
      <dsp:txXfrm>
        <a:off x="2230643" y="1379023"/>
        <a:ext cx="3103048" cy="1379018"/>
      </dsp:txXfrm>
    </dsp:sp>
    <dsp:sp modelId="{4B566EA2-DF07-416F-9836-53E20DB94FFE}">
      <dsp:nvSpPr>
        <dsp:cNvPr id="0" name=""/>
        <dsp:cNvSpPr/>
      </dsp:nvSpPr>
      <dsp:spPr>
        <a:xfrm>
          <a:off x="1541133" y="2758042"/>
          <a:ext cx="1379019" cy="1379019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784287-30EF-4DFB-A84E-7D1699FAECC6}">
      <dsp:nvSpPr>
        <dsp:cNvPr id="0" name=""/>
        <dsp:cNvSpPr/>
      </dsp:nvSpPr>
      <dsp:spPr>
        <a:xfrm>
          <a:off x="2230643" y="2758042"/>
          <a:ext cx="6206096" cy="137901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Каналы сбыта</a:t>
          </a:r>
        </a:p>
      </dsp:txBody>
      <dsp:txXfrm>
        <a:off x="2230643" y="2758042"/>
        <a:ext cx="3103048" cy="1379019"/>
      </dsp:txXfrm>
    </dsp:sp>
    <dsp:sp modelId="{2EB78435-6994-45D6-B14F-961093A8B6C2}">
      <dsp:nvSpPr>
        <dsp:cNvPr id="0" name=""/>
        <dsp:cNvSpPr/>
      </dsp:nvSpPr>
      <dsp:spPr>
        <a:xfrm>
          <a:off x="5198243" y="0"/>
          <a:ext cx="3373944" cy="1379023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Единоразовые: Затраты на разработку;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400" kern="1200" dirty="0"/>
            <a:t>Переменные: Маркетинг (реклама, продвижение); Аренда серверов и ПО; Комиссии платежных систем; Зарплаты команды; Поддержка и обновления.</a:t>
          </a:r>
        </a:p>
      </dsp:txBody>
      <dsp:txXfrm>
        <a:off x="5198243" y="0"/>
        <a:ext cx="3373944" cy="1379023"/>
      </dsp:txXfrm>
    </dsp:sp>
    <dsp:sp modelId="{6BDB8E76-DC99-4259-AAA3-22880D3D97B1}">
      <dsp:nvSpPr>
        <dsp:cNvPr id="0" name=""/>
        <dsp:cNvSpPr/>
      </dsp:nvSpPr>
      <dsp:spPr>
        <a:xfrm>
          <a:off x="5244354" y="1262992"/>
          <a:ext cx="3281721" cy="1611080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Комиссии: Процент от бронирований; Подписка или плата за размещение объявлений.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200" kern="1200" dirty="0"/>
            <a:t>Реклама: Продвижение отелей и услуг; Платный доступ к эксклюзивным предложениям; Анонимизированные данные для аналитики.</a:t>
          </a:r>
        </a:p>
      </dsp:txBody>
      <dsp:txXfrm>
        <a:off x="5244354" y="1262992"/>
        <a:ext cx="3281721" cy="1611080"/>
      </dsp:txXfrm>
    </dsp:sp>
    <dsp:sp modelId="{F05590FC-4EC6-4FE2-AC44-612B6B12D90B}">
      <dsp:nvSpPr>
        <dsp:cNvPr id="0" name=""/>
        <dsp:cNvSpPr/>
      </dsp:nvSpPr>
      <dsp:spPr>
        <a:xfrm>
          <a:off x="5216986" y="2758042"/>
          <a:ext cx="3336459" cy="137901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/>
            <a:t>Онлайн: Мобильное приложение / веб-платформа.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SEO, </a:t>
          </a:r>
          <a:r>
            <a:rPr lang="ru-RU" sz="1500" kern="1200" dirty="0"/>
            <a:t>таргетированная реклама.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/>
            <a:t>Партнёрские программы (авиакомпании, туристические сервисы).</a:t>
          </a:r>
        </a:p>
      </dsp:txBody>
      <dsp:txXfrm>
        <a:off x="5216986" y="2758042"/>
        <a:ext cx="3336459" cy="13790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2230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B64C1-E71B-E6E0-69A4-05AE4FF8B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3F8996-3DA0-BDB1-1063-F468D0D625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89390D-6F6D-DDB6-FB5E-AFFC88A337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428E61-B7BE-8324-F19E-1C3938B3AE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5451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3D11C9-42B4-0F0F-F1D9-A3E587D80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61CE65-CDBA-DC76-9ABE-07F8FADAB9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0917F0-3874-3BB9-35C2-114CE8A40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200FB-48AC-B0E2-002E-65FD8DF6AF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87980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B3368-4475-2CBF-80D1-F3E366069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255A84-92A5-2544-7DE6-09C66F1966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D4A7B0-7D63-A584-E87D-429AC0E6D7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Второй этап (разработка прототипа программного средства для аренды жилья).  </a:t>
            </a:r>
          </a:p>
          <a:p>
            <a:r>
              <a:rPr lang="ru-RU" b="1" dirty="0"/>
              <a:t>1. Определение стека и архитектуры разработки. </a:t>
            </a:r>
          </a:p>
          <a:p>
            <a:r>
              <a:rPr lang="ru-RU" dirty="0"/>
              <a:t>Прототип программного средства создавался с использованием технологий PWA </a:t>
            </a:r>
          </a:p>
          <a:p>
            <a:r>
              <a:rPr lang="ru-RU" dirty="0"/>
              <a:t>(</a:t>
            </a:r>
            <a:r>
              <a:rPr lang="ru-RU" dirty="0" err="1"/>
              <a:t>Progressive</a:t>
            </a:r>
            <a:r>
              <a:rPr lang="ru-RU" dirty="0"/>
              <a:t> Web Applications). Приложения этого типа поддерживаются всеми основными браузерами и операционными системами. PWA похожи на нативные приложения, именно это отделяет сейчас по внешнему виду веб-сайты от нативных приложений. Одно из ключевых преимуществ этой технологии заключается в том, что нет необходимости в создании отдельных приложений под разные операционные системы (IOS/</a:t>
            </a:r>
            <a:r>
              <a:rPr lang="ru-RU" dirty="0" err="1"/>
              <a:t>Android</a:t>
            </a:r>
            <a:r>
              <a:rPr lang="ru-RU" dirty="0"/>
              <a:t>). Целевые показатели технологии расшифровываются следующим образом:</a:t>
            </a:r>
          </a:p>
          <a:p>
            <a:pPr marL="171450" indent="-171450">
              <a:buFontTx/>
              <a:buChar char="-"/>
            </a:pPr>
            <a:r>
              <a:rPr lang="ru-RU" dirty="0"/>
              <a:t>надежность - приложение загружается и показывается сразу же, вне зависимости от статуса и качества сетевого соединения;</a:t>
            </a:r>
          </a:p>
          <a:p>
            <a:pPr marL="171450" indent="-171450">
              <a:buFontTx/>
              <a:buChar char="-"/>
            </a:pPr>
            <a:r>
              <a:rPr lang="ru-RU" dirty="0"/>
              <a:t>скорость - взаимообмен данными по сети происходит быстро;</a:t>
            </a:r>
          </a:p>
          <a:p>
            <a:pPr marL="171450" indent="-171450">
              <a:buFontTx/>
              <a:buChar char="-"/>
            </a:pPr>
            <a:r>
              <a:rPr lang="ru-RU" dirty="0"/>
              <a:t>привлекательность - делает для пользователя опыт работы с приложением комфортным. </a:t>
            </a:r>
          </a:p>
          <a:p>
            <a:r>
              <a:rPr lang="ru-RU" dirty="0"/>
              <a:t>Технологический стек играет значительную роль в производительности, </a:t>
            </a:r>
          </a:p>
          <a:p>
            <a:r>
              <a:rPr lang="ru-RU" dirty="0"/>
              <a:t>масштабируемости и удобстве обслуживания приложения. Для реализации потребовался следующий набор технологий: </a:t>
            </a:r>
          </a:p>
          <a:p>
            <a:pPr marL="171450" indent="-171450">
              <a:buFontTx/>
              <a:buChar char="-"/>
            </a:pPr>
            <a:r>
              <a:rPr lang="ru-RU" dirty="0"/>
              <a:t>языки программирования: Python, JavaScript;</a:t>
            </a:r>
          </a:p>
          <a:p>
            <a:pPr marL="171450" indent="-171450">
              <a:buFontTx/>
              <a:buChar char="-"/>
            </a:pPr>
            <a:r>
              <a:rPr lang="ru-RU" dirty="0"/>
              <a:t>фреймворки для языка Python: </a:t>
            </a:r>
            <a:r>
              <a:rPr lang="ru-RU" dirty="0" err="1"/>
              <a:t>Django</a:t>
            </a:r>
            <a:r>
              <a:rPr lang="ru-RU" dirty="0"/>
              <a:t>, </a:t>
            </a:r>
            <a:r>
              <a:rPr lang="ru-RU" dirty="0" err="1"/>
              <a:t>Flask</a:t>
            </a:r>
            <a:r>
              <a:rPr lang="ru-RU" dirty="0"/>
              <a:t>;</a:t>
            </a:r>
          </a:p>
          <a:p>
            <a:pPr marL="171450" indent="-171450">
              <a:buFontTx/>
              <a:buChar char="-"/>
            </a:pPr>
            <a:r>
              <a:rPr lang="ru-RU" dirty="0"/>
              <a:t>фреймворки для языка JavaScript: </a:t>
            </a:r>
            <a:r>
              <a:rPr lang="ru-RU" dirty="0" err="1"/>
              <a:t>React</a:t>
            </a:r>
            <a:r>
              <a:rPr lang="ru-RU" dirty="0"/>
              <a:t>; </a:t>
            </a:r>
          </a:p>
          <a:p>
            <a:pPr marL="171450" indent="-171450">
              <a:buFontTx/>
              <a:buChar char="-"/>
            </a:pPr>
            <a:r>
              <a:rPr lang="ru-RU" dirty="0"/>
              <a:t>программный интерфейс, для взаимодействия приложений: Yandex </a:t>
            </a:r>
            <a:r>
              <a:rPr lang="ru-RU" dirty="0" err="1"/>
              <a:t>maps-api</a:t>
            </a:r>
            <a:r>
              <a:rPr lang="ru-RU" dirty="0"/>
              <a:t>. </a:t>
            </a:r>
          </a:p>
          <a:p>
            <a:r>
              <a:rPr lang="ru-RU" b="1" dirty="0"/>
              <a:t>2. Разработка программного средства. </a:t>
            </a:r>
          </a:p>
          <a:p>
            <a:r>
              <a:rPr lang="ru-RU" dirty="0"/>
              <a:t>На данном этапе происходило создание приложения с использованием выбранного </a:t>
            </a:r>
          </a:p>
          <a:p>
            <a:r>
              <a:rPr lang="ru-RU" dirty="0"/>
              <a:t>технологического стека, реализация функций и возможностей, а также интеграция сторонних сервисов (например, платежных процессоров) по мере необходимости. </a:t>
            </a:r>
          </a:p>
          <a:p>
            <a:r>
              <a:rPr lang="ru-RU" b="1" dirty="0"/>
              <a:t>3. Тестирование. </a:t>
            </a:r>
          </a:p>
          <a:p>
            <a:r>
              <a:rPr lang="ru-RU" dirty="0"/>
              <a:t>Программное средство требует тестирования на различных устройствах и в различных сценариях, чтобы обеспечить удобство использования, производительность и стабильность. Также необходимо выявить и устранить ошибки и проблемы, обнаруженные в ходе тестирования. </a:t>
            </a:r>
          </a:p>
          <a:p>
            <a:r>
              <a:rPr lang="ru-RU" b="1" dirty="0"/>
              <a:t>4. Запуск и поддержка </a:t>
            </a:r>
          </a:p>
          <a:p>
            <a:r>
              <a:rPr lang="ru-RU" dirty="0"/>
              <a:t>Этап состоит из размещения программного средства для аренды жилья в </a:t>
            </a:r>
          </a:p>
          <a:p>
            <a:r>
              <a:rPr lang="ru-RU" dirty="0"/>
              <a:t>соответствующем сервисе - </a:t>
            </a:r>
            <a:r>
              <a:rPr lang="ru-RU" dirty="0" err="1"/>
              <a:t>WeChat</a:t>
            </a:r>
            <a:r>
              <a:rPr lang="ru-RU" dirty="0"/>
              <a:t> и рекламы для целевой аудитории. </a:t>
            </a:r>
            <a:br>
              <a:rPr lang="ru-RU" dirty="0"/>
            </a:br>
            <a:br>
              <a:rPr lang="ru-RU" b="1" dirty="0"/>
            </a:br>
            <a:r>
              <a:rPr lang="ru-RU" b="1" dirty="0"/>
              <a:t>Итоги и рекомендации.</a:t>
            </a:r>
            <a:r>
              <a:rPr lang="ru-RU" dirty="0"/>
              <a:t> В рамках исследования был создан дизайн программного средства на платформе </a:t>
            </a:r>
            <a:r>
              <a:rPr lang="ru-RU" dirty="0" err="1"/>
              <a:t>Figma</a:t>
            </a:r>
            <a:r>
              <a:rPr lang="ru-RU" dirty="0"/>
              <a:t> и прототип программного средства с использованием технологий PWA (</a:t>
            </a:r>
            <a:r>
              <a:rPr lang="ru-RU" dirty="0" err="1"/>
              <a:t>Progressive</a:t>
            </a:r>
            <a:r>
              <a:rPr lang="ru-RU" dirty="0"/>
              <a:t> Web Applications). Разработанное решение позволит достигнуть основной целевой аудитории, состоящей из туристов из Китая, с помощью внедрения продукта на популярную среди них платформу - </a:t>
            </a:r>
            <a:r>
              <a:rPr lang="ru-RU" dirty="0" err="1"/>
              <a:t>WeChat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CB01DF-3AD2-5C57-6B44-CA1A1FE9FC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6499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470D5-74AE-EF5A-20F4-FAE4794B6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8CF4E1E-E7C3-A1A3-BD0A-3BC08274B0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D423BC-C770-3C16-DD83-F2D6EAEACF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F8186D-7072-0926-F180-758A7430A2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58915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7C969-8D99-C4E4-53A1-ADDD5787E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161313-6F4E-5B96-1892-43575C9FC0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BC4C99-E554-7670-83DA-D2FA39240D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3B76CC-10C5-6826-1443-DCCF701F6E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18322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1ABB5-C0EE-FA08-40B9-08B7E9565F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9F9AA9-42F4-4DAA-BD3D-1DF39A1C0F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6569E5-CF4C-00A0-0248-FC0F933575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0F40F5-ADA3-8B8D-B0AB-CB625635A4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57456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F172B-E48F-B52D-2D46-3E04F6543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ACF5F8-A5AC-FA94-4C21-0CEFD9BDEC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4A0749-6F8F-A7BA-E07A-6B5BE83B71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F2D88-9EE5-E744-EFA5-4C4DBD0158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00223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978321-DB48-692A-333D-BF8788F8C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222C72-009B-90C1-053C-DE5384BDFA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987DE5-547B-D5A9-023B-EE9EB4C8E7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F1795C-5C6E-58C5-E6E8-0F728E009F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50284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6E5C9-ADE3-08C6-32CD-ADE8A9D44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374226-1677-65B9-7CE0-768E59C93A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E95D8D-7DD2-09C5-8A99-F443FAFCEB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FBC8BD-59AA-4795-6625-1E1364587E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25494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26B86-8727-9DBF-C906-110DCBDFB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FFAE08B-34C1-E851-D332-B1CF39D2D3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664068-D78F-4E14-97E9-510C8E6FEB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C157AE-69D6-EDA4-4286-6559BCE743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8086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769C8-9E50-EB6C-195A-07BF20CE22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F72D51-0C2F-5FD4-EC45-6BBBF5B1A8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935F5E-FD70-5673-9935-E6235D9B27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ru-RU" sz="1200" b="1" dirty="0"/>
              <a:t>Контекст и глобальные тренды</a:t>
            </a:r>
            <a:endParaRPr lang="en-US" sz="1200" b="1" dirty="0"/>
          </a:p>
          <a:p>
            <a:pPr marL="0" indent="0">
              <a:buNone/>
            </a:pPr>
            <a:r>
              <a:rPr lang="ru-RU" sz="1200" dirty="0"/>
              <a:t>Цифровая трансформация туризма — один из ключевых трендов современной экономики. Мировой и российский рынки активно внедряют технологии для улучшения туристического опыта, автоматизации процессов и повышения конкурентоспособности регионов. В России этот процесс поддерживается национальным проектом «Туризм и индустрия гостеприимства», который ставит целью увеличение внутреннего и международного туристического потока до 140 млн поездок к 2030 году.</a:t>
            </a:r>
          </a:p>
          <a:p>
            <a:pPr marL="0" indent="0">
              <a:buNone/>
            </a:pPr>
            <a:r>
              <a:rPr lang="ru-RU" sz="1200" b="1" dirty="0"/>
              <a:t>Тренды, подтверждающие актуальность: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Рост внутреннего туризма в России: 78 млн поездок в 2023 году (+20% к 2022 году).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Увеличение выездного туризма: 8,1 млн поездок (+16,4% к 2022 году).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Развитие цифровых технологий в туризме: VR/AR, искусственный интеллект, мобильные приложения, платформы агрегации данных (например, </a:t>
            </a:r>
            <a:r>
              <a:rPr lang="ru-RU" sz="1200" dirty="0" err="1"/>
              <a:t>Яндекс.Путешествия</a:t>
            </a:r>
            <a:r>
              <a:rPr lang="ru-RU" sz="1200" dirty="0"/>
              <a:t>, Островок).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Государственная поддержка: создание единой цифровой платформы для повышения прозрачности и безопасности туристического рынка.</a:t>
            </a:r>
          </a:p>
          <a:p>
            <a:pPr marL="0" indent="0">
              <a:buNone/>
            </a:pPr>
            <a:endParaRPr lang="ru-RU" sz="1200" dirty="0"/>
          </a:p>
          <a:p>
            <a:pPr marL="0" indent="0">
              <a:buNone/>
            </a:pPr>
            <a:r>
              <a:rPr lang="ru-RU" sz="1200" b="1" dirty="0"/>
              <a:t>2. Региональная специфика: Приморский край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Приморский край — один из ключевых туристических регионов России, особенно для туристов из Китая. Однако существуют барьеры: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Нехватка цифровых решений для аренды жилья, адаптированных под иностранных туристов.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Языковые и культурные различия, затрудняющие взаимодействие между арендодателями и туристами.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Высокая конкуренция с другими туристическими направлениями, требующая уникальных предложений.</a:t>
            </a:r>
          </a:p>
          <a:p>
            <a:pPr marL="0" indent="0">
              <a:buNone/>
            </a:pPr>
            <a:r>
              <a:rPr lang="ru-RU" sz="1200" b="1" dirty="0"/>
              <a:t>Идея проекта: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Разработать цифровую платформу для аренды жилья, интегрированную с </a:t>
            </a:r>
            <a:r>
              <a:rPr lang="ru-RU" sz="1200" dirty="0" err="1"/>
              <a:t>WeChat</a:t>
            </a:r>
            <a:r>
              <a:rPr lang="ru-RU" sz="1200" dirty="0"/>
              <a:t> - основной социальной и платежной платформой для китайских туристов. Это позволит: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Упростить процесс бронирования и оплаты для китайских туристов.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Повысить привлекательность Приморского края как туристического направления.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Автоматизировать взаимодействие между арендодателями и туристами, снизив языковые и организационные барьеры.</a:t>
            </a:r>
          </a:p>
          <a:p>
            <a:pPr marL="0" indent="0">
              <a:buNone/>
            </a:pPr>
            <a:r>
              <a:rPr lang="ru-RU" sz="1200" b="1" dirty="0"/>
              <a:t>4. Подход к выбору направления</a:t>
            </a:r>
          </a:p>
          <a:p>
            <a:pPr marL="0" indent="0">
              <a:buNone/>
            </a:pPr>
            <a:r>
              <a:rPr lang="ru-RU" sz="1200" dirty="0"/>
              <a:t>Выбор направления обоснован следующими факторами: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/>
              <a:t>Целевая аудитория. </a:t>
            </a:r>
            <a:r>
              <a:rPr lang="ru-RU" sz="1200" dirty="0"/>
              <a:t>Китайские туристы — одна из крупнейших групп иностранных туристов в Приморском крае.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/>
              <a:t>Платформа </a:t>
            </a:r>
            <a:r>
              <a:rPr lang="ru-RU" sz="1200" b="1" dirty="0" err="1"/>
              <a:t>WeChatWeChat</a:t>
            </a:r>
            <a:r>
              <a:rPr lang="ru-RU" sz="1200" b="1" dirty="0"/>
              <a:t> </a:t>
            </a:r>
            <a:r>
              <a:rPr lang="ru-RU" sz="1200" dirty="0"/>
              <a:t>— основной канал коммуникации и оплаты для китайцев (более 1 млрд активных пользователей).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/>
              <a:t>Технологическая база. </a:t>
            </a:r>
            <a:r>
              <a:rPr lang="ru-RU" sz="1200" dirty="0"/>
              <a:t>Использование PWA и AI позволяет создать современное, масштабируемое и удобное решение.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/>
              <a:t>Государственная поддержка. </a:t>
            </a:r>
            <a:r>
              <a:rPr lang="ru-RU" sz="1200" dirty="0"/>
              <a:t>Проект соответствует целям национального проекта «Туризм и индустрия гостеприимства».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/>
              <a:t>Конкурентные преимущества. </a:t>
            </a:r>
            <a:r>
              <a:rPr lang="ru-RU" sz="1200" dirty="0"/>
              <a:t>Отсутствие аналогов, адаптированных под китайских туристов в Приморском крае.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2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200" b="1" dirty="0"/>
              <a:t>5. Ключевые факторы, определяющие выбор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200" b="1" dirty="0"/>
              <a:t>Востребованность рынка: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Рост туристического потока из Китая в Приморский край.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Нехватка цифровых инструментов для аренды жилья, адаптированных под иностранцев.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200" b="1" dirty="0"/>
              <a:t>Технологическая готовность: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Наличие современных технологий (PWA, AI, интеграция с </a:t>
            </a:r>
            <a:r>
              <a:rPr lang="ru-RU" sz="1200" dirty="0" err="1"/>
              <a:t>WeChat</a:t>
            </a:r>
            <a:r>
              <a:rPr lang="ru-RU" sz="1200" dirty="0"/>
              <a:t>), позволяющих быстро разработать и внедрить решение.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200" b="1" dirty="0"/>
              <a:t>Экономическая эффективность: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Низкие затраты на разработку и масштабирование благодаря использованию PWA.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Потенциал </a:t>
            </a:r>
            <a:r>
              <a:rPr lang="ru-RU" sz="1200" dirty="0" err="1"/>
              <a:t>монетиззации</a:t>
            </a:r>
            <a:r>
              <a:rPr lang="ru-RU" sz="1200" dirty="0"/>
              <a:t> через комиссии с бронирований и партнерские программы.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200" b="1" dirty="0"/>
              <a:t>Социальный и культурный аспект: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Упрощение взаимодействия между арендодателями и туристами, что способствует развитию межкультурного диалога.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1200" b="1" dirty="0"/>
              <a:t>Государственная и региональная поддержка: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Проект соответствует стратегическим целям развития туризма в России и может претендовать на гранты или субсидии.</a:t>
            </a:r>
            <a:endParaRPr lang="en-US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E5657E-4C01-ED0D-6777-41BC9701BE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4512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A08B5-2C34-7E62-E420-4A7D7BC06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1E539F-718A-83CC-7119-04913D206C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F20255-FA7C-26F9-9CAF-FAE5FAADDE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6BF061-0B23-B28D-8083-8C5C2BF9EB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61815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7278C6-F121-A375-6DCF-4F0E0F414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A57406-32B9-0D2B-1A73-17DDD78A52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606B64-2C2B-EE18-14AA-FE9B0BBBF2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77490D-03FD-FB03-6E39-F7DD387918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38173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B0E2A-20ED-DA77-7F22-5E468B1A7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09EFA9-97BF-B71E-59EC-F83B8D859E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1070E1-45F4-6B0C-EBD1-82F842DC36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90D669-4AA2-7BB5-8AD0-58F7A2F7B5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31101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УВЕЛИЧЕНИЯ ТУРИСТИЧЕСКОГО ПОТОКА ИЗ КИТАЯ В ПРИМОРСКИЙ КРАЙ</a:t>
            </a:r>
          </a:p>
          <a:p>
            <a:r>
              <a:rPr lang="ru-RU" dirty="0"/>
              <a:t>Обеспечение удобного и доступного канала для бронирования жилья китайскими туристами через популярную платформу </a:t>
            </a:r>
            <a:r>
              <a:rPr lang="ru-RU" dirty="0" err="1"/>
              <a:t>WeChat</a:t>
            </a:r>
            <a:r>
              <a:rPr lang="ru-RU" dirty="0"/>
              <a:t>.</a:t>
            </a:r>
          </a:p>
          <a:p>
            <a:r>
              <a:rPr lang="ru-RU" dirty="0"/>
              <a:t>Повышение привлекательности региона для иностранных туристов за счёт цифровых инструментов и персонализированных сервисов.</a:t>
            </a:r>
          </a:p>
          <a:p>
            <a:endParaRPr lang="ru-RU" dirty="0"/>
          </a:p>
          <a:p>
            <a:r>
              <a:rPr lang="ru-RU" dirty="0"/>
              <a:t>РАЗВИТИЯ ЦИФРОВОЙ ИНФРАСТРУКТУРЫ ТУРИЗМА В РОССИИ</a:t>
            </a:r>
          </a:p>
          <a:p>
            <a:r>
              <a:rPr lang="ru-RU" dirty="0"/>
              <a:t>Вклад в реализацию национального проекта «Туризм и индустрия гостеприимства» через создание цифровых решений, способствующих увеличению внутреннего и международного туристического потока.</a:t>
            </a:r>
          </a:p>
          <a:p>
            <a:r>
              <a:rPr lang="ru-RU" dirty="0"/>
              <a:t>Поддержка цифровой трансформации туристического сектора в соответствии с мировыми трендами.</a:t>
            </a:r>
          </a:p>
          <a:p>
            <a:endParaRPr lang="ru-RU" dirty="0"/>
          </a:p>
          <a:p>
            <a:r>
              <a:rPr lang="ru-RU" dirty="0"/>
              <a:t>ОПТИМИЗАЦИИ ВЗАИМОДЕЙСТВИЯ МЕЖДУ АРЕНДОДАТЕЛЯМИ И ТУРИСТАМИ</a:t>
            </a:r>
          </a:p>
          <a:p>
            <a:r>
              <a:rPr lang="ru-RU" dirty="0"/>
              <a:t>Автоматизация процессов бронирования, оплаты и коммуникации, что снижает барьеры для иностранных туристов и повышает эффективность работы арендодателей.</a:t>
            </a:r>
          </a:p>
          <a:p>
            <a:r>
              <a:rPr lang="ru-RU" dirty="0"/>
              <a:t>Использование технологий PWA для обеспечения надёжности, скорости и удобства пользовательского опыта.</a:t>
            </a:r>
          </a:p>
          <a:p>
            <a:endParaRPr lang="ru-RU" dirty="0"/>
          </a:p>
          <a:p>
            <a:r>
              <a:rPr lang="ru-RU" dirty="0"/>
              <a:t>ФОРМИРОВАНИЯ УСТОЙЧИВОЙ МОДЕЛИ РАЗВИТИЯ ТУРИСТИЧЕСКОГО РЫНКА</a:t>
            </a:r>
          </a:p>
          <a:p>
            <a:r>
              <a:rPr lang="ru-RU" dirty="0"/>
              <a:t>Создание основы для масштабирования решения на другие регионы России с высоким туристическим потенциалом.</a:t>
            </a:r>
          </a:p>
          <a:p>
            <a:r>
              <a:rPr lang="ru-RU" dirty="0"/>
              <a:t>Развитие партнёрских отношений с местными туристическими организациями, гостиницами и сервисными компаниями для комплексного предложения услуг.</a:t>
            </a:r>
          </a:p>
        </p:txBody>
      </p:sp>
    </p:spTree>
    <p:extLst>
      <p:ext uri="{BB962C8B-B14F-4D97-AF65-F5344CB8AC3E}">
        <p14:creationId xmlns:p14="http://schemas.microsoft.com/office/powerpoint/2010/main" val="2433064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b5fc866f1e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40" name="Google Shape;140;gb5fc866f1e_0_45:notes"/>
          <p:cNvSpPr txBox="1">
            <a:spLocks noGrp="1"/>
          </p:cNvSpPr>
          <p:nvPr>
            <p:ph type="body" idx="1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50" rIns="93150" bIns="465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1" name="Google Shape;141;gb5fc866f1e_0_45:notes"/>
          <p:cNvSpPr txBox="1">
            <a:spLocks noGrp="1"/>
          </p:cNvSpPr>
          <p:nvPr>
            <p:ph type="sldNum" idx="12"/>
          </p:nvPr>
        </p:nvSpPr>
        <p:spPr>
          <a:xfrm>
            <a:off x="3970337" y="8829675"/>
            <a:ext cx="3038400" cy="4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50" rIns="93150" bIns="4655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32616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>
          <a:extLst>
            <a:ext uri="{FF2B5EF4-FFF2-40B4-BE49-F238E27FC236}">
              <a16:creationId xmlns:a16="http://schemas.microsoft.com/office/drawing/2014/main" id="{49486C6C-26B3-C3A6-08F4-A2C13BB58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b5fc866f1e_0_45:notes">
            <a:extLst>
              <a:ext uri="{FF2B5EF4-FFF2-40B4-BE49-F238E27FC236}">
                <a16:creationId xmlns:a16="http://schemas.microsoft.com/office/drawing/2014/main" id="{10837266-36D2-DA64-5718-C125BCA78D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ru-RU"/>
          </a:p>
        </p:txBody>
      </p:sp>
      <p:sp>
        <p:nvSpPr>
          <p:cNvPr id="140" name="Google Shape;140;gb5fc866f1e_0_45:notes">
            <a:extLst>
              <a:ext uri="{FF2B5EF4-FFF2-40B4-BE49-F238E27FC236}">
                <a16:creationId xmlns:a16="http://schemas.microsoft.com/office/drawing/2014/main" id="{0E282A4A-D701-C4E9-2939-360B9EA28A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675" y="4473575"/>
            <a:ext cx="5607000" cy="36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50" rIns="93150" bIns="4655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41" name="Google Shape;141;gb5fc866f1e_0_45:notes">
            <a:extLst>
              <a:ext uri="{FF2B5EF4-FFF2-40B4-BE49-F238E27FC236}">
                <a16:creationId xmlns:a16="http://schemas.microsoft.com/office/drawing/2014/main" id="{4B98140F-F96D-F26D-B9F0-D2AD97F7D58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970337" y="8829675"/>
            <a:ext cx="3038400" cy="4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50" tIns="46550" rIns="93150" bIns="4655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16435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E88F4-57D3-0472-2605-DFB681649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DD59EC-0281-C7FB-9001-3B90249FCF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AE4313-B67F-8326-8E33-D7664FFCD1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E7DDB0-28F2-97A2-CC90-ADB2B18BA5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16456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EC73D-ED5E-DA01-3E29-469DB00B2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1071E3-A96E-2065-4B10-60840A91A6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56EF3B-494A-DBBD-C5DA-69246BDFBF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C5836F-E704-D93D-09F0-9E030898D6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35281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7264A-2E5B-12D6-A493-291F19E49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D861F2-BDDE-C5DC-FB38-7845881D97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1E6AC0-5879-03E0-9F50-18D3720E62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8A38B1-EB7D-937A-BFB3-A44CE35688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866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2"/>
          <p:cNvSpPr txBox="1">
            <a:spLocks noGrp="1"/>
          </p:cNvSpPr>
          <p:nvPr>
            <p:ph type="body" idx="1"/>
          </p:nvPr>
        </p:nvSpPr>
        <p:spPr>
          <a:xfrm>
            <a:off x="381001" y="883821"/>
            <a:ext cx="8368363" cy="173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342900" marR="0" lvl="0" indent="-17145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057400" marR="0" lvl="5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2400300" marR="0" lvl="6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2743200" marR="0" lvl="7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3086100" marR="0" lvl="8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9" name="Google Shape;89;p42"/>
          <p:cNvSpPr txBox="1">
            <a:spLocks noGrp="1"/>
          </p:cNvSpPr>
          <p:nvPr>
            <p:ph type="title"/>
          </p:nvPr>
        </p:nvSpPr>
        <p:spPr>
          <a:xfrm>
            <a:off x="381001" y="341314"/>
            <a:ext cx="8368363" cy="49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4267"/>
              <a:buFont typeface="Roboto"/>
              <a:buNone/>
              <a:defRPr sz="3200" b="0" i="0" u="none" strike="noStrike" cap="non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0" name="Google Shape;90;p42"/>
          <p:cNvSpPr>
            <a:spLocks noGrp="1"/>
          </p:cNvSpPr>
          <p:nvPr>
            <p:ph type="pic" idx="2"/>
          </p:nvPr>
        </p:nvSpPr>
        <p:spPr>
          <a:xfrm>
            <a:off x="0" y="1677924"/>
            <a:ext cx="9144000" cy="2020824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825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7957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5_Blank">
  <p:cSld name="55_Blank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43"/>
          <p:cNvSpPr>
            <a:spLocks noGrp="1"/>
          </p:cNvSpPr>
          <p:nvPr>
            <p:ph type="pic" idx="2"/>
          </p:nvPr>
        </p:nvSpPr>
        <p:spPr>
          <a:xfrm>
            <a:off x="6429375" y="0"/>
            <a:ext cx="2714625" cy="51435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788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3668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Full Image">
  <p:cSld name="17_Full Image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4"/>
          <p:cNvSpPr>
            <a:spLocks noGrp="1"/>
          </p:cNvSpPr>
          <p:nvPr>
            <p:ph type="pic" idx="2"/>
          </p:nvPr>
        </p:nvSpPr>
        <p:spPr>
          <a:xfrm>
            <a:off x="-1" y="0"/>
            <a:ext cx="6184469" cy="51435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788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03058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4_Blank">
  <p:cSld name="54_Blank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5"/>
          <p:cNvSpPr>
            <a:spLocks noGrp="1"/>
          </p:cNvSpPr>
          <p:nvPr>
            <p:ph type="pic" idx="2"/>
          </p:nvPr>
        </p:nvSpPr>
        <p:spPr>
          <a:xfrm>
            <a:off x="685800" y="704038"/>
            <a:ext cx="2772384" cy="37338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  <a:effectLst>
            <a:outerShdw blurRad="457200" dist="558800" dir="5400000" sx="92000" sy="92000" algn="t" rotWithShape="0">
              <a:srgbClr val="000000">
                <a:alpha val="30588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50295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3_Blank">
  <p:cSld name="53_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6"/>
          <p:cNvSpPr>
            <a:spLocks noGrp="1"/>
          </p:cNvSpPr>
          <p:nvPr>
            <p:ph type="pic" idx="2"/>
          </p:nvPr>
        </p:nvSpPr>
        <p:spPr>
          <a:xfrm>
            <a:off x="1101400" y="1366453"/>
            <a:ext cx="685800" cy="6858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33"/>
              <a:buFont typeface="Arial"/>
              <a:buChar char="•"/>
              <a:defRPr sz="1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9" name="Google Shape;99;p46"/>
          <p:cNvSpPr>
            <a:spLocks noGrp="1"/>
          </p:cNvSpPr>
          <p:nvPr>
            <p:ph type="pic" idx="3"/>
          </p:nvPr>
        </p:nvSpPr>
        <p:spPr>
          <a:xfrm>
            <a:off x="1101400" y="2833601"/>
            <a:ext cx="685800" cy="6858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33"/>
              <a:buFont typeface="Arial"/>
              <a:buChar char="•"/>
              <a:defRPr sz="1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00" name="Google Shape;100;p46"/>
          <p:cNvSpPr>
            <a:spLocks noGrp="1"/>
          </p:cNvSpPr>
          <p:nvPr>
            <p:ph type="pic" idx="4"/>
          </p:nvPr>
        </p:nvSpPr>
        <p:spPr>
          <a:xfrm>
            <a:off x="7356800" y="2068922"/>
            <a:ext cx="685800" cy="6858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33"/>
              <a:buFont typeface="Arial"/>
              <a:buChar char="•"/>
              <a:defRPr sz="1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01" name="Google Shape;101;p46"/>
          <p:cNvSpPr>
            <a:spLocks noGrp="1"/>
          </p:cNvSpPr>
          <p:nvPr>
            <p:ph type="pic" idx="5"/>
          </p:nvPr>
        </p:nvSpPr>
        <p:spPr>
          <a:xfrm>
            <a:off x="7356800" y="3498354"/>
            <a:ext cx="685800" cy="6858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33"/>
              <a:buFont typeface="Arial"/>
              <a:buChar char="•"/>
              <a:defRPr sz="1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02" name="Google Shape;102;p46"/>
          <p:cNvSpPr txBox="1">
            <a:spLocks noGrp="1"/>
          </p:cNvSpPr>
          <p:nvPr>
            <p:ph type="body" idx="1"/>
          </p:nvPr>
        </p:nvSpPr>
        <p:spPr>
          <a:xfrm>
            <a:off x="381001" y="883821"/>
            <a:ext cx="8368363" cy="173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342900" marR="0" lvl="0" indent="-17145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7F7F7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057400" marR="0" lvl="5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2400300" marR="0" lvl="6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2743200" marR="0" lvl="7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3086100" marR="0" lvl="8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03" name="Google Shape;103;p46"/>
          <p:cNvSpPr txBox="1">
            <a:spLocks noGrp="1"/>
          </p:cNvSpPr>
          <p:nvPr>
            <p:ph type="title"/>
          </p:nvPr>
        </p:nvSpPr>
        <p:spPr>
          <a:xfrm>
            <a:off x="381001" y="341314"/>
            <a:ext cx="8368363" cy="49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4267"/>
              <a:buFont typeface="Roboto"/>
              <a:buNone/>
              <a:defRPr sz="3200" b="0" i="0" u="none" strike="noStrike" cap="non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68391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2_Blank">
  <p:cSld name="52_Blank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7"/>
          <p:cNvSpPr>
            <a:spLocks noGrp="1"/>
          </p:cNvSpPr>
          <p:nvPr>
            <p:ph type="pic" idx="2"/>
          </p:nvPr>
        </p:nvSpPr>
        <p:spPr>
          <a:xfrm>
            <a:off x="0" y="1952625"/>
            <a:ext cx="9144000" cy="2867025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825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490854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1_Blank">
  <p:cSld name="51_Blank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8"/>
          <p:cNvSpPr>
            <a:spLocks noGrp="1"/>
          </p:cNvSpPr>
          <p:nvPr>
            <p:ph type="pic" idx="2"/>
          </p:nvPr>
        </p:nvSpPr>
        <p:spPr>
          <a:xfrm>
            <a:off x="4819918" y="2125015"/>
            <a:ext cx="3709115" cy="2598312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788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82698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0_Blank">
  <p:cSld name="50_Blank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9"/>
          <p:cNvSpPr>
            <a:spLocks noGrp="1"/>
          </p:cNvSpPr>
          <p:nvPr>
            <p:ph type="pic" idx="2"/>
          </p:nvPr>
        </p:nvSpPr>
        <p:spPr>
          <a:xfrm>
            <a:off x="0" y="0"/>
            <a:ext cx="6216254" cy="51435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78710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Slide">
  <p:cSld name="10_Title Slide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0"/>
          <p:cNvSpPr>
            <a:spLocks noGrp="1"/>
          </p:cNvSpPr>
          <p:nvPr>
            <p:ph type="pic" idx="2"/>
          </p:nvPr>
        </p:nvSpPr>
        <p:spPr>
          <a:xfrm>
            <a:off x="3769906" y="666750"/>
            <a:ext cx="5269319" cy="4099326"/>
          </a:xfrm>
          <a:prstGeom prst="rect">
            <a:avLst/>
          </a:prstGeom>
          <a:solidFill>
            <a:srgbClr val="E1E9EA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889585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_Title Slide">
  <p:cSld name="30_Title Slide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1"/>
          <p:cNvSpPr>
            <a:spLocks noGrp="1"/>
          </p:cNvSpPr>
          <p:nvPr>
            <p:ph type="pic" idx="2"/>
          </p:nvPr>
        </p:nvSpPr>
        <p:spPr>
          <a:xfrm>
            <a:off x="0" y="586383"/>
            <a:ext cx="9144000" cy="3970734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825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5358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Blank">
  <p:cSld name="21_Blank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4"/>
          <p:cNvSpPr>
            <a:spLocks noGrp="1"/>
          </p:cNvSpPr>
          <p:nvPr>
            <p:ph type="pic" idx="2"/>
          </p:nvPr>
        </p:nvSpPr>
        <p:spPr>
          <a:xfrm>
            <a:off x="6564085" y="0"/>
            <a:ext cx="2579915" cy="51435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788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31373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_Title Slide">
  <p:cSld name="32_Title Slide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2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788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84603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Title Slide">
  <p:cSld name="26_Title Slide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3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788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8" name="Google Shape;118;p53"/>
          <p:cNvSpPr txBox="1">
            <a:spLocks noGrp="1"/>
          </p:cNvSpPr>
          <p:nvPr>
            <p:ph type="body" idx="1"/>
          </p:nvPr>
        </p:nvSpPr>
        <p:spPr>
          <a:xfrm>
            <a:off x="381001" y="883821"/>
            <a:ext cx="8368363" cy="173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342900" marR="0" lvl="0" indent="-17145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057400" marR="0" lvl="5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2400300" marR="0" lvl="6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2743200" marR="0" lvl="7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3086100" marR="0" lvl="8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" name="Google Shape;119;p53"/>
          <p:cNvSpPr txBox="1">
            <a:spLocks noGrp="1"/>
          </p:cNvSpPr>
          <p:nvPr>
            <p:ph type="title"/>
          </p:nvPr>
        </p:nvSpPr>
        <p:spPr>
          <a:xfrm>
            <a:off x="381001" y="341314"/>
            <a:ext cx="8368363" cy="49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67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67844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Title Slide">
  <p:cSld name="24_Title Slide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4"/>
          <p:cNvSpPr txBox="1">
            <a:spLocks noGrp="1"/>
          </p:cNvSpPr>
          <p:nvPr>
            <p:ph type="body" idx="1"/>
          </p:nvPr>
        </p:nvSpPr>
        <p:spPr>
          <a:xfrm>
            <a:off x="381001" y="883821"/>
            <a:ext cx="8368363" cy="173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342900" marR="0" lvl="0" indent="-17145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057400" marR="0" lvl="5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2400300" marR="0" lvl="6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2743200" marR="0" lvl="7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3086100" marR="0" lvl="8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2" name="Google Shape;122;p54"/>
          <p:cNvSpPr txBox="1">
            <a:spLocks noGrp="1"/>
          </p:cNvSpPr>
          <p:nvPr>
            <p:ph type="title"/>
          </p:nvPr>
        </p:nvSpPr>
        <p:spPr>
          <a:xfrm>
            <a:off x="381001" y="341314"/>
            <a:ext cx="8368363" cy="49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4267"/>
              <a:buFont typeface="Roboto"/>
              <a:buNone/>
              <a:defRPr sz="3200" b="0" i="0" u="none" strike="noStrike" cap="non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49344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Title Slide">
  <p:cSld name="27_Title Slide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b7574d5ef3_5_262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F2F2">
              <a:alpha val="698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64913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Title Slide">
  <p:cSld name="28_Title Slide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b7574d5ef3_5_534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F2F2">
              <a:alpha val="69800"/>
            </a:srgbClr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84539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Title Slide">
  <p:cSld name="24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8"/>
          <p:cNvSpPr txBox="1">
            <a:spLocks noGrp="1"/>
          </p:cNvSpPr>
          <p:nvPr>
            <p:ph type="body" idx="1"/>
          </p:nvPr>
        </p:nvSpPr>
        <p:spPr>
          <a:xfrm>
            <a:off x="381001" y="883821"/>
            <a:ext cx="8368363" cy="173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342900" marR="0" lvl="0" indent="-17145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057400" marR="0" lvl="5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2400300" marR="0" lvl="6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2743200" marR="0" lvl="7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3086100" marR="0" lvl="8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title"/>
          </p:nvPr>
        </p:nvSpPr>
        <p:spPr>
          <a:xfrm>
            <a:off x="381001" y="341314"/>
            <a:ext cx="8368363" cy="49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4267"/>
              <a:buFont typeface="Roboto"/>
              <a:buNone/>
              <a:defRPr sz="3200" b="0" i="0" u="none" strike="noStrike" cap="non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44549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Title Slide">
  <p:cSld name="25_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9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1168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Blank">
  <p:cSld name="21_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>
            <a:spLocks noGrp="1"/>
          </p:cNvSpPr>
          <p:nvPr>
            <p:ph type="pic" idx="2"/>
          </p:nvPr>
        </p:nvSpPr>
        <p:spPr>
          <a:xfrm>
            <a:off x="6564085" y="0"/>
            <a:ext cx="2579915" cy="51435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788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08234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>
            <a:spLocks noGrp="1"/>
          </p:cNvSpPr>
          <p:nvPr>
            <p:ph type="pic" idx="2"/>
          </p:nvPr>
        </p:nvSpPr>
        <p:spPr>
          <a:xfrm>
            <a:off x="441127" y="435259"/>
            <a:ext cx="8261747" cy="2547938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788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69980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6"/>
          <p:cNvSpPr>
            <a:spLocks noGrp="1"/>
          </p:cNvSpPr>
          <p:nvPr>
            <p:ph type="pic" idx="2"/>
          </p:nvPr>
        </p:nvSpPr>
        <p:spPr>
          <a:xfrm>
            <a:off x="5617029" y="0"/>
            <a:ext cx="3526972" cy="51435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825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62979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Slide">
  <p:cSld name="9_Title Slide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5"/>
          <p:cNvSpPr>
            <a:spLocks noGrp="1"/>
          </p:cNvSpPr>
          <p:nvPr>
            <p:ph type="pic" idx="2"/>
          </p:nvPr>
        </p:nvSpPr>
        <p:spPr>
          <a:xfrm>
            <a:off x="441127" y="435259"/>
            <a:ext cx="8261747" cy="2547938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788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11846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>
            <a:spLocks noGrp="1"/>
          </p:cNvSpPr>
          <p:nvPr>
            <p:ph type="pic" idx="2"/>
          </p:nvPr>
        </p:nvSpPr>
        <p:spPr>
          <a:xfrm>
            <a:off x="1" y="0"/>
            <a:ext cx="9144000" cy="51435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0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79146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8"/>
          <p:cNvSpPr>
            <a:spLocks noGrp="1"/>
          </p:cNvSpPr>
          <p:nvPr>
            <p:ph type="pic" idx="2"/>
          </p:nvPr>
        </p:nvSpPr>
        <p:spPr>
          <a:xfrm>
            <a:off x="5497116" y="0"/>
            <a:ext cx="3646885" cy="51435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825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78021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9"/>
          <p:cNvSpPr>
            <a:spLocks noGrp="1"/>
          </p:cNvSpPr>
          <p:nvPr>
            <p:ph type="pic" idx="2"/>
          </p:nvPr>
        </p:nvSpPr>
        <p:spPr>
          <a:xfrm>
            <a:off x="4957321" y="977627"/>
            <a:ext cx="3466430" cy="3188247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7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120930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>
            <a:spLocks noGrp="1"/>
          </p:cNvSpPr>
          <p:nvPr>
            <p:ph type="pic" idx="2"/>
          </p:nvPr>
        </p:nvSpPr>
        <p:spPr>
          <a:xfrm>
            <a:off x="990600" y="609600"/>
            <a:ext cx="2819400" cy="39243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  <a:effectLst>
            <a:outerShdw blurRad="469900" dist="279400" sx="96000" sy="96000" algn="l" rotWithShape="0">
              <a:srgbClr val="000000">
                <a:alpha val="26666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788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09174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1"/>
          <p:cNvSpPr>
            <a:spLocks noGrp="1"/>
          </p:cNvSpPr>
          <p:nvPr>
            <p:ph type="pic" idx="2"/>
          </p:nvPr>
        </p:nvSpPr>
        <p:spPr>
          <a:xfrm>
            <a:off x="0" y="0"/>
            <a:ext cx="4539343" cy="51435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77265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2"/>
          <p:cNvSpPr txBox="1">
            <a:spLocks noGrp="1"/>
          </p:cNvSpPr>
          <p:nvPr>
            <p:ph type="body" idx="1"/>
          </p:nvPr>
        </p:nvSpPr>
        <p:spPr>
          <a:xfrm>
            <a:off x="381001" y="883821"/>
            <a:ext cx="8368363" cy="173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342900" marR="0" lvl="0" indent="-17145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057400" marR="0" lvl="5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2400300" marR="0" lvl="6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2743200" marR="0" lvl="7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3086100" marR="0" lvl="8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3" name="Google Shape;33;p22"/>
          <p:cNvSpPr txBox="1">
            <a:spLocks noGrp="1"/>
          </p:cNvSpPr>
          <p:nvPr>
            <p:ph type="title"/>
          </p:nvPr>
        </p:nvSpPr>
        <p:spPr>
          <a:xfrm>
            <a:off x="381001" y="341314"/>
            <a:ext cx="8368363" cy="49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4267"/>
              <a:buFont typeface="Roboto"/>
              <a:buNone/>
              <a:defRPr sz="3200" b="0" i="0" u="none" strike="noStrike" cap="non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22"/>
          <p:cNvSpPr>
            <a:spLocks noGrp="1"/>
          </p:cNvSpPr>
          <p:nvPr>
            <p:ph type="pic" idx="2"/>
          </p:nvPr>
        </p:nvSpPr>
        <p:spPr>
          <a:xfrm>
            <a:off x="0" y="1677924"/>
            <a:ext cx="9144000" cy="2020824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825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06915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5_Blank">
  <p:cSld name="55_Blank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3"/>
          <p:cNvSpPr>
            <a:spLocks noGrp="1"/>
          </p:cNvSpPr>
          <p:nvPr>
            <p:ph type="pic" idx="2"/>
          </p:nvPr>
        </p:nvSpPr>
        <p:spPr>
          <a:xfrm>
            <a:off x="6429375" y="0"/>
            <a:ext cx="2714625" cy="51435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788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111993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Full Image">
  <p:cSld name="17_Full Image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4"/>
          <p:cNvSpPr>
            <a:spLocks noGrp="1"/>
          </p:cNvSpPr>
          <p:nvPr>
            <p:ph type="pic" idx="2"/>
          </p:nvPr>
        </p:nvSpPr>
        <p:spPr>
          <a:xfrm>
            <a:off x="-1" y="0"/>
            <a:ext cx="6184469" cy="51435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788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680000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4_Blank">
  <p:cSld name="54_Blank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5"/>
          <p:cNvSpPr>
            <a:spLocks noGrp="1"/>
          </p:cNvSpPr>
          <p:nvPr>
            <p:ph type="pic" idx="2"/>
          </p:nvPr>
        </p:nvSpPr>
        <p:spPr>
          <a:xfrm>
            <a:off x="685800" y="704038"/>
            <a:ext cx="2772384" cy="37338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  <a:effectLst>
            <a:outerShdw blurRad="457200" dist="558800" dir="5400000" sx="92000" sy="92000" algn="t" rotWithShape="0">
              <a:srgbClr val="000000">
                <a:alpha val="30588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04593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3_Blank">
  <p:cSld name="53_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6"/>
          <p:cNvSpPr>
            <a:spLocks noGrp="1"/>
          </p:cNvSpPr>
          <p:nvPr>
            <p:ph type="pic" idx="2"/>
          </p:nvPr>
        </p:nvSpPr>
        <p:spPr>
          <a:xfrm>
            <a:off x="1101400" y="1366453"/>
            <a:ext cx="685800" cy="6858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33"/>
              <a:buFont typeface="Arial"/>
              <a:buChar char="•"/>
              <a:defRPr sz="1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3" name="Google Shape;43;p26"/>
          <p:cNvSpPr>
            <a:spLocks noGrp="1"/>
          </p:cNvSpPr>
          <p:nvPr>
            <p:ph type="pic" idx="3"/>
          </p:nvPr>
        </p:nvSpPr>
        <p:spPr>
          <a:xfrm>
            <a:off x="1101400" y="2833601"/>
            <a:ext cx="685800" cy="6858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33"/>
              <a:buFont typeface="Arial"/>
              <a:buChar char="•"/>
              <a:defRPr sz="1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4" name="Google Shape;44;p26"/>
          <p:cNvSpPr>
            <a:spLocks noGrp="1"/>
          </p:cNvSpPr>
          <p:nvPr>
            <p:ph type="pic" idx="4"/>
          </p:nvPr>
        </p:nvSpPr>
        <p:spPr>
          <a:xfrm>
            <a:off x="7356800" y="2068922"/>
            <a:ext cx="685800" cy="6858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33"/>
              <a:buFont typeface="Arial"/>
              <a:buChar char="•"/>
              <a:defRPr sz="1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5" name="Google Shape;45;p26"/>
          <p:cNvSpPr>
            <a:spLocks noGrp="1"/>
          </p:cNvSpPr>
          <p:nvPr>
            <p:ph type="pic" idx="5"/>
          </p:nvPr>
        </p:nvSpPr>
        <p:spPr>
          <a:xfrm>
            <a:off x="7356800" y="3498354"/>
            <a:ext cx="685800" cy="6858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33"/>
              <a:buFont typeface="Arial"/>
              <a:buChar char="•"/>
              <a:defRPr sz="1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6" name="Google Shape;46;p26"/>
          <p:cNvSpPr txBox="1">
            <a:spLocks noGrp="1"/>
          </p:cNvSpPr>
          <p:nvPr>
            <p:ph type="body" idx="1"/>
          </p:nvPr>
        </p:nvSpPr>
        <p:spPr>
          <a:xfrm>
            <a:off x="381001" y="883821"/>
            <a:ext cx="8368363" cy="173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342900" marR="0" lvl="0" indent="-17145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None/>
              <a:defRPr sz="1050" b="0" i="0" u="none" strike="noStrike" cap="none">
                <a:solidFill>
                  <a:srgbClr val="7F7F7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057400" marR="0" lvl="5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2400300" marR="0" lvl="6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2743200" marR="0" lvl="7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3086100" marR="0" lvl="8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title"/>
          </p:nvPr>
        </p:nvSpPr>
        <p:spPr>
          <a:xfrm>
            <a:off x="381001" y="341314"/>
            <a:ext cx="8368363" cy="49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4267"/>
              <a:buFont typeface="Roboto"/>
              <a:buNone/>
              <a:defRPr sz="3200" b="0" i="0" u="none" strike="noStrike" cap="non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26928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Slide">
  <p:cSld name="8_Title Slide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6"/>
          <p:cNvSpPr>
            <a:spLocks noGrp="1"/>
          </p:cNvSpPr>
          <p:nvPr>
            <p:ph type="pic" idx="2"/>
          </p:nvPr>
        </p:nvSpPr>
        <p:spPr>
          <a:xfrm>
            <a:off x="5617029" y="0"/>
            <a:ext cx="3526972" cy="51435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825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96512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2_Blank">
  <p:cSld name="52_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7"/>
          <p:cNvSpPr>
            <a:spLocks noGrp="1"/>
          </p:cNvSpPr>
          <p:nvPr>
            <p:ph type="pic" idx="2"/>
          </p:nvPr>
        </p:nvSpPr>
        <p:spPr>
          <a:xfrm>
            <a:off x="0" y="1952625"/>
            <a:ext cx="9144000" cy="2867025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825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672138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1_Blank">
  <p:cSld name="51_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8"/>
          <p:cNvSpPr>
            <a:spLocks noGrp="1"/>
          </p:cNvSpPr>
          <p:nvPr>
            <p:ph type="pic" idx="2"/>
          </p:nvPr>
        </p:nvSpPr>
        <p:spPr>
          <a:xfrm>
            <a:off x="4819918" y="2125015"/>
            <a:ext cx="3709115" cy="2598312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788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61701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0_Blank">
  <p:cSld name="50_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9"/>
          <p:cNvSpPr>
            <a:spLocks noGrp="1"/>
          </p:cNvSpPr>
          <p:nvPr>
            <p:ph type="pic" idx="2"/>
          </p:nvPr>
        </p:nvSpPr>
        <p:spPr>
          <a:xfrm>
            <a:off x="0" y="0"/>
            <a:ext cx="6216254" cy="51435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690431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Slide">
  <p:cSld name="10_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0"/>
          <p:cNvSpPr>
            <a:spLocks noGrp="1"/>
          </p:cNvSpPr>
          <p:nvPr>
            <p:ph type="pic" idx="2"/>
          </p:nvPr>
        </p:nvSpPr>
        <p:spPr>
          <a:xfrm>
            <a:off x="3769906" y="666750"/>
            <a:ext cx="5269319" cy="4099326"/>
          </a:xfrm>
          <a:prstGeom prst="rect">
            <a:avLst/>
          </a:prstGeom>
          <a:solidFill>
            <a:srgbClr val="E1E9EA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67111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_Title Slide">
  <p:cSld name="30_Title Slid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1"/>
          <p:cNvSpPr>
            <a:spLocks noGrp="1"/>
          </p:cNvSpPr>
          <p:nvPr>
            <p:ph type="pic" idx="2"/>
          </p:nvPr>
        </p:nvSpPr>
        <p:spPr>
          <a:xfrm>
            <a:off x="0" y="586383"/>
            <a:ext cx="9144000" cy="3970734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825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900080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_Title Slide">
  <p:cSld name="32_Title Slid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2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788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665708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Title Slide">
  <p:cSld name="26_Title Slide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3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788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2" name="Google Shape;62;p33"/>
          <p:cNvSpPr txBox="1">
            <a:spLocks noGrp="1"/>
          </p:cNvSpPr>
          <p:nvPr>
            <p:ph type="body" idx="1"/>
          </p:nvPr>
        </p:nvSpPr>
        <p:spPr>
          <a:xfrm>
            <a:off x="381001" y="883821"/>
            <a:ext cx="8368363" cy="173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342900" marR="0" lvl="0" indent="-17145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05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057400" marR="0" lvl="5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2400300" marR="0" lvl="6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2743200" marR="0" lvl="7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3086100" marR="0" lvl="8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381001" y="341314"/>
            <a:ext cx="8368363" cy="49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67"/>
              <a:buFont typeface="Roboto"/>
              <a:buNone/>
              <a:defRPr sz="3200" b="0" i="0" u="none" strike="noStrike" cap="non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342668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68311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10303"/>
          </a:solidFill>
          <a:ln/>
        </p:spPr>
        <p:txBody>
          <a:bodyPr/>
          <a:lstStyle/>
          <a:p>
            <a:endParaRPr lang="ru-RU" sz="1125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12121"/>
          </a:solidFill>
          <a:ln/>
        </p:spPr>
        <p:txBody>
          <a:bodyPr/>
          <a:lstStyle/>
          <a:p>
            <a:endParaRPr lang="ru-RU" sz="1125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24510" y="4843463"/>
            <a:ext cx="1076628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4364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10303"/>
          </a:solidFill>
          <a:ln/>
        </p:spPr>
        <p:txBody>
          <a:bodyPr/>
          <a:lstStyle/>
          <a:p>
            <a:endParaRPr lang="ru-RU" sz="1125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12121"/>
          </a:solidFill>
          <a:ln/>
        </p:spPr>
        <p:txBody>
          <a:bodyPr/>
          <a:lstStyle/>
          <a:p>
            <a:endParaRPr lang="ru-RU" sz="1125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24510" y="4843463"/>
            <a:ext cx="1076628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075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7"/>
          <p:cNvSpPr>
            <a:spLocks noGrp="1"/>
          </p:cNvSpPr>
          <p:nvPr>
            <p:ph type="pic" idx="2"/>
          </p:nvPr>
        </p:nvSpPr>
        <p:spPr>
          <a:xfrm>
            <a:off x="1" y="0"/>
            <a:ext cx="9144000" cy="51435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0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1296391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10303"/>
          </a:solidFill>
          <a:ln/>
        </p:spPr>
        <p:txBody>
          <a:bodyPr/>
          <a:lstStyle/>
          <a:p>
            <a:endParaRPr lang="ru-RU" sz="1125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12121"/>
          </a:solidFill>
          <a:ln/>
        </p:spPr>
        <p:txBody>
          <a:bodyPr/>
          <a:lstStyle/>
          <a:p>
            <a:endParaRPr lang="ru-RU" sz="1125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24510" y="4843463"/>
            <a:ext cx="1076628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8334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10303"/>
          </a:solidFill>
          <a:ln/>
        </p:spPr>
        <p:txBody>
          <a:bodyPr/>
          <a:lstStyle/>
          <a:p>
            <a:endParaRPr lang="ru-RU" sz="1125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12121"/>
          </a:solidFill>
          <a:ln/>
        </p:spPr>
        <p:txBody>
          <a:bodyPr/>
          <a:lstStyle/>
          <a:p>
            <a:endParaRPr lang="ru-RU" sz="1125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24510" y="4843463"/>
            <a:ext cx="1076628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7773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10303"/>
          </a:solidFill>
          <a:ln/>
        </p:spPr>
        <p:txBody>
          <a:bodyPr/>
          <a:lstStyle/>
          <a:p>
            <a:endParaRPr lang="ru-RU" sz="1125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12121"/>
          </a:solidFill>
          <a:ln/>
        </p:spPr>
        <p:txBody>
          <a:bodyPr/>
          <a:lstStyle/>
          <a:p>
            <a:endParaRPr lang="ru-RU" sz="1125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24510" y="4843463"/>
            <a:ext cx="1076628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17057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10303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12121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24510" y="4843463"/>
            <a:ext cx="1076628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642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10303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12121"/>
          </a:solidFill>
          <a:ln/>
        </p:spPr>
        <p:txBody>
          <a:bodyPr/>
          <a:lstStyle/>
          <a:p>
            <a:endParaRPr lang="ru-RU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24510" y="4843463"/>
            <a:ext cx="1076628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764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10303"/>
          </a:solidFill>
          <a:ln/>
        </p:spPr>
        <p:txBody>
          <a:bodyPr/>
          <a:lstStyle/>
          <a:p>
            <a:endParaRPr lang="ru-RU" sz="1125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12121"/>
          </a:solidFill>
          <a:ln/>
        </p:spPr>
        <p:txBody>
          <a:bodyPr/>
          <a:lstStyle/>
          <a:p>
            <a:endParaRPr lang="ru-RU" sz="1125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24510" y="4843463"/>
            <a:ext cx="1076628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69603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10303"/>
          </a:solidFill>
          <a:ln/>
        </p:spPr>
        <p:txBody>
          <a:bodyPr/>
          <a:lstStyle/>
          <a:p>
            <a:endParaRPr lang="ru-RU" sz="1125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12121"/>
          </a:solidFill>
          <a:ln/>
        </p:spPr>
        <p:txBody>
          <a:bodyPr/>
          <a:lstStyle/>
          <a:p>
            <a:endParaRPr lang="ru-RU" sz="1125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24510" y="4843463"/>
            <a:ext cx="1076628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0109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10303"/>
          </a:solidFill>
          <a:ln/>
        </p:spPr>
        <p:txBody>
          <a:bodyPr/>
          <a:lstStyle/>
          <a:p>
            <a:endParaRPr lang="ru-RU" sz="1125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12121"/>
          </a:solidFill>
          <a:ln/>
        </p:spPr>
        <p:txBody>
          <a:bodyPr/>
          <a:lstStyle/>
          <a:p>
            <a:endParaRPr lang="ru-RU" sz="1125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24510" y="4843463"/>
            <a:ext cx="1076628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4448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Title Slide">
  <p:cSld name="24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8"/>
          <p:cNvSpPr txBox="1">
            <a:spLocks noGrp="1"/>
          </p:cNvSpPr>
          <p:nvPr>
            <p:ph type="body" idx="1"/>
          </p:nvPr>
        </p:nvSpPr>
        <p:spPr>
          <a:xfrm>
            <a:off x="381002" y="883821"/>
            <a:ext cx="8368363" cy="173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342900" marR="0" lvl="0" indent="-17145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BFBFBF"/>
              </a:buClr>
              <a:buSzPts val="1400"/>
              <a:buFont typeface="Arial" panose="020B0604020202020204"/>
              <a:buNone/>
              <a:defRPr sz="1050" b="0" i="0" u="none" strike="noStrike" cap="none">
                <a:solidFill>
                  <a:srgbClr val="BFBFB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685800" marR="0" lvl="1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2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028700" marR="0" lvl="2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33"/>
              <a:buFont typeface="Arial" panose="020B0604020202020204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371600" marR="0" lvl="3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1714500" marR="0" lvl="4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057400" marR="0" lvl="5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2400300" marR="0" lvl="6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2743200" marR="0" lvl="7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3086100" marR="0" lvl="8" indent="-1714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title"/>
          </p:nvPr>
        </p:nvSpPr>
        <p:spPr>
          <a:xfrm>
            <a:off x="381002" y="341315"/>
            <a:ext cx="8368363" cy="495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4267"/>
              <a:buFont typeface="Roboto"/>
              <a:buNone/>
              <a:defRPr sz="3200" b="0" i="0" u="none" strike="noStrike" cap="none">
                <a:solidFill>
                  <a:srgbClr val="7F7F7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35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35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35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35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35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35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35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135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5658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Title Slide">
  <p:cSld name="6_Title Slide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38"/>
          <p:cNvSpPr>
            <a:spLocks noGrp="1"/>
          </p:cNvSpPr>
          <p:nvPr>
            <p:ph type="pic" idx="2"/>
          </p:nvPr>
        </p:nvSpPr>
        <p:spPr>
          <a:xfrm>
            <a:off x="5497116" y="0"/>
            <a:ext cx="3646885" cy="51435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sz="825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7109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Title Slide">
  <p:cSld name="5_Title Slide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9"/>
          <p:cNvSpPr>
            <a:spLocks noGrp="1"/>
          </p:cNvSpPr>
          <p:nvPr>
            <p:ph type="pic" idx="2"/>
          </p:nvPr>
        </p:nvSpPr>
        <p:spPr>
          <a:xfrm>
            <a:off x="4957321" y="977627"/>
            <a:ext cx="3466430" cy="3188247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7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87834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">
  <p:cSld name="3_Title Slide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0"/>
          <p:cNvSpPr>
            <a:spLocks noGrp="1"/>
          </p:cNvSpPr>
          <p:nvPr>
            <p:ph type="pic" idx="2"/>
          </p:nvPr>
        </p:nvSpPr>
        <p:spPr>
          <a:xfrm>
            <a:off x="990600" y="609600"/>
            <a:ext cx="2819400" cy="39243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  <a:effectLst>
            <a:outerShdw blurRad="469900" dist="279400" sx="96000" sy="96000" algn="l" rotWithShape="0">
              <a:srgbClr val="000000">
                <a:alpha val="26666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788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8697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1"/>
          <p:cNvSpPr>
            <a:spLocks noGrp="1"/>
          </p:cNvSpPr>
          <p:nvPr>
            <p:ph type="pic" idx="2"/>
          </p:nvPr>
        </p:nvSpPr>
        <p:spPr>
          <a:xfrm>
            <a:off x="0" y="0"/>
            <a:ext cx="4539343" cy="5143500"/>
          </a:xfrm>
          <a:prstGeom prst="rect">
            <a:avLst/>
          </a:prstGeom>
          <a:solidFill>
            <a:srgbClr val="F2F2F2">
              <a:alpha val="68627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9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97333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4.xml"/><Relationship Id="rId21" Type="http://schemas.openxmlformats.org/officeDocument/2006/relationships/slideLayout" Target="../slideLayouts/slideLayout22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23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5326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423192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7" r:id="rId2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9912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hf sldNum="0" hdr="0" ftr="0" dt="0"/>
  <p:txStyles>
    <p:titleStyle>
      <a:lvl1pPr algn="ctr" defTabSz="571500" rtl="0" eaLnBrk="1" latinLnBrk="0" hangingPunct="1">
        <a:spcBef>
          <a:spcPct val="0"/>
        </a:spcBef>
        <a:buNone/>
        <a:defRPr sz="27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4313" indent="-214313" algn="l" defTabSz="5715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64344" indent="-178594" algn="l" defTabSz="571500" rtl="0" eaLnBrk="1" latinLnBrk="0" hangingPunct="1">
        <a:spcBef>
          <a:spcPct val="20000"/>
        </a:spcBef>
        <a:buFont typeface="Arial" pitchFamily="34" charset="0"/>
        <a:buChar char="–"/>
        <a:defRPr sz="1750" kern="1200">
          <a:solidFill>
            <a:schemeClr val="tx1"/>
          </a:solidFill>
          <a:latin typeface="+mn-lt"/>
          <a:ea typeface="+mn-ea"/>
          <a:cs typeface="+mn-cs"/>
        </a:defRPr>
      </a:lvl2pPr>
      <a:lvl3pPr marL="714375" indent="-142875" algn="l" defTabSz="5715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000125" indent="-142875" algn="l" defTabSz="571500" rtl="0" eaLnBrk="1" latinLnBrk="0" hangingPunct="1">
        <a:spcBef>
          <a:spcPct val="20000"/>
        </a:spcBef>
        <a:buFont typeface="Arial" pitchFamily="34" charset="0"/>
        <a:buChar char="–"/>
        <a:defRPr sz="1250" kern="1200">
          <a:solidFill>
            <a:schemeClr val="tx1"/>
          </a:solidFill>
          <a:latin typeface="+mn-lt"/>
          <a:ea typeface="+mn-ea"/>
          <a:cs typeface="+mn-cs"/>
        </a:defRPr>
      </a:lvl4pPr>
      <a:lvl5pPr marL="1285875" indent="-142875" algn="l" defTabSz="571500" rtl="0" eaLnBrk="1" latinLnBrk="0" hangingPunct="1">
        <a:spcBef>
          <a:spcPct val="20000"/>
        </a:spcBef>
        <a:buFont typeface="Arial" pitchFamily="34" charset="0"/>
        <a:buChar char="»"/>
        <a:defRPr sz="1250" kern="1200">
          <a:solidFill>
            <a:schemeClr val="tx1"/>
          </a:solidFill>
          <a:latin typeface="+mn-lt"/>
          <a:ea typeface="+mn-ea"/>
          <a:cs typeface="+mn-cs"/>
        </a:defRPr>
      </a:lvl5pPr>
      <a:lvl6pPr marL="1571625" indent="-142875" algn="l" defTabSz="571500" rtl="0" eaLnBrk="1" latinLnBrk="0" hangingPunct="1">
        <a:spcBef>
          <a:spcPct val="20000"/>
        </a:spcBef>
        <a:buFont typeface="Arial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6pPr>
      <a:lvl7pPr marL="1857375" indent="-142875" algn="l" defTabSz="571500" rtl="0" eaLnBrk="1" latinLnBrk="0" hangingPunct="1">
        <a:spcBef>
          <a:spcPct val="20000"/>
        </a:spcBef>
        <a:buFont typeface="Arial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7pPr>
      <a:lvl8pPr marL="2143125" indent="-142875" algn="l" defTabSz="571500" rtl="0" eaLnBrk="1" latinLnBrk="0" hangingPunct="1">
        <a:spcBef>
          <a:spcPct val="20000"/>
        </a:spcBef>
        <a:buFont typeface="Arial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8pPr>
      <a:lvl9pPr marL="2428875" indent="-142875" algn="l" defTabSz="571500" rtl="0" eaLnBrk="1" latinLnBrk="0" hangingPunct="1">
        <a:spcBef>
          <a:spcPct val="20000"/>
        </a:spcBef>
        <a:buFont typeface="Arial" pitchFamily="34" charset="0"/>
        <a:buChar char="•"/>
        <a:defRPr sz="12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1pPr>
      <a:lvl2pPr marL="28575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5pPr>
      <a:lvl6pPr marL="142875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71450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200025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algn="l" defTabSz="571500" rtl="0" eaLnBrk="1" latinLnBrk="0" hangingPunct="1"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microsoft.com/office/2007/relationships/hdphoto" Target="../media/hdphoto1.wdp"/><Relationship Id="rId10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31.pn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image" Target="../media/image25.png"/><Relationship Id="rId9" Type="http://schemas.openxmlformats.org/officeDocument/2006/relationships/image" Target="../media/image29.png"/><Relationship Id="rId1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569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9"/>
          <p:cNvSpPr/>
          <p:nvPr/>
        </p:nvSpPr>
        <p:spPr>
          <a:xfrm>
            <a:off x="5116010" y="2365758"/>
            <a:ext cx="3796496" cy="125711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ts val="4320"/>
              </a:lnSpc>
              <a:buNone/>
            </a:pPr>
            <a:r>
              <a:rPr lang="en-US" sz="3600" b="1" kern="0" spc="-72" dirty="0">
                <a:solidFill>
                  <a:srgbClr val="FAFBFF">
                    <a:alpha val="99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HOMELY</a:t>
            </a:r>
            <a:endParaRPr lang="ru-RU" sz="3600" b="1" kern="0" spc="-72" dirty="0">
              <a:solidFill>
                <a:srgbClr val="FAFBFF">
                  <a:alpha val="99000"/>
                </a:srgb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l">
              <a:lnSpc>
                <a:spcPts val="4320"/>
              </a:lnSpc>
              <a:buNone/>
            </a:pPr>
            <a:r>
              <a:rPr lang="en-US" sz="2800" b="1" kern="0" spc="-72" dirty="0">
                <a:solidFill>
                  <a:srgbClr val="FAFBFF">
                    <a:alpha val="99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ru-RU" sz="2800" b="1" kern="0" spc="-72" dirty="0">
                <a:solidFill>
                  <a:srgbClr val="FAFBFF">
                    <a:alpha val="99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цифровое решение в области туризма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Рисунок 11">
            <a:extLst>
              <a:ext uri="{FF2B5EF4-FFF2-40B4-BE49-F238E27FC236}">
                <a16:creationId xmlns:a16="http://schemas.microsoft.com/office/drawing/2014/main" id="{55BE0E96-09AA-90A0-57BB-3D3F396459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6719"/>
          <a:stretch/>
        </p:blipFill>
        <p:spPr>
          <a:xfrm>
            <a:off x="2709914" y="-955004"/>
            <a:ext cx="1986811" cy="4126115"/>
          </a:xfrm>
          <a:prstGeom prst="rect">
            <a:avLst/>
          </a:prstGeom>
        </p:spPr>
      </p:pic>
      <p:pic>
        <p:nvPicPr>
          <p:cNvPr id="7" name="Рисунок 12">
            <a:extLst>
              <a:ext uri="{FF2B5EF4-FFF2-40B4-BE49-F238E27FC236}">
                <a16:creationId xmlns:a16="http://schemas.microsoft.com/office/drawing/2014/main" id="{05A02926-FE49-D14D-3A95-E9ABF52F3A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51" r="57268"/>
          <a:stretch/>
        </p:blipFill>
        <p:spPr>
          <a:xfrm>
            <a:off x="579236" y="-1554365"/>
            <a:ext cx="1986811" cy="4126115"/>
          </a:xfrm>
          <a:prstGeom prst="rect">
            <a:avLst/>
          </a:prstGeom>
        </p:spPr>
      </p:pic>
      <p:pic>
        <p:nvPicPr>
          <p:cNvPr id="8" name="Рисунок 15">
            <a:extLst>
              <a:ext uri="{FF2B5EF4-FFF2-40B4-BE49-F238E27FC236}">
                <a16:creationId xmlns:a16="http://schemas.microsoft.com/office/drawing/2014/main" id="{A32888BA-1ACA-D788-179B-4A44B9236C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19"/>
          <a:stretch/>
        </p:blipFill>
        <p:spPr>
          <a:xfrm>
            <a:off x="2709914" y="3329192"/>
            <a:ext cx="1986812" cy="4126115"/>
          </a:xfrm>
          <a:prstGeom prst="rect">
            <a:avLst/>
          </a:prstGeom>
        </p:spPr>
      </p:pic>
      <p:pic>
        <p:nvPicPr>
          <p:cNvPr id="9" name="Рисунок 16">
            <a:extLst>
              <a:ext uri="{FF2B5EF4-FFF2-40B4-BE49-F238E27FC236}">
                <a16:creationId xmlns:a16="http://schemas.microsoft.com/office/drawing/2014/main" id="{5ACC1923-F510-2E21-9F8A-CDEB2E93D37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67" r="28274"/>
          <a:stretch/>
        </p:blipFill>
        <p:spPr>
          <a:xfrm>
            <a:off x="544359" y="2722152"/>
            <a:ext cx="2021688" cy="41739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2F360D-25E1-4EEB-13E9-F184451D06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8579" y="0"/>
            <a:ext cx="1525421" cy="152062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639452-A5A6-19C0-E796-BA370E362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11">
            <a:extLst>
              <a:ext uri="{FF2B5EF4-FFF2-40B4-BE49-F238E27FC236}">
                <a16:creationId xmlns:a16="http://schemas.microsoft.com/office/drawing/2014/main" id="{2AB01191-2263-FB88-7904-5AD7DAA4E39A}"/>
              </a:ext>
            </a:extLst>
          </p:cNvPr>
          <p:cNvSpPr/>
          <p:nvPr/>
        </p:nvSpPr>
        <p:spPr>
          <a:xfrm>
            <a:off x="174625" y="128111"/>
            <a:ext cx="8664575" cy="41865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27" normalizeH="0" baseline="0" noProof="0" dirty="0">
                <a:ln>
                  <a:noFill/>
                </a:ln>
                <a:solidFill>
                  <a:srgbClr val="2569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ДИЗАЙН ПРОГРАММНОГО СРЕДСТВА</a:t>
            </a:r>
          </a:p>
        </p:txBody>
      </p:sp>
      <p:pic>
        <p:nvPicPr>
          <p:cNvPr id="3" name="Рисунок 2" descr="Изображение выглядит как текст, карта, снимок экрана, Мобильный телефон">
            <a:extLst>
              <a:ext uri="{FF2B5EF4-FFF2-40B4-BE49-F238E27FC236}">
                <a16:creationId xmlns:a16="http://schemas.microsoft.com/office/drawing/2014/main" id="{396885F8-868F-63BD-E294-72E57C130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7391" y="678627"/>
            <a:ext cx="4929218" cy="423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178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2BBAE5-5E62-3590-023B-C02E2AA7F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11">
            <a:extLst>
              <a:ext uri="{FF2B5EF4-FFF2-40B4-BE49-F238E27FC236}">
                <a16:creationId xmlns:a16="http://schemas.microsoft.com/office/drawing/2014/main" id="{A50DEE78-1143-B7DE-35AA-0C81967C643B}"/>
              </a:ext>
            </a:extLst>
          </p:cNvPr>
          <p:cNvSpPr/>
          <p:nvPr/>
        </p:nvSpPr>
        <p:spPr>
          <a:xfrm>
            <a:off x="174625" y="128111"/>
            <a:ext cx="8664575" cy="41865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27" normalizeH="0" baseline="0" noProof="0" dirty="0">
                <a:ln>
                  <a:noFill/>
                </a:ln>
                <a:solidFill>
                  <a:srgbClr val="2569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ДИЗАЙН ПРОГРАММНОГО СРЕДСТВА</a:t>
            </a:r>
          </a:p>
        </p:txBody>
      </p:sp>
      <p:pic>
        <p:nvPicPr>
          <p:cNvPr id="3" name="Рисунок 2" descr="Изображение выглядит как текст, Мобильный телефон, Устройство связи, Портативное устройство связи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0C6F0FA-97E6-4D49-9B78-211615687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6984" y="786384"/>
            <a:ext cx="6670031" cy="40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3783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1B8BFA-5CDA-3304-D5D5-46C23C7CF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84A03E0-0920-B20B-3FE7-F538D4CD15D0}"/>
              </a:ext>
            </a:extLst>
          </p:cNvPr>
          <p:cNvCxnSpPr>
            <a:cxnSpLocks/>
          </p:cNvCxnSpPr>
          <p:nvPr/>
        </p:nvCxnSpPr>
        <p:spPr>
          <a:xfrm>
            <a:off x="7630025" y="605744"/>
            <a:ext cx="0" cy="4314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A654C0C-ECCD-8EA4-3094-B68A2241B903}"/>
              </a:ext>
            </a:extLst>
          </p:cNvPr>
          <p:cNvCxnSpPr>
            <a:cxnSpLocks/>
          </p:cNvCxnSpPr>
          <p:nvPr/>
        </p:nvCxnSpPr>
        <p:spPr>
          <a:xfrm>
            <a:off x="8670382" y="605744"/>
            <a:ext cx="0" cy="4314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BF29EF8-D6EA-C954-87A3-A3D263F1B9AE}"/>
              </a:ext>
            </a:extLst>
          </p:cNvPr>
          <p:cNvCxnSpPr>
            <a:cxnSpLocks/>
          </p:cNvCxnSpPr>
          <p:nvPr/>
        </p:nvCxnSpPr>
        <p:spPr>
          <a:xfrm>
            <a:off x="6589667" y="605744"/>
            <a:ext cx="0" cy="4314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8B6E9DA-4E4D-133B-01E6-BA350B2C7F8E}"/>
              </a:ext>
            </a:extLst>
          </p:cNvPr>
          <p:cNvCxnSpPr>
            <a:cxnSpLocks/>
          </p:cNvCxnSpPr>
          <p:nvPr/>
        </p:nvCxnSpPr>
        <p:spPr>
          <a:xfrm>
            <a:off x="5730138" y="605744"/>
            <a:ext cx="0" cy="4314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760E09C-7471-74EA-CCBC-300EE6BF7C20}"/>
              </a:ext>
            </a:extLst>
          </p:cNvPr>
          <p:cNvCxnSpPr>
            <a:cxnSpLocks/>
          </p:cNvCxnSpPr>
          <p:nvPr/>
        </p:nvCxnSpPr>
        <p:spPr>
          <a:xfrm>
            <a:off x="4830407" y="605744"/>
            <a:ext cx="0" cy="4314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04A1C40-76DF-6FF4-E863-F097BFCD755E}"/>
              </a:ext>
            </a:extLst>
          </p:cNvPr>
          <p:cNvCxnSpPr>
            <a:cxnSpLocks/>
          </p:cNvCxnSpPr>
          <p:nvPr/>
        </p:nvCxnSpPr>
        <p:spPr>
          <a:xfrm>
            <a:off x="3997172" y="605744"/>
            <a:ext cx="0" cy="4314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ABD46FC5-D5B4-B39A-4D3B-87236E805F8F}"/>
              </a:ext>
            </a:extLst>
          </p:cNvPr>
          <p:cNvCxnSpPr>
            <a:cxnSpLocks/>
          </p:cNvCxnSpPr>
          <p:nvPr/>
        </p:nvCxnSpPr>
        <p:spPr>
          <a:xfrm>
            <a:off x="2921862" y="602322"/>
            <a:ext cx="0" cy="4314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B7251F7-AEF5-0E76-4118-924852199E42}"/>
              </a:ext>
            </a:extLst>
          </p:cNvPr>
          <p:cNvCxnSpPr>
            <a:cxnSpLocks/>
          </p:cNvCxnSpPr>
          <p:nvPr/>
        </p:nvCxnSpPr>
        <p:spPr>
          <a:xfrm>
            <a:off x="1761481" y="599199"/>
            <a:ext cx="0" cy="4314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11">
            <a:extLst>
              <a:ext uri="{FF2B5EF4-FFF2-40B4-BE49-F238E27FC236}">
                <a16:creationId xmlns:a16="http://schemas.microsoft.com/office/drawing/2014/main" id="{B6CEC241-1E36-EE27-2FA2-3EB9F92616C4}"/>
              </a:ext>
            </a:extLst>
          </p:cNvPr>
          <p:cNvSpPr/>
          <p:nvPr/>
        </p:nvSpPr>
        <p:spPr>
          <a:xfrm>
            <a:off x="174625" y="128111"/>
            <a:ext cx="8664575" cy="41865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27" normalizeH="0" baseline="0" noProof="0" dirty="0">
                <a:ln>
                  <a:noFill/>
                </a:ln>
                <a:solidFill>
                  <a:srgbClr val="2569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ТЕХНОЛОГИЧЕСКАЯ ДОРОЖНАЯ КАРТА РАЗРАБОТКИ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6C80CD3-1D7C-8498-CFCC-CB23E3968C4A}"/>
              </a:ext>
            </a:extLst>
          </p:cNvPr>
          <p:cNvGrpSpPr/>
          <p:nvPr/>
        </p:nvGrpSpPr>
        <p:grpSpPr>
          <a:xfrm>
            <a:off x="70274" y="655322"/>
            <a:ext cx="9073726" cy="4081458"/>
            <a:chOff x="49541" y="924345"/>
            <a:chExt cx="14652053" cy="7271438"/>
          </a:xfrm>
        </p:grpSpPr>
        <p:sp>
          <p:nvSpPr>
            <p:cNvPr id="3" name="Прямоугольник: скругленные углы 4">
              <a:extLst>
                <a:ext uri="{FF2B5EF4-FFF2-40B4-BE49-F238E27FC236}">
                  <a16:creationId xmlns:a16="http://schemas.microsoft.com/office/drawing/2014/main" id="{D0235159-519A-8013-7B2B-88FCDE2F204D}"/>
                </a:ext>
              </a:extLst>
            </p:cNvPr>
            <p:cNvSpPr/>
            <p:nvPr/>
          </p:nvSpPr>
          <p:spPr>
            <a:xfrm>
              <a:off x="728229" y="924345"/>
              <a:ext cx="4771824" cy="42883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Репозиторий</a:t>
              </a:r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/CI/CD/</a:t>
              </a:r>
              <a:r>
                <a:rPr lang="ru-RU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линтеры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C375E27-58A2-936B-0C0E-54FAE9A4C5A9}"/>
                </a:ext>
              </a:extLst>
            </p:cNvPr>
            <p:cNvSpPr txBox="1"/>
            <p:nvPr/>
          </p:nvSpPr>
          <p:spPr>
            <a:xfrm>
              <a:off x="49541" y="1898715"/>
              <a:ext cx="1807033" cy="548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cs typeface="Times New Roman" panose="02020603050405020304" pitchFamily="18" charset="0"/>
                </a:rPr>
                <a:t>Подготовка</a:t>
              </a:r>
            </a:p>
          </p:txBody>
        </p:sp>
        <p:sp>
          <p:nvSpPr>
            <p:cNvPr id="6" name="Прямоугольник: скругленные углы 8">
              <a:extLst>
                <a:ext uri="{FF2B5EF4-FFF2-40B4-BE49-F238E27FC236}">
                  <a16:creationId xmlns:a16="http://schemas.microsoft.com/office/drawing/2014/main" id="{4656C12C-5D69-0B1E-A8B7-F31A1826B048}"/>
                </a:ext>
              </a:extLst>
            </p:cNvPr>
            <p:cNvSpPr/>
            <p:nvPr/>
          </p:nvSpPr>
          <p:spPr>
            <a:xfrm>
              <a:off x="924568" y="1446305"/>
              <a:ext cx="4621180" cy="34449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Окружения и секреты (.</a:t>
              </a:r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env)</a:t>
              </a:r>
              <a:endParaRPr lang="ru-RU" sz="1200" dirty="0">
                <a:solidFill>
                  <a:schemeClr val="tx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7" name="Прямоугольник: скругленные углы 9">
              <a:extLst>
                <a:ext uri="{FF2B5EF4-FFF2-40B4-BE49-F238E27FC236}">
                  <a16:creationId xmlns:a16="http://schemas.microsoft.com/office/drawing/2014/main" id="{C8099F34-CF15-DA96-601C-E4ACF1F38B0F}"/>
                </a:ext>
              </a:extLst>
            </p:cNvPr>
            <p:cNvSpPr/>
            <p:nvPr/>
          </p:nvSpPr>
          <p:spPr>
            <a:xfrm>
              <a:off x="1688794" y="1837083"/>
              <a:ext cx="4750107" cy="27700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Мок-платежи и </a:t>
              </a:r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health-</a:t>
              </a:r>
              <a:r>
                <a:rPr lang="ru-RU" sz="1200" dirty="0" err="1">
                  <a:solidFill>
                    <a:schemeClr val="tx1"/>
                  </a:solidFill>
                  <a:cs typeface="Times New Roman" panose="02020603050405020304" pitchFamily="18" charset="0"/>
                </a:rPr>
                <a:t>роуты</a:t>
              </a:r>
              <a:endParaRPr lang="ru-RU" sz="1200" dirty="0">
                <a:solidFill>
                  <a:schemeClr val="tx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" name="Прямоугольник: скругленные углы 10">
              <a:extLst>
                <a:ext uri="{FF2B5EF4-FFF2-40B4-BE49-F238E27FC236}">
                  <a16:creationId xmlns:a16="http://schemas.microsoft.com/office/drawing/2014/main" id="{C55A08EE-D1F7-FA82-7BD9-F4AF8DF17ECE}"/>
                </a:ext>
              </a:extLst>
            </p:cNvPr>
            <p:cNvSpPr/>
            <p:nvPr/>
          </p:nvSpPr>
          <p:spPr>
            <a:xfrm>
              <a:off x="2989669" y="2160370"/>
              <a:ext cx="4750107" cy="44878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>
                  <a:solidFill>
                    <a:schemeClr val="accent4">
                      <a:lumMod val="75000"/>
                    </a:schemeClr>
                  </a:solidFill>
                  <a:cs typeface="Times New Roman" panose="02020603050405020304" pitchFamily="18" charset="0"/>
                </a:rPr>
                <a:t>Авторизация</a:t>
              </a:r>
              <a:r>
                <a:rPr lang="en-US" sz="1200" b="1" dirty="0">
                  <a:solidFill>
                    <a:schemeClr val="accent4">
                      <a:lumMod val="75000"/>
                    </a:schemeClr>
                  </a:solidFill>
                  <a:cs typeface="Times New Roman" panose="02020603050405020304" pitchFamily="18" charset="0"/>
                </a:rPr>
                <a:t>/</a:t>
              </a:r>
              <a:r>
                <a:rPr lang="ru-RU" sz="1200" b="1" dirty="0">
                  <a:solidFill>
                    <a:schemeClr val="accent4">
                      <a:lumMod val="75000"/>
                    </a:schemeClr>
                  </a:solidFill>
                  <a:cs typeface="Times New Roman" panose="02020603050405020304" pitchFamily="18" charset="0"/>
                </a:rPr>
                <a:t>Личный кабинет (</a:t>
              </a:r>
              <a:r>
                <a:rPr lang="en-US" sz="1200" b="1" dirty="0">
                  <a:solidFill>
                    <a:schemeClr val="accent4">
                      <a:lumMod val="75000"/>
                    </a:schemeClr>
                  </a:solidFill>
                  <a:cs typeface="Times New Roman" panose="02020603050405020304" pitchFamily="18" charset="0"/>
                </a:rPr>
                <a:t>JWT)</a:t>
              </a:r>
              <a:endParaRPr lang="ru-RU" sz="1200" b="1" dirty="0">
                <a:solidFill>
                  <a:schemeClr val="accent4">
                    <a:lumMod val="75000"/>
                  </a:schemeClr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9" name="Прямоугольник: скругленные углы 11">
              <a:extLst>
                <a:ext uri="{FF2B5EF4-FFF2-40B4-BE49-F238E27FC236}">
                  <a16:creationId xmlns:a16="http://schemas.microsoft.com/office/drawing/2014/main" id="{C1C84729-66D3-C373-C0A7-7D1CA82C2370}"/>
                </a:ext>
              </a:extLst>
            </p:cNvPr>
            <p:cNvSpPr/>
            <p:nvPr/>
          </p:nvSpPr>
          <p:spPr>
            <a:xfrm>
              <a:off x="3388272" y="2636779"/>
              <a:ext cx="3581351" cy="27700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Листинги и фильтры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B5CF2B2-7A43-F012-E03E-C4580B0C0FBD}"/>
                </a:ext>
              </a:extLst>
            </p:cNvPr>
            <p:cNvSpPr txBox="1"/>
            <p:nvPr/>
          </p:nvSpPr>
          <p:spPr>
            <a:xfrm>
              <a:off x="71437" y="3038357"/>
              <a:ext cx="1378090" cy="548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cs typeface="Times New Roman" panose="02020603050405020304" pitchFamily="18" charset="0"/>
                </a:rPr>
                <a:t>MLP</a:t>
              </a:r>
              <a:endParaRPr lang="ru-RU" sz="1400" dirty="0">
                <a:cs typeface="Times New Roman" panose="02020603050405020304" pitchFamily="18" charset="0"/>
              </a:endParaRPr>
            </a:p>
          </p:txBody>
        </p:sp>
        <p:sp>
          <p:nvSpPr>
            <p:cNvPr id="11" name="Прямоугольник: скругленные углы 13">
              <a:extLst>
                <a:ext uri="{FF2B5EF4-FFF2-40B4-BE49-F238E27FC236}">
                  <a16:creationId xmlns:a16="http://schemas.microsoft.com/office/drawing/2014/main" id="{3B9A9A48-58E7-61C4-A7A5-35FEEF7DDD7C}"/>
                </a:ext>
              </a:extLst>
            </p:cNvPr>
            <p:cNvSpPr/>
            <p:nvPr/>
          </p:nvSpPr>
          <p:spPr>
            <a:xfrm>
              <a:off x="3598474" y="3037315"/>
              <a:ext cx="4788411" cy="27700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>
                  <a:solidFill>
                    <a:schemeClr val="accent4">
                      <a:lumMod val="75000"/>
                    </a:schemeClr>
                  </a:solidFill>
                  <a:cs typeface="Times New Roman" panose="02020603050405020304" pitchFamily="18" charset="0"/>
                </a:rPr>
                <a:t>Карта(Яндекс) + кластеры</a:t>
              </a:r>
            </a:p>
          </p:txBody>
        </p:sp>
        <p:sp>
          <p:nvSpPr>
            <p:cNvPr id="12" name="Прямоугольник: скругленные углы 14">
              <a:extLst>
                <a:ext uri="{FF2B5EF4-FFF2-40B4-BE49-F238E27FC236}">
                  <a16:creationId xmlns:a16="http://schemas.microsoft.com/office/drawing/2014/main" id="{CAF0DFCA-1B7A-3A7F-A639-12919EE32218}"/>
                </a:ext>
              </a:extLst>
            </p:cNvPr>
            <p:cNvSpPr/>
            <p:nvPr/>
          </p:nvSpPr>
          <p:spPr>
            <a:xfrm>
              <a:off x="4980953" y="3441038"/>
              <a:ext cx="4460923" cy="35208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Загрузка фото (</a:t>
              </a:r>
              <a:r>
                <a:rPr lang="ru-RU" sz="1200" dirty="0" err="1">
                  <a:solidFill>
                    <a:schemeClr val="tx1"/>
                  </a:solidFill>
                  <a:cs typeface="Times New Roman" panose="02020603050405020304" pitchFamily="18" charset="0"/>
                </a:rPr>
                <a:t>ресайз</a:t>
              </a:r>
              <a:r>
                <a:rPr lang="ru-RU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, валидация)</a:t>
              </a:r>
            </a:p>
          </p:txBody>
        </p:sp>
        <p:sp>
          <p:nvSpPr>
            <p:cNvPr id="13" name="Прямоугольник: скругленные углы 15">
              <a:extLst>
                <a:ext uri="{FF2B5EF4-FFF2-40B4-BE49-F238E27FC236}">
                  <a16:creationId xmlns:a16="http://schemas.microsoft.com/office/drawing/2014/main" id="{4724DC8D-7F6C-3593-DA60-823B193397AD}"/>
                </a:ext>
              </a:extLst>
            </p:cNvPr>
            <p:cNvSpPr/>
            <p:nvPr/>
          </p:nvSpPr>
          <p:spPr>
            <a:xfrm>
              <a:off x="5438888" y="3839374"/>
              <a:ext cx="3430307" cy="35208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Корзина (</a:t>
              </a:r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CRUD</a:t>
              </a:r>
              <a:r>
                <a:rPr lang="ru-RU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, суммы)</a:t>
              </a:r>
            </a:p>
          </p:txBody>
        </p:sp>
        <p:sp>
          <p:nvSpPr>
            <p:cNvPr id="14" name="Прямоугольник: скругленные углы 17">
              <a:extLst>
                <a:ext uri="{FF2B5EF4-FFF2-40B4-BE49-F238E27FC236}">
                  <a16:creationId xmlns:a16="http://schemas.microsoft.com/office/drawing/2014/main" id="{60363BBE-D5BC-3199-6665-3981E58B3B88}"/>
                </a:ext>
              </a:extLst>
            </p:cNvPr>
            <p:cNvSpPr/>
            <p:nvPr/>
          </p:nvSpPr>
          <p:spPr>
            <a:xfrm>
              <a:off x="5219012" y="4237547"/>
              <a:ext cx="2716449" cy="27700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Чек-аут (мок)</a:t>
              </a:r>
            </a:p>
          </p:txBody>
        </p:sp>
        <p:sp>
          <p:nvSpPr>
            <p:cNvPr id="15" name="Прямоугольник: скругленные углы 18">
              <a:extLst>
                <a:ext uri="{FF2B5EF4-FFF2-40B4-BE49-F238E27FC236}">
                  <a16:creationId xmlns:a16="http://schemas.microsoft.com/office/drawing/2014/main" id="{7EF979A7-0EF1-F926-826E-D97BA7D6F4F8}"/>
                </a:ext>
              </a:extLst>
            </p:cNvPr>
            <p:cNvSpPr/>
            <p:nvPr/>
          </p:nvSpPr>
          <p:spPr>
            <a:xfrm>
              <a:off x="7154443" y="4546793"/>
              <a:ext cx="3234533" cy="32625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err="1">
                  <a:solidFill>
                    <a:schemeClr val="tx1"/>
                  </a:solidFill>
                  <a:cs typeface="Times New Roman" panose="02020603050405020304" pitchFamily="18" charset="0"/>
                </a:rPr>
                <a:t>CreatePayment</a:t>
              </a:r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 + redirect</a:t>
              </a:r>
              <a:endParaRPr lang="ru-RU" sz="1200" dirty="0">
                <a:solidFill>
                  <a:schemeClr val="tx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6" name="Прямоугольник: скругленные углы 19">
              <a:extLst>
                <a:ext uri="{FF2B5EF4-FFF2-40B4-BE49-F238E27FC236}">
                  <a16:creationId xmlns:a16="http://schemas.microsoft.com/office/drawing/2014/main" id="{5ED51A5B-048D-5528-11AE-D3BDB33F5ACD}"/>
                </a:ext>
              </a:extLst>
            </p:cNvPr>
            <p:cNvSpPr/>
            <p:nvPr/>
          </p:nvSpPr>
          <p:spPr>
            <a:xfrm>
              <a:off x="7641247" y="4986062"/>
              <a:ext cx="2747729" cy="32280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Webhook →</a:t>
              </a:r>
              <a:r>
                <a:rPr lang="ru-RU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 статусы</a:t>
              </a:r>
            </a:p>
          </p:txBody>
        </p:sp>
        <p:sp>
          <p:nvSpPr>
            <p:cNvPr id="17" name="Прямоугольник: скругленные углы 20">
              <a:extLst>
                <a:ext uri="{FF2B5EF4-FFF2-40B4-BE49-F238E27FC236}">
                  <a16:creationId xmlns:a16="http://schemas.microsoft.com/office/drawing/2014/main" id="{A3A716BD-5357-0FAC-461B-7E508DF8CCAC}"/>
                </a:ext>
              </a:extLst>
            </p:cNvPr>
            <p:cNvSpPr/>
            <p:nvPr/>
          </p:nvSpPr>
          <p:spPr>
            <a:xfrm>
              <a:off x="8446577" y="5349690"/>
              <a:ext cx="3884796" cy="34858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Идемпотентность, </a:t>
              </a:r>
              <a:r>
                <a:rPr lang="ru-RU" sz="1200" dirty="0" err="1">
                  <a:solidFill>
                    <a:schemeClr val="tx1"/>
                  </a:solidFill>
                  <a:cs typeface="Times New Roman" panose="02020603050405020304" pitchFamily="18" charset="0"/>
                </a:rPr>
                <a:t>ретраи</a:t>
              </a:r>
              <a:r>
                <a:rPr lang="ru-RU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, </a:t>
              </a:r>
              <a:r>
                <a:rPr lang="ru-RU" sz="1200" dirty="0" err="1">
                  <a:solidFill>
                    <a:schemeClr val="tx1"/>
                  </a:solidFill>
                  <a:cs typeface="Times New Roman" panose="02020603050405020304" pitchFamily="18" charset="0"/>
                </a:rPr>
                <a:t>логи</a:t>
              </a:r>
              <a:endParaRPr lang="ru-RU" sz="1200" dirty="0">
                <a:solidFill>
                  <a:schemeClr val="tx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8" name="Прямоугольник: скругленные углы 21">
              <a:extLst>
                <a:ext uri="{FF2B5EF4-FFF2-40B4-BE49-F238E27FC236}">
                  <a16:creationId xmlns:a16="http://schemas.microsoft.com/office/drawing/2014/main" id="{F1E1F2C5-35CC-74C6-33E0-F6042DDCF596}"/>
                </a:ext>
              </a:extLst>
            </p:cNvPr>
            <p:cNvSpPr/>
            <p:nvPr/>
          </p:nvSpPr>
          <p:spPr>
            <a:xfrm>
              <a:off x="9441876" y="5759141"/>
              <a:ext cx="4232188" cy="35988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>
                  <a:solidFill>
                    <a:schemeClr val="accent4">
                      <a:lumMod val="75000"/>
                    </a:schemeClr>
                  </a:solidFill>
                  <a:cs typeface="Times New Roman" panose="02020603050405020304" pitchFamily="18" charset="0"/>
                </a:rPr>
                <a:t>Профиль</a:t>
              </a:r>
              <a:r>
                <a:rPr lang="en-US" sz="1200" b="1" dirty="0">
                  <a:solidFill>
                    <a:schemeClr val="accent4">
                      <a:lumMod val="75000"/>
                    </a:schemeClr>
                  </a:solidFill>
                  <a:cs typeface="Times New Roman" panose="02020603050405020304" pitchFamily="18" charset="0"/>
                </a:rPr>
                <a:t>/</a:t>
              </a:r>
              <a:r>
                <a:rPr lang="ru-RU" sz="1200" b="1" dirty="0">
                  <a:solidFill>
                    <a:schemeClr val="accent4">
                      <a:lumMod val="75000"/>
                    </a:schemeClr>
                  </a:solidFill>
                  <a:cs typeface="Times New Roman" panose="02020603050405020304" pitchFamily="18" charset="0"/>
                </a:rPr>
                <a:t>редактирование</a:t>
              </a:r>
              <a:r>
                <a:rPr lang="en-US" sz="1200" b="1" dirty="0">
                  <a:solidFill>
                    <a:schemeClr val="accent4">
                      <a:lumMod val="75000"/>
                    </a:schemeClr>
                  </a:solidFill>
                  <a:cs typeface="Times New Roman" panose="02020603050405020304" pitchFamily="18" charset="0"/>
                </a:rPr>
                <a:t>/</a:t>
              </a:r>
              <a:r>
                <a:rPr lang="ru-RU" sz="1200" b="1" dirty="0">
                  <a:solidFill>
                    <a:schemeClr val="accent4">
                      <a:lumMod val="75000"/>
                    </a:schemeClr>
                  </a:solidFill>
                  <a:cs typeface="Times New Roman" panose="02020603050405020304" pitchFamily="18" charset="0"/>
                </a:rPr>
                <a:t>аватар</a:t>
              </a:r>
            </a:p>
          </p:txBody>
        </p:sp>
        <p:sp>
          <p:nvSpPr>
            <p:cNvPr id="19" name="Прямоугольник: скругленные углы 22">
              <a:extLst>
                <a:ext uri="{FF2B5EF4-FFF2-40B4-BE49-F238E27FC236}">
                  <a16:creationId xmlns:a16="http://schemas.microsoft.com/office/drawing/2014/main" id="{DFDA10FA-973A-14F5-3ADE-013FD2264A1D}"/>
                </a:ext>
              </a:extLst>
            </p:cNvPr>
            <p:cNvSpPr/>
            <p:nvPr/>
          </p:nvSpPr>
          <p:spPr>
            <a:xfrm>
              <a:off x="9658348" y="6168416"/>
              <a:ext cx="3267561" cy="40144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Модерация объявлений</a:t>
              </a:r>
            </a:p>
          </p:txBody>
        </p:sp>
        <p:sp>
          <p:nvSpPr>
            <p:cNvPr id="20" name="Прямоугольник: скругленные углы 23">
              <a:extLst>
                <a:ext uri="{FF2B5EF4-FFF2-40B4-BE49-F238E27FC236}">
                  <a16:creationId xmlns:a16="http://schemas.microsoft.com/office/drawing/2014/main" id="{C625F800-2EDA-8C7D-B3E3-E1D9AF46F229}"/>
                </a:ext>
              </a:extLst>
            </p:cNvPr>
            <p:cNvSpPr/>
            <p:nvPr/>
          </p:nvSpPr>
          <p:spPr>
            <a:xfrm>
              <a:off x="10020475" y="6600607"/>
              <a:ext cx="4232184" cy="3463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Производительность ( </a:t>
              </a:r>
              <a:r>
                <a:rPr lang="ru-RU" sz="1200" dirty="0" err="1">
                  <a:solidFill>
                    <a:schemeClr val="tx1"/>
                  </a:solidFill>
                  <a:cs typeface="Times New Roman" panose="02020603050405020304" pitchFamily="18" charset="0"/>
                </a:rPr>
                <a:t>индексы,кеш</a:t>
              </a:r>
              <a:r>
                <a:rPr lang="ru-RU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21" name="Прямоугольник: скругленные углы 24">
              <a:extLst>
                <a:ext uri="{FF2B5EF4-FFF2-40B4-BE49-F238E27FC236}">
                  <a16:creationId xmlns:a16="http://schemas.microsoft.com/office/drawing/2014/main" id="{D7F5BEFD-6D73-C8E2-BB1C-9D7D4358C705}"/>
                </a:ext>
              </a:extLst>
            </p:cNvPr>
            <p:cNvSpPr/>
            <p:nvPr/>
          </p:nvSpPr>
          <p:spPr>
            <a:xfrm>
              <a:off x="10241835" y="7046363"/>
              <a:ext cx="2835090" cy="27700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b="1" dirty="0">
                  <a:solidFill>
                    <a:schemeClr val="accent4">
                      <a:lumMod val="75000"/>
                    </a:schemeClr>
                  </a:solidFill>
                  <a:cs typeface="Times New Roman" panose="02020603050405020304" pitchFamily="18" charset="0"/>
                </a:rPr>
                <a:t>Ю</a:t>
              </a:r>
              <a:r>
                <a:rPr lang="en-US" sz="1200" b="1" dirty="0" err="1">
                  <a:solidFill>
                    <a:schemeClr val="accent4">
                      <a:lumMod val="75000"/>
                    </a:schemeClr>
                  </a:solidFill>
                  <a:cs typeface="Times New Roman" panose="02020603050405020304" pitchFamily="18" charset="0"/>
                </a:rPr>
                <a:t>Kassa</a:t>
              </a:r>
              <a:r>
                <a:rPr lang="en-US" sz="1200" b="1" dirty="0">
                  <a:solidFill>
                    <a:schemeClr val="accent4">
                      <a:lumMod val="75000"/>
                    </a:schemeClr>
                  </a:solidFill>
                  <a:cs typeface="Times New Roman" panose="02020603050405020304" pitchFamily="18" charset="0"/>
                </a:rPr>
                <a:t> - PROD</a:t>
              </a:r>
              <a:endParaRPr lang="ru-RU" sz="1200" b="1" dirty="0">
                <a:solidFill>
                  <a:schemeClr val="accent4">
                    <a:lumMod val="75000"/>
                  </a:schemeClr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22" name="Прямоугольник: скругленные углы 25">
              <a:extLst>
                <a:ext uri="{FF2B5EF4-FFF2-40B4-BE49-F238E27FC236}">
                  <a16:creationId xmlns:a16="http://schemas.microsoft.com/office/drawing/2014/main" id="{B3D860B8-C390-558B-DF85-0A0E216B30EF}"/>
                </a:ext>
              </a:extLst>
            </p:cNvPr>
            <p:cNvSpPr/>
            <p:nvPr/>
          </p:nvSpPr>
          <p:spPr>
            <a:xfrm>
              <a:off x="10388974" y="7485029"/>
              <a:ext cx="4232188" cy="277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Мониторинг</a:t>
              </a:r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/</a:t>
              </a:r>
              <a:r>
                <a:rPr lang="ru-RU" sz="1200" dirty="0" err="1">
                  <a:solidFill>
                    <a:schemeClr val="tx1"/>
                  </a:solidFill>
                  <a:cs typeface="Times New Roman" panose="02020603050405020304" pitchFamily="18" charset="0"/>
                </a:rPr>
                <a:t>алерты</a:t>
              </a:r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/</a:t>
              </a:r>
              <a:r>
                <a:rPr lang="ru-RU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логирование</a:t>
              </a:r>
            </a:p>
          </p:txBody>
        </p:sp>
        <p:sp>
          <p:nvSpPr>
            <p:cNvPr id="23" name="Прямоугольник: скругленные углы 26">
              <a:extLst>
                <a:ext uri="{FF2B5EF4-FFF2-40B4-BE49-F238E27FC236}">
                  <a16:creationId xmlns:a16="http://schemas.microsoft.com/office/drawing/2014/main" id="{E61DC4E0-833E-3A91-38BC-82450088C152}"/>
                </a:ext>
              </a:extLst>
            </p:cNvPr>
            <p:cNvSpPr/>
            <p:nvPr/>
          </p:nvSpPr>
          <p:spPr>
            <a:xfrm>
              <a:off x="10502451" y="7923693"/>
              <a:ext cx="4199143" cy="27209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SEO/</a:t>
              </a:r>
              <a:r>
                <a:rPr lang="ru-RU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контент</a:t>
              </a:r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/</a:t>
              </a:r>
              <a:r>
                <a:rPr lang="ru-RU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политики</a:t>
              </a:r>
              <a:r>
                <a:rPr lang="en-US" sz="12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/cookies</a:t>
              </a:r>
              <a:endParaRPr lang="ru-RU" sz="1200" dirty="0">
                <a:solidFill>
                  <a:schemeClr val="tx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818E728-F079-48D8-772C-EDBCBA39B637}"/>
                </a:ext>
              </a:extLst>
            </p:cNvPr>
            <p:cNvSpPr txBox="1"/>
            <p:nvPr/>
          </p:nvSpPr>
          <p:spPr>
            <a:xfrm>
              <a:off x="71436" y="4673098"/>
              <a:ext cx="1266349" cy="548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cs typeface="Times New Roman" panose="02020603050405020304" pitchFamily="18" charset="0"/>
                </a:rPr>
                <a:t>Ю</a:t>
              </a:r>
              <a:r>
                <a:rPr lang="en-US" sz="1400" dirty="0" err="1">
                  <a:cs typeface="Times New Roman" panose="02020603050405020304" pitchFamily="18" charset="0"/>
                </a:rPr>
                <a:t>Kassa</a:t>
              </a:r>
              <a:endParaRPr lang="ru-RU" sz="1400" dirty="0">
                <a:cs typeface="Times New Roman" panose="02020603050405020304" pitchFamily="18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281ABAF-F167-B1F0-A338-90521594DDB9}"/>
                </a:ext>
              </a:extLst>
            </p:cNvPr>
            <p:cNvSpPr txBox="1"/>
            <p:nvPr/>
          </p:nvSpPr>
          <p:spPr>
            <a:xfrm>
              <a:off x="71436" y="6151839"/>
              <a:ext cx="3064143" cy="548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/>
                <a:t>Рост платформы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E29819F-AF6B-36D6-AFC2-D52AB25E9546}"/>
                </a:ext>
              </a:extLst>
            </p:cNvPr>
            <p:cNvSpPr txBox="1"/>
            <p:nvPr/>
          </p:nvSpPr>
          <p:spPr>
            <a:xfrm>
              <a:off x="71437" y="7356184"/>
              <a:ext cx="2251328" cy="548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/>
                <a:t>Релиз </a:t>
              </a:r>
              <a:r>
                <a:rPr lang="en-US" sz="1400" dirty="0"/>
                <a:t>v1</a:t>
              </a:r>
              <a:endParaRPr lang="ru-RU" sz="1400" dirty="0"/>
            </a:p>
          </p:txBody>
        </p:sp>
      </p:grp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5334A8C-D182-DB5F-57F8-B655EE80067C}"/>
              </a:ext>
            </a:extLst>
          </p:cNvPr>
          <p:cNvCxnSpPr>
            <a:cxnSpLocks/>
          </p:cNvCxnSpPr>
          <p:nvPr/>
        </p:nvCxnSpPr>
        <p:spPr>
          <a:xfrm>
            <a:off x="70274" y="655322"/>
            <a:ext cx="0" cy="4314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4F3E464-FB77-078A-51F1-B0D26AFBD26C}"/>
              </a:ext>
            </a:extLst>
          </p:cNvPr>
          <p:cNvCxnSpPr>
            <a:cxnSpLocks/>
          </p:cNvCxnSpPr>
          <p:nvPr/>
        </p:nvCxnSpPr>
        <p:spPr>
          <a:xfrm flipH="1" flipV="1">
            <a:off x="83834" y="4948057"/>
            <a:ext cx="9060167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720A7D62-8FD8-4ADE-3D02-C3CB7FFF0D4F}"/>
              </a:ext>
            </a:extLst>
          </p:cNvPr>
          <p:cNvSpPr txBox="1"/>
          <p:nvPr/>
        </p:nvSpPr>
        <p:spPr>
          <a:xfrm>
            <a:off x="1293526" y="4907243"/>
            <a:ext cx="1226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cs typeface="Times New Roman" panose="02020603050405020304" pitchFamily="18" charset="0"/>
              </a:rPr>
              <a:t>2025-</a:t>
            </a:r>
            <a:r>
              <a:rPr lang="ru-RU" sz="1200" dirty="0">
                <a:cs typeface="Times New Roman" panose="02020603050405020304" pitchFamily="18" charset="0"/>
              </a:rPr>
              <a:t>09-17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F28B21B-5C9E-4A7A-77D9-BE11EB33D533}"/>
              </a:ext>
            </a:extLst>
          </p:cNvPr>
          <p:cNvSpPr txBox="1"/>
          <p:nvPr/>
        </p:nvSpPr>
        <p:spPr>
          <a:xfrm>
            <a:off x="2453907" y="4910366"/>
            <a:ext cx="1226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cs typeface="Times New Roman" panose="02020603050405020304" pitchFamily="18" charset="0"/>
              </a:rPr>
              <a:t>2025-</a:t>
            </a:r>
            <a:r>
              <a:rPr lang="ru-RU" sz="1200" dirty="0">
                <a:cs typeface="Times New Roman" panose="02020603050405020304" pitchFamily="18" charset="0"/>
              </a:rPr>
              <a:t>09-20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1D357B0-1644-AC31-641E-45863D70BD02}"/>
              </a:ext>
            </a:extLst>
          </p:cNvPr>
          <p:cNvSpPr txBox="1"/>
          <p:nvPr/>
        </p:nvSpPr>
        <p:spPr>
          <a:xfrm>
            <a:off x="3529217" y="4913788"/>
            <a:ext cx="1226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cs typeface="Times New Roman" panose="02020603050405020304" pitchFamily="18" charset="0"/>
              </a:rPr>
              <a:t>20</a:t>
            </a:r>
            <a:r>
              <a:rPr lang="ru-RU" sz="1200" dirty="0">
                <a:cs typeface="Times New Roman" panose="02020603050405020304" pitchFamily="18" charset="0"/>
              </a:rPr>
              <a:t>25-10-01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DBDD03F-8AAC-DFE8-C7D8-D31B9BC7E5B2}"/>
              </a:ext>
            </a:extLst>
          </p:cNvPr>
          <p:cNvSpPr txBox="1"/>
          <p:nvPr/>
        </p:nvSpPr>
        <p:spPr>
          <a:xfrm>
            <a:off x="4362452" y="4913788"/>
            <a:ext cx="1226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cs typeface="Times New Roman" panose="02020603050405020304" pitchFamily="18" charset="0"/>
              </a:rPr>
              <a:t>2025-</a:t>
            </a:r>
            <a:r>
              <a:rPr lang="ru-RU" sz="1200" dirty="0">
                <a:cs typeface="Times New Roman" panose="02020603050405020304" pitchFamily="18" charset="0"/>
              </a:rPr>
              <a:t>10-09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40DAA6C-3570-A089-A06B-032BBEA8537D}"/>
              </a:ext>
            </a:extLst>
          </p:cNvPr>
          <p:cNvSpPr txBox="1"/>
          <p:nvPr/>
        </p:nvSpPr>
        <p:spPr>
          <a:xfrm>
            <a:off x="5262183" y="4913788"/>
            <a:ext cx="1226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cs typeface="Times New Roman" panose="02020603050405020304" pitchFamily="18" charset="0"/>
              </a:rPr>
              <a:t>2025-</a:t>
            </a:r>
            <a:r>
              <a:rPr lang="ru-RU" sz="1200" dirty="0">
                <a:cs typeface="Times New Roman" panose="02020603050405020304" pitchFamily="18" charset="0"/>
              </a:rPr>
              <a:t>10-16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3D13A13-427F-92B0-87B9-15A372F1D797}"/>
              </a:ext>
            </a:extLst>
          </p:cNvPr>
          <p:cNvSpPr txBox="1"/>
          <p:nvPr/>
        </p:nvSpPr>
        <p:spPr>
          <a:xfrm>
            <a:off x="6121712" y="4913788"/>
            <a:ext cx="1226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cs typeface="Times New Roman" panose="02020603050405020304" pitchFamily="18" charset="0"/>
              </a:rPr>
              <a:t>2025-10</a:t>
            </a:r>
            <a:r>
              <a:rPr lang="ru-RU" sz="1200" dirty="0">
                <a:cs typeface="Times New Roman" panose="02020603050405020304" pitchFamily="18" charset="0"/>
              </a:rPr>
              <a:t>-25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A6FD740-59EA-78DF-1D0C-A07F4C360666}"/>
              </a:ext>
            </a:extLst>
          </p:cNvPr>
          <p:cNvSpPr txBox="1"/>
          <p:nvPr/>
        </p:nvSpPr>
        <p:spPr>
          <a:xfrm>
            <a:off x="8202427" y="4913788"/>
            <a:ext cx="1226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cs typeface="Times New Roman" panose="02020603050405020304" pitchFamily="18" charset="0"/>
              </a:rPr>
              <a:t>2025-1</a:t>
            </a:r>
            <a:r>
              <a:rPr lang="ru-RU" sz="1200" dirty="0">
                <a:cs typeface="Times New Roman" panose="02020603050405020304" pitchFamily="18" charset="0"/>
              </a:rPr>
              <a:t>0-31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A24C230-CE9E-6856-F9BC-A1BE60CD0F95}"/>
              </a:ext>
            </a:extLst>
          </p:cNvPr>
          <p:cNvSpPr txBox="1"/>
          <p:nvPr/>
        </p:nvSpPr>
        <p:spPr>
          <a:xfrm>
            <a:off x="7162070" y="4913788"/>
            <a:ext cx="1226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cs typeface="Times New Roman" panose="02020603050405020304" pitchFamily="18" charset="0"/>
              </a:rPr>
              <a:t>2025-10-</a:t>
            </a:r>
            <a:r>
              <a:rPr lang="ru-RU" sz="1200" dirty="0">
                <a:cs typeface="Times New Roman" panose="02020603050405020304" pitchFamily="18" charset="0"/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4037946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D14965-7A75-53C9-FDF1-AE5CD1123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B8CC52F-01A6-C510-ED7F-99A2540DE3C5}"/>
              </a:ext>
            </a:extLst>
          </p:cNvPr>
          <p:cNvCxnSpPr>
            <a:cxnSpLocks/>
          </p:cNvCxnSpPr>
          <p:nvPr/>
        </p:nvCxnSpPr>
        <p:spPr>
          <a:xfrm>
            <a:off x="7630025" y="605744"/>
            <a:ext cx="0" cy="4314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84A7384-B8ED-E8C2-ED1B-95DC6F14ABDA}"/>
              </a:ext>
            </a:extLst>
          </p:cNvPr>
          <p:cNvCxnSpPr>
            <a:cxnSpLocks/>
          </p:cNvCxnSpPr>
          <p:nvPr/>
        </p:nvCxnSpPr>
        <p:spPr>
          <a:xfrm>
            <a:off x="8670382" y="605744"/>
            <a:ext cx="0" cy="4314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80B632B-23E2-4CFD-878C-5AF6B0EFE6F3}"/>
              </a:ext>
            </a:extLst>
          </p:cNvPr>
          <p:cNvCxnSpPr>
            <a:cxnSpLocks/>
          </p:cNvCxnSpPr>
          <p:nvPr/>
        </p:nvCxnSpPr>
        <p:spPr>
          <a:xfrm>
            <a:off x="6589667" y="605744"/>
            <a:ext cx="0" cy="4314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B70FBC5-DA4E-4BC6-1980-AEAE2CD45DAD}"/>
              </a:ext>
            </a:extLst>
          </p:cNvPr>
          <p:cNvCxnSpPr>
            <a:cxnSpLocks/>
          </p:cNvCxnSpPr>
          <p:nvPr/>
        </p:nvCxnSpPr>
        <p:spPr>
          <a:xfrm>
            <a:off x="5730138" y="605744"/>
            <a:ext cx="0" cy="4314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62B65CD-459C-6967-ABFA-66E813F51E11}"/>
              </a:ext>
            </a:extLst>
          </p:cNvPr>
          <p:cNvCxnSpPr>
            <a:cxnSpLocks/>
          </p:cNvCxnSpPr>
          <p:nvPr/>
        </p:nvCxnSpPr>
        <p:spPr>
          <a:xfrm>
            <a:off x="4830407" y="605744"/>
            <a:ext cx="0" cy="4314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3ADB97D-6C0B-3DDD-1101-12A27B3F16D0}"/>
              </a:ext>
            </a:extLst>
          </p:cNvPr>
          <p:cNvCxnSpPr>
            <a:cxnSpLocks/>
          </p:cNvCxnSpPr>
          <p:nvPr/>
        </p:nvCxnSpPr>
        <p:spPr>
          <a:xfrm>
            <a:off x="3997172" y="605744"/>
            <a:ext cx="0" cy="4314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2173AA7F-99F0-3E27-6AB5-07B7FBB01CE6}"/>
              </a:ext>
            </a:extLst>
          </p:cNvPr>
          <p:cNvCxnSpPr>
            <a:cxnSpLocks/>
          </p:cNvCxnSpPr>
          <p:nvPr/>
        </p:nvCxnSpPr>
        <p:spPr>
          <a:xfrm>
            <a:off x="2921862" y="602322"/>
            <a:ext cx="0" cy="4314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0EA1768-614B-0BC2-DDD4-42EC6FAE1B4B}"/>
              </a:ext>
            </a:extLst>
          </p:cNvPr>
          <p:cNvCxnSpPr>
            <a:cxnSpLocks/>
          </p:cNvCxnSpPr>
          <p:nvPr/>
        </p:nvCxnSpPr>
        <p:spPr>
          <a:xfrm>
            <a:off x="1761481" y="599199"/>
            <a:ext cx="0" cy="4314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11">
            <a:extLst>
              <a:ext uri="{FF2B5EF4-FFF2-40B4-BE49-F238E27FC236}">
                <a16:creationId xmlns:a16="http://schemas.microsoft.com/office/drawing/2014/main" id="{18788A19-F011-A6FA-2830-EAFC0D7777FA}"/>
              </a:ext>
            </a:extLst>
          </p:cNvPr>
          <p:cNvSpPr/>
          <p:nvPr/>
        </p:nvSpPr>
        <p:spPr>
          <a:xfrm>
            <a:off x="174625" y="128111"/>
            <a:ext cx="8664575" cy="41865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27" normalizeH="0" baseline="0" noProof="0" dirty="0">
                <a:ln>
                  <a:noFill/>
                </a:ln>
                <a:solidFill>
                  <a:srgbClr val="2569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ДОРОЖНАЯ КАРТА ПРОЕКТА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181CF25-E678-DFA1-8C52-BA2FE966002C}"/>
              </a:ext>
            </a:extLst>
          </p:cNvPr>
          <p:cNvGrpSpPr/>
          <p:nvPr/>
        </p:nvGrpSpPr>
        <p:grpSpPr>
          <a:xfrm>
            <a:off x="121920" y="808744"/>
            <a:ext cx="8900160" cy="3974573"/>
            <a:chOff x="76426" y="1388637"/>
            <a:chExt cx="13887738" cy="6376709"/>
          </a:xfrm>
        </p:grpSpPr>
        <p:sp>
          <p:nvSpPr>
            <p:cNvPr id="3" name="Прямоугольник: скругленные углы 4">
              <a:extLst>
                <a:ext uri="{FF2B5EF4-FFF2-40B4-BE49-F238E27FC236}">
                  <a16:creationId xmlns:a16="http://schemas.microsoft.com/office/drawing/2014/main" id="{F5EFF7FD-5510-FF54-E442-C8E331E3CE39}"/>
                </a:ext>
              </a:extLst>
            </p:cNvPr>
            <p:cNvSpPr/>
            <p:nvPr/>
          </p:nvSpPr>
          <p:spPr>
            <a:xfrm>
              <a:off x="934154" y="1388637"/>
              <a:ext cx="3895021" cy="30982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Регистрация</a:t>
              </a:r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/</a:t>
              </a:r>
              <a:r>
                <a:rPr lang="ru-RU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р</a:t>
              </a:r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/</a:t>
              </a:r>
              <a:r>
                <a:rPr lang="ru-RU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с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BB834BE-A319-CA2B-53CC-C62BCBE1D73F}"/>
                </a:ext>
              </a:extLst>
            </p:cNvPr>
            <p:cNvSpPr txBox="1"/>
            <p:nvPr/>
          </p:nvSpPr>
          <p:spPr>
            <a:xfrm>
              <a:off x="76426" y="1737035"/>
              <a:ext cx="1822597" cy="839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cs typeface="Times New Roman" panose="02020603050405020304" pitchFamily="18" charset="0"/>
                </a:rPr>
                <a:t>Юрлицо</a:t>
              </a:r>
              <a:r>
                <a:rPr lang="en-US" sz="1400" dirty="0">
                  <a:cs typeface="Times New Roman" panose="02020603050405020304" pitchFamily="18" charset="0"/>
                </a:rPr>
                <a:t>/ </a:t>
              </a:r>
              <a:r>
                <a:rPr lang="ru-RU" sz="1400" dirty="0">
                  <a:cs typeface="Times New Roman" panose="02020603050405020304" pitchFamily="18" charset="0"/>
                </a:rPr>
                <a:t>Комплаенс</a:t>
              </a:r>
            </a:p>
          </p:txBody>
        </p:sp>
        <p:sp>
          <p:nvSpPr>
            <p:cNvPr id="5" name="Прямоугольник: скругленные углы 6">
              <a:extLst>
                <a:ext uri="{FF2B5EF4-FFF2-40B4-BE49-F238E27FC236}">
                  <a16:creationId xmlns:a16="http://schemas.microsoft.com/office/drawing/2014/main" id="{A99C23AE-E81F-43E5-2D06-8BF2391DE33C}"/>
                </a:ext>
              </a:extLst>
            </p:cNvPr>
            <p:cNvSpPr/>
            <p:nvPr/>
          </p:nvSpPr>
          <p:spPr>
            <a:xfrm>
              <a:off x="1979610" y="1765768"/>
              <a:ext cx="3816987" cy="32215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Оферта</a:t>
              </a:r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/Privacy/</a:t>
              </a:r>
              <a:r>
                <a:rPr lang="ru-RU" sz="1400" dirty="0" err="1">
                  <a:solidFill>
                    <a:schemeClr val="tx1"/>
                  </a:solidFill>
                  <a:cs typeface="Times New Roman" panose="02020603050405020304" pitchFamily="18" charset="0"/>
                </a:rPr>
                <a:t>ПДн</a:t>
              </a:r>
              <a:endParaRPr lang="ru-RU" sz="1400" dirty="0">
                <a:solidFill>
                  <a:schemeClr val="tx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6" name="Прямоугольник: скругленные углы 7">
              <a:extLst>
                <a:ext uri="{FF2B5EF4-FFF2-40B4-BE49-F238E27FC236}">
                  <a16:creationId xmlns:a16="http://schemas.microsoft.com/office/drawing/2014/main" id="{D1D76DF0-B5A3-A4C8-77C4-633215FCF273}"/>
                </a:ext>
              </a:extLst>
            </p:cNvPr>
            <p:cNvSpPr/>
            <p:nvPr/>
          </p:nvSpPr>
          <p:spPr>
            <a:xfrm>
              <a:off x="2782004" y="2142901"/>
              <a:ext cx="4051831" cy="29974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Эквайринг (</a:t>
              </a:r>
              <a:r>
                <a:rPr lang="en-US" sz="1400" dirty="0" err="1">
                  <a:solidFill>
                    <a:schemeClr val="tx1"/>
                  </a:solidFill>
                  <a:cs typeface="Times New Roman" panose="02020603050405020304" pitchFamily="18" charset="0"/>
                </a:rPr>
                <a:t>sandbox→prod</a:t>
              </a:r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) </a:t>
              </a:r>
              <a:endParaRPr lang="ru-RU" sz="1400" dirty="0">
                <a:solidFill>
                  <a:schemeClr val="tx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8" name="Прямоугольник: скругленные углы 8">
              <a:extLst>
                <a:ext uri="{FF2B5EF4-FFF2-40B4-BE49-F238E27FC236}">
                  <a16:creationId xmlns:a16="http://schemas.microsoft.com/office/drawing/2014/main" id="{F3D9C209-AAEC-9A81-C81A-9CD9AC53C15D}"/>
                </a:ext>
              </a:extLst>
            </p:cNvPr>
            <p:cNvSpPr/>
            <p:nvPr/>
          </p:nvSpPr>
          <p:spPr>
            <a:xfrm>
              <a:off x="2922824" y="2497444"/>
              <a:ext cx="3483244" cy="34785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Ценность</a:t>
              </a:r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/</a:t>
              </a:r>
              <a:r>
                <a:rPr lang="ru-RU" sz="1400" dirty="0" err="1">
                  <a:solidFill>
                    <a:schemeClr val="tx1"/>
                  </a:solidFill>
                  <a:cs typeface="Times New Roman" panose="02020603050405020304" pitchFamily="18" charset="0"/>
                </a:rPr>
                <a:t>спека</a:t>
              </a:r>
              <a:r>
                <a:rPr lang="ru-RU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MVP</a:t>
              </a:r>
              <a:endParaRPr lang="ru-RU" sz="1400" dirty="0">
                <a:solidFill>
                  <a:schemeClr val="tx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9" name="Прямоугольник: скругленные углы 9">
              <a:extLst>
                <a:ext uri="{FF2B5EF4-FFF2-40B4-BE49-F238E27FC236}">
                  <a16:creationId xmlns:a16="http://schemas.microsoft.com/office/drawing/2014/main" id="{5BB073E5-9674-5CDF-243F-E904922CD201}"/>
                </a:ext>
              </a:extLst>
            </p:cNvPr>
            <p:cNvSpPr/>
            <p:nvPr/>
          </p:nvSpPr>
          <p:spPr>
            <a:xfrm>
              <a:off x="4020407" y="2895273"/>
              <a:ext cx="3619168" cy="2947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Лоты 20-50</a:t>
              </a:r>
            </a:p>
          </p:txBody>
        </p:sp>
        <p:sp>
          <p:nvSpPr>
            <p:cNvPr id="10" name="Прямоугольник: скругленные углы 10">
              <a:extLst>
                <a:ext uri="{FF2B5EF4-FFF2-40B4-BE49-F238E27FC236}">
                  <a16:creationId xmlns:a16="http://schemas.microsoft.com/office/drawing/2014/main" id="{2062E067-DCDB-963F-F58B-9C55710E0078}"/>
                </a:ext>
              </a:extLst>
            </p:cNvPr>
            <p:cNvSpPr/>
            <p:nvPr/>
          </p:nvSpPr>
          <p:spPr>
            <a:xfrm>
              <a:off x="4234214" y="3276499"/>
              <a:ext cx="2599621" cy="30982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Тарифы</a:t>
              </a:r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/</a:t>
              </a:r>
              <a:r>
                <a:rPr lang="ru-RU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возвраты</a:t>
              </a:r>
            </a:p>
          </p:txBody>
        </p:sp>
        <p:sp>
          <p:nvSpPr>
            <p:cNvPr id="11" name="Прямоугольник: скругленные углы 11">
              <a:extLst>
                <a:ext uri="{FF2B5EF4-FFF2-40B4-BE49-F238E27FC236}">
                  <a16:creationId xmlns:a16="http://schemas.microsoft.com/office/drawing/2014/main" id="{1F87876A-E86E-50C0-2552-3377FD792778}"/>
                </a:ext>
              </a:extLst>
            </p:cNvPr>
            <p:cNvSpPr/>
            <p:nvPr/>
          </p:nvSpPr>
          <p:spPr>
            <a:xfrm>
              <a:off x="3656393" y="3647645"/>
              <a:ext cx="2599621" cy="30982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 err="1">
                  <a:solidFill>
                    <a:schemeClr val="tx1"/>
                  </a:solidFill>
                  <a:cs typeface="Times New Roman" panose="02020603050405020304" pitchFamily="18" charset="0"/>
                </a:rPr>
                <a:t>Лендинг</a:t>
              </a:r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/FAQ</a:t>
              </a:r>
              <a:endParaRPr lang="ru-RU" sz="1400" dirty="0">
                <a:solidFill>
                  <a:schemeClr val="tx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2" name="Прямоугольник: скругленные углы 12">
              <a:extLst>
                <a:ext uri="{FF2B5EF4-FFF2-40B4-BE49-F238E27FC236}">
                  <a16:creationId xmlns:a16="http://schemas.microsoft.com/office/drawing/2014/main" id="{F56600C6-CC1C-7B71-B8E3-67E35B288DE0}"/>
                </a:ext>
              </a:extLst>
            </p:cNvPr>
            <p:cNvSpPr/>
            <p:nvPr/>
          </p:nvSpPr>
          <p:spPr>
            <a:xfrm>
              <a:off x="4675693" y="4028871"/>
              <a:ext cx="3849181" cy="30982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SEO/</a:t>
              </a:r>
              <a:r>
                <a:rPr lang="ru-RU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контент-план</a:t>
              </a:r>
            </a:p>
          </p:txBody>
        </p:sp>
        <p:sp>
          <p:nvSpPr>
            <p:cNvPr id="13" name="Прямоугольник: скругленные углы 13">
              <a:extLst>
                <a:ext uri="{FF2B5EF4-FFF2-40B4-BE49-F238E27FC236}">
                  <a16:creationId xmlns:a16="http://schemas.microsoft.com/office/drawing/2014/main" id="{01765EFD-ECAA-21E3-4EA7-0A6D44453A55}"/>
                </a:ext>
              </a:extLst>
            </p:cNvPr>
            <p:cNvSpPr/>
            <p:nvPr/>
          </p:nvSpPr>
          <p:spPr>
            <a:xfrm>
              <a:off x="5534024" y="4410097"/>
              <a:ext cx="3962401" cy="30982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Тест кампаний (2-3)</a:t>
              </a:r>
            </a:p>
          </p:txBody>
        </p:sp>
        <p:sp>
          <p:nvSpPr>
            <p:cNvPr id="14" name="Прямоугольник: скругленные углы 14">
              <a:extLst>
                <a:ext uri="{FF2B5EF4-FFF2-40B4-BE49-F238E27FC236}">
                  <a16:creationId xmlns:a16="http://schemas.microsoft.com/office/drawing/2014/main" id="{B7A2CD64-817A-3554-EF0C-5728C501EFE1}"/>
                </a:ext>
              </a:extLst>
            </p:cNvPr>
            <p:cNvSpPr/>
            <p:nvPr/>
          </p:nvSpPr>
          <p:spPr>
            <a:xfrm>
              <a:off x="7515223" y="4791323"/>
              <a:ext cx="3324453" cy="305443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Партнёрства</a:t>
              </a:r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/</a:t>
              </a:r>
              <a:r>
                <a:rPr lang="ru-RU" sz="1400" dirty="0" err="1">
                  <a:solidFill>
                    <a:schemeClr val="tx1"/>
                  </a:solidFill>
                  <a:cs typeface="Times New Roman" panose="02020603050405020304" pitchFamily="18" charset="0"/>
                </a:rPr>
                <a:t>рефералка</a:t>
              </a:r>
              <a:endParaRPr lang="ru-RU" sz="1400" dirty="0">
                <a:solidFill>
                  <a:schemeClr val="tx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5" name="Прямоугольник: скругленные углы 15">
              <a:extLst>
                <a:ext uri="{FF2B5EF4-FFF2-40B4-BE49-F238E27FC236}">
                  <a16:creationId xmlns:a16="http://schemas.microsoft.com/office/drawing/2014/main" id="{A88949AA-9B5E-69C8-08BA-E29922099906}"/>
                </a:ext>
              </a:extLst>
            </p:cNvPr>
            <p:cNvSpPr/>
            <p:nvPr/>
          </p:nvSpPr>
          <p:spPr>
            <a:xfrm>
              <a:off x="5534023" y="5172550"/>
              <a:ext cx="3472924" cy="29546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SLA/</a:t>
              </a:r>
              <a:r>
                <a:rPr lang="ru-RU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макросы поддержки</a:t>
              </a:r>
            </a:p>
          </p:txBody>
        </p:sp>
        <p:sp>
          <p:nvSpPr>
            <p:cNvPr id="16" name="Прямоугольник: скругленные углы 16">
              <a:extLst>
                <a:ext uri="{FF2B5EF4-FFF2-40B4-BE49-F238E27FC236}">
                  <a16:creationId xmlns:a16="http://schemas.microsoft.com/office/drawing/2014/main" id="{336B0CC8-9B42-513B-5C03-77FD91F7BCD4}"/>
                </a:ext>
              </a:extLst>
            </p:cNvPr>
            <p:cNvSpPr/>
            <p:nvPr/>
          </p:nvSpPr>
          <p:spPr>
            <a:xfrm>
              <a:off x="6256013" y="5553775"/>
              <a:ext cx="3472924" cy="30777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Модерация</a:t>
              </a:r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/</a:t>
              </a:r>
              <a:r>
                <a:rPr lang="ru-RU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жалобы</a:t>
              </a:r>
            </a:p>
          </p:txBody>
        </p:sp>
        <p:sp>
          <p:nvSpPr>
            <p:cNvPr id="17" name="Прямоугольник: скругленные углы 17">
              <a:extLst>
                <a:ext uri="{FF2B5EF4-FFF2-40B4-BE49-F238E27FC236}">
                  <a16:creationId xmlns:a16="http://schemas.microsoft.com/office/drawing/2014/main" id="{C4FD8469-47CD-D807-FA24-AE493ACDE55C}"/>
                </a:ext>
              </a:extLst>
            </p:cNvPr>
            <p:cNvSpPr/>
            <p:nvPr/>
          </p:nvSpPr>
          <p:spPr>
            <a:xfrm>
              <a:off x="7049204" y="5935000"/>
              <a:ext cx="3883953" cy="29694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KYC/</a:t>
              </a:r>
              <a:r>
                <a:rPr lang="ru-RU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договоры поставщиков</a:t>
              </a:r>
            </a:p>
          </p:txBody>
        </p:sp>
        <p:sp>
          <p:nvSpPr>
            <p:cNvPr id="18" name="Прямоугольник: скругленные углы 18">
              <a:extLst>
                <a:ext uri="{FF2B5EF4-FFF2-40B4-BE49-F238E27FC236}">
                  <a16:creationId xmlns:a16="http://schemas.microsoft.com/office/drawing/2014/main" id="{898F87C4-9F25-496B-7B59-0608E985E195}"/>
                </a:ext>
              </a:extLst>
            </p:cNvPr>
            <p:cNvSpPr/>
            <p:nvPr/>
          </p:nvSpPr>
          <p:spPr>
            <a:xfrm>
              <a:off x="7830606" y="6316227"/>
              <a:ext cx="3713694" cy="30982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Возвраты</a:t>
              </a:r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/</a:t>
              </a:r>
              <a:r>
                <a:rPr lang="ru-RU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документы</a:t>
              </a:r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 </a:t>
              </a:r>
              <a:endParaRPr lang="ru-RU" sz="1400" dirty="0">
                <a:solidFill>
                  <a:schemeClr val="tx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9" name="Прямоугольник: скругленные углы 19">
              <a:extLst>
                <a:ext uri="{FF2B5EF4-FFF2-40B4-BE49-F238E27FC236}">
                  <a16:creationId xmlns:a16="http://schemas.microsoft.com/office/drawing/2014/main" id="{1ABB5F50-6370-CE37-C26B-69516ECB1577}"/>
                </a:ext>
              </a:extLst>
            </p:cNvPr>
            <p:cNvSpPr/>
            <p:nvPr/>
          </p:nvSpPr>
          <p:spPr>
            <a:xfrm>
              <a:off x="7830607" y="6701831"/>
              <a:ext cx="3269013" cy="30777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Soft-launch </a:t>
              </a:r>
              <a:r>
                <a:rPr lang="ru-RU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регионы</a:t>
              </a:r>
            </a:p>
          </p:txBody>
        </p:sp>
        <p:sp>
          <p:nvSpPr>
            <p:cNvPr id="20" name="Прямоугольник: скругленные углы 20">
              <a:extLst>
                <a:ext uri="{FF2B5EF4-FFF2-40B4-BE49-F238E27FC236}">
                  <a16:creationId xmlns:a16="http://schemas.microsoft.com/office/drawing/2014/main" id="{2BB280A5-591F-F424-B74E-ACD3DBC8684E}"/>
                </a:ext>
              </a:extLst>
            </p:cNvPr>
            <p:cNvSpPr/>
            <p:nvPr/>
          </p:nvSpPr>
          <p:spPr>
            <a:xfrm>
              <a:off x="9486900" y="7078678"/>
              <a:ext cx="3269013" cy="30777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Первый платёж в </a:t>
              </a:r>
              <a:r>
                <a:rPr lang="ru-RU" sz="1400" dirty="0" err="1">
                  <a:solidFill>
                    <a:schemeClr val="tx1"/>
                  </a:solidFill>
                  <a:cs typeface="Times New Roman" panose="02020603050405020304" pitchFamily="18" charset="0"/>
                </a:rPr>
                <a:t>проде</a:t>
              </a:r>
              <a:endParaRPr lang="ru-RU" sz="1400" dirty="0">
                <a:solidFill>
                  <a:schemeClr val="tx1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21" name="Прямоугольник: скругленные углы 21">
              <a:extLst>
                <a:ext uri="{FF2B5EF4-FFF2-40B4-BE49-F238E27FC236}">
                  <a16:creationId xmlns:a16="http://schemas.microsoft.com/office/drawing/2014/main" id="{C84F0F15-9672-6B18-44D4-B38BF78F65E7}"/>
                </a:ext>
              </a:extLst>
            </p:cNvPr>
            <p:cNvSpPr/>
            <p:nvPr/>
          </p:nvSpPr>
          <p:spPr>
            <a:xfrm>
              <a:off x="10459190" y="7455525"/>
              <a:ext cx="3504974" cy="30982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solidFill>
                    <a:schemeClr val="tx1"/>
                  </a:solidFill>
                  <a:cs typeface="Times New Roman" panose="02020603050405020304" pitchFamily="18" charset="0"/>
                </a:rPr>
                <a:t>Еженедельные улучшения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B74CD88-9DED-FA24-E1CD-04EAECE97F47}"/>
                </a:ext>
              </a:extLst>
            </p:cNvPr>
            <p:cNvSpPr txBox="1"/>
            <p:nvPr/>
          </p:nvSpPr>
          <p:spPr>
            <a:xfrm>
              <a:off x="76426" y="2616853"/>
              <a:ext cx="2256722" cy="4937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cs typeface="Times New Roman" panose="02020603050405020304" pitchFamily="18" charset="0"/>
                </a:rPr>
                <a:t>MVP/</a:t>
              </a:r>
              <a:r>
                <a:rPr lang="ru-RU" sz="1400" dirty="0">
                  <a:cs typeface="Times New Roman" panose="02020603050405020304" pitchFamily="18" charset="0"/>
                </a:rPr>
                <a:t>Контент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923AEB6-3C36-EB3B-C835-5EA4B9A35D56}"/>
                </a:ext>
              </a:extLst>
            </p:cNvPr>
            <p:cNvSpPr txBox="1"/>
            <p:nvPr/>
          </p:nvSpPr>
          <p:spPr>
            <a:xfrm>
              <a:off x="76426" y="4052594"/>
              <a:ext cx="2560667" cy="4937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cs typeface="Times New Roman" panose="02020603050405020304" pitchFamily="18" charset="0"/>
                </a:rPr>
                <a:t>Маркетинг</a:t>
              </a:r>
              <a:r>
                <a:rPr lang="en-US" sz="1400" dirty="0">
                  <a:cs typeface="Times New Roman" panose="02020603050405020304" pitchFamily="18" charset="0"/>
                </a:rPr>
                <a:t>/</a:t>
              </a:r>
              <a:r>
                <a:rPr lang="ru-RU" sz="1400" dirty="0">
                  <a:cs typeface="Times New Roman" panose="02020603050405020304" pitchFamily="18" charset="0"/>
                </a:rPr>
                <a:t>Выход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408D8C2-8531-ABF0-D330-769603F3B2D4}"/>
                </a:ext>
              </a:extLst>
            </p:cNvPr>
            <p:cNvSpPr txBox="1"/>
            <p:nvPr/>
          </p:nvSpPr>
          <p:spPr>
            <a:xfrm>
              <a:off x="76426" y="5575583"/>
              <a:ext cx="15151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cs typeface="Times New Roman" panose="02020603050405020304" pitchFamily="18" charset="0"/>
                </a:rPr>
                <a:t>Операции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2644DD1-541C-EC52-D2A4-BE2C30069202}"/>
                </a:ext>
              </a:extLst>
            </p:cNvPr>
            <p:cNvSpPr txBox="1"/>
            <p:nvPr/>
          </p:nvSpPr>
          <p:spPr>
            <a:xfrm>
              <a:off x="76426" y="6770241"/>
              <a:ext cx="2700063" cy="4937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>
                  <a:cs typeface="Times New Roman" panose="02020603050405020304" pitchFamily="18" charset="0"/>
                </a:rPr>
                <a:t>Запуск</a:t>
              </a:r>
              <a:r>
                <a:rPr lang="en-US" sz="1400" dirty="0">
                  <a:cs typeface="Times New Roman" panose="02020603050405020304" pitchFamily="18" charset="0"/>
                </a:rPr>
                <a:t>/</a:t>
              </a:r>
              <a:r>
                <a:rPr lang="ru-RU" sz="1400" dirty="0">
                  <a:cs typeface="Times New Roman" panose="02020603050405020304" pitchFamily="18" charset="0"/>
                </a:rPr>
                <a:t>Интеграции</a:t>
              </a:r>
            </a:p>
          </p:txBody>
        </p: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5845A72-A236-64AC-B5E7-DC4E79DFEDAF}"/>
              </a:ext>
            </a:extLst>
          </p:cNvPr>
          <p:cNvCxnSpPr>
            <a:cxnSpLocks/>
          </p:cNvCxnSpPr>
          <p:nvPr/>
        </p:nvCxnSpPr>
        <p:spPr>
          <a:xfrm>
            <a:off x="70274" y="655322"/>
            <a:ext cx="0" cy="4314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312CAE6-ED81-2D25-7F72-6A0CB9F5CCE6}"/>
              </a:ext>
            </a:extLst>
          </p:cNvPr>
          <p:cNvCxnSpPr>
            <a:cxnSpLocks/>
          </p:cNvCxnSpPr>
          <p:nvPr/>
        </p:nvCxnSpPr>
        <p:spPr>
          <a:xfrm flipH="1" flipV="1">
            <a:off x="83834" y="4948057"/>
            <a:ext cx="9060167" cy="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D0002C52-3EE1-90EC-6026-DE1F8D7D0013}"/>
              </a:ext>
            </a:extLst>
          </p:cNvPr>
          <p:cNvSpPr txBox="1"/>
          <p:nvPr/>
        </p:nvSpPr>
        <p:spPr>
          <a:xfrm>
            <a:off x="1293526" y="4907243"/>
            <a:ext cx="1226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cs typeface="Times New Roman" panose="02020603050405020304" pitchFamily="18" charset="0"/>
              </a:rPr>
              <a:t>2025-10-</a:t>
            </a:r>
            <a:r>
              <a:rPr lang="ru-RU" sz="1200" dirty="0"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F555E1C-CA2F-048D-530C-BF14113D3244}"/>
              </a:ext>
            </a:extLst>
          </p:cNvPr>
          <p:cNvSpPr txBox="1"/>
          <p:nvPr/>
        </p:nvSpPr>
        <p:spPr>
          <a:xfrm>
            <a:off x="2453907" y="4910366"/>
            <a:ext cx="1226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cs typeface="Times New Roman" panose="02020603050405020304" pitchFamily="18" charset="0"/>
              </a:rPr>
              <a:t>2025-10-2</a:t>
            </a:r>
            <a:r>
              <a:rPr lang="ru-RU" sz="1200" dirty="0"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2B06CC9-D171-212F-B4C6-CFA66A3A2156}"/>
              </a:ext>
            </a:extLst>
          </p:cNvPr>
          <p:cNvSpPr txBox="1"/>
          <p:nvPr/>
        </p:nvSpPr>
        <p:spPr>
          <a:xfrm>
            <a:off x="3529217" y="4913788"/>
            <a:ext cx="1226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cs typeface="Times New Roman" panose="02020603050405020304" pitchFamily="18" charset="0"/>
              </a:rPr>
              <a:t>2025-1</a:t>
            </a:r>
            <a:r>
              <a:rPr lang="ru-RU" sz="1200" dirty="0">
                <a:cs typeface="Times New Roman" panose="02020603050405020304" pitchFamily="18" charset="0"/>
              </a:rPr>
              <a:t>0-29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A948E23-D32A-2A35-E0BA-37A0C2A18691}"/>
              </a:ext>
            </a:extLst>
          </p:cNvPr>
          <p:cNvSpPr txBox="1"/>
          <p:nvPr/>
        </p:nvSpPr>
        <p:spPr>
          <a:xfrm>
            <a:off x="4362452" y="4913788"/>
            <a:ext cx="1226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cs typeface="Times New Roman" panose="02020603050405020304" pitchFamily="18" charset="0"/>
              </a:rPr>
              <a:t>2025-11-</a:t>
            </a:r>
            <a:r>
              <a:rPr lang="ru-RU" sz="1200" dirty="0">
                <a:cs typeface="Times New Roman" panose="02020603050405020304" pitchFamily="18" charset="0"/>
              </a:rPr>
              <a:t>06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6DA2E7B-1F70-6EA8-BB9F-A5E2B2278EF5}"/>
              </a:ext>
            </a:extLst>
          </p:cNvPr>
          <p:cNvSpPr txBox="1"/>
          <p:nvPr/>
        </p:nvSpPr>
        <p:spPr>
          <a:xfrm>
            <a:off x="5262183" y="4913788"/>
            <a:ext cx="1226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cs typeface="Times New Roman" panose="02020603050405020304" pitchFamily="18" charset="0"/>
              </a:rPr>
              <a:t>2025-11-</a:t>
            </a:r>
            <a:r>
              <a:rPr lang="ru-RU" sz="1200" dirty="0"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DBF0C76-0104-04D1-B447-9D216EA664E3}"/>
              </a:ext>
            </a:extLst>
          </p:cNvPr>
          <p:cNvSpPr txBox="1"/>
          <p:nvPr/>
        </p:nvSpPr>
        <p:spPr>
          <a:xfrm>
            <a:off x="6121712" y="4913788"/>
            <a:ext cx="1226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cs typeface="Times New Roman" panose="02020603050405020304" pitchFamily="18" charset="0"/>
              </a:rPr>
              <a:t>2025-11-</a:t>
            </a:r>
            <a:r>
              <a:rPr lang="ru-RU" sz="1200" dirty="0">
                <a:cs typeface="Times New Roman" panose="02020603050405020304" pitchFamily="18" charset="0"/>
              </a:rPr>
              <a:t>20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C171082-0955-828B-86FA-92C4EF284790}"/>
              </a:ext>
            </a:extLst>
          </p:cNvPr>
          <p:cNvSpPr txBox="1"/>
          <p:nvPr/>
        </p:nvSpPr>
        <p:spPr>
          <a:xfrm>
            <a:off x="8202427" y="4913788"/>
            <a:ext cx="1226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cs typeface="Times New Roman" panose="02020603050405020304" pitchFamily="18" charset="0"/>
              </a:rPr>
              <a:t>2025-12</a:t>
            </a:r>
            <a:r>
              <a:rPr lang="ru-RU" sz="1200" dirty="0">
                <a:cs typeface="Times New Roman" panose="02020603050405020304" pitchFamily="18" charset="0"/>
              </a:rPr>
              <a:t>-03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026DA26-9F9B-E8D5-901E-F2E87B2FAF5F}"/>
              </a:ext>
            </a:extLst>
          </p:cNvPr>
          <p:cNvSpPr txBox="1"/>
          <p:nvPr/>
        </p:nvSpPr>
        <p:spPr>
          <a:xfrm>
            <a:off x="7162070" y="4913788"/>
            <a:ext cx="12263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cs typeface="Times New Roman" panose="02020603050405020304" pitchFamily="18" charset="0"/>
              </a:rPr>
              <a:t>2025-1</a:t>
            </a:r>
            <a:r>
              <a:rPr lang="ru-RU" sz="1200" dirty="0">
                <a:cs typeface="Times New Roman" panose="02020603050405020304" pitchFamily="18" charset="0"/>
              </a:rPr>
              <a:t>1-27</a:t>
            </a:r>
          </a:p>
        </p:txBody>
      </p:sp>
    </p:spTree>
    <p:extLst>
      <p:ext uri="{BB962C8B-B14F-4D97-AF65-F5344CB8AC3E}">
        <p14:creationId xmlns:p14="http://schemas.microsoft.com/office/powerpoint/2010/main" val="2087401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D2561C-DFAC-C6F4-E79D-4EC4D6775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11">
            <a:extLst>
              <a:ext uri="{FF2B5EF4-FFF2-40B4-BE49-F238E27FC236}">
                <a16:creationId xmlns:a16="http://schemas.microsoft.com/office/drawing/2014/main" id="{A5C28D50-D1A3-DD25-E6FE-F4613DFB7089}"/>
              </a:ext>
            </a:extLst>
          </p:cNvPr>
          <p:cNvSpPr/>
          <p:nvPr/>
        </p:nvSpPr>
        <p:spPr>
          <a:xfrm>
            <a:off x="174625" y="128111"/>
            <a:ext cx="8664575" cy="41865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27" normalizeH="0" baseline="0" noProof="0" dirty="0">
                <a:ln>
                  <a:noFill/>
                </a:ln>
                <a:solidFill>
                  <a:srgbClr val="2569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СТАТЬЯ РАСХОДОВ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6EDD4AE-B1B3-30CE-74E5-5467F250F2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8311434"/>
              </p:ext>
            </p:extLst>
          </p:nvPr>
        </p:nvGraphicFramePr>
        <p:xfrm>
          <a:off x="511005" y="951878"/>
          <a:ext cx="8121990" cy="3543661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212906">
                  <a:extLst>
                    <a:ext uri="{9D8B030D-6E8A-4147-A177-3AD203B41FA5}">
                      <a16:colId xmlns:a16="http://schemas.microsoft.com/office/drawing/2014/main" val="1193976696"/>
                    </a:ext>
                  </a:extLst>
                </a:gridCol>
                <a:gridCol w="1479838">
                  <a:extLst>
                    <a:ext uri="{9D8B030D-6E8A-4147-A177-3AD203B41FA5}">
                      <a16:colId xmlns:a16="http://schemas.microsoft.com/office/drawing/2014/main" val="4243567381"/>
                    </a:ext>
                  </a:extLst>
                </a:gridCol>
                <a:gridCol w="1372916">
                  <a:extLst>
                    <a:ext uri="{9D8B030D-6E8A-4147-A177-3AD203B41FA5}">
                      <a16:colId xmlns:a16="http://schemas.microsoft.com/office/drawing/2014/main" val="2924025352"/>
                    </a:ext>
                  </a:extLst>
                </a:gridCol>
                <a:gridCol w="3056330">
                  <a:extLst>
                    <a:ext uri="{9D8B030D-6E8A-4147-A177-3AD203B41FA5}">
                      <a16:colId xmlns:a16="http://schemas.microsoft.com/office/drawing/2014/main" val="573079459"/>
                    </a:ext>
                  </a:extLst>
                </a:gridCol>
              </a:tblGrid>
              <a:tr h="1629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Статья расходов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Сумма (руб.)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Периодичность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Комментарий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3966389"/>
                  </a:ext>
                </a:extLst>
              </a:tr>
              <a:tr h="162953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Единовременные расходы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57692580"/>
                  </a:ext>
                </a:extLst>
              </a:tr>
              <a:tr h="30050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Разработка MVP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400 000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Однократно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Разработка минимально жизнеспособного продукта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8107055"/>
                  </a:ext>
                </a:extLst>
              </a:tr>
              <a:tr h="2583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Интеграция с </a:t>
                      </a:r>
                      <a:r>
                        <a:rPr lang="ru-RU" sz="1400" dirty="0" err="1">
                          <a:effectLst/>
                        </a:rPr>
                        <a:t>WeChat</a:t>
                      </a:r>
                      <a:r>
                        <a:rPr lang="ru-RU" sz="1400" dirty="0">
                          <a:effectLst/>
                        </a:rPr>
                        <a:t> API и запуск веб-приложения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50 000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Однократно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-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9847629"/>
                  </a:ext>
                </a:extLst>
              </a:tr>
              <a:tr h="3969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Бренд/юридические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30 000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Однократно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Затраты на формирование патента, формирование статуса юридического лица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9028336"/>
                  </a:ext>
                </a:extLst>
              </a:tr>
              <a:tr h="162953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Операционные расходы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3716731"/>
                  </a:ext>
                </a:extLst>
              </a:tr>
              <a:tr h="2052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Налоги (УСН 6%)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6% от выручки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Ежемесячно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Зависит от дохода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9618793"/>
                  </a:ext>
                </a:extLst>
              </a:tr>
              <a:tr h="1697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Хостинг и домен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10 000 + 5 000 мес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Ежемесячно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Виртуальный сервер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502227"/>
                  </a:ext>
                </a:extLst>
              </a:tr>
              <a:tr h="333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Маркетинг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100 000/мес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Ежемесячно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Минимальный бюджет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7474545"/>
                  </a:ext>
                </a:extLst>
              </a:tr>
              <a:tr h="333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Поддержка (фриланс)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80 000/</a:t>
                      </a:r>
                      <a:r>
                        <a:rPr lang="ru-RU" sz="1400" dirty="0" err="1">
                          <a:effectLst/>
                        </a:rPr>
                        <a:t>мес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Ежемесячно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Техподдержка и SEO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46342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Итого стартовые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670 000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–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Остаток 330 000 – на первые месяцы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92" marR="1509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24015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9603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8080F73-BA50-497E-A953-A4ED5E7C22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20016"/>
              </p:ext>
            </p:extLst>
          </p:nvPr>
        </p:nvGraphicFramePr>
        <p:xfrm>
          <a:off x="174625" y="546764"/>
          <a:ext cx="8784000" cy="35649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0575">
                  <a:extLst>
                    <a:ext uri="{9D8B030D-6E8A-4147-A177-3AD203B41FA5}">
                      <a16:colId xmlns:a16="http://schemas.microsoft.com/office/drawing/2014/main" val="236486927"/>
                    </a:ext>
                  </a:extLst>
                </a:gridCol>
                <a:gridCol w="1144800">
                  <a:extLst>
                    <a:ext uri="{9D8B030D-6E8A-4147-A177-3AD203B41FA5}">
                      <a16:colId xmlns:a16="http://schemas.microsoft.com/office/drawing/2014/main" val="1420082242"/>
                    </a:ext>
                  </a:extLst>
                </a:gridCol>
                <a:gridCol w="1180800">
                  <a:extLst>
                    <a:ext uri="{9D8B030D-6E8A-4147-A177-3AD203B41FA5}">
                      <a16:colId xmlns:a16="http://schemas.microsoft.com/office/drawing/2014/main" val="1256593680"/>
                    </a:ext>
                  </a:extLst>
                </a:gridCol>
                <a:gridCol w="1044000">
                  <a:extLst>
                    <a:ext uri="{9D8B030D-6E8A-4147-A177-3AD203B41FA5}">
                      <a16:colId xmlns:a16="http://schemas.microsoft.com/office/drawing/2014/main" val="3823879099"/>
                    </a:ext>
                  </a:extLst>
                </a:gridCol>
                <a:gridCol w="1000800">
                  <a:extLst>
                    <a:ext uri="{9D8B030D-6E8A-4147-A177-3AD203B41FA5}">
                      <a16:colId xmlns:a16="http://schemas.microsoft.com/office/drawing/2014/main" val="2755921305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985239162"/>
                    </a:ext>
                  </a:extLst>
                </a:gridCol>
                <a:gridCol w="1017025">
                  <a:extLst>
                    <a:ext uri="{9D8B030D-6E8A-4147-A177-3AD203B41FA5}">
                      <a16:colId xmlns:a16="http://schemas.microsoft.com/office/drawing/2014/main" val="2162140214"/>
                    </a:ext>
                  </a:extLst>
                </a:gridCol>
              </a:tblGrid>
              <a:tr h="368567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Квартал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>
                    <a:solidFill>
                      <a:srgbClr val="E5E0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>
                    <a:solidFill>
                      <a:srgbClr val="E5E0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>
                    <a:solidFill>
                      <a:srgbClr val="E5E0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>
                    <a:solidFill>
                      <a:srgbClr val="E5E0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>
                    <a:solidFill>
                      <a:srgbClr val="E5E0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>
                    <a:solidFill>
                      <a:srgbClr val="E5E0D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2014469"/>
                  </a:ext>
                </a:extLst>
              </a:tr>
              <a:tr h="416669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Доходы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>
                    <a:solidFill>
                      <a:srgbClr val="E5E0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390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790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1225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1670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2070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2470</a:t>
                      </a:r>
                    </a:p>
                  </a:txBody>
                  <a:tcPr marL="3480" marR="3480" marT="3480" marB="0" anchor="b"/>
                </a:tc>
                <a:extLst>
                  <a:ext uri="{0D108BD9-81ED-4DB2-BD59-A6C34878D82A}">
                    <a16:rowId xmlns:a16="http://schemas.microsoft.com/office/drawing/2014/main" val="1593450369"/>
                  </a:ext>
                </a:extLst>
              </a:tr>
              <a:tr h="39710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Операц</a:t>
                      </a:r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. расходы 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>
                    <a:solidFill>
                      <a:srgbClr val="E5E0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780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780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780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780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780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780</a:t>
                      </a:r>
                    </a:p>
                  </a:txBody>
                  <a:tcPr marL="3480" marR="3480" marT="3480" marB="0" anchor="b"/>
                </a:tc>
                <a:extLst>
                  <a:ext uri="{0D108BD9-81ED-4DB2-BD59-A6C34878D82A}">
                    <a16:rowId xmlns:a16="http://schemas.microsoft.com/office/drawing/2014/main" val="3793260965"/>
                  </a:ext>
                </a:extLst>
              </a:tr>
              <a:tr h="39710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CAPEX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>
                    <a:solidFill>
                      <a:srgbClr val="E5E0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480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/>
                </a:tc>
                <a:extLst>
                  <a:ext uri="{0D108BD9-81ED-4DB2-BD59-A6C34878D82A}">
                    <a16:rowId xmlns:a16="http://schemas.microsoft.com/office/drawing/2014/main" val="1718127527"/>
                  </a:ext>
                </a:extLst>
              </a:tr>
              <a:tr h="39710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Налоги(6%)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>
                    <a:solidFill>
                      <a:srgbClr val="E5E0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23,4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47,4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73,5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100,2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124,2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148,2</a:t>
                      </a:r>
                    </a:p>
                  </a:txBody>
                  <a:tcPr marL="3480" marR="3480" marT="3480" marB="0" anchor="b"/>
                </a:tc>
                <a:extLst>
                  <a:ext uri="{0D108BD9-81ED-4DB2-BD59-A6C34878D82A}">
                    <a16:rowId xmlns:a16="http://schemas.microsoft.com/office/drawing/2014/main" val="4091317554"/>
                  </a:ext>
                </a:extLst>
              </a:tr>
              <a:tr h="39710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Налоговый платеж 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>
                    <a:solidFill>
                      <a:srgbClr val="E5E0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15,3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28,8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70,2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72,9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86,4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213,3</a:t>
                      </a:r>
                    </a:p>
                  </a:txBody>
                  <a:tcPr marL="3480" marR="3480" marT="3480" marB="0" anchor="b"/>
                </a:tc>
                <a:extLst>
                  <a:ext uri="{0D108BD9-81ED-4DB2-BD59-A6C34878D82A}">
                    <a16:rowId xmlns:a16="http://schemas.microsoft.com/office/drawing/2014/main" val="3827750733"/>
                  </a:ext>
                </a:extLst>
              </a:tr>
              <a:tr h="39710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Чистый </a:t>
                      </a:r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CF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>
                    <a:solidFill>
                      <a:srgbClr val="E5E0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-885,3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-18,8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344,8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817,1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1203,6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1476,7</a:t>
                      </a:r>
                    </a:p>
                  </a:txBody>
                  <a:tcPr marL="3480" marR="3480" marT="3480" marB="0" anchor="b"/>
                </a:tc>
                <a:extLst>
                  <a:ext uri="{0D108BD9-81ED-4DB2-BD59-A6C34878D82A}">
                    <a16:rowId xmlns:a16="http://schemas.microsoft.com/office/drawing/2014/main" val="187603410"/>
                  </a:ext>
                </a:extLst>
              </a:tr>
              <a:tr h="39710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Накопленный </a:t>
                      </a:r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CF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>
                    <a:solidFill>
                      <a:srgbClr val="E5E0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-3050,6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-3727,6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-2888,5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-283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3872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9432,6</a:t>
                      </a:r>
                    </a:p>
                  </a:txBody>
                  <a:tcPr marL="3480" marR="3480" marT="3480" marB="0" anchor="b"/>
                </a:tc>
                <a:extLst>
                  <a:ext uri="{0D108BD9-81ED-4DB2-BD59-A6C34878D82A}">
                    <a16:rowId xmlns:a16="http://schemas.microsoft.com/office/drawing/2014/main" val="769187629"/>
                  </a:ext>
                </a:extLst>
              </a:tr>
              <a:tr h="397105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Дисконтированный </a:t>
                      </a:r>
                      <a:r>
                        <a:rPr lang="en-US" sz="1600" b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CF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>
                    <a:solidFill>
                      <a:srgbClr val="E5E0D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-874,429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-18,906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316,153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727,345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1037,52</a:t>
                      </a:r>
                    </a:p>
                  </a:txBody>
                  <a:tcPr marL="3480" marR="3480" marT="348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1233,673</a:t>
                      </a:r>
                    </a:p>
                  </a:txBody>
                  <a:tcPr marL="3480" marR="3480" marT="3480" marB="0" anchor="b"/>
                </a:tc>
                <a:extLst>
                  <a:ext uri="{0D108BD9-81ED-4DB2-BD59-A6C34878D82A}">
                    <a16:rowId xmlns:a16="http://schemas.microsoft.com/office/drawing/2014/main" val="2841427377"/>
                  </a:ext>
                </a:extLst>
              </a:tr>
            </a:tbl>
          </a:graphicData>
        </a:graphic>
      </p:graphicFrame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5943421-4603-4669-892B-9D0CA4962EB4}"/>
              </a:ext>
            </a:extLst>
          </p:cNvPr>
          <p:cNvSpPr/>
          <p:nvPr/>
        </p:nvSpPr>
        <p:spPr>
          <a:xfrm>
            <a:off x="199031" y="4332844"/>
            <a:ext cx="4255134" cy="71879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1500"/>
            <a:r>
              <a:rPr lang="ru-RU" dirty="0">
                <a:solidFill>
                  <a:prstClr val="black"/>
                </a:solidFill>
                <a:cs typeface="Times New Roman" panose="02020603050405020304" pitchFamily="18" charset="0"/>
              </a:rPr>
              <a:t>Чистая приведенная стоимость проекта составит → </a:t>
            </a:r>
            <a:r>
              <a:rPr lang="ru-RU" b="1" dirty="0">
                <a:solidFill>
                  <a:prstClr val="black"/>
                </a:solidFill>
                <a:cs typeface="Times New Roman" panose="02020603050405020304" pitchFamily="18" charset="0"/>
              </a:rPr>
              <a:t>1 421 358 руб. </a:t>
            </a:r>
          </a:p>
          <a:p>
            <a:pPr algn="ctr" defTabSz="571500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2FDC275D-708D-4624-A748-3DCDC81DCF0F}"/>
              </a:ext>
            </a:extLst>
          </p:cNvPr>
          <p:cNvSpPr/>
          <p:nvPr/>
        </p:nvSpPr>
        <p:spPr>
          <a:xfrm>
            <a:off x="4506912" y="4237339"/>
            <a:ext cx="4255134" cy="71879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71500"/>
            <a:r>
              <a:rPr lang="ru-RU" dirty="0">
                <a:solidFill>
                  <a:prstClr val="black"/>
                </a:solidFill>
                <a:cs typeface="Times New Roman" panose="02020603050405020304" pitchFamily="18" charset="0"/>
              </a:rPr>
              <a:t>Срок окупаемости  →  </a:t>
            </a:r>
            <a:r>
              <a:rPr lang="ru-RU" b="1" dirty="0">
                <a:solidFill>
                  <a:prstClr val="black"/>
                </a:solidFill>
                <a:cs typeface="Times New Roman" panose="02020603050405020304" pitchFamily="18" charset="0"/>
              </a:rPr>
              <a:t>16 МЕСЯЦЕВ</a:t>
            </a:r>
          </a:p>
        </p:txBody>
      </p:sp>
      <p:sp>
        <p:nvSpPr>
          <p:cNvPr id="6" name="Text 11">
            <a:extLst>
              <a:ext uri="{FF2B5EF4-FFF2-40B4-BE49-F238E27FC236}">
                <a16:creationId xmlns:a16="http://schemas.microsoft.com/office/drawing/2014/main" id="{036E558D-2352-49CE-B1B0-F531D5E391B0}"/>
              </a:ext>
            </a:extLst>
          </p:cNvPr>
          <p:cNvSpPr/>
          <p:nvPr/>
        </p:nvSpPr>
        <p:spPr>
          <a:xfrm>
            <a:off x="174625" y="128111"/>
            <a:ext cx="8664575" cy="41865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spc="-27" dirty="0">
                <a:solidFill>
                  <a:srgbClr val="2569E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ФИНАНСОВАЯ МОДЕЛЬ</a:t>
            </a:r>
            <a:endParaRPr kumimoji="0" lang="ru-RU" sz="2400" b="1" i="0" u="none" strike="noStrike" kern="0" cap="none" spc="-27" normalizeH="0" baseline="0" noProof="0" dirty="0">
              <a:ln>
                <a:noFill/>
              </a:ln>
              <a:solidFill>
                <a:srgbClr val="2569ED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21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0C217A-05C6-65CE-E76E-976CCCF1BF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11">
            <a:extLst>
              <a:ext uri="{FF2B5EF4-FFF2-40B4-BE49-F238E27FC236}">
                <a16:creationId xmlns:a16="http://schemas.microsoft.com/office/drawing/2014/main" id="{9FEE67D0-3A9C-02F3-01F5-95C47D51406C}"/>
              </a:ext>
            </a:extLst>
          </p:cNvPr>
          <p:cNvSpPr/>
          <p:nvPr/>
        </p:nvSpPr>
        <p:spPr>
          <a:xfrm>
            <a:off x="174625" y="128111"/>
            <a:ext cx="8664575" cy="41865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spc="-27">
                <a:solidFill>
                  <a:srgbClr val="2569E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ГРАФИК ДОХОДОВ И РАСХОДОВ</a:t>
            </a:r>
            <a:endParaRPr kumimoji="0" lang="ru-RU" sz="2400" b="1" i="0" u="none" strike="noStrike" kern="0" cap="none" spc="-27" normalizeH="0" baseline="0" noProof="0" dirty="0">
              <a:ln>
                <a:noFill/>
              </a:ln>
              <a:solidFill>
                <a:srgbClr val="2569ED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DC29E9-0D90-BC4F-12E4-09525A1059D3}"/>
              </a:ext>
            </a:extLst>
          </p:cNvPr>
          <p:cNvSpPr txBox="1"/>
          <p:nvPr/>
        </p:nvSpPr>
        <p:spPr>
          <a:xfrm>
            <a:off x="174625" y="4030287"/>
            <a:ext cx="445452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Стартовый бюджет: 1 000 000 руб.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Средний чек: 5 000 руб. (средняя стоимость аренды помещения)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Срок окупаемости: 15 месяцев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65449F5-862D-1FCA-8FEF-8DC30DD5A7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921" y="546764"/>
            <a:ext cx="7323365" cy="355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162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7F439B-60A9-65F0-03A4-30FACC306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11">
            <a:extLst>
              <a:ext uri="{FF2B5EF4-FFF2-40B4-BE49-F238E27FC236}">
                <a16:creationId xmlns:a16="http://schemas.microsoft.com/office/drawing/2014/main" id="{265773EA-3CAF-F890-A7E3-891587110C9D}"/>
              </a:ext>
            </a:extLst>
          </p:cNvPr>
          <p:cNvSpPr/>
          <p:nvPr/>
        </p:nvSpPr>
        <p:spPr>
          <a:xfrm>
            <a:off x="174625" y="128111"/>
            <a:ext cx="8664575" cy="41865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27" normalizeH="0" baseline="0" noProof="0" dirty="0">
                <a:ln>
                  <a:noFill/>
                </a:ln>
                <a:solidFill>
                  <a:srgbClr val="2569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МОДЕЛЬ МОНЕТИЗАЦИИ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6985614-9DB3-3706-8534-3FE1B7CAF5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816" y="473881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endParaRPr kumimoji="0" lang="ru-RU" altLang="ru-RU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7E52AC0-849D-6DC1-06D5-CD8E4D51FD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0706253"/>
              </p:ext>
            </p:extLst>
          </p:nvPr>
        </p:nvGraphicFramePr>
        <p:xfrm>
          <a:off x="288324" y="929640"/>
          <a:ext cx="8567351" cy="2501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96096">
                  <a:extLst>
                    <a:ext uri="{9D8B030D-6E8A-4147-A177-3AD203B41FA5}">
                      <a16:colId xmlns:a16="http://schemas.microsoft.com/office/drawing/2014/main" val="2344165634"/>
                    </a:ext>
                  </a:extLst>
                </a:gridCol>
                <a:gridCol w="3971255">
                  <a:extLst>
                    <a:ext uri="{9D8B030D-6E8A-4147-A177-3AD203B41FA5}">
                      <a16:colId xmlns:a16="http://schemas.microsoft.com/office/drawing/2014/main" val="1921355883"/>
                    </a:ext>
                  </a:extLst>
                </a:gridCol>
              </a:tblGrid>
              <a:tr h="763475">
                <a:tc>
                  <a:txBody>
                    <a:bodyPr/>
                    <a:lstStyle/>
                    <a:p>
                      <a:pPr indent="180340" algn="ctr">
                        <a:spcAft>
                          <a:spcPts val="600"/>
                        </a:spcAft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Модель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180340" algn="ctr">
                        <a:buNone/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Решение о внедрении модели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5769540"/>
                  </a:ext>
                </a:extLst>
              </a:tr>
              <a:tr h="488184"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6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Подписка, фримиум, тестирование, полностью платный доступ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Не подходящая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1981529"/>
                  </a:ext>
                </a:extLst>
              </a:tr>
              <a:tr h="446730"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6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Микротранзакции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Основная</a:t>
                      </a:r>
                      <a:br>
                        <a:rPr lang="ru-RU" sz="1600" dirty="0">
                          <a:effectLst/>
                        </a:rPr>
                      </a:br>
                      <a:endParaRPr lang="ru-RU" sz="16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1405828"/>
                  </a:ext>
                </a:extLst>
              </a:tr>
              <a:tr h="762177">
                <a:tc>
                  <a:txBody>
                    <a:bodyPr/>
                    <a:lstStyle/>
                    <a:p>
                      <a:pPr marL="0" indent="0">
                        <a:spcAft>
                          <a:spcPts val="6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Реклама и генерирование продаж (партнерские программы)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  <a:buNone/>
                      </a:pPr>
                      <a:r>
                        <a:rPr lang="ru-RU" sz="1600" dirty="0">
                          <a:effectLst/>
                        </a:rPr>
                        <a:t>Запасная </a:t>
                      </a:r>
                      <a:endParaRPr lang="ru-RU" sz="1600" dirty="0">
                        <a:effectLst/>
                        <a:latin typeface="Arial" panose="020B0604020202020204" pitchFamily="34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922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80264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CDE445-B11B-18F8-B88C-89CD6FAFA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11">
            <a:extLst>
              <a:ext uri="{FF2B5EF4-FFF2-40B4-BE49-F238E27FC236}">
                <a16:creationId xmlns:a16="http://schemas.microsoft.com/office/drawing/2014/main" id="{7A7A135F-9BAC-356A-3030-7250EC6D2A97}"/>
              </a:ext>
            </a:extLst>
          </p:cNvPr>
          <p:cNvSpPr/>
          <p:nvPr/>
        </p:nvSpPr>
        <p:spPr>
          <a:xfrm>
            <a:off x="174625" y="128111"/>
            <a:ext cx="8664575" cy="41865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27" normalizeH="0" baseline="0" noProof="0" dirty="0">
                <a:ln>
                  <a:noFill/>
                </a:ln>
                <a:solidFill>
                  <a:srgbClr val="2569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МОДЕЛЬ ПРОДВИЖЕНИЯ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18315979-4313-32F7-9D79-389FD0526C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816" y="473881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endParaRPr kumimoji="0" lang="ru-RU" altLang="ru-RU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CECC8927-BB06-6E61-415E-7E78F21BFA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8665775"/>
              </p:ext>
            </p:extLst>
          </p:nvPr>
        </p:nvGraphicFramePr>
        <p:xfrm>
          <a:off x="304799" y="546764"/>
          <a:ext cx="830852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858308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881204-0020-47B0-37CD-ADD5014C5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11">
            <a:extLst>
              <a:ext uri="{FF2B5EF4-FFF2-40B4-BE49-F238E27FC236}">
                <a16:creationId xmlns:a16="http://schemas.microsoft.com/office/drawing/2014/main" id="{C3866AFB-118C-5007-8CE2-D2430B30E0E1}"/>
              </a:ext>
            </a:extLst>
          </p:cNvPr>
          <p:cNvSpPr/>
          <p:nvPr/>
        </p:nvSpPr>
        <p:spPr>
          <a:xfrm>
            <a:off x="174625" y="128111"/>
            <a:ext cx="8664575" cy="41865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27" normalizeH="0" baseline="0" noProof="0" dirty="0">
                <a:ln>
                  <a:noFill/>
                </a:ln>
                <a:solidFill>
                  <a:srgbClr val="2569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МОДЕЛЬ ПРОДВИЖЕНИЯ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82203CD-69C4-B500-A495-7AE1952998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816" y="473881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endParaRPr kumimoji="0" lang="ru-RU" altLang="ru-RU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683E9761-63D7-D034-3632-BE51F8C725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2067398"/>
              </p:ext>
            </p:extLst>
          </p:nvPr>
        </p:nvGraphicFramePr>
        <p:xfrm>
          <a:off x="479310" y="641917"/>
          <a:ext cx="8182997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42035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B6D075-3DC3-1497-7A20-689DBB166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>
            <a:extLst>
              <a:ext uri="{FF2B5EF4-FFF2-40B4-BE49-F238E27FC236}">
                <a16:creationId xmlns:a16="http://schemas.microsoft.com/office/drawing/2014/main" id="{A9BB114B-6D53-4CA3-198B-B62DE3116385}"/>
              </a:ext>
            </a:extLst>
          </p:cNvPr>
          <p:cNvSpPr/>
          <p:nvPr/>
        </p:nvSpPr>
        <p:spPr>
          <a:xfrm>
            <a:off x="304800" y="4848225"/>
            <a:ext cx="8534400" cy="206935"/>
          </a:xfrm>
          <a:prstGeom prst="rect">
            <a:avLst/>
          </a:prstGeom>
          <a:noFill/>
          <a:ln/>
        </p:spPr>
        <p:txBody>
          <a:bodyPr/>
          <a:lstStyle/>
          <a:p>
            <a:endParaRPr lang="ru-RU"/>
          </a:p>
        </p:txBody>
      </p:sp>
      <p:sp>
        <p:nvSpPr>
          <p:cNvPr id="6" name="Shape 3">
            <a:extLst>
              <a:ext uri="{FF2B5EF4-FFF2-40B4-BE49-F238E27FC236}">
                <a16:creationId xmlns:a16="http://schemas.microsoft.com/office/drawing/2014/main" id="{9857BBA6-3B37-C192-AB19-71BE2E2910DB}"/>
              </a:ext>
            </a:extLst>
          </p:cNvPr>
          <p:cNvSpPr/>
          <p:nvPr/>
        </p:nvSpPr>
        <p:spPr>
          <a:xfrm>
            <a:off x="304800" y="4866799"/>
            <a:ext cx="148590" cy="148590"/>
          </a:xfrm>
          <a:prstGeom prst="ellipse">
            <a:avLst/>
          </a:prstGeom>
          <a:solidFill>
            <a:srgbClr val="FAFB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64736344-8755-24B0-6FB0-7659FDC8891A}"/>
              </a:ext>
            </a:extLst>
          </p:cNvPr>
          <p:cNvSpPr/>
          <p:nvPr/>
        </p:nvSpPr>
        <p:spPr>
          <a:xfrm>
            <a:off x="453391" y="4848225"/>
            <a:ext cx="206935" cy="206935"/>
          </a:xfrm>
          <a:prstGeom prst="triangle">
            <a:avLst/>
          </a:prstGeom>
          <a:solidFill>
            <a:srgbClr val="FAFBFF"/>
          </a:solidFill>
          <a:ln/>
        </p:spPr>
        <p:txBody>
          <a:bodyPr/>
          <a:lstStyle/>
          <a:p>
            <a:endParaRPr lang="ru-RU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8731D72B-B842-8052-B76D-F2A1E7F8B8F3}"/>
              </a:ext>
            </a:extLst>
          </p:cNvPr>
          <p:cNvSpPr/>
          <p:nvPr/>
        </p:nvSpPr>
        <p:spPr>
          <a:xfrm>
            <a:off x="8034338" y="4861205"/>
            <a:ext cx="1262063" cy="1809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lnSpc>
                <a:spcPts val="1440"/>
              </a:lnSpc>
              <a:buNone/>
            </a:pPr>
            <a:r>
              <a:rPr lang="en-US" sz="900" kern="0" spc="-20">
                <a:solidFill>
                  <a:srgbClr val="FAFBFF">
                    <a:alpha val="99000"/>
                  </a:srgbClr>
                </a:solidFill>
                <a:ea typeface="Manrope" pitchFamily="34" charset="-122"/>
                <a:cs typeface="Manrope" pitchFamily="34" charset="-120"/>
              </a:rPr>
              <a:t>Company Name</a:t>
            </a:r>
            <a:endParaRPr lang="en-US" sz="900"/>
          </a:p>
        </p:txBody>
      </p:sp>
      <p:sp>
        <p:nvSpPr>
          <p:cNvPr id="10" name="Rectangle: Top Corners One Rounded and One Snipped 9">
            <a:extLst>
              <a:ext uri="{FF2B5EF4-FFF2-40B4-BE49-F238E27FC236}">
                <a16:creationId xmlns:a16="http://schemas.microsoft.com/office/drawing/2014/main" id="{A58157FD-33A0-54E1-F7F0-3B269F26368E}"/>
              </a:ext>
            </a:extLst>
          </p:cNvPr>
          <p:cNvSpPr/>
          <p:nvPr/>
        </p:nvSpPr>
        <p:spPr>
          <a:xfrm>
            <a:off x="132557" y="2393734"/>
            <a:ext cx="8736012" cy="2273703"/>
          </a:xfrm>
          <a:prstGeom prst="snip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-20" normalizeH="0" baseline="0" noProof="0" dirty="0">
                <a:ln>
                  <a:noFill/>
                </a:ln>
                <a:solidFill>
                  <a:srgbClr val="000614">
                    <a:alpha val="99000"/>
                  </a:srgbClr>
                </a:solidFill>
                <a:effectLst/>
                <a:uLnTx/>
                <a:uFillTx/>
                <a:ea typeface="Manrope" pitchFamily="34" charset="-122"/>
                <a:cs typeface="Manrope" pitchFamily="34" charset="-120"/>
              </a:rPr>
              <a:t>H0: Китайские туристы испытывают сложности с арендой жилья в Приморье.</a:t>
            </a: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i="1" kern="0" spc="-20" dirty="0">
                <a:solidFill>
                  <a:srgbClr val="000614">
                    <a:alpha val="99000"/>
                  </a:srgbClr>
                </a:solidFill>
                <a:ea typeface="Manrope" pitchFamily="34" charset="-122"/>
                <a:cs typeface="Manrope" pitchFamily="34" charset="-120"/>
              </a:rPr>
              <a:t>Гипотеза подтверждена результатами опроса среди китайских </a:t>
            </a:r>
            <a:r>
              <a:rPr lang="ru-RU" sz="1400" i="1" kern="0" spc="-20" dirty="0">
                <a:solidFill>
                  <a:srgbClr val="000614">
                    <a:alpha val="99000"/>
                  </a:srgbClr>
                </a:solidFill>
              </a:rPr>
              <a:t>туристов  -  20 ответов</a:t>
            </a: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-20" normalizeH="0" baseline="0" noProof="0" dirty="0">
              <a:ln>
                <a:noFill/>
              </a:ln>
              <a:solidFill>
                <a:srgbClr val="000614">
                  <a:alpha val="99000"/>
                </a:srgbClr>
              </a:solidFill>
              <a:effectLst/>
              <a:uLnTx/>
              <a:uFillTx/>
              <a:ea typeface="Manrope" pitchFamily="34" charset="-122"/>
              <a:cs typeface="Manrope" pitchFamily="34" charset="-120"/>
            </a:endParaRP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-20" normalizeH="0" baseline="0" noProof="0" dirty="0">
                <a:ln>
                  <a:noFill/>
                </a:ln>
                <a:solidFill>
                  <a:srgbClr val="000614">
                    <a:alpha val="99000"/>
                  </a:srgbClr>
                </a:solidFill>
                <a:effectLst/>
                <a:uLnTx/>
                <a:uFillTx/>
                <a:ea typeface="Manrope" pitchFamily="34" charset="-122"/>
                <a:cs typeface="Manrope" pitchFamily="34" charset="-120"/>
              </a:rPr>
              <a:t>H1: Арендодатели заинтересованы в специализированной платформе.</a:t>
            </a:r>
          </a:p>
          <a:p>
            <a:pPr marR="0" lvl="0" indent="0" algn="just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i="1" kern="0" spc="-20" dirty="0">
                <a:solidFill>
                  <a:schemeClr val="tx1">
                    <a:lumMod val="65000"/>
                    <a:lumOff val="35000"/>
                    <a:alpha val="99000"/>
                  </a:schemeClr>
                </a:solidFill>
              </a:rPr>
              <a:t>Гипотеза подтверждена результатами опроса среди арендодателей – 30 ответов</a:t>
            </a: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0" cap="none" spc="-20" normalizeH="0" baseline="0" noProof="0" dirty="0">
              <a:ln>
                <a:noFill/>
              </a:ln>
              <a:solidFill>
                <a:srgbClr val="000614">
                  <a:alpha val="99000"/>
                </a:srgbClr>
              </a:solidFill>
              <a:effectLst/>
              <a:uLnTx/>
              <a:uFillTx/>
              <a:ea typeface="Manrope" pitchFamily="34" charset="-122"/>
              <a:cs typeface="Manrope" pitchFamily="34" charset="-120"/>
            </a:endParaRP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0" cap="none" spc="-20" normalizeH="0" baseline="0" noProof="0" dirty="0">
                <a:ln>
                  <a:noFill/>
                </a:ln>
                <a:solidFill>
                  <a:srgbClr val="000614">
                    <a:alpha val="99000"/>
                  </a:srgbClr>
                </a:solidFill>
                <a:effectLst/>
                <a:uLnTx/>
                <a:uFillTx/>
                <a:ea typeface="Manrope" pitchFamily="34" charset="-122"/>
                <a:cs typeface="Manrope" pitchFamily="34" charset="-120"/>
              </a:rPr>
              <a:t>H2: Интеграция с </a:t>
            </a:r>
            <a:r>
              <a:rPr kumimoji="0" lang="ru-RU" sz="2000" b="0" i="0" u="none" strike="noStrike" kern="0" cap="none" spc="-20" normalizeH="0" baseline="0" noProof="0" dirty="0" err="1">
                <a:ln>
                  <a:noFill/>
                </a:ln>
                <a:solidFill>
                  <a:srgbClr val="000614">
                    <a:alpha val="99000"/>
                  </a:srgbClr>
                </a:solidFill>
                <a:effectLst/>
                <a:uLnTx/>
                <a:uFillTx/>
                <a:ea typeface="Manrope" pitchFamily="34" charset="-122"/>
                <a:cs typeface="Manrope" pitchFamily="34" charset="-120"/>
              </a:rPr>
              <a:t>WeChat</a:t>
            </a:r>
            <a:r>
              <a:rPr kumimoji="0" lang="ru-RU" sz="2000" b="0" i="0" u="none" strike="noStrike" kern="0" cap="none" spc="-20" normalizeH="0" baseline="0" noProof="0" dirty="0">
                <a:ln>
                  <a:noFill/>
                </a:ln>
                <a:solidFill>
                  <a:srgbClr val="000614">
                    <a:alpha val="99000"/>
                  </a:srgbClr>
                </a:solidFill>
                <a:effectLst/>
                <a:uLnTx/>
                <a:uFillTx/>
                <a:ea typeface="Manrope" pitchFamily="34" charset="-122"/>
                <a:cs typeface="Manrope" pitchFamily="34" charset="-120"/>
              </a:rPr>
              <a:t> увеличит конверсию.</a:t>
            </a:r>
          </a:p>
          <a:p>
            <a:pPr algn="just">
              <a:defRPr/>
            </a:pPr>
            <a:r>
              <a:rPr lang="ru-RU" sz="1400" i="1" kern="0" spc="-20" dirty="0">
                <a:solidFill>
                  <a:schemeClr val="tx1">
                    <a:lumMod val="65000"/>
                    <a:lumOff val="35000"/>
                    <a:alpha val="99000"/>
                  </a:schemeClr>
                </a:solidFill>
                <a:ea typeface="Manrope" pitchFamily="34" charset="-122"/>
                <a:cs typeface="Manrope" pitchFamily="34" charset="-120"/>
              </a:rPr>
              <a:t>Гипотеза не подтверждена</a:t>
            </a:r>
            <a:endParaRPr kumimoji="0" lang="ru-RU" sz="1400" b="0" i="0" u="none" strike="noStrike" kern="0" cap="none" spc="-2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  <a:alpha val="99000"/>
                </a:schemeClr>
              </a:solidFill>
              <a:effectLst/>
              <a:uLnTx/>
              <a:uFillTx/>
              <a:ea typeface="Manrope" pitchFamily="34" charset="-122"/>
              <a:cs typeface="Manrope" pitchFamily="34" charset="-12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2BE36B8-374B-B940-9161-E6A16B03A857}"/>
              </a:ext>
            </a:extLst>
          </p:cNvPr>
          <p:cNvGrpSpPr/>
          <p:nvPr/>
        </p:nvGrpSpPr>
        <p:grpSpPr>
          <a:xfrm>
            <a:off x="660326" y="290828"/>
            <a:ext cx="7446646" cy="1986242"/>
            <a:chOff x="660326" y="389577"/>
            <a:chExt cx="7446646" cy="1839844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6CDE3AB7-1F0E-E2A2-A7AD-D528C353AE51}"/>
                </a:ext>
              </a:extLst>
            </p:cNvPr>
            <p:cNvGrpSpPr/>
            <p:nvPr/>
          </p:nvGrpSpPr>
          <p:grpSpPr>
            <a:xfrm>
              <a:off x="660326" y="389577"/>
              <a:ext cx="7446646" cy="1445033"/>
              <a:chOff x="668732" y="1072277"/>
              <a:chExt cx="7446646" cy="1445033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419360DA-BFF1-3E45-49FD-E49E7B7467BD}"/>
                  </a:ext>
                </a:extLst>
              </p:cNvPr>
              <p:cNvGrpSpPr/>
              <p:nvPr/>
            </p:nvGrpSpPr>
            <p:grpSpPr>
              <a:xfrm>
                <a:off x="668732" y="1072277"/>
                <a:ext cx="7446646" cy="1445033"/>
                <a:chOff x="663892" y="3564165"/>
                <a:chExt cx="7446646" cy="1445033"/>
              </a:xfrm>
            </p:grpSpPr>
            <p:sp>
              <p:nvSpPr>
                <p:cNvPr id="8" name="Shape 5">
                  <a:extLst>
                    <a:ext uri="{FF2B5EF4-FFF2-40B4-BE49-F238E27FC236}">
                      <a16:creationId xmlns:a16="http://schemas.microsoft.com/office/drawing/2014/main" id="{5E185030-6BFE-8EE3-0DE1-0FD1FEC9F51A}"/>
                    </a:ext>
                  </a:extLst>
                </p:cNvPr>
                <p:cNvSpPr/>
                <p:nvPr/>
              </p:nvSpPr>
              <p:spPr>
                <a:xfrm>
                  <a:off x="663892" y="4872990"/>
                  <a:ext cx="136208" cy="136208"/>
                </a:xfrm>
                <a:prstGeom prst="roundRect">
                  <a:avLst/>
                </a:prstGeom>
                <a:solidFill>
                  <a:srgbClr val="FAFBFF"/>
                </a:solidFill>
                <a:ln/>
              </p:spPr>
              <p:txBody>
                <a:bodyPr/>
                <a:lstStyle/>
                <a:p>
                  <a:endParaRPr lang="ru-RU"/>
                </a:p>
              </p:txBody>
            </p:sp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FB88556A-ED10-F69B-D584-270C614902B9}"/>
                    </a:ext>
                  </a:extLst>
                </p:cNvPr>
                <p:cNvGrpSpPr/>
                <p:nvPr/>
              </p:nvGrpSpPr>
              <p:grpSpPr>
                <a:xfrm>
                  <a:off x="864392" y="3564165"/>
                  <a:ext cx="7246146" cy="1057550"/>
                  <a:chOff x="947736" y="1643063"/>
                  <a:chExt cx="7246146" cy="634069"/>
                </a:xfrm>
              </p:grpSpPr>
              <p:sp>
                <p:nvSpPr>
                  <p:cNvPr id="12" name="Shape 5">
                    <a:extLst>
                      <a:ext uri="{FF2B5EF4-FFF2-40B4-BE49-F238E27FC236}">
                        <a16:creationId xmlns:a16="http://schemas.microsoft.com/office/drawing/2014/main" id="{25B2927D-7BE8-9721-4257-94C7BC882790}"/>
                      </a:ext>
                    </a:extLst>
                  </p:cNvPr>
                  <p:cNvSpPr/>
                  <p:nvPr/>
                </p:nvSpPr>
                <p:spPr>
                  <a:xfrm>
                    <a:off x="947737" y="1643063"/>
                    <a:ext cx="1357313" cy="582613"/>
                  </a:xfrm>
                  <a:prstGeom prst="rect">
                    <a:avLst/>
                  </a:prstGeom>
                  <a:noFill/>
                  <a:ln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5" name="Shape 8">
                    <a:extLst>
                      <a:ext uri="{FF2B5EF4-FFF2-40B4-BE49-F238E27FC236}">
                        <a16:creationId xmlns:a16="http://schemas.microsoft.com/office/drawing/2014/main" id="{176D85C2-0C73-3A83-2D9C-2A0FE3E937CD}"/>
                      </a:ext>
                    </a:extLst>
                  </p:cNvPr>
                  <p:cNvSpPr/>
                  <p:nvPr/>
                </p:nvSpPr>
                <p:spPr>
                  <a:xfrm>
                    <a:off x="5388769" y="1643063"/>
                    <a:ext cx="1357313" cy="582613"/>
                  </a:xfrm>
                  <a:prstGeom prst="rect">
                    <a:avLst/>
                  </a:prstGeom>
                  <a:noFill/>
                  <a:ln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6" name="Shape 9">
                    <a:extLst>
                      <a:ext uri="{FF2B5EF4-FFF2-40B4-BE49-F238E27FC236}">
                        <a16:creationId xmlns:a16="http://schemas.microsoft.com/office/drawing/2014/main" id="{FCCB2B75-CD26-244B-B205-AFDA429B3634}"/>
                      </a:ext>
                    </a:extLst>
                  </p:cNvPr>
                  <p:cNvSpPr/>
                  <p:nvPr/>
                </p:nvSpPr>
                <p:spPr>
                  <a:xfrm>
                    <a:off x="6836569" y="1643063"/>
                    <a:ext cx="1357313" cy="582613"/>
                  </a:xfrm>
                  <a:prstGeom prst="rect">
                    <a:avLst/>
                  </a:prstGeom>
                  <a:noFill/>
                  <a:ln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" name="Shape 10">
                    <a:extLst>
                      <a:ext uri="{FF2B5EF4-FFF2-40B4-BE49-F238E27FC236}">
                        <a16:creationId xmlns:a16="http://schemas.microsoft.com/office/drawing/2014/main" id="{85B20A3A-5EC3-7323-6C70-CBF541940707}"/>
                      </a:ext>
                    </a:extLst>
                  </p:cNvPr>
                  <p:cNvSpPr/>
                  <p:nvPr/>
                </p:nvSpPr>
                <p:spPr>
                  <a:xfrm>
                    <a:off x="2444353" y="1643063"/>
                    <a:ext cx="1357313" cy="573088"/>
                  </a:xfrm>
                  <a:prstGeom prst="rect">
                    <a:avLst/>
                  </a:prstGeom>
                  <a:noFill/>
                  <a:ln/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pic>
                <p:nvPicPr>
                  <p:cNvPr id="22" name="Image 6" descr="preencoded.png">
                    <a:extLst>
                      <a:ext uri="{FF2B5EF4-FFF2-40B4-BE49-F238E27FC236}">
                        <a16:creationId xmlns:a16="http://schemas.microsoft.com/office/drawing/2014/main" id="{62A9C2A4-E52D-5EAF-4D6F-CD6F90407A9D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947736" y="2020887"/>
                    <a:ext cx="2302617" cy="256245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0" name="Arrow: Right 29">
                  <a:extLst>
                    <a:ext uri="{FF2B5EF4-FFF2-40B4-BE49-F238E27FC236}">
                      <a16:creationId xmlns:a16="http://schemas.microsoft.com/office/drawing/2014/main" id="{34CBAA97-FAB0-9504-EE90-F302AD45804A}"/>
                    </a:ext>
                  </a:extLst>
                </p:cNvPr>
                <p:cNvSpPr/>
                <p:nvPr/>
              </p:nvSpPr>
              <p:spPr>
                <a:xfrm>
                  <a:off x="864393" y="4634799"/>
                  <a:ext cx="7246145" cy="206936"/>
                </a:xfrm>
                <a:prstGeom prst="rightArrow">
                  <a:avLst/>
                </a:prstGeom>
                <a:solidFill>
                  <a:srgbClr val="286BED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28DB874-7935-88C3-3DE5-1FAA91235FD6}"/>
                  </a:ext>
                </a:extLst>
              </p:cNvPr>
              <p:cNvSpPr txBox="1"/>
              <p:nvPr/>
            </p:nvSpPr>
            <p:spPr>
              <a:xfrm>
                <a:off x="804940" y="1663683"/>
                <a:ext cx="229320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400" dirty="0"/>
                  <a:t>139,5 тыс. туристов из Китая</a:t>
                </a:r>
              </a:p>
            </p:txBody>
          </p:sp>
          <p:pic>
            <p:nvPicPr>
              <p:cNvPr id="11" name="Image 6" descr="preencoded.png">
                <a:extLst>
                  <a:ext uri="{FF2B5EF4-FFF2-40B4-BE49-F238E27FC236}">
                    <a16:creationId xmlns:a16="http://schemas.microsoft.com/office/drawing/2014/main" id="{7D28F3BB-557E-0D68-5908-2E0491B59D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300476" y="1693876"/>
                <a:ext cx="2302617" cy="427386"/>
              </a:xfrm>
              <a:prstGeom prst="rect">
                <a:avLst/>
              </a:prstGeom>
            </p:spPr>
          </p:pic>
          <p:pic>
            <p:nvPicPr>
              <p:cNvPr id="21" name="Image 6" descr="preencoded.png">
                <a:extLst>
                  <a:ext uri="{FF2B5EF4-FFF2-40B4-BE49-F238E27FC236}">
                    <a16:creationId xmlns:a16="http://schemas.microsoft.com/office/drawing/2014/main" id="{6161C8C9-85FA-B77D-076D-47B48C4197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31721" y="1683599"/>
                <a:ext cx="2302617" cy="427386"/>
              </a:xfrm>
              <a:prstGeom prst="rect">
                <a:avLst/>
              </a:prstGeom>
            </p:spPr>
          </p:pic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FB74C25-0A8D-8E22-6814-25D02DB579B2}"/>
                  </a:ext>
                </a:extLst>
              </p:cNvPr>
              <p:cNvSpPr txBox="1"/>
              <p:nvPr/>
            </p:nvSpPr>
            <p:spPr>
              <a:xfrm>
                <a:off x="3300476" y="1649646"/>
                <a:ext cx="229320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400" dirty="0"/>
                  <a:t>500-600 тыс. туристов из Китая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CCA3FBB-5F60-EB70-8938-A342D7C9F24C}"/>
                  </a:ext>
                </a:extLst>
              </p:cNvPr>
              <p:cNvSpPr txBox="1"/>
              <p:nvPr/>
            </p:nvSpPr>
            <p:spPr>
              <a:xfrm>
                <a:off x="5731720" y="1645959"/>
                <a:ext cx="2293206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ru-RU" sz="1400" dirty="0"/>
                  <a:t>160 тыс. туристов из Китая</a:t>
                </a:r>
              </a:p>
            </p:txBody>
          </p:sp>
        </p:grpSp>
        <p:sp>
          <p:nvSpPr>
            <p:cNvPr id="36" name="Google Shape;104;p15">
              <a:extLst>
                <a:ext uri="{FF2B5EF4-FFF2-40B4-BE49-F238E27FC236}">
                  <a16:creationId xmlns:a16="http://schemas.microsoft.com/office/drawing/2014/main" id="{498F4AD9-1438-84FF-E5BA-80EB76AB661A}"/>
                </a:ext>
              </a:extLst>
            </p:cNvPr>
            <p:cNvSpPr/>
            <p:nvPr/>
          </p:nvSpPr>
          <p:spPr>
            <a:xfrm>
              <a:off x="796534" y="1461407"/>
              <a:ext cx="965076" cy="7680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ru" sz="1600" b="1" i="0" u="none" strike="noStrike" cap="none" dirty="0">
                  <a:solidFill>
                    <a:srgbClr val="3C90DC"/>
                  </a:solidFill>
                  <a:latin typeface="+mj-lt"/>
                  <a:ea typeface="Montserrat"/>
                  <a:cs typeface="Montserrat"/>
                  <a:sym typeface="Montserrat"/>
                </a:rPr>
                <a:t>2023</a:t>
              </a:r>
              <a:endParaRPr sz="1600" b="1" i="0" u="none" strike="noStrike" cap="none" dirty="0">
                <a:solidFill>
                  <a:srgbClr val="3C90DC"/>
                </a:solidFill>
                <a:latin typeface="+mj-l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7" name="Google Shape;104;p15">
              <a:extLst>
                <a:ext uri="{FF2B5EF4-FFF2-40B4-BE49-F238E27FC236}">
                  <a16:creationId xmlns:a16="http://schemas.microsoft.com/office/drawing/2014/main" id="{D56837CF-3627-76CB-8416-C3343D9B8092}"/>
                </a:ext>
              </a:extLst>
            </p:cNvPr>
            <p:cNvSpPr/>
            <p:nvPr/>
          </p:nvSpPr>
          <p:spPr>
            <a:xfrm>
              <a:off x="3232218" y="1447127"/>
              <a:ext cx="965076" cy="7363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ru" sz="1600" b="1" i="0" u="none" strike="noStrike" cap="none" dirty="0">
                  <a:solidFill>
                    <a:srgbClr val="3C90DC"/>
                  </a:solidFill>
                  <a:latin typeface="+mj-lt"/>
                  <a:ea typeface="Montserrat"/>
                  <a:cs typeface="Montserrat"/>
                  <a:sym typeface="Montserrat"/>
                </a:rPr>
                <a:t>2024</a:t>
              </a:r>
              <a:endParaRPr sz="1600" b="1" i="0" u="none" strike="noStrike" cap="none" dirty="0">
                <a:solidFill>
                  <a:srgbClr val="3C90DC"/>
                </a:solidFill>
                <a:latin typeface="+mj-l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8" name="Google Shape;104;p15">
              <a:extLst>
                <a:ext uri="{FF2B5EF4-FFF2-40B4-BE49-F238E27FC236}">
                  <a16:creationId xmlns:a16="http://schemas.microsoft.com/office/drawing/2014/main" id="{C26BD1E7-7429-40A8-B823-CB2602A85BCD}"/>
                </a:ext>
              </a:extLst>
            </p:cNvPr>
            <p:cNvSpPr/>
            <p:nvPr/>
          </p:nvSpPr>
          <p:spPr>
            <a:xfrm>
              <a:off x="5713903" y="1428285"/>
              <a:ext cx="965076" cy="7680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ru" sz="1600" b="1" i="0" u="none" strike="noStrike" cap="none" dirty="0">
                  <a:solidFill>
                    <a:srgbClr val="3C90DC"/>
                  </a:solidFill>
                  <a:latin typeface="+mj-lt"/>
                  <a:ea typeface="Montserrat"/>
                  <a:cs typeface="Montserrat"/>
                  <a:sym typeface="Montserrat"/>
                </a:rPr>
                <a:t>2025</a:t>
              </a:r>
              <a:endParaRPr sz="1600" b="1" i="0" u="none" strike="noStrike" cap="none" dirty="0">
                <a:solidFill>
                  <a:srgbClr val="3C90DC"/>
                </a:solidFill>
                <a:latin typeface="+mj-l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42" name="Text 11">
            <a:extLst>
              <a:ext uri="{FF2B5EF4-FFF2-40B4-BE49-F238E27FC236}">
                <a16:creationId xmlns:a16="http://schemas.microsoft.com/office/drawing/2014/main" id="{AD697865-E236-2683-086D-793C016BC363}"/>
              </a:ext>
            </a:extLst>
          </p:cNvPr>
          <p:cNvSpPr/>
          <p:nvPr/>
        </p:nvSpPr>
        <p:spPr>
          <a:xfrm>
            <a:off x="174625" y="128111"/>
            <a:ext cx="8664575" cy="30856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27" normalizeH="0" baseline="0" noProof="0" dirty="0">
                <a:ln>
                  <a:noFill/>
                </a:ln>
                <a:solidFill>
                  <a:srgbClr val="2569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АКТУАЛЬНОСТЬ</a:t>
            </a:r>
          </a:p>
        </p:txBody>
      </p:sp>
    </p:spTree>
    <p:extLst>
      <p:ext uri="{BB962C8B-B14F-4D97-AF65-F5344CB8AC3E}">
        <p14:creationId xmlns:p14="http://schemas.microsoft.com/office/powerpoint/2010/main" val="33339148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FB8D6D-D2A6-0CAE-CE1D-8B601BA90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11">
            <a:extLst>
              <a:ext uri="{FF2B5EF4-FFF2-40B4-BE49-F238E27FC236}">
                <a16:creationId xmlns:a16="http://schemas.microsoft.com/office/drawing/2014/main" id="{6CE00DDB-1C29-5103-61F3-F4F9C69EE900}"/>
              </a:ext>
            </a:extLst>
          </p:cNvPr>
          <p:cNvSpPr/>
          <p:nvPr/>
        </p:nvSpPr>
        <p:spPr>
          <a:xfrm>
            <a:off x="174625" y="128111"/>
            <a:ext cx="8664575" cy="41865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27" normalizeH="0" baseline="0" noProof="0" dirty="0">
                <a:ln>
                  <a:noFill/>
                </a:ln>
                <a:solidFill>
                  <a:srgbClr val="2569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МОДЕЛЬ ПРОДВИЖЕНИЯ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EBEA55E-9ED9-D9F3-B867-CC9B5DCB27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816" y="473881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endParaRPr kumimoji="0" lang="ru-RU" altLang="ru-RU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B2EC48B2-A1CB-037B-6A15-0E79705DBF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1885075"/>
              </p:ext>
            </p:extLst>
          </p:nvPr>
        </p:nvGraphicFramePr>
        <p:xfrm>
          <a:off x="334736" y="546764"/>
          <a:ext cx="8504464" cy="4596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029513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6E7B40-0284-60C4-F87B-2A01CC846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11">
            <a:extLst>
              <a:ext uri="{FF2B5EF4-FFF2-40B4-BE49-F238E27FC236}">
                <a16:creationId xmlns:a16="http://schemas.microsoft.com/office/drawing/2014/main" id="{600820E3-62DE-5A8E-F8FD-F6383003B338}"/>
              </a:ext>
            </a:extLst>
          </p:cNvPr>
          <p:cNvSpPr/>
          <p:nvPr/>
        </p:nvSpPr>
        <p:spPr>
          <a:xfrm>
            <a:off x="174625" y="128111"/>
            <a:ext cx="8664575" cy="41865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27" normalizeH="0" baseline="0" noProof="0" dirty="0">
                <a:ln>
                  <a:noFill/>
                </a:ln>
                <a:solidFill>
                  <a:srgbClr val="2569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ТРЕКШН-КАРТА ПРОЕКТА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78A072B-2A99-84C9-A9D4-DCF3FDFF16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0271977"/>
              </p:ext>
            </p:extLst>
          </p:nvPr>
        </p:nvGraphicFramePr>
        <p:xfrm>
          <a:off x="239712" y="766454"/>
          <a:ext cx="8664574" cy="39723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83184">
                  <a:extLst>
                    <a:ext uri="{9D8B030D-6E8A-4147-A177-3AD203B41FA5}">
                      <a16:colId xmlns:a16="http://schemas.microsoft.com/office/drawing/2014/main" val="2404482288"/>
                    </a:ext>
                  </a:extLst>
                </a:gridCol>
                <a:gridCol w="1657943">
                  <a:extLst>
                    <a:ext uri="{9D8B030D-6E8A-4147-A177-3AD203B41FA5}">
                      <a16:colId xmlns:a16="http://schemas.microsoft.com/office/drawing/2014/main" val="1435152128"/>
                    </a:ext>
                  </a:extLst>
                </a:gridCol>
                <a:gridCol w="1565042">
                  <a:extLst>
                    <a:ext uri="{9D8B030D-6E8A-4147-A177-3AD203B41FA5}">
                      <a16:colId xmlns:a16="http://schemas.microsoft.com/office/drawing/2014/main" val="4245242254"/>
                    </a:ext>
                  </a:extLst>
                </a:gridCol>
                <a:gridCol w="1565691">
                  <a:extLst>
                    <a:ext uri="{9D8B030D-6E8A-4147-A177-3AD203B41FA5}">
                      <a16:colId xmlns:a16="http://schemas.microsoft.com/office/drawing/2014/main" val="1247147936"/>
                    </a:ext>
                  </a:extLst>
                </a:gridCol>
                <a:gridCol w="1197331">
                  <a:extLst>
                    <a:ext uri="{9D8B030D-6E8A-4147-A177-3AD203B41FA5}">
                      <a16:colId xmlns:a16="http://schemas.microsoft.com/office/drawing/2014/main" val="4237919054"/>
                    </a:ext>
                  </a:extLst>
                </a:gridCol>
                <a:gridCol w="1195383">
                  <a:extLst>
                    <a:ext uri="{9D8B030D-6E8A-4147-A177-3AD203B41FA5}">
                      <a16:colId xmlns:a16="http://schemas.microsoft.com/office/drawing/2014/main" val="731914042"/>
                    </a:ext>
                  </a:extLst>
                </a:gridCol>
              </a:tblGrid>
              <a:tr h="52728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400" dirty="0">
                          <a:effectLst/>
                        </a:rPr>
                        <a:t>Гипотезы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400" dirty="0">
                          <a:effectLst/>
                        </a:rPr>
                        <a:t>Подтверждение проблемы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400" dirty="0">
                          <a:effectLst/>
                        </a:rPr>
                        <a:t>Ценностное предложение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400" dirty="0">
                          <a:effectLst/>
                        </a:rPr>
                        <a:t>Моделирование экономики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400">
                          <a:effectLst/>
                        </a:rPr>
                        <a:t>MVP</a:t>
                      </a:r>
                      <a:endParaRPr lang="ru-RU" sz="14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400" dirty="0">
                          <a:effectLst/>
                        </a:rPr>
                        <a:t>Подтверждение решения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extLst>
                  <a:ext uri="{0D108BD9-81ED-4DB2-BD59-A6C34878D82A}">
                    <a16:rowId xmlns:a16="http://schemas.microsoft.com/office/drawing/2014/main" val="2333617320"/>
                  </a:ext>
                </a:extLst>
              </a:tr>
              <a:tr h="147284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effectLst/>
                        </a:rPr>
                        <a:t>Китайские туристы испытывают сложности с арендой жилья в Приморье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effectLst/>
                        </a:rPr>
                        <a:t>Проведены интервью с 20 туристами и 10 арендодателями: 85% подтвердили проблему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effectLst/>
                        </a:rPr>
                        <a:t>Платформа для аренды с интеграцией </a:t>
                      </a:r>
                      <a:r>
                        <a:rPr lang="ru-RU" sz="1200" dirty="0" err="1">
                          <a:effectLst/>
                        </a:rPr>
                        <a:t>WeChat</a:t>
                      </a:r>
                      <a:r>
                        <a:rPr lang="ru-RU" sz="1200" dirty="0">
                          <a:effectLst/>
                        </a:rPr>
                        <a:t> и поддержкой китайского языка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effectLst/>
                        </a:rPr>
                        <a:t>CAC = 100 000 руб., ROI за 9 мес.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effectLst/>
                        </a:rPr>
                        <a:t>Рабочий прототип и базовый функционал (поиск, бронирование)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effectLst/>
                        </a:rPr>
                        <a:t>50 тестовых пользователей (30% конверсия в бронирование)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extLst>
                  <a:ext uri="{0D108BD9-81ED-4DB2-BD59-A6C34878D82A}">
                    <a16:rowId xmlns:a16="http://schemas.microsoft.com/office/drawing/2014/main" val="3677721527"/>
                  </a:ext>
                </a:extLst>
              </a:tr>
              <a:tr h="98612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effectLst/>
                        </a:rPr>
                        <a:t>Арендодатели заинтересованы в специализированной платформе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effectLst/>
                        </a:rPr>
                        <a:t>Опрос 30 арендодателей: 70% готовы использовать платформу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effectLst/>
                        </a:rPr>
                        <a:t>Упрощенный процесс бронирования через </a:t>
                      </a:r>
                      <a:r>
                        <a:rPr lang="ru-RU" sz="1200" dirty="0" err="1">
                          <a:effectLst/>
                        </a:rPr>
                        <a:t>WeChat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effectLst/>
                        </a:rPr>
                        <a:t>LTV </a:t>
                      </a:r>
                      <a:r>
                        <a:rPr lang="en-US" sz="1200" dirty="0">
                          <a:effectLst/>
                        </a:rPr>
                        <a:t>(</a:t>
                      </a:r>
                      <a:r>
                        <a:rPr lang="ru-RU" sz="1200" dirty="0">
                          <a:effectLst/>
                        </a:rPr>
                        <a:t>арендодатель) = 15 000 руб.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effectLst/>
                        </a:rPr>
                        <a:t>Интеграция с </a:t>
                      </a:r>
                      <a:r>
                        <a:rPr lang="ru-RU" sz="1200" dirty="0" err="1">
                          <a:effectLst/>
                        </a:rPr>
                        <a:t>Yandex</a:t>
                      </a:r>
                      <a:r>
                        <a:rPr lang="ru-RU" sz="1200" dirty="0">
                          <a:effectLst/>
                        </a:rPr>
                        <a:t> Maps и </a:t>
                      </a:r>
                      <a:r>
                        <a:rPr lang="ru-RU" sz="1200" dirty="0" err="1">
                          <a:effectLst/>
                        </a:rPr>
                        <a:t>WeChat</a:t>
                      </a:r>
                      <a:r>
                        <a:rPr lang="ru-RU" sz="1200" dirty="0">
                          <a:effectLst/>
                        </a:rPr>
                        <a:t> </a:t>
                      </a:r>
                      <a:r>
                        <a:rPr lang="ru-RU" sz="1200" dirty="0" err="1">
                          <a:effectLst/>
                        </a:rPr>
                        <a:t>Pay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effectLst/>
                        </a:rPr>
                        <a:t>Конверсия в бронирование: 25%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extLst>
                  <a:ext uri="{0D108BD9-81ED-4DB2-BD59-A6C34878D82A}">
                    <a16:rowId xmlns:a16="http://schemas.microsoft.com/office/drawing/2014/main" val="4013542214"/>
                  </a:ext>
                </a:extLst>
              </a:tr>
              <a:tr h="98612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effectLst/>
                        </a:rPr>
                        <a:t>Интеграция с </a:t>
                      </a:r>
                      <a:r>
                        <a:rPr lang="ru-RU" sz="1200" dirty="0" err="1">
                          <a:effectLst/>
                        </a:rPr>
                        <a:t>WeChat</a:t>
                      </a:r>
                      <a:r>
                        <a:rPr lang="ru-RU" sz="1200" dirty="0">
                          <a:effectLst/>
                        </a:rPr>
                        <a:t> увеличит конверсию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 dirty="0">
                          <a:effectLst/>
                        </a:rPr>
                        <a:t>Анализ конкурентов показал отсутствие решений с </a:t>
                      </a:r>
                      <a:r>
                        <a:rPr lang="ru-RU" sz="1200" dirty="0" err="1">
                          <a:effectLst/>
                        </a:rPr>
                        <a:t>WeChat</a:t>
                      </a:r>
                      <a:r>
                        <a:rPr lang="ru-RU" sz="1200" dirty="0">
                          <a:effectLst/>
                        </a:rPr>
                        <a:t>-интеграцией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Система рейтингов и отзывов для доверия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>
                          <a:effectLst/>
                        </a:rPr>
                        <a:t>CAC = 8 000 </a:t>
                      </a:r>
                      <a:r>
                        <a:rPr lang="ru-RU" sz="1200" dirty="0">
                          <a:effectLst/>
                        </a:rPr>
                        <a:t>руб.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1200">
                          <a:effectLst/>
                        </a:rPr>
                        <a:t>Тестовый запуск в г. Владивосток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dirty="0">
                          <a:effectLst/>
                        </a:rPr>
                        <a:t>NPS = +40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8870" marR="8870" marT="8870" marB="0" anchor="ctr"/>
                </a:tc>
                <a:extLst>
                  <a:ext uri="{0D108BD9-81ED-4DB2-BD59-A6C34878D82A}">
                    <a16:rowId xmlns:a16="http://schemas.microsoft.com/office/drawing/2014/main" val="110607744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18FAD781-452A-FB5D-4473-43B7D09AD3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816" y="473881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endParaRPr kumimoji="0" lang="ru-RU" altLang="ru-RU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5464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B62217-E6AD-B112-5A20-66507C5C1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11">
            <a:extLst>
              <a:ext uri="{FF2B5EF4-FFF2-40B4-BE49-F238E27FC236}">
                <a16:creationId xmlns:a16="http://schemas.microsoft.com/office/drawing/2014/main" id="{433D15C8-6B00-1984-DEED-F7675650D6AE}"/>
              </a:ext>
            </a:extLst>
          </p:cNvPr>
          <p:cNvSpPr/>
          <p:nvPr/>
        </p:nvSpPr>
        <p:spPr>
          <a:xfrm>
            <a:off x="174625" y="128111"/>
            <a:ext cx="8664575" cy="41865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27" normalizeH="0" baseline="0" noProof="0" dirty="0">
                <a:ln>
                  <a:noFill/>
                </a:ln>
                <a:solidFill>
                  <a:srgbClr val="2569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ТРЕКШН-КАРТА ПРОЕКТА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F6B3293-3A1A-6F6C-E55D-AA95EAEB35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4753842"/>
              </p:ext>
            </p:extLst>
          </p:nvPr>
        </p:nvGraphicFramePr>
        <p:xfrm>
          <a:off x="174624" y="687286"/>
          <a:ext cx="8846911" cy="39826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4010">
                  <a:extLst>
                    <a:ext uri="{9D8B030D-6E8A-4147-A177-3AD203B41FA5}">
                      <a16:colId xmlns:a16="http://schemas.microsoft.com/office/drawing/2014/main" val="1625057204"/>
                    </a:ext>
                  </a:extLst>
                </a:gridCol>
                <a:gridCol w="937827">
                  <a:extLst>
                    <a:ext uri="{9D8B030D-6E8A-4147-A177-3AD203B41FA5}">
                      <a16:colId xmlns:a16="http://schemas.microsoft.com/office/drawing/2014/main" val="2150336078"/>
                    </a:ext>
                  </a:extLst>
                </a:gridCol>
                <a:gridCol w="845701">
                  <a:extLst>
                    <a:ext uri="{9D8B030D-6E8A-4147-A177-3AD203B41FA5}">
                      <a16:colId xmlns:a16="http://schemas.microsoft.com/office/drawing/2014/main" val="2611895951"/>
                    </a:ext>
                  </a:extLst>
                </a:gridCol>
                <a:gridCol w="751717">
                  <a:extLst>
                    <a:ext uri="{9D8B030D-6E8A-4147-A177-3AD203B41FA5}">
                      <a16:colId xmlns:a16="http://schemas.microsoft.com/office/drawing/2014/main" val="2515015593"/>
                    </a:ext>
                  </a:extLst>
                </a:gridCol>
                <a:gridCol w="775607">
                  <a:extLst>
                    <a:ext uri="{9D8B030D-6E8A-4147-A177-3AD203B41FA5}">
                      <a16:colId xmlns:a16="http://schemas.microsoft.com/office/drawing/2014/main" val="445624788"/>
                    </a:ext>
                  </a:extLst>
                </a:gridCol>
                <a:gridCol w="765694">
                  <a:extLst>
                    <a:ext uri="{9D8B030D-6E8A-4147-A177-3AD203B41FA5}">
                      <a16:colId xmlns:a16="http://schemas.microsoft.com/office/drawing/2014/main" val="2258357618"/>
                    </a:ext>
                  </a:extLst>
                </a:gridCol>
                <a:gridCol w="858712">
                  <a:extLst>
                    <a:ext uri="{9D8B030D-6E8A-4147-A177-3AD203B41FA5}">
                      <a16:colId xmlns:a16="http://schemas.microsoft.com/office/drawing/2014/main" val="3072389457"/>
                    </a:ext>
                  </a:extLst>
                </a:gridCol>
                <a:gridCol w="675827">
                  <a:extLst>
                    <a:ext uri="{9D8B030D-6E8A-4147-A177-3AD203B41FA5}">
                      <a16:colId xmlns:a16="http://schemas.microsoft.com/office/drawing/2014/main" val="3666495116"/>
                    </a:ext>
                  </a:extLst>
                </a:gridCol>
                <a:gridCol w="608002">
                  <a:extLst>
                    <a:ext uri="{9D8B030D-6E8A-4147-A177-3AD203B41FA5}">
                      <a16:colId xmlns:a16="http://schemas.microsoft.com/office/drawing/2014/main" val="337874137"/>
                    </a:ext>
                  </a:extLst>
                </a:gridCol>
                <a:gridCol w="776353">
                  <a:extLst>
                    <a:ext uri="{9D8B030D-6E8A-4147-A177-3AD203B41FA5}">
                      <a16:colId xmlns:a16="http://schemas.microsoft.com/office/drawing/2014/main" val="1486565759"/>
                    </a:ext>
                  </a:extLst>
                </a:gridCol>
                <a:gridCol w="756783">
                  <a:extLst>
                    <a:ext uri="{9D8B030D-6E8A-4147-A177-3AD203B41FA5}">
                      <a16:colId xmlns:a16="http://schemas.microsoft.com/office/drawing/2014/main" val="839398891"/>
                    </a:ext>
                  </a:extLst>
                </a:gridCol>
                <a:gridCol w="530678">
                  <a:extLst>
                    <a:ext uri="{9D8B030D-6E8A-4147-A177-3AD203B41FA5}">
                      <a16:colId xmlns:a16="http://schemas.microsoft.com/office/drawing/2014/main" val="1199370531"/>
                    </a:ext>
                  </a:extLst>
                </a:gridCol>
              </a:tblGrid>
              <a:tr h="3065676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400" dirty="0">
                          <a:effectLst/>
                        </a:rPr>
                        <a:t>Готов </a:t>
                      </a:r>
                      <a:r>
                        <a:rPr lang="en-US" sz="1400" dirty="0">
                          <a:effectLst/>
                        </a:rPr>
                        <a:t>MPV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400" dirty="0">
                          <a:effectLst/>
                        </a:rPr>
                        <a:t>Решение подтверждено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400" dirty="0">
                          <a:effectLst/>
                        </a:rPr>
                        <a:t>Есть 1-я продажа руками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400" dirty="0">
                          <a:effectLst/>
                        </a:rPr>
                        <a:t>Название канала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400" dirty="0">
                          <a:effectLst/>
                        </a:rPr>
                        <a:t>Ценностное предложение для канала сформировано 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400" dirty="0">
                          <a:effectLst/>
                        </a:rPr>
                        <a:t>Привлечены пользователи из канала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400" dirty="0">
                          <a:effectLst/>
                        </a:rPr>
                        <a:t>Есть инструмент продаж в канале 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400" dirty="0">
                          <a:effectLst/>
                        </a:rPr>
                        <a:t>Есть 1-я продажа в канале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400" dirty="0">
                          <a:effectLst/>
                        </a:rPr>
                        <a:t>Есть </a:t>
                      </a:r>
                      <a:r>
                        <a:rPr lang="en-US" sz="1400" dirty="0">
                          <a:effectLst/>
                        </a:rPr>
                        <a:t>N </a:t>
                      </a:r>
                      <a:r>
                        <a:rPr lang="ru-RU" sz="1400" dirty="0">
                          <a:effectLst/>
                        </a:rPr>
                        <a:t>продаж в канале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400" dirty="0">
                          <a:effectLst/>
                        </a:rPr>
                        <a:t>Экономика сходится в канале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400" dirty="0">
                          <a:effectLst/>
                        </a:rPr>
                        <a:t>Экономика сходится при масштабировании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400" dirty="0">
                          <a:effectLst/>
                        </a:rPr>
                        <a:t>SEED</a:t>
                      </a:r>
                      <a:endParaRPr lang="ru-RU" sz="14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94254139"/>
                  </a:ext>
                </a:extLst>
              </a:tr>
              <a:tr h="917009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200">
                          <a:effectLst/>
                        </a:rPr>
                        <a:t>Да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200">
                          <a:effectLst/>
                        </a:rPr>
                        <a:t>Нет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200">
                          <a:effectLst/>
                        </a:rPr>
                        <a:t>Нет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sz="1200">
                          <a:effectLst/>
                        </a:rPr>
                        <a:t>WeChat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200">
                          <a:effectLst/>
                        </a:rPr>
                        <a:t>Да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200">
                          <a:effectLst/>
                        </a:rPr>
                        <a:t>Нет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200">
                          <a:effectLst/>
                        </a:rPr>
                        <a:t>Нет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200">
                          <a:effectLst/>
                        </a:rPr>
                        <a:t>Нет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200">
                          <a:effectLst/>
                        </a:rPr>
                        <a:t>Нет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200">
                          <a:effectLst/>
                        </a:rPr>
                        <a:t>-</a:t>
                      </a:r>
                      <a:endParaRPr lang="ru-RU" sz="12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ru-RU" sz="1200" dirty="0">
                          <a:effectLst/>
                        </a:rPr>
                        <a:t>Нет</a:t>
                      </a:r>
                      <a:endParaRPr lang="ru-RU" sz="12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56539514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C12588BA-43DB-6DB3-FE74-6452825A84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816" y="473881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endParaRPr kumimoji="0" lang="ru-RU" altLang="ru-RU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29473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135DE7-4B4B-65E0-53D5-A9F309BD2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11">
            <a:extLst>
              <a:ext uri="{FF2B5EF4-FFF2-40B4-BE49-F238E27FC236}">
                <a16:creationId xmlns:a16="http://schemas.microsoft.com/office/drawing/2014/main" id="{5F83C340-29FC-C232-CF91-DCE811E7EFEA}"/>
              </a:ext>
            </a:extLst>
          </p:cNvPr>
          <p:cNvSpPr/>
          <p:nvPr/>
        </p:nvSpPr>
        <p:spPr>
          <a:xfrm>
            <a:off x="174625" y="128111"/>
            <a:ext cx="8664575" cy="41865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27" normalizeH="0" baseline="0" noProof="0" dirty="0">
                <a:ln>
                  <a:noFill/>
                </a:ln>
                <a:solidFill>
                  <a:srgbClr val="2569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МЕРЫ ПОДДЕРЖКИ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37E44F8D-FE74-AF3A-5A00-34F126B08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816" y="473881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endParaRPr kumimoji="0" lang="ru-RU" altLang="ru-RU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A6E3A54-6422-7D8C-DAE0-F4AB95F444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298866"/>
              </p:ext>
            </p:extLst>
          </p:nvPr>
        </p:nvGraphicFramePr>
        <p:xfrm>
          <a:off x="513619" y="766706"/>
          <a:ext cx="7986585" cy="40177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61917">
                  <a:extLst>
                    <a:ext uri="{9D8B030D-6E8A-4147-A177-3AD203B41FA5}">
                      <a16:colId xmlns:a16="http://schemas.microsoft.com/office/drawing/2014/main" val="2461600414"/>
                    </a:ext>
                  </a:extLst>
                </a:gridCol>
                <a:gridCol w="2661917">
                  <a:extLst>
                    <a:ext uri="{9D8B030D-6E8A-4147-A177-3AD203B41FA5}">
                      <a16:colId xmlns:a16="http://schemas.microsoft.com/office/drawing/2014/main" val="4090045347"/>
                    </a:ext>
                  </a:extLst>
                </a:gridCol>
                <a:gridCol w="2662751">
                  <a:extLst>
                    <a:ext uri="{9D8B030D-6E8A-4147-A177-3AD203B41FA5}">
                      <a16:colId xmlns:a16="http://schemas.microsoft.com/office/drawing/2014/main" val="132051637"/>
                    </a:ext>
                  </a:extLst>
                </a:gridCol>
              </a:tblGrid>
              <a:tr h="363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Федеральные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Региональные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 anchor="ctr"/>
                </a:tc>
                <a:extLst>
                  <a:ext uri="{0D108BD9-81ED-4DB2-BD59-A6C34878D82A}">
                    <a16:rowId xmlns:a16="http://schemas.microsoft.com/office/drawing/2014/main" val="2218160154"/>
                  </a:ext>
                </a:extLst>
              </a:tr>
              <a:tr h="5510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Институты развития и их представительства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Фонд развития интернет-инициатив (ФРИИ), ВЭБ.РФ, РВК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Фонд развития Дальнего Востока и Арктики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/>
                </a:tc>
                <a:extLst>
                  <a:ext uri="{0D108BD9-81ED-4DB2-BD59-A6C34878D82A}">
                    <a16:rowId xmlns:a16="http://schemas.microsoft.com/office/drawing/2014/main" val="1550393920"/>
                  </a:ext>
                </a:extLst>
              </a:tr>
              <a:tr h="363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Венчурные фонды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Target Global, </a:t>
                      </a:r>
                      <a:r>
                        <a:rPr lang="en-US" sz="1400">
                          <a:effectLst/>
                        </a:rPr>
                        <a:t>AddVenture, Kama Flow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Дальневосточный фонд высоких технологий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/>
                </a:tc>
                <a:extLst>
                  <a:ext uri="{0D108BD9-81ED-4DB2-BD59-A6C34878D82A}">
                    <a16:rowId xmlns:a16="http://schemas.microsoft.com/office/drawing/2014/main" val="3721249087"/>
                  </a:ext>
                </a:extLst>
              </a:tr>
              <a:tr h="1757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Бизнес-инкубаторы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>
                          <a:effectLst/>
                        </a:rPr>
                        <a:t>Skolkovo, Ingria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Технопарк «Русский» (ДВФУ)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/>
                </a:tc>
                <a:extLst>
                  <a:ext uri="{0D108BD9-81ED-4DB2-BD59-A6C34878D82A}">
                    <a16:rowId xmlns:a16="http://schemas.microsoft.com/office/drawing/2014/main" val="3265047351"/>
                  </a:ext>
                </a:extLst>
              </a:tr>
              <a:tr h="363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Акселераторы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ФРИИ Акселератор, </a:t>
                      </a:r>
                      <a:r>
                        <a:rPr lang="en-US" sz="1400">
                          <a:effectLst/>
                        </a:rPr>
                        <a:t>GenerationS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Акселератор роста малого бизнеса (Владивосток)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/>
                </a:tc>
                <a:extLst>
                  <a:ext uri="{0D108BD9-81ED-4DB2-BD59-A6C34878D82A}">
                    <a16:rowId xmlns:a16="http://schemas.microsoft.com/office/drawing/2014/main" val="795871042"/>
                  </a:ext>
                </a:extLst>
              </a:tr>
              <a:tr h="3634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Технопарки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Технопарк «Сколково»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Технопарк «Кванториум» (Владивосток)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/>
                </a:tc>
                <a:extLst>
                  <a:ext uri="{0D108BD9-81ED-4DB2-BD59-A6C34878D82A}">
                    <a16:rowId xmlns:a16="http://schemas.microsoft.com/office/drawing/2014/main" val="157573363"/>
                  </a:ext>
                </a:extLst>
              </a:tr>
              <a:tr h="5510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Программы грантовой поддержки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Фонд содействия инновациям (Программа "Старт"), гранты Минцифры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Гранты администрации Приморского края для IT-стартапов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/>
                </a:tc>
                <a:extLst>
                  <a:ext uri="{0D108BD9-81ED-4DB2-BD59-A6C34878D82A}">
                    <a16:rowId xmlns:a16="http://schemas.microsoft.com/office/drawing/2014/main" val="2217708676"/>
                  </a:ext>
                </a:extLst>
              </a:tr>
              <a:tr h="5510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Программы менторов/наставников (опционально)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>
                          <a:effectLst/>
                        </a:rPr>
                        <a:t>"Бизнес-навигатор" (АСИ), акселерационные программы ФРИИ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400" dirty="0">
                          <a:effectLst/>
                        </a:rPr>
                        <a:t>Программа наставничества при ДВФУ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965" marR="62965" marT="0" marB="0"/>
                </a:tc>
                <a:extLst>
                  <a:ext uri="{0D108BD9-81ED-4DB2-BD59-A6C34878D82A}">
                    <a16:rowId xmlns:a16="http://schemas.microsoft.com/office/drawing/2014/main" val="29822921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26574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11">
            <a:extLst>
              <a:ext uri="{FF2B5EF4-FFF2-40B4-BE49-F238E27FC236}">
                <a16:creationId xmlns:a16="http://schemas.microsoft.com/office/drawing/2014/main" id="{2D1E4FFB-B7FB-867F-06B9-DA6D0078490A}"/>
              </a:ext>
            </a:extLst>
          </p:cNvPr>
          <p:cNvSpPr/>
          <p:nvPr/>
        </p:nvSpPr>
        <p:spPr>
          <a:xfrm>
            <a:off x="156207" y="356711"/>
            <a:ext cx="8664575" cy="30856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spc="-27" dirty="0">
                <a:solidFill>
                  <a:srgbClr val="2569E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КОМАНДА</a:t>
            </a:r>
            <a:endParaRPr kumimoji="0" lang="ru-RU" sz="2400" b="1" i="0" u="none" strike="noStrike" kern="0" cap="none" spc="-27" normalizeH="0" baseline="0" noProof="0" dirty="0">
              <a:ln>
                <a:noFill/>
              </a:ln>
              <a:solidFill>
                <a:srgbClr val="2569ED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C640996-6A63-AC11-BE4F-5AE75A0C6BD6}"/>
              </a:ext>
            </a:extLst>
          </p:cNvPr>
          <p:cNvGrpSpPr/>
          <p:nvPr/>
        </p:nvGrpSpPr>
        <p:grpSpPr>
          <a:xfrm>
            <a:off x="330285" y="1303180"/>
            <a:ext cx="4158210" cy="2633456"/>
            <a:chOff x="1171176" y="1542228"/>
            <a:chExt cx="5655630" cy="3417776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9290FA0-F947-1D30-97A7-94FB8660896C}"/>
                </a:ext>
              </a:extLst>
            </p:cNvPr>
            <p:cNvGrpSpPr/>
            <p:nvPr/>
          </p:nvGrpSpPr>
          <p:grpSpPr>
            <a:xfrm>
              <a:off x="1171176" y="3985497"/>
              <a:ext cx="5655630" cy="974507"/>
              <a:chOff x="1171176" y="3569376"/>
              <a:chExt cx="5655630" cy="974507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A579798-AA0B-B224-EFC2-AEE9A9AB3BD2}"/>
                  </a:ext>
                </a:extLst>
              </p:cNvPr>
              <p:cNvSpPr txBox="1"/>
              <p:nvPr/>
            </p:nvSpPr>
            <p:spPr>
              <a:xfrm>
                <a:off x="1171176" y="3585224"/>
                <a:ext cx="2743198" cy="958659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ru-RU" sz="1400" b="1" i="1" dirty="0">
                    <a:solidFill>
                      <a:srgbClr val="000614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Дондукова Алтана</a:t>
                </a:r>
                <a:endParaRPr lang="ru-RU" sz="1400" i="1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en-US" sz="1400" i="1" dirty="0" err="1">
                    <a:solidFill>
                      <a:srgbClr val="000614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Капитан</a:t>
                </a:r>
                <a:r>
                  <a:rPr lang="en-US" sz="1400" i="1" dirty="0">
                    <a:solidFill>
                      <a:srgbClr val="000614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команды</a:t>
                </a:r>
                <a:endParaRPr lang="ru-RU" sz="1400" i="1" dirty="0">
                  <a:solidFill>
                    <a:srgbClr val="000614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en-US" sz="1400" i="1" dirty="0">
                    <a:solidFill>
                      <a:srgbClr val="000614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dondukova.ab@dvfu.ru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13460A2-D8AF-1131-AC11-5BA33C2485E6}"/>
                  </a:ext>
                </a:extLst>
              </p:cNvPr>
              <p:cNvSpPr txBox="1"/>
              <p:nvPr/>
            </p:nvSpPr>
            <p:spPr>
              <a:xfrm>
                <a:off x="4083608" y="3569376"/>
                <a:ext cx="2743198" cy="958660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ru-RU" sz="1400" b="1" i="1" dirty="0">
                    <a:solidFill>
                      <a:srgbClr val="000614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Волобуев Александр</a:t>
                </a:r>
                <a:endParaRPr lang="ru-RU" sz="1400" i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en-US" sz="1400" i="1" dirty="0">
                    <a:solidFill>
                      <a:srgbClr val="000614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Инженер-разработчик</a:t>
                </a:r>
                <a:endParaRPr lang="ru-RU" sz="1400" i="1" dirty="0">
                  <a:solidFill>
                    <a:srgbClr val="000614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/>
                <a:r>
                  <a:rPr lang="en-US" sz="1400" i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volobuev.ad</a:t>
                </a:r>
                <a:r>
                  <a:rPr lang="fr-FR" sz="1400" i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@dvfu.ru</a:t>
                </a:r>
              </a:p>
            </p:txBody>
          </p:sp>
        </p:grp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E3B20FE-E73E-2EA4-9EE3-314419E55A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4981" t="21885" r="12022" b="14075"/>
            <a:stretch>
              <a:fillRect/>
            </a:stretch>
          </p:blipFill>
          <p:spPr>
            <a:xfrm>
              <a:off x="4326519" y="1542228"/>
              <a:ext cx="2399340" cy="2322374"/>
            </a:xfrm>
            <a:prstGeom prst="flowChartConnector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A6F8ED5-FB5A-081E-5167-CD8642D456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18018"/>
            <a:stretch>
              <a:fillRect/>
            </a:stretch>
          </p:blipFill>
          <p:spPr>
            <a:xfrm>
              <a:off x="1343105" y="1542228"/>
              <a:ext cx="2399340" cy="2322374"/>
            </a:xfrm>
            <a:prstGeom prst="flowChartConnector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9F4980F-8D09-93D6-342A-B2B5C027136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1216" t="26306" r="8835" b="10009"/>
          <a:stretch>
            <a:fillRect/>
          </a:stretch>
        </p:blipFill>
        <p:spPr>
          <a:xfrm>
            <a:off x="4800306" y="1229742"/>
            <a:ext cx="1817991" cy="1857369"/>
          </a:xfrm>
          <a:prstGeom prst="flowChartConnector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BEAE4B-53D7-45EB-1953-E30865CE75FA}"/>
              </a:ext>
            </a:extLst>
          </p:cNvPr>
          <p:cNvSpPr txBox="1"/>
          <p:nvPr/>
        </p:nvSpPr>
        <p:spPr>
          <a:xfrm>
            <a:off x="4568659" y="3185761"/>
            <a:ext cx="24306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/>
              <a:t>Отрощенко Дмитрий</a:t>
            </a:r>
          </a:p>
          <a:p>
            <a:pPr algn="ctr"/>
            <a:r>
              <a:rPr lang="ru-RU" sz="1400" i="1" dirty="0"/>
              <a:t>Бизнес-аналитик</a:t>
            </a:r>
          </a:p>
          <a:p>
            <a:pPr algn="ctr"/>
            <a:r>
              <a:rPr lang="en-US" sz="1400" i="1" dirty="0"/>
              <a:t>otroshchenko.dd@dvfu.ru</a:t>
            </a:r>
            <a:endParaRPr lang="ru-RU" sz="1400" i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ED72F23-45F3-08AF-2132-4A06170E849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719" t="17748" r="3445" b="10037"/>
          <a:stretch>
            <a:fillRect/>
          </a:stretch>
        </p:blipFill>
        <p:spPr>
          <a:xfrm>
            <a:off x="7004327" y="1225208"/>
            <a:ext cx="1848662" cy="1857369"/>
          </a:xfrm>
          <a:prstGeom prst="flowChartConnector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1EE891-8331-D4A1-1DAC-2F7035CCB337}"/>
              </a:ext>
            </a:extLst>
          </p:cNvPr>
          <p:cNvSpPr txBox="1"/>
          <p:nvPr/>
        </p:nvSpPr>
        <p:spPr>
          <a:xfrm>
            <a:off x="6713316" y="3197972"/>
            <a:ext cx="243068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i="1" dirty="0"/>
              <a:t>Ноговицына Аделина</a:t>
            </a:r>
          </a:p>
          <a:p>
            <a:pPr algn="ctr"/>
            <a:r>
              <a:rPr lang="ru-RU" sz="1400" i="1" dirty="0"/>
              <a:t>Товаровед</a:t>
            </a:r>
            <a:endParaRPr lang="en-US" sz="1400" i="1" dirty="0"/>
          </a:p>
          <a:p>
            <a:pPr algn="ctr"/>
            <a:r>
              <a:rPr lang="en-US" sz="1400" i="1" dirty="0"/>
              <a:t>nogovitcyna.aal@dvfu.ru</a:t>
            </a:r>
            <a:endParaRPr lang="ru-RU" sz="1400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6" name="Google Shape;667;p81"/>
          <p:cNvCxnSpPr>
            <a:cxnSpLocks/>
          </p:cNvCxnSpPr>
          <p:nvPr/>
        </p:nvCxnSpPr>
        <p:spPr>
          <a:xfrm>
            <a:off x="4708007" y="1118474"/>
            <a:ext cx="0" cy="4006231"/>
          </a:xfrm>
          <a:prstGeom prst="straightConnector1">
            <a:avLst/>
          </a:prstGeom>
          <a:noFill/>
          <a:ln w="9525" cap="flat" cmpd="sng">
            <a:solidFill>
              <a:schemeClr val="bg1">
                <a:lumMod val="85000"/>
              </a:schemeClr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FF5025EF-3EFE-CF1D-50D1-43A7AD18CEDC}"/>
              </a:ext>
            </a:extLst>
          </p:cNvPr>
          <p:cNvGrpSpPr/>
          <p:nvPr/>
        </p:nvGrpSpPr>
        <p:grpSpPr>
          <a:xfrm>
            <a:off x="348922" y="576686"/>
            <a:ext cx="3951225" cy="3406531"/>
            <a:chOff x="337765" y="744851"/>
            <a:chExt cx="5332837" cy="3406531"/>
          </a:xfrm>
        </p:grpSpPr>
        <p:sp>
          <p:nvSpPr>
            <p:cNvPr id="61" name="Google Shape;158;p29"/>
            <p:cNvSpPr txBox="1"/>
            <p:nvPr/>
          </p:nvSpPr>
          <p:spPr>
            <a:xfrm>
              <a:off x="337765" y="744851"/>
              <a:ext cx="5332837" cy="11599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1431" tIns="25706" rIns="51431" bIns="25706" anchor="t" anchorCtr="0">
              <a:spAutoFit/>
            </a:bodyPr>
            <a:lstStyle/>
            <a:p>
              <a:pPr marL="0" marR="0" lvl="0" indent="0" algn="l" defTabSz="6858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ru-RU" b="1" kern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ЦЕЛЬ</a:t>
              </a:r>
            </a:p>
            <a:p>
              <a:pPr marL="0" marR="0" lvl="0" indent="0" algn="l" defTabSz="6858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ru-RU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Создание и внедрение инновационной цифровой платформы для аренды жилья, интегрированной с экосистемой </a:t>
              </a:r>
              <a:r>
                <a:rPr kumimoji="0" lang="ru-RU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WeChat</a:t>
              </a:r>
              <a:r>
                <a:rPr kumimoji="0" lang="ru-RU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Calibri"/>
                </a:rPr>
                <a:t>, с целью:</a:t>
              </a:r>
            </a:p>
          </p:txBody>
        </p:sp>
        <p:sp>
          <p:nvSpPr>
            <p:cNvPr id="147" name="Google Shape;167;p29"/>
            <p:cNvSpPr txBox="1"/>
            <p:nvPr/>
          </p:nvSpPr>
          <p:spPr>
            <a:xfrm>
              <a:off x="337765" y="2323967"/>
              <a:ext cx="4828560" cy="18274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1431" tIns="51431" rIns="51431" bIns="51431" anchor="t" anchorCtr="0">
              <a:spAutoFit/>
            </a:bodyPr>
            <a:lstStyle/>
            <a:p>
              <a:pPr marL="285750" marR="0" lvl="0" indent="-28575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86BED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400" b="1" i="0" u="none" strike="noStrike" kern="0" cap="none" spc="0" normalizeH="0" noProof="0" dirty="0">
                  <a:ln>
                    <a:noFill/>
                  </a:ln>
                  <a:solidFill>
                    <a:srgbClr val="286BED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 Narrow"/>
                </a:rPr>
                <a:t>УВЕЛИЧЕНИЯ ТУРИСТИЧЕСКОГО ПОТОКА ИЗ КИТАЯ В ПРИМОРСКИЙ КРАЙ</a:t>
              </a:r>
            </a:p>
            <a:p>
              <a:pPr marL="285750" marR="0" lvl="0" indent="-28575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86BED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400" b="1" i="0" u="none" strike="noStrike" kern="0" cap="none" spc="0" normalizeH="0" noProof="0" dirty="0">
                  <a:ln>
                    <a:noFill/>
                  </a:ln>
                  <a:solidFill>
                    <a:srgbClr val="286BED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 Narrow"/>
                </a:rPr>
                <a:t>РАЗВИТИЯ ЦИФРОВОЙ ИНФРАСТРУКТУРЫ ТУРИЗМА В РОССИИ</a:t>
              </a:r>
            </a:p>
            <a:p>
              <a:pPr marL="285750" marR="0" lvl="0" indent="-28575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86BED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400" b="1" i="0" u="none" strike="noStrike" kern="0" cap="none" spc="0" normalizeH="0" noProof="0" dirty="0">
                  <a:ln>
                    <a:noFill/>
                  </a:ln>
                  <a:solidFill>
                    <a:srgbClr val="286BED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 Narrow"/>
                </a:rPr>
                <a:t>ОПТИМИЗАЦИИ ВЗАИМОДЕЙСТВИЯ МЕЖДУ АРЕНДОДАТЕЛЯМИ И ТУРИСТАМИ</a:t>
              </a:r>
            </a:p>
            <a:p>
              <a:pPr marL="285750" marR="0" lvl="0" indent="-28575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86BED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400" b="1" i="0" u="none" strike="noStrike" kern="0" cap="none" spc="0" normalizeH="0" noProof="0" dirty="0">
                  <a:ln>
                    <a:noFill/>
                  </a:ln>
                  <a:solidFill>
                    <a:srgbClr val="286BED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 Narrow"/>
                </a:rPr>
                <a:t>ФОРМИРОВАНИЯ УСТОЙЧИВОЙ МОДЕЛИ РАЗВИТИЯ ТУРИСТИЧЕСКОГО РЫНКА</a:t>
              </a:r>
              <a:r>
                <a:rPr kumimoji="0" lang="ru-RU" sz="1400" b="0" i="0" u="none" strike="noStrike" kern="0" cap="none" spc="0" normalizeH="0" noProof="0" dirty="0">
                  <a:ln>
                    <a:noFill/>
                  </a:ln>
                  <a:solidFill>
                    <a:srgbClr val="286BED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 Narrow"/>
                </a:rPr>
                <a:t>.</a:t>
              </a:r>
              <a:endParaRPr kumimoji="0" lang="ru" sz="1400" b="0" i="0" u="none" strike="noStrike" kern="0" cap="none" spc="0" normalizeH="0" noProof="0" dirty="0">
                <a:ln>
                  <a:noFill/>
                </a:ln>
                <a:solidFill>
                  <a:srgbClr val="286B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Narrow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A596206-CB8C-F11A-A23C-C6EC87C1797F}"/>
              </a:ext>
            </a:extLst>
          </p:cNvPr>
          <p:cNvGrpSpPr/>
          <p:nvPr/>
        </p:nvGrpSpPr>
        <p:grpSpPr>
          <a:xfrm>
            <a:off x="4843856" y="1092779"/>
            <a:ext cx="4037040" cy="3794670"/>
            <a:chOff x="5911468" y="1092779"/>
            <a:chExt cx="2969427" cy="3794670"/>
          </a:xfrm>
        </p:grpSpPr>
        <p:sp>
          <p:nvSpPr>
            <p:cNvPr id="83" name="Google Shape;163;p29"/>
            <p:cNvSpPr txBox="1"/>
            <p:nvPr/>
          </p:nvSpPr>
          <p:spPr>
            <a:xfrm>
              <a:off x="6047873" y="1608413"/>
              <a:ext cx="2696620" cy="13965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1431" tIns="51431" rIns="51431" bIns="51431" anchor="t" anchorCtr="0">
              <a:spAutoFit/>
            </a:bodyPr>
            <a:lstStyle/>
            <a:p>
              <a:pPr marL="171450" marR="0" lvl="0" indent="-17145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 Narrow"/>
                </a:rPr>
                <a:t>Создание дизайна приложения</a:t>
              </a:r>
            </a:p>
            <a:p>
              <a:pPr marL="171450" marR="0" lvl="0" indent="-17145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 panose="020B0604020202020204" pitchFamily="34" charset="0"/>
                <a:buChar char="•"/>
                <a:tabLst/>
                <a:defRPr/>
              </a:pPr>
              <a:r>
                <a:rPr lang="ru-RU" sz="1400" kern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 Narrow"/>
                </a:rPr>
                <a:t>Разработка компьютерной версии </a:t>
              </a:r>
              <a:r>
                <a:rPr lang="en-US" sz="1400" kern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 Narrow"/>
                </a:rPr>
                <a:t>MVP</a:t>
              </a:r>
              <a:r>
                <a:rPr lang="ru-RU" sz="1400" kern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 Narrow"/>
                </a:rPr>
                <a:t> программного средства</a:t>
              </a:r>
            </a:p>
            <a:p>
              <a:pPr marL="171450" marR="0" lvl="0" indent="-17145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 Narrow"/>
                </a:rPr>
                <a:t>Раз</a:t>
              </a:r>
              <a:r>
                <a:rPr lang="ru-RU" sz="1400" kern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 Narrow"/>
                </a:rPr>
                <a:t>работка версии </a:t>
              </a:r>
              <a:r>
                <a:rPr lang="en-US" sz="1400" kern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 Narrow"/>
                </a:rPr>
                <a:t>MVP</a:t>
              </a:r>
              <a:r>
                <a:rPr lang="ru-RU" sz="1400" kern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 Narrow"/>
                </a:rPr>
                <a:t> программного средства</a:t>
              </a:r>
              <a:r>
                <a:rPr lang="en-US" sz="1400" kern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 Narrow"/>
                </a:rPr>
                <a:t> </a:t>
              </a:r>
              <a:r>
                <a:rPr lang="ru-RU" sz="1400" kern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 Narrow"/>
                </a:rPr>
                <a:t>для мобильного приложения</a:t>
              </a:r>
              <a:endPara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Narrow"/>
              </a:endParaRPr>
            </a:p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Tx/>
                <a:buNone/>
                <a:tabLst/>
                <a:defRPr/>
              </a:pPr>
              <a:endParaRPr kumimoji="0" lang="ru" sz="1200" b="0" i="0" u="none" strike="noStrike" kern="0" cap="none" spc="0" normalizeH="0" baseline="0" noProof="0" dirty="0">
                <a:ln>
                  <a:noFill/>
                </a:ln>
                <a:solidFill>
                  <a:srgbClr val="001A72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Narrow"/>
              </a:endParaRPr>
            </a:p>
          </p:txBody>
        </p:sp>
        <p:sp>
          <p:nvSpPr>
            <p:cNvPr id="97" name="Заголовок 1"/>
            <p:cNvSpPr txBox="1">
              <a:spLocks/>
            </p:cNvSpPr>
            <p:nvPr/>
          </p:nvSpPr>
          <p:spPr>
            <a:xfrm>
              <a:off x="6374332" y="1151859"/>
              <a:ext cx="2170403" cy="39747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6858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286BED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ЗАДАЧИ ДЛЯ ДОСТИЖЕНИЯ ЦЕЛИ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9D62348-4507-0035-3A59-D6DD8FAC88DE}"/>
                </a:ext>
              </a:extLst>
            </p:cNvPr>
            <p:cNvGrpSpPr/>
            <p:nvPr/>
          </p:nvGrpSpPr>
          <p:grpSpPr>
            <a:xfrm>
              <a:off x="5911474" y="2798931"/>
              <a:ext cx="2969421" cy="2088518"/>
              <a:chOff x="5777065" y="2833454"/>
              <a:chExt cx="2969421" cy="2088518"/>
            </a:xfrm>
          </p:grpSpPr>
          <p:sp>
            <p:nvSpPr>
              <p:cNvPr id="87" name="Google Shape;154;gb6f6fa0e72_1_0"/>
              <p:cNvSpPr/>
              <p:nvPr/>
            </p:nvSpPr>
            <p:spPr>
              <a:xfrm rot="16200000">
                <a:off x="6378845" y="2554333"/>
                <a:ext cx="1765859" cy="2969420"/>
              </a:xfrm>
              <a:prstGeom prst="rect">
                <a:avLst/>
              </a:prstGeom>
              <a:solidFill>
                <a:srgbClr val="286BED">
                  <a:alpha val="20000"/>
                </a:srgbClr>
              </a:solidFill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Tx/>
                  <a:buNone/>
                  <a:tabLst/>
                  <a:defRPr/>
                </a:pPr>
                <a:endParaRPr kumimoji="0" sz="9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  <p:sp>
            <p:nvSpPr>
              <p:cNvPr id="89" name="Google Shape;173;p29"/>
              <p:cNvSpPr txBox="1"/>
              <p:nvPr/>
            </p:nvSpPr>
            <p:spPr>
              <a:xfrm>
                <a:off x="5777066" y="2833454"/>
                <a:ext cx="2969420" cy="3013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1431" tIns="51431" rIns="51431" bIns="51431" anchor="t" anchorCtr="0">
                <a:sp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75"/>
                  </a:spcBef>
                  <a:spcAft>
                    <a:spcPts val="0"/>
                  </a:spcAft>
                  <a:buClr>
                    <a:srgbClr val="002060"/>
                  </a:buClr>
                  <a:buSzPts val="900"/>
                  <a:buFontTx/>
                  <a:buNone/>
                  <a:tabLst/>
                  <a:defRPr/>
                </a:pPr>
                <a:r>
                  <a:rPr kumimoji="0" lang="ru-RU" sz="1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86BED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"/>
                  </a:rPr>
                  <a:t>ОЖИДАЕМЫЕ РЕЗУЛЬТАТЫ</a:t>
                </a:r>
                <a:endParaRPr kumimoji="0" lang="ru-RU" sz="1200" b="1" i="0" u="none" strike="noStrike" kern="0" cap="none" spc="0" normalizeH="0" baseline="0" noProof="0" dirty="0">
                  <a:ln>
                    <a:noFill/>
                  </a:ln>
                  <a:solidFill>
                    <a:srgbClr val="286BED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 Narrow"/>
                </a:endParaRPr>
              </a:p>
            </p:txBody>
          </p:sp>
          <p:sp>
            <p:nvSpPr>
              <p:cNvPr id="3" name="Google Shape;163;p29">
                <a:extLst>
                  <a:ext uri="{FF2B5EF4-FFF2-40B4-BE49-F238E27FC236}">
                    <a16:creationId xmlns:a16="http://schemas.microsoft.com/office/drawing/2014/main" id="{E58C4705-2D68-58C2-80E6-B989D5B8B68F}"/>
                  </a:ext>
                </a:extLst>
              </p:cNvPr>
              <p:cNvSpPr txBox="1"/>
              <p:nvPr/>
            </p:nvSpPr>
            <p:spPr>
              <a:xfrm>
                <a:off x="5777065" y="3134810"/>
                <a:ext cx="2969420" cy="161197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51431" tIns="51431" rIns="51431" bIns="51431" anchor="t" anchorCtr="0">
                <a:spAutoFit/>
              </a:bodyPr>
              <a:lstStyle/>
              <a:p>
                <a:pPr marL="171450" marR="0" lvl="0" indent="-171450" algn="just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ru-RU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 Narrow"/>
                  </a:rPr>
                  <a:t>Увеличение количества бронирований жилья китайскими туристами в Приморском крае.</a:t>
                </a:r>
              </a:p>
              <a:p>
                <a:pPr marL="171450" marR="0" lvl="0" indent="-171450" algn="just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ru-RU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 Narrow"/>
                  </a:rPr>
                  <a:t>Повышение узнаваемости региона.</a:t>
                </a:r>
              </a:p>
              <a:p>
                <a:pPr marL="171450" marR="0" lvl="0" indent="-171450" algn="just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ru-RU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 Narrow"/>
                  </a:rPr>
                  <a:t>Создание цифрового продукта, который может быть адаптирован для других регионов России.</a:t>
                </a:r>
              </a:p>
              <a:p>
                <a:pPr marL="171450" marR="0" lvl="0" indent="-171450" algn="just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8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ru-RU" sz="1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Arial Narrow"/>
                  </a:rPr>
                  <a:t>Вклад в развитие цифровой экономики и туристической отрасли страны.</a:t>
                </a:r>
                <a:endParaRPr kumimoji="0" lang="ru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Arial Narrow"/>
                </a:endParaRPr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E9CD6C7-E4A3-C892-B163-0CBE1F3042D0}"/>
                </a:ext>
              </a:extLst>
            </p:cNvPr>
            <p:cNvSpPr txBox="1"/>
            <p:nvPr/>
          </p:nvSpPr>
          <p:spPr>
            <a:xfrm>
              <a:off x="5911468" y="1092779"/>
              <a:ext cx="46284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9FAFB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📈</a:t>
              </a:r>
              <a:endPara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" name="Text 11">
            <a:extLst>
              <a:ext uri="{FF2B5EF4-FFF2-40B4-BE49-F238E27FC236}">
                <a16:creationId xmlns:a16="http://schemas.microsoft.com/office/drawing/2014/main" id="{F950A6D7-0DB3-2301-CB90-B2D9E4A808FF}"/>
              </a:ext>
            </a:extLst>
          </p:cNvPr>
          <p:cNvSpPr/>
          <p:nvPr/>
        </p:nvSpPr>
        <p:spPr>
          <a:xfrm>
            <a:off x="174625" y="128111"/>
            <a:ext cx="8664575" cy="30856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27" normalizeH="0" baseline="0" noProof="0" dirty="0">
                <a:ln>
                  <a:noFill/>
                </a:ln>
                <a:solidFill>
                  <a:srgbClr val="2569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СТРАТЕГИЧЕСКАЯ ЦЕЛЬ РАЗВИТИЯ</a:t>
            </a:r>
          </a:p>
        </p:txBody>
      </p:sp>
    </p:spTree>
    <p:extLst>
      <p:ext uri="{BB962C8B-B14F-4D97-AF65-F5344CB8AC3E}">
        <p14:creationId xmlns:p14="http://schemas.microsoft.com/office/powerpoint/2010/main" val="689601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304800" y="4848225"/>
            <a:ext cx="8534400" cy="206935"/>
          </a:xfrm>
          <a:prstGeom prst="rect">
            <a:avLst/>
          </a:prstGeom>
          <a:noFill/>
          <a:ln/>
        </p:spPr>
        <p:txBody>
          <a:bodyPr/>
          <a:lstStyle/>
          <a:p>
            <a:endParaRPr lang="ru-RU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304800" y="4866799"/>
            <a:ext cx="148590" cy="148590"/>
          </a:xfrm>
          <a:prstGeom prst="ellipse">
            <a:avLst/>
          </a:prstGeom>
          <a:solidFill>
            <a:srgbClr val="FAFBFF"/>
          </a:solidFill>
          <a:ln/>
        </p:spPr>
        <p:txBody>
          <a:bodyPr/>
          <a:lstStyle/>
          <a:p>
            <a:endParaRPr lang="ru-RU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453391" y="4848225"/>
            <a:ext cx="206935" cy="206935"/>
          </a:xfrm>
          <a:prstGeom prst="triangle">
            <a:avLst/>
          </a:prstGeom>
          <a:solidFill>
            <a:srgbClr val="FAFBFF"/>
          </a:solidFill>
          <a:ln/>
        </p:spPr>
        <p:txBody>
          <a:bodyPr/>
          <a:lstStyle/>
          <a:p>
            <a:endParaRPr lang="ru-RU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663892" y="4872990"/>
            <a:ext cx="136208" cy="136208"/>
          </a:xfrm>
          <a:prstGeom prst="roundRect">
            <a:avLst/>
          </a:prstGeom>
          <a:solidFill>
            <a:srgbClr val="FAFBFF"/>
          </a:solidFill>
          <a:ln/>
        </p:spPr>
        <p:txBody>
          <a:bodyPr/>
          <a:lstStyle/>
          <a:p>
            <a:endParaRPr lang="ru-RU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8034338" y="4861205"/>
            <a:ext cx="1262063" cy="180975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lnSpc>
                <a:spcPts val="1440"/>
              </a:lnSpc>
              <a:buNone/>
            </a:pPr>
            <a:r>
              <a:rPr lang="en-US" sz="900" kern="0" spc="-20">
                <a:solidFill>
                  <a:srgbClr val="FAFBFF">
                    <a:alpha val="99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Company Name</a:t>
            </a:r>
            <a:endParaRPr lang="en-US" sz="9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3A2982B-EB2C-E15B-36A8-B51911B4C9B7}"/>
              </a:ext>
            </a:extLst>
          </p:cNvPr>
          <p:cNvSpPr/>
          <p:nvPr/>
        </p:nvSpPr>
        <p:spPr>
          <a:xfrm>
            <a:off x="304800" y="1245337"/>
            <a:ext cx="4093464" cy="28072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Travel Technology 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это применение информационных технологий, информационно-коммуникационных технологий и других онлайн-инструментов в сфере туризма.</a:t>
            </a:r>
          </a:p>
        </p:txBody>
      </p:sp>
      <p:pic>
        <p:nvPicPr>
          <p:cNvPr id="11" name="Google Shape;401;p85">
            <a:extLst>
              <a:ext uri="{FF2B5EF4-FFF2-40B4-BE49-F238E27FC236}">
                <a16:creationId xmlns:a16="http://schemas.microsoft.com/office/drawing/2014/main" id="{C62FBF35-61FD-3849-706F-D815D2BDC90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8264" y="1245337"/>
            <a:ext cx="4440936" cy="2807208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Text 11">
            <a:extLst>
              <a:ext uri="{FF2B5EF4-FFF2-40B4-BE49-F238E27FC236}">
                <a16:creationId xmlns:a16="http://schemas.microsoft.com/office/drawing/2014/main" id="{0EEA76FA-ACE7-7D6F-DE1B-1206F5EFD8E5}"/>
              </a:ext>
            </a:extLst>
          </p:cNvPr>
          <p:cNvSpPr/>
          <p:nvPr/>
        </p:nvSpPr>
        <p:spPr>
          <a:xfrm>
            <a:off x="174625" y="128111"/>
            <a:ext cx="8664575" cy="30856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27" normalizeH="0" baseline="0" noProof="0" dirty="0">
                <a:ln>
                  <a:noFill/>
                </a:ln>
                <a:solidFill>
                  <a:srgbClr val="2569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СВЕДЕНИЯ О КОНЦЕПЦИИ </a:t>
            </a:r>
            <a:r>
              <a:rPr kumimoji="0" lang="en-US" sz="2400" b="1" i="0" u="none" strike="noStrike" kern="0" cap="none" spc="-27" normalizeH="0" baseline="0" noProof="0" dirty="0">
                <a:ln>
                  <a:noFill/>
                </a:ln>
                <a:solidFill>
                  <a:srgbClr val="2569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TRAVELTECH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72;p15">
            <a:extLst>
              <a:ext uri="{FF2B5EF4-FFF2-40B4-BE49-F238E27FC236}">
                <a16:creationId xmlns:a16="http://schemas.microsoft.com/office/drawing/2014/main" id="{05FDB63F-3418-4B17-B492-F35D6499318A}"/>
              </a:ext>
            </a:extLst>
          </p:cNvPr>
          <p:cNvSpPr txBox="1"/>
          <p:nvPr/>
        </p:nvSpPr>
        <p:spPr>
          <a:xfrm>
            <a:off x="184089" y="4034519"/>
            <a:ext cx="3026228" cy="323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defTabSz="685800">
              <a:buClr>
                <a:srgbClr val="000000"/>
              </a:buClr>
              <a:buSzPts val="900"/>
            </a:pPr>
            <a:r>
              <a:rPr lang="en-US" sz="1200" kern="0" dirty="0">
                <a:solidFill>
                  <a:srgbClr val="000000"/>
                </a:solidFill>
                <a:latin typeface="Arial"/>
                <a:ea typeface="Montserrat"/>
                <a:cs typeface="Montserrat"/>
                <a:sym typeface="Montserrat"/>
              </a:rPr>
              <a:t>1C</a:t>
            </a:r>
            <a:r>
              <a:rPr lang="ru-RU" sz="1200" kern="0" dirty="0">
                <a:solidFill>
                  <a:srgbClr val="000000"/>
                </a:solidFill>
                <a:latin typeface="Arial"/>
                <a:ea typeface="Montserrat"/>
                <a:cs typeface="Montserrat"/>
                <a:sym typeface="Montserrat"/>
              </a:rPr>
              <a:t> отель</a:t>
            </a:r>
          </a:p>
        </p:txBody>
      </p:sp>
      <p:sp>
        <p:nvSpPr>
          <p:cNvPr id="39" name="Google Shape;74;p15">
            <a:extLst>
              <a:ext uri="{FF2B5EF4-FFF2-40B4-BE49-F238E27FC236}">
                <a16:creationId xmlns:a16="http://schemas.microsoft.com/office/drawing/2014/main" id="{CF1A9CF3-71F6-40C9-9434-296D1BCC69D8}"/>
              </a:ext>
            </a:extLst>
          </p:cNvPr>
          <p:cNvSpPr txBox="1"/>
          <p:nvPr/>
        </p:nvSpPr>
        <p:spPr>
          <a:xfrm>
            <a:off x="992240" y="2099034"/>
            <a:ext cx="1391347" cy="323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defTabSz="685800">
              <a:buClr>
                <a:srgbClr val="000000"/>
              </a:buClr>
              <a:buSzPts val="900"/>
            </a:pPr>
            <a:r>
              <a:rPr lang="en-US" sz="1200" kern="0" dirty="0" err="1">
                <a:solidFill>
                  <a:srgbClr val="000000"/>
                </a:solidFill>
                <a:latin typeface="Arial"/>
                <a:ea typeface="Montserrat"/>
                <a:cs typeface="Montserrat"/>
                <a:sym typeface="Montserrat"/>
              </a:rPr>
              <a:t>HotelCloud</a:t>
            </a:r>
            <a:endParaRPr lang="ru-RU" sz="1200" kern="0" dirty="0">
              <a:solidFill>
                <a:srgbClr val="000000"/>
              </a:solidFill>
              <a:latin typeface="Arial"/>
              <a:ea typeface="Montserrat"/>
              <a:cs typeface="Montserrat"/>
              <a:sym typeface="Montserrat"/>
            </a:endParaRPr>
          </a:p>
        </p:txBody>
      </p:sp>
      <p:cxnSp>
        <p:nvCxnSpPr>
          <p:cNvPr id="54" name="Google Shape;96;p15">
            <a:extLst>
              <a:ext uri="{FF2B5EF4-FFF2-40B4-BE49-F238E27FC236}">
                <a16:creationId xmlns:a16="http://schemas.microsoft.com/office/drawing/2014/main" id="{5B7FEB19-F00A-496C-A0CD-CF1972D0D7C4}"/>
              </a:ext>
            </a:extLst>
          </p:cNvPr>
          <p:cNvCxnSpPr>
            <a:cxnSpLocks/>
          </p:cNvCxnSpPr>
          <p:nvPr/>
        </p:nvCxnSpPr>
        <p:spPr>
          <a:xfrm>
            <a:off x="626547" y="1219341"/>
            <a:ext cx="0" cy="2198430"/>
          </a:xfrm>
          <a:prstGeom prst="straightConnector1">
            <a:avLst/>
          </a:prstGeom>
          <a:noFill/>
          <a:ln w="22225" cap="rnd" cmpd="sng">
            <a:solidFill>
              <a:srgbClr val="0074BD"/>
            </a:solidFill>
            <a:prstDash val="dot"/>
            <a:round/>
            <a:headEnd type="none" w="sm" len="sm"/>
            <a:tailEnd type="oval" w="med" len="med"/>
          </a:ln>
        </p:spPr>
      </p:cxnSp>
      <p:cxnSp>
        <p:nvCxnSpPr>
          <p:cNvPr id="55" name="Google Shape;97;p15">
            <a:extLst>
              <a:ext uri="{FF2B5EF4-FFF2-40B4-BE49-F238E27FC236}">
                <a16:creationId xmlns:a16="http://schemas.microsoft.com/office/drawing/2014/main" id="{3DCB9A05-CABF-4301-A4C8-8C878C81885C}"/>
              </a:ext>
            </a:extLst>
          </p:cNvPr>
          <p:cNvCxnSpPr/>
          <p:nvPr/>
        </p:nvCxnSpPr>
        <p:spPr>
          <a:xfrm>
            <a:off x="1485084" y="1219358"/>
            <a:ext cx="0" cy="299538"/>
          </a:xfrm>
          <a:prstGeom prst="straightConnector1">
            <a:avLst/>
          </a:prstGeom>
          <a:noFill/>
          <a:ln w="22225" cap="rnd" cmpd="sng">
            <a:solidFill>
              <a:srgbClr val="0074BD"/>
            </a:solidFill>
            <a:prstDash val="dot"/>
            <a:round/>
            <a:headEnd type="none" w="sm" len="sm"/>
            <a:tailEnd type="oval" w="med" len="med"/>
          </a:ln>
        </p:spPr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819CCC0-B5B7-DDEA-18F0-55B1F416FC0C}"/>
              </a:ext>
            </a:extLst>
          </p:cNvPr>
          <p:cNvSpPr/>
          <p:nvPr/>
        </p:nvSpPr>
        <p:spPr>
          <a:xfrm>
            <a:off x="84822" y="634091"/>
            <a:ext cx="2194560" cy="54864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cs typeface="Arial" panose="020B0604020202020204" pitchFamily="34" charset="0"/>
                <a:sym typeface="Arial"/>
              </a:rPr>
              <a:t>Специализированное управления отелем</a:t>
            </a:r>
            <a:endParaRPr lang="ru-RU" sz="140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F0F4AA9-061E-71C0-7CA6-AC87F43F9E46}"/>
              </a:ext>
            </a:extLst>
          </p:cNvPr>
          <p:cNvSpPr/>
          <p:nvPr/>
        </p:nvSpPr>
        <p:spPr>
          <a:xfrm>
            <a:off x="2364264" y="634091"/>
            <a:ext cx="2194560" cy="54864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cs typeface="Arial" panose="020B0604020202020204" pitchFamily="34" charset="0"/>
                <a:sym typeface="Arial"/>
              </a:rPr>
              <a:t>Технологии агрегации данных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4D5E1A1E-37FC-B8A0-B527-56B7D8954FED}"/>
              </a:ext>
            </a:extLst>
          </p:cNvPr>
          <p:cNvSpPr/>
          <p:nvPr/>
        </p:nvSpPr>
        <p:spPr>
          <a:xfrm>
            <a:off x="4643706" y="634091"/>
            <a:ext cx="2194560" cy="54864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cs typeface="Arial" panose="020B0604020202020204" pitchFamily="34" charset="0"/>
                <a:sym typeface="Arial"/>
              </a:rPr>
              <a:t>VR-</a:t>
            </a:r>
            <a:r>
              <a:rPr lang="ru-RU" sz="1400" dirty="0">
                <a:solidFill>
                  <a:schemeClr val="tx1"/>
                </a:solidFill>
                <a:cs typeface="Arial" panose="020B0604020202020204" pitchFamily="34" charset="0"/>
                <a:sym typeface="Arial"/>
              </a:rPr>
              <a:t>технологии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2A6AB60-DA68-0DEC-099B-5D1289E92A95}"/>
              </a:ext>
            </a:extLst>
          </p:cNvPr>
          <p:cNvSpPr>
            <a:spLocks/>
          </p:cNvSpPr>
          <p:nvPr/>
        </p:nvSpPr>
        <p:spPr>
          <a:xfrm>
            <a:off x="6909570" y="636035"/>
            <a:ext cx="2194560" cy="54864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cs typeface="Arial" panose="020B0604020202020204" pitchFamily="34" charset="0"/>
                <a:sym typeface="Arial"/>
              </a:rPr>
              <a:t>AR-</a:t>
            </a:r>
            <a:r>
              <a:rPr lang="ru-RU" sz="1400" dirty="0">
                <a:solidFill>
                  <a:schemeClr val="tx1"/>
                </a:solidFill>
                <a:cs typeface="Arial" panose="020B0604020202020204" pitchFamily="34" charset="0"/>
                <a:sym typeface="Arial"/>
              </a:rPr>
              <a:t>технологии</a:t>
            </a:r>
          </a:p>
        </p:txBody>
      </p:sp>
      <p:sp>
        <p:nvSpPr>
          <p:cNvPr id="12" name="Google Shape;72;p15">
            <a:extLst>
              <a:ext uri="{FF2B5EF4-FFF2-40B4-BE49-F238E27FC236}">
                <a16:creationId xmlns:a16="http://schemas.microsoft.com/office/drawing/2014/main" id="{0AA6AAAD-DEA4-0D9C-42C7-67CAE00228D7}"/>
              </a:ext>
            </a:extLst>
          </p:cNvPr>
          <p:cNvSpPr txBox="1"/>
          <p:nvPr/>
        </p:nvSpPr>
        <p:spPr>
          <a:xfrm>
            <a:off x="2417861" y="4034519"/>
            <a:ext cx="3026228" cy="323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defTabSz="685800">
              <a:buClr>
                <a:srgbClr val="000000"/>
              </a:buClr>
              <a:buSzPts val="900"/>
            </a:pPr>
            <a:r>
              <a:rPr lang="ru-RU" sz="1200" kern="0" dirty="0">
                <a:solidFill>
                  <a:srgbClr val="000000"/>
                </a:solidFill>
                <a:latin typeface="Arial"/>
                <a:ea typeface="Montserrat"/>
                <a:cs typeface="Montserrat"/>
                <a:sym typeface="Montserrat"/>
              </a:rPr>
              <a:t>Островок</a:t>
            </a:r>
          </a:p>
        </p:txBody>
      </p:sp>
      <p:sp>
        <p:nvSpPr>
          <p:cNvPr id="13" name="Google Shape;74;p15">
            <a:extLst>
              <a:ext uri="{FF2B5EF4-FFF2-40B4-BE49-F238E27FC236}">
                <a16:creationId xmlns:a16="http://schemas.microsoft.com/office/drawing/2014/main" id="{75A720D9-F2AC-71E7-6A53-89A2A6661647}"/>
              </a:ext>
            </a:extLst>
          </p:cNvPr>
          <p:cNvSpPr txBox="1"/>
          <p:nvPr/>
        </p:nvSpPr>
        <p:spPr>
          <a:xfrm>
            <a:off x="3310909" y="2152578"/>
            <a:ext cx="1391347" cy="323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defTabSz="685800">
              <a:buClr>
                <a:srgbClr val="000000"/>
              </a:buClr>
              <a:buSzPts val="900"/>
            </a:pPr>
            <a:r>
              <a:rPr lang="en-US" sz="1200" kern="0" dirty="0" err="1">
                <a:solidFill>
                  <a:srgbClr val="000000"/>
                </a:solidFill>
                <a:latin typeface="Arial"/>
                <a:ea typeface="Montserrat"/>
                <a:cs typeface="Montserrat"/>
                <a:sym typeface="Montserrat"/>
              </a:rPr>
              <a:t>AirBNB</a:t>
            </a:r>
            <a:endParaRPr lang="ru-RU" sz="1200" kern="0" dirty="0">
              <a:solidFill>
                <a:srgbClr val="000000"/>
              </a:solidFill>
              <a:latin typeface="Arial"/>
              <a:ea typeface="Montserrat"/>
              <a:cs typeface="Montserrat"/>
              <a:sym typeface="Montserrat"/>
            </a:endParaRPr>
          </a:p>
        </p:txBody>
      </p:sp>
      <p:cxnSp>
        <p:nvCxnSpPr>
          <p:cNvPr id="14" name="Google Shape;96;p15">
            <a:extLst>
              <a:ext uri="{FF2B5EF4-FFF2-40B4-BE49-F238E27FC236}">
                <a16:creationId xmlns:a16="http://schemas.microsoft.com/office/drawing/2014/main" id="{D2910EB2-293F-EA5F-DEC6-96E942564D22}"/>
              </a:ext>
            </a:extLst>
          </p:cNvPr>
          <p:cNvCxnSpPr>
            <a:cxnSpLocks/>
          </p:cNvCxnSpPr>
          <p:nvPr/>
        </p:nvCxnSpPr>
        <p:spPr>
          <a:xfrm>
            <a:off x="2881521" y="1219341"/>
            <a:ext cx="0" cy="2198430"/>
          </a:xfrm>
          <a:prstGeom prst="straightConnector1">
            <a:avLst/>
          </a:prstGeom>
          <a:noFill/>
          <a:ln w="22225" cap="rnd" cmpd="sng">
            <a:solidFill>
              <a:srgbClr val="0074BD"/>
            </a:solidFill>
            <a:prstDash val="dot"/>
            <a:round/>
            <a:headEnd type="none" w="sm" len="sm"/>
            <a:tailEnd type="oval" w="med" len="med"/>
          </a:ln>
        </p:spPr>
      </p:cxnSp>
      <p:cxnSp>
        <p:nvCxnSpPr>
          <p:cNvPr id="15" name="Google Shape;97;p15">
            <a:extLst>
              <a:ext uri="{FF2B5EF4-FFF2-40B4-BE49-F238E27FC236}">
                <a16:creationId xmlns:a16="http://schemas.microsoft.com/office/drawing/2014/main" id="{F9FD4234-D809-D149-274F-D7B924860DAF}"/>
              </a:ext>
            </a:extLst>
          </p:cNvPr>
          <p:cNvCxnSpPr/>
          <p:nvPr/>
        </p:nvCxnSpPr>
        <p:spPr>
          <a:xfrm>
            <a:off x="3740058" y="1219358"/>
            <a:ext cx="0" cy="299538"/>
          </a:xfrm>
          <a:prstGeom prst="straightConnector1">
            <a:avLst/>
          </a:prstGeom>
          <a:noFill/>
          <a:ln w="22225" cap="rnd" cmpd="sng">
            <a:solidFill>
              <a:srgbClr val="0074BD"/>
            </a:solidFill>
            <a:prstDash val="dot"/>
            <a:round/>
            <a:headEnd type="none" w="sm" len="sm"/>
            <a:tailEnd type="oval" w="med" len="med"/>
          </a:ln>
        </p:spPr>
      </p:cxnSp>
      <p:sp>
        <p:nvSpPr>
          <p:cNvPr id="18" name="Google Shape;72;p15">
            <a:extLst>
              <a:ext uri="{FF2B5EF4-FFF2-40B4-BE49-F238E27FC236}">
                <a16:creationId xmlns:a16="http://schemas.microsoft.com/office/drawing/2014/main" id="{7363E905-7EBD-2E8C-A0C5-95C1B6003B7E}"/>
              </a:ext>
            </a:extLst>
          </p:cNvPr>
          <p:cNvSpPr txBox="1"/>
          <p:nvPr/>
        </p:nvSpPr>
        <p:spPr>
          <a:xfrm>
            <a:off x="4769122" y="4058067"/>
            <a:ext cx="3026228" cy="323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defTabSz="685800">
              <a:buClr>
                <a:srgbClr val="000000"/>
              </a:buClr>
              <a:buSzPts val="900"/>
            </a:pPr>
            <a:r>
              <a:rPr lang="en-US" sz="1200" kern="0" dirty="0">
                <a:solidFill>
                  <a:srgbClr val="000000"/>
                </a:solidFill>
                <a:latin typeface="Arial"/>
                <a:ea typeface="Montserrat"/>
                <a:cs typeface="Montserrat"/>
                <a:sym typeface="Montserrat"/>
              </a:rPr>
              <a:t>Yandex Maps VR</a:t>
            </a:r>
            <a:endParaRPr lang="ru-RU" sz="1200" kern="0" dirty="0">
              <a:solidFill>
                <a:srgbClr val="000000"/>
              </a:solidFill>
              <a:latin typeface="Arial"/>
              <a:ea typeface="Montserrat"/>
              <a:cs typeface="Montserrat"/>
              <a:sym typeface="Montserrat"/>
            </a:endParaRPr>
          </a:p>
        </p:txBody>
      </p:sp>
      <p:sp>
        <p:nvSpPr>
          <p:cNvPr id="19" name="Google Shape;74;p15">
            <a:extLst>
              <a:ext uri="{FF2B5EF4-FFF2-40B4-BE49-F238E27FC236}">
                <a16:creationId xmlns:a16="http://schemas.microsoft.com/office/drawing/2014/main" id="{CF4E1A24-B857-BA3D-8A9B-56E99F0045CC}"/>
              </a:ext>
            </a:extLst>
          </p:cNvPr>
          <p:cNvSpPr txBox="1"/>
          <p:nvPr/>
        </p:nvSpPr>
        <p:spPr>
          <a:xfrm>
            <a:off x="5582575" y="2171666"/>
            <a:ext cx="1391347" cy="323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defTabSz="685800">
              <a:buClr>
                <a:srgbClr val="000000"/>
              </a:buClr>
              <a:buSzPts val="900"/>
            </a:pPr>
            <a:r>
              <a:rPr lang="en-US" sz="1200" kern="0" dirty="0">
                <a:solidFill>
                  <a:srgbClr val="000000"/>
                </a:solidFill>
                <a:latin typeface="Arial"/>
                <a:ea typeface="Montserrat"/>
                <a:cs typeface="Montserrat"/>
                <a:sym typeface="Montserrat"/>
              </a:rPr>
              <a:t>Google Maps VR</a:t>
            </a:r>
            <a:endParaRPr lang="ru-RU" sz="1200" kern="0" dirty="0">
              <a:solidFill>
                <a:srgbClr val="000000"/>
              </a:solidFill>
              <a:latin typeface="Arial"/>
              <a:ea typeface="Montserrat"/>
              <a:cs typeface="Montserrat"/>
              <a:sym typeface="Montserrat"/>
            </a:endParaRPr>
          </a:p>
        </p:txBody>
      </p:sp>
      <p:cxnSp>
        <p:nvCxnSpPr>
          <p:cNvPr id="20" name="Google Shape;96;p15">
            <a:extLst>
              <a:ext uri="{FF2B5EF4-FFF2-40B4-BE49-F238E27FC236}">
                <a16:creationId xmlns:a16="http://schemas.microsoft.com/office/drawing/2014/main" id="{EDCA2C2A-F8D2-9F57-15A9-943AF9B235DC}"/>
              </a:ext>
            </a:extLst>
          </p:cNvPr>
          <p:cNvCxnSpPr>
            <a:cxnSpLocks/>
          </p:cNvCxnSpPr>
          <p:nvPr/>
        </p:nvCxnSpPr>
        <p:spPr>
          <a:xfrm>
            <a:off x="5240550" y="1219341"/>
            <a:ext cx="0" cy="2198430"/>
          </a:xfrm>
          <a:prstGeom prst="straightConnector1">
            <a:avLst/>
          </a:prstGeom>
          <a:noFill/>
          <a:ln w="22225" cap="rnd" cmpd="sng">
            <a:solidFill>
              <a:srgbClr val="0074BD"/>
            </a:solidFill>
            <a:prstDash val="dot"/>
            <a:round/>
            <a:headEnd type="none" w="sm" len="sm"/>
            <a:tailEnd type="oval" w="med" len="med"/>
          </a:ln>
        </p:spPr>
      </p:cxnSp>
      <p:cxnSp>
        <p:nvCxnSpPr>
          <p:cNvPr id="21" name="Google Shape;97;p15">
            <a:extLst>
              <a:ext uri="{FF2B5EF4-FFF2-40B4-BE49-F238E27FC236}">
                <a16:creationId xmlns:a16="http://schemas.microsoft.com/office/drawing/2014/main" id="{CA2BCCF1-9911-60A0-B4AB-80277481EE57}"/>
              </a:ext>
            </a:extLst>
          </p:cNvPr>
          <p:cNvCxnSpPr/>
          <p:nvPr/>
        </p:nvCxnSpPr>
        <p:spPr>
          <a:xfrm>
            <a:off x="6099087" y="1219358"/>
            <a:ext cx="0" cy="299538"/>
          </a:xfrm>
          <a:prstGeom prst="straightConnector1">
            <a:avLst/>
          </a:prstGeom>
          <a:noFill/>
          <a:ln w="22225" cap="rnd" cmpd="sng">
            <a:solidFill>
              <a:srgbClr val="0074BD"/>
            </a:solidFill>
            <a:prstDash val="dot"/>
            <a:round/>
            <a:headEnd type="none" w="sm" len="sm"/>
            <a:tailEnd type="oval" w="med" len="med"/>
          </a:ln>
        </p:spPr>
      </p:cxnSp>
      <p:sp>
        <p:nvSpPr>
          <p:cNvPr id="24" name="Google Shape;72;p15">
            <a:extLst>
              <a:ext uri="{FF2B5EF4-FFF2-40B4-BE49-F238E27FC236}">
                <a16:creationId xmlns:a16="http://schemas.microsoft.com/office/drawing/2014/main" id="{6C33E907-45CF-6349-B071-D0298F7D38FB}"/>
              </a:ext>
            </a:extLst>
          </p:cNvPr>
          <p:cNvSpPr txBox="1"/>
          <p:nvPr/>
        </p:nvSpPr>
        <p:spPr>
          <a:xfrm>
            <a:off x="7779476" y="2267804"/>
            <a:ext cx="3026228" cy="323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defTabSz="685800">
              <a:buClr>
                <a:srgbClr val="000000"/>
              </a:buClr>
              <a:buSzPts val="900"/>
            </a:pPr>
            <a:r>
              <a:rPr lang="en-US" sz="1200" kern="0" dirty="0">
                <a:solidFill>
                  <a:srgbClr val="000000"/>
                </a:solidFill>
                <a:latin typeface="Arial"/>
                <a:ea typeface="Montserrat"/>
                <a:cs typeface="Montserrat"/>
                <a:sym typeface="Montserrat"/>
              </a:rPr>
              <a:t>Disney Parks AR</a:t>
            </a:r>
            <a:endParaRPr lang="ru-RU" sz="1200" kern="0" dirty="0">
              <a:solidFill>
                <a:srgbClr val="000000"/>
              </a:solidFill>
              <a:latin typeface="Arial"/>
              <a:ea typeface="Montserrat"/>
              <a:cs typeface="Montserrat"/>
              <a:sym typeface="Montserrat"/>
            </a:endParaRPr>
          </a:p>
        </p:txBody>
      </p:sp>
      <p:sp>
        <p:nvSpPr>
          <p:cNvPr id="25" name="Google Shape;74;p15">
            <a:extLst>
              <a:ext uri="{FF2B5EF4-FFF2-40B4-BE49-F238E27FC236}">
                <a16:creationId xmlns:a16="http://schemas.microsoft.com/office/drawing/2014/main" id="{6FB48D3C-A6BB-CA35-564B-78B2E5D9208E}"/>
              </a:ext>
            </a:extLst>
          </p:cNvPr>
          <p:cNvSpPr txBox="1"/>
          <p:nvPr/>
        </p:nvSpPr>
        <p:spPr>
          <a:xfrm>
            <a:off x="7027062" y="4066044"/>
            <a:ext cx="1344414" cy="323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spAutoFit/>
          </a:bodyPr>
          <a:lstStyle/>
          <a:p>
            <a:pPr defTabSz="685800">
              <a:buClr>
                <a:srgbClr val="000000"/>
              </a:buClr>
              <a:buSzPts val="900"/>
            </a:pPr>
            <a:r>
              <a:rPr lang="en-US" sz="1200" kern="0" dirty="0">
                <a:solidFill>
                  <a:srgbClr val="000000"/>
                </a:solidFill>
                <a:latin typeface="Arial"/>
                <a:ea typeface="Montserrat"/>
                <a:cs typeface="Montserrat"/>
                <a:sym typeface="Montserrat"/>
              </a:rPr>
              <a:t>AR </a:t>
            </a:r>
            <a:r>
              <a:rPr lang="en-US" sz="1200" kern="0" dirty="0" err="1">
                <a:solidFill>
                  <a:srgbClr val="000000"/>
                </a:solidFill>
                <a:latin typeface="Arial"/>
                <a:ea typeface="Montserrat"/>
                <a:cs typeface="Montserrat"/>
                <a:sym typeface="Montserrat"/>
              </a:rPr>
              <a:t>loopa</a:t>
            </a:r>
            <a:endParaRPr lang="ru-RU" sz="1200" kern="0" dirty="0">
              <a:solidFill>
                <a:srgbClr val="000000"/>
              </a:solidFill>
              <a:latin typeface="Arial"/>
              <a:ea typeface="Montserrat"/>
              <a:cs typeface="Montserrat"/>
              <a:sym typeface="Montserrat"/>
            </a:endParaRPr>
          </a:p>
        </p:txBody>
      </p:sp>
      <p:cxnSp>
        <p:nvCxnSpPr>
          <p:cNvPr id="26" name="Google Shape;96;p15">
            <a:extLst>
              <a:ext uri="{FF2B5EF4-FFF2-40B4-BE49-F238E27FC236}">
                <a16:creationId xmlns:a16="http://schemas.microsoft.com/office/drawing/2014/main" id="{158FC0C0-7573-BB6B-E7A7-2D365056193A}"/>
              </a:ext>
            </a:extLst>
          </p:cNvPr>
          <p:cNvCxnSpPr>
            <a:cxnSpLocks/>
          </p:cNvCxnSpPr>
          <p:nvPr/>
        </p:nvCxnSpPr>
        <p:spPr>
          <a:xfrm>
            <a:off x="7559219" y="1219341"/>
            <a:ext cx="0" cy="2198430"/>
          </a:xfrm>
          <a:prstGeom prst="straightConnector1">
            <a:avLst/>
          </a:prstGeom>
          <a:noFill/>
          <a:ln w="22225" cap="rnd" cmpd="sng">
            <a:solidFill>
              <a:srgbClr val="0074BD"/>
            </a:solidFill>
            <a:prstDash val="dot"/>
            <a:round/>
            <a:headEnd type="none" w="sm" len="sm"/>
            <a:tailEnd type="oval" w="med" len="med"/>
          </a:ln>
        </p:spPr>
      </p:cxnSp>
      <p:cxnSp>
        <p:nvCxnSpPr>
          <p:cNvPr id="27" name="Google Shape;97;p15">
            <a:extLst>
              <a:ext uri="{FF2B5EF4-FFF2-40B4-BE49-F238E27FC236}">
                <a16:creationId xmlns:a16="http://schemas.microsoft.com/office/drawing/2014/main" id="{CF5B4016-F4FC-E9C0-CE25-AA3907AAF09C}"/>
              </a:ext>
            </a:extLst>
          </p:cNvPr>
          <p:cNvCxnSpPr/>
          <p:nvPr/>
        </p:nvCxnSpPr>
        <p:spPr>
          <a:xfrm>
            <a:off x="8417756" y="1219358"/>
            <a:ext cx="0" cy="299538"/>
          </a:xfrm>
          <a:prstGeom prst="straightConnector1">
            <a:avLst/>
          </a:prstGeom>
          <a:noFill/>
          <a:ln w="22225" cap="rnd" cmpd="sng">
            <a:solidFill>
              <a:srgbClr val="0074BD"/>
            </a:solidFill>
            <a:prstDash val="dot"/>
            <a:round/>
            <a:headEnd type="none" w="sm" len="sm"/>
            <a:tailEnd type="oval" w="med" len="med"/>
          </a:ln>
        </p:spPr>
      </p:cxn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1E0ACC46-7950-F1B7-B2D6-2D08FEC267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82" y="3454381"/>
            <a:ext cx="629939" cy="629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18D1F55B-1ACB-0116-4990-8E7254BB4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5781" y1="22852" x2="23047" y2="28711"/>
                        <a14:foregroundMark x1="21289" y1="32031" x2="20703" y2="33984"/>
                        <a14:foregroundMark x1="21289" y1="29297" x2="21289" y2="32813"/>
                        <a14:foregroundMark x1="21680" y1="29688" x2="22461" y2="32617"/>
                        <a14:foregroundMark x1="22656" y1="29688" x2="22656" y2="30273"/>
                        <a14:foregroundMark x1="22656" y1="28711" x2="22266" y2="28125"/>
                        <a14:foregroundMark x1="22266" y1="26367" x2="21289" y2="37305"/>
                        <a14:foregroundMark x1="21289" y1="37305" x2="21484" y2="37109"/>
                        <a14:foregroundMark x1="16211" y1="29688" x2="16602" y2="378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123" y="1486743"/>
            <a:ext cx="747921" cy="74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irbnb Logo Transparent Background, HD Png Download - kindpng">
            <a:extLst>
              <a:ext uri="{FF2B5EF4-FFF2-40B4-BE49-F238E27FC236}">
                <a16:creationId xmlns:a16="http://schemas.microsoft.com/office/drawing/2014/main" id="{C6C5D80A-0E56-3ACE-3153-9BCFE2CE13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9" t="5635" r="5289" b="7686"/>
          <a:stretch>
            <a:fillRect/>
          </a:stretch>
        </p:blipFill>
        <p:spPr bwMode="auto">
          <a:xfrm>
            <a:off x="3440338" y="1565956"/>
            <a:ext cx="623999" cy="62599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697499F-6FFE-7C30-274E-6C03F6230D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34694" y="3445568"/>
            <a:ext cx="684047" cy="647564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0704CE-466E-6900-3295-E1BAF831A0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9364" y="1571208"/>
            <a:ext cx="626045" cy="693018"/>
          </a:xfrm>
          <a:prstGeom prst="rect">
            <a:avLst/>
          </a:prstGeom>
        </p:spPr>
      </p:pic>
      <p:pic>
        <p:nvPicPr>
          <p:cNvPr id="2056" name="Picture 8" descr="yandex maps +logo ai: Yandex Görsel'de 1 bin görsel bulundu">
            <a:extLst>
              <a:ext uri="{FF2B5EF4-FFF2-40B4-BE49-F238E27FC236}">
                <a16:creationId xmlns:a16="http://schemas.microsoft.com/office/drawing/2014/main" id="{11551B79-646D-6FB8-C920-186C5EEF32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881" y="3475003"/>
            <a:ext cx="591041" cy="59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C62E6AC8-55C4-94D0-4576-9E10B227C5B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85028" y="1554518"/>
            <a:ext cx="1064850" cy="732365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B2C93BD3-A647-1167-C814-B32FE3B66A5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32247" y="3536382"/>
            <a:ext cx="845945" cy="627517"/>
          </a:xfrm>
          <a:prstGeom prst="rect">
            <a:avLst/>
          </a:prstGeom>
        </p:spPr>
      </p:pic>
      <p:sp>
        <p:nvSpPr>
          <p:cNvPr id="51" name="Text 11">
            <a:extLst>
              <a:ext uri="{FF2B5EF4-FFF2-40B4-BE49-F238E27FC236}">
                <a16:creationId xmlns:a16="http://schemas.microsoft.com/office/drawing/2014/main" id="{320FA52D-9A98-32F2-E915-5D202BB023CD}"/>
              </a:ext>
            </a:extLst>
          </p:cNvPr>
          <p:cNvSpPr/>
          <p:nvPr/>
        </p:nvSpPr>
        <p:spPr>
          <a:xfrm>
            <a:off x="174625" y="128111"/>
            <a:ext cx="8664575" cy="30856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27" normalizeH="0" baseline="0" noProof="0" dirty="0">
                <a:ln>
                  <a:noFill/>
                </a:ln>
                <a:solidFill>
                  <a:srgbClr val="2569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СЕГМЕНТЫ ИНФОРМАЦИОННЫХ ТЕХНОЛОГИЙ </a:t>
            </a:r>
            <a:r>
              <a:rPr kumimoji="0" lang="en-US" sz="2400" b="1" i="0" u="none" strike="noStrike" kern="0" cap="none" spc="-27" normalizeH="0" baseline="0" noProof="0" dirty="0">
                <a:ln>
                  <a:noFill/>
                </a:ln>
                <a:solidFill>
                  <a:srgbClr val="2569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TRAVELTECH</a:t>
            </a:r>
          </a:p>
        </p:txBody>
      </p:sp>
    </p:spTree>
    <p:extLst>
      <p:ext uri="{BB962C8B-B14F-4D97-AF65-F5344CB8AC3E}">
        <p14:creationId xmlns:p14="http://schemas.microsoft.com/office/powerpoint/2010/main" val="1588130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>
          <a:extLst>
            <a:ext uri="{FF2B5EF4-FFF2-40B4-BE49-F238E27FC236}">
              <a16:creationId xmlns:a16="http://schemas.microsoft.com/office/drawing/2014/main" id="{813B8782-72F5-B04B-A53C-C2AEF5960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F026874-3456-8BD0-3ED3-460D309E5DBF}"/>
              </a:ext>
            </a:extLst>
          </p:cNvPr>
          <p:cNvGrpSpPr/>
          <p:nvPr/>
        </p:nvGrpSpPr>
        <p:grpSpPr>
          <a:xfrm>
            <a:off x="84823" y="634091"/>
            <a:ext cx="8100501" cy="3844548"/>
            <a:chOff x="84822" y="634091"/>
            <a:chExt cx="10205140" cy="3844548"/>
          </a:xfrm>
        </p:grpSpPr>
        <p:sp>
          <p:nvSpPr>
            <p:cNvPr id="37" name="Google Shape;72;p15">
              <a:extLst>
                <a:ext uri="{FF2B5EF4-FFF2-40B4-BE49-F238E27FC236}">
                  <a16:creationId xmlns:a16="http://schemas.microsoft.com/office/drawing/2014/main" id="{6DE178CA-F041-DA14-0947-526E0314A06B}"/>
                </a:ext>
              </a:extLst>
            </p:cNvPr>
            <p:cNvSpPr txBox="1"/>
            <p:nvPr/>
          </p:nvSpPr>
          <p:spPr>
            <a:xfrm>
              <a:off x="183428" y="4066048"/>
              <a:ext cx="3026228" cy="3231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Montserrat"/>
                  <a:cs typeface="Montserrat"/>
                  <a:sym typeface="Montserrat"/>
                </a:rPr>
                <a:t>2gis</a:t>
              </a:r>
              <a:endPara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39" name="Google Shape;74;p15">
              <a:extLst>
                <a:ext uri="{FF2B5EF4-FFF2-40B4-BE49-F238E27FC236}">
                  <a16:creationId xmlns:a16="http://schemas.microsoft.com/office/drawing/2014/main" id="{732CFA5F-7DD7-CB51-B74C-A81647D61B3F}"/>
                </a:ext>
              </a:extLst>
            </p:cNvPr>
            <p:cNvSpPr txBox="1"/>
            <p:nvPr/>
          </p:nvSpPr>
          <p:spPr>
            <a:xfrm>
              <a:off x="992240" y="2099034"/>
              <a:ext cx="1391347" cy="3231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Montserrat"/>
                  <a:cs typeface="Montserrat"/>
                  <a:sym typeface="Montserrat"/>
                </a:rPr>
                <a:t>Citymapper</a:t>
              </a:r>
              <a:endPara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54" name="Google Shape;96;p15">
              <a:extLst>
                <a:ext uri="{FF2B5EF4-FFF2-40B4-BE49-F238E27FC236}">
                  <a16:creationId xmlns:a16="http://schemas.microsoft.com/office/drawing/2014/main" id="{58D113D8-D57A-889F-5F9D-369DE0AF6D76}"/>
                </a:ext>
              </a:extLst>
            </p:cNvPr>
            <p:cNvCxnSpPr>
              <a:cxnSpLocks/>
            </p:cNvCxnSpPr>
            <p:nvPr/>
          </p:nvCxnSpPr>
          <p:spPr>
            <a:xfrm>
              <a:off x="626547" y="1219341"/>
              <a:ext cx="0" cy="2198430"/>
            </a:xfrm>
            <a:prstGeom prst="straightConnector1">
              <a:avLst/>
            </a:prstGeom>
            <a:noFill/>
            <a:ln w="22225" cap="rnd" cmpd="sng">
              <a:solidFill>
                <a:srgbClr val="0074BD"/>
              </a:solidFill>
              <a:prstDash val="dot"/>
              <a:round/>
              <a:headEnd type="none" w="sm" len="sm"/>
              <a:tailEnd type="oval" w="med" len="med"/>
            </a:ln>
          </p:spPr>
        </p:cxnSp>
        <p:cxnSp>
          <p:nvCxnSpPr>
            <p:cNvPr id="55" name="Google Shape;97;p15">
              <a:extLst>
                <a:ext uri="{FF2B5EF4-FFF2-40B4-BE49-F238E27FC236}">
                  <a16:creationId xmlns:a16="http://schemas.microsoft.com/office/drawing/2014/main" id="{F6995231-5311-A3AA-6951-2C3A78662287}"/>
                </a:ext>
              </a:extLst>
            </p:cNvPr>
            <p:cNvCxnSpPr/>
            <p:nvPr/>
          </p:nvCxnSpPr>
          <p:spPr>
            <a:xfrm>
              <a:off x="1485084" y="1219358"/>
              <a:ext cx="0" cy="299538"/>
            </a:xfrm>
            <a:prstGeom prst="straightConnector1">
              <a:avLst/>
            </a:prstGeom>
            <a:noFill/>
            <a:ln w="22225" cap="rnd" cmpd="sng">
              <a:solidFill>
                <a:srgbClr val="0074BD"/>
              </a:solidFill>
              <a:prstDash val="dot"/>
              <a:round/>
              <a:headEnd type="none" w="sm" len="sm"/>
              <a:tailEnd type="oval" w="med" len="med"/>
            </a:ln>
          </p:spPr>
        </p:cxn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C8A14B4D-23A8-B8FA-6F31-EA139DBCCE71}"/>
                </a:ext>
              </a:extLst>
            </p:cNvPr>
            <p:cNvSpPr/>
            <p:nvPr/>
          </p:nvSpPr>
          <p:spPr>
            <a:xfrm>
              <a:off x="84822" y="634091"/>
              <a:ext cx="2194560" cy="548640"/>
            </a:xfrm>
            <a:prstGeom prst="round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  <a:sym typeface="Arial"/>
                </a:rPr>
                <a:t>Технологии навигации</a:t>
              </a: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4584AA0D-EC3A-248B-5CF8-1540E7B17A18}"/>
                </a:ext>
              </a:extLst>
            </p:cNvPr>
            <p:cNvSpPr/>
            <p:nvPr/>
          </p:nvSpPr>
          <p:spPr>
            <a:xfrm>
              <a:off x="2364264" y="634091"/>
              <a:ext cx="2194560" cy="548640"/>
            </a:xfrm>
            <a:prstGeom prst="round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  <a:sym typeface="Arial"/>
                </a:rPr>
                <a:t>Виртуальные консьержи</a:t>
              </a: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D57B5055-84F3-8B53-8BF4-FFF6F80EF25D}"/>
                </a:ext>
              </a:extLst>
            </p:cNvPr>
            <p:cNvSpPr/>
            <p:nvPr/>
          </p:nvSpPr>
          <p:spPr>
            <a:xfrm>
              <a:off x="4643706" y="634091"/>
              <a:ext cx="2194560" cy="548640"/>
            </a:xfrm>
            <a:prstGeom prst="round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  <a:sym typeface="Arial"/>
                </a:rPr>
                <a:t>Искусственный интеллект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0A992BAF-03F1-9709-4B92-EA62997FC373}"/>
                </a:ext>
              </a:extLst>
            </p:cNvPr>
            <p:cNvSpPr>
              <a:spLocks/>
            </p:cNvSpPr>
            <p:nvPr/>
          </p:nvSpPr>
          <p:spPr>
            <a:xfrm>
              <a:off x="6909570" y="636035"/>
              <a:ext cx="2194560" cy="548640"/>
            </a:xfrm>
            <a:prstGeom prst="round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ru-RU" sz="1400" dirty="0">
                  <a:solidFill>
                    <a:schemeClr val="tx1"/>
                  </a:solidFill>
                  <a:cs typeface="Arial" panose="020B0604020202020204" pitchFamily="34" charset="0"/>
                </a:rPr>
                <a:t>Робототехника</a:t>
              </a: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12" name="Google Shape;72;p15">
              <a:extLst>
                <a:ext uri="{FF2B5EF4-FFF2-40B4-BE49-F238E27FC236}">
                  <a16:creationId xmlns:a16="http://schemas.microsoft.com/office/drawing/2014/main" id="{0E52B730-C38A-87AD-5209-D47A75838EC6}"/>
                </a:ext>
              </a:extLst>
            </p:cNvPr>
            <p:cNvSpPr txBox="1"/>
            <p:nvPr/>
          </p:nvSpPr>
          <p:spPr>
            <a:xfrm>
              <a:off x="2321809" y="4034519"/>
              <a:ext cx="3026228" cy="3231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Tx/>
                <a:buNone/>
                <a:tabLst/>
                <a:defRPr/>
              </a:pPr>
              <a:r>
                <a:rPr lang="ru-RU" sz="1200" kern="0" dirty="0">
                  <a:solidFill>
                    <a:srgbClr val="000000"/>
                  </a:solidFill>
                  <a:latin typeface="Arial"/>
                  <a:ea typeface="Montserrat"/>
                  <a:cs typeface="Montserrat"/>
                  <a:sym typeface="Montserrat"/>
                </a:rPr>
                <a:t>Яндекс Алиса	</a:t>
              </a:r>
              <a:endPara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3" name="Google Shape;74;p15">
              <a:extLst>
                <a:ext uri="{FF2B5EF4-FFF2-40B4-BE49-F238E27FC236}">
                  <a16:creationId xmlns:a16="http://schemas.microsoft.com/office/drawing/2014/main" id="{946BDF4C-A832-56B1-FF2E-682B295DE5C1}"/>
                </a:ext>
              </a:extLst>
            </p:cNvPr>
            <p:cNvSpPr txBox="1"/>
            <p:nvPr/>
          </p:nvSpPr>
          <p:spPr>
            <a:xfrm>
              <a:off x="3310911" y="2221507"/>
              <a:ext cx="1391347" cy="3231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Montserrat"/>
                  <a:cs typeface="Montserrat"/>
                  <a:sym typeface="Montserrat"/>
                </a:rPr>
                <a:t>IBM</a:t>
              </a:r>
              <a:endPara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14" name="Google Shape;96;p15">
              <a:extLst>
                <a:ext uri="{FF2B5EF4-FFF2-40B4-BE49-F238E27FC236}">
                  <a16:creationId xmlns:a16="http://schemas.microsoft.com/office/drawing/2014/main" id="{ADB46F6E-0BFA-0169-39BF-8C61CC79EBB0}"/>
                </a:ext>
              </a:extLst>
            </p:cNvPr>
            <p:cNvCxnSpPr>
              <a:cxnSpLocks/>
            </p:cNvCxnSpPr>
            <p:nvPr/>
          </p:nvCxnSpPr>
          <p:spPr>
            <a:xfrm>
              <a:off x="2881521" y="1219341"/>
              <a:ext cx="0" cy="2198430"/>
            </a:xfrm>
            <a:prstGeom prst="straightConnector1">
              <a:avLst/>
            </a:prstGeom>
            <a:noFill/>
            <a:ln w="22225" cap="rnd" cmpd="sng">
              <a:solidFill>
                <a:srgbClr val="0074BD"/>
              </a:solidFill>
              <a:prstDash val="dot"/>
              <a:round/>
              <a:headEnd type="none" w="sm" len="sm"/>
              <a:tailEnd type="oval" w="med" len="med"/>
            </a:ln>
          </p:spPr>
        </p:cxnSp>
        <p:cxnSp>
          <p:nvCxnSpPr>
            <p:cNvPr id="15" name="Google Shape;97;p15">
              <a:extLst>
                <a:ext uri="{FF2B5EF4-FFF2-40B4-BE49-F238E27FC236}">
                  <a16:creationId xmlns:a16="http://schemas.microsoft.com/office/drawing/2014/main" id="{009157BA-86B9-F26E-3AD0-5A1CB49D5EFB}"/>
                </a:ext>
              </a:extLst>
            </p:cNvPr>
            <p:cNvCxnSpPr/>
            <p:nvPr/>
          </p:nvCxnSpPr>
          <p:spPr>
            <a:xfrm>
              <a:off x="3740058" y="1219358"/>
              <a:ext cx="0" cy="299538"/>
            </a:xfrm>
            <a:prstGeom prst="straightConnector1">
              <a:avLst/>
            </a:prstGeom>
            <a:noFill/>
            <a:ln w="22225" cap="rnd" cmpd="sng">
              <a:solidFill>
                <a:srgbClr val="0074BD"/>
              </a:solidFill>
              <a:prstDash val="dot"/>
              <a:round/>
              <a:headEnd type="none" w="sm" len="sm"/>
              <a:tailEnd type="oval" w="med" len="med"/>
            </a:ln>
          </p:spPr>
        </p:cxnSp>
        <p:sp>
          <p:nvSpPr>
            <p:cNvPr id="18" name="Google Shape;72;p15">
              <a:extLst>
                <a:ext uri="{FF2B5EF4-FFF2-40B4-BE49-F238E27FC236}">
                  <a16:creationId xmlns:a16="http://schemas.microsoft.com/office/drawing/2014/main" id="{2C0D382F-BB86-F815-2773-491ED4981C87}"/>
                </a:ext>
              </a:extLst>
            </p:cNvPr>
            <p:cNvSpPr txBox="1"/>
            <p:nvPr/>
          </p:nvSpPr>
          <p:spPr>
            <a:xfrm>
              <a:off x="4769122" y="4058067"/>
              <a:ext cx="3026228" cy="3231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Montserrat"/>
                  <a:cs typeface="Montserrat"/>
                  <a:sym typeface="Montserrat"/>
                </a:rPr>
                <a:t>Твил.ру</a:t>
              </a:r>
              <a:endPara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19" name="Google Shape;74;p15">
              <a:extLst>
                <a:ext uri="{FF2B5EF4-FFF2-40B4-BE49-F238E27FC236}">
                  <a16:creationId xmlns:a16="http://schemas.microsoft.com/office/drawing/2014/main" id="{D0779C6A-4D8F-0F81-16C1-6024A88E9AB9}"/>
                </a:ext>
              </a:extLst>
            </p:cNvPr>
            <p:cNvSpPr txBox="1"/>
            <p:nvPr/>
          </p:nvSpPr>
          <p:spPr>
            <a:xfrm>
              <a:off x="5582575" y="2171666"/>
              <a:ext cx="1391347" cy="6924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Montserrat"/>
                  <a:cs typeface="Montserrat"/>
                  <a:sym typeface="Montserrat"/>
                </a:rPr>
                <a:t>Royal </a:t>
              </a:r>
              <a:r>
                <a:rPr kumimoji="0" lang="en-US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Montserrat"/>
                  <a:cs typeface="Montserrat"/>
                  <a:sym typeface="Montserrat"/>
                </a:rPr>
                <a:t>Carribean</a:t>
              </a: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Montserrat"/>
                  <a:cs typeface="Montserrat"/>
                  <a:sym typeface="Montserrat"/>
                </a:rPr>
                <a:t> international</a:t>
              </a:r>
              <a:endPara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20" name="Google Shape;96;p15">
              <a:extLst>
                <a:ext uri="{FF2B5EF4-FFF2-40B4-BE49-F238E27FC236}">
                  <a16:creationId xmlns:a16="http://schemas.microsoft.com/office/drawing/2014/main" id="{86909491-2DD1-C771-5B50-3686992B25D8}"/>
                </a:ext>
              </a:extLst>
            </p:cNvPr>
            <p:cNvCxnSpPr>
              <a:cxnSpLocks/>
            </p:cNvCxnSpPr>
            <p:nvPr/>
          </p:nvCxnSpPr>
          <p:spPr>
            <a:xfrm>
              <a:off x="5240550" y="1219341"/>
              <a:ext cx="0" cy="2198430"/>
            </a:xfrm>
            <a:prstGeom prst="straightConnector1">
              <a:avLst/>
            </a:prstGeom>
            <a:noFill/>
            <a:ln w="22225" cap="rnd" cmpd="sng">
              <a:solidFill>
                <a:srgbClr val="0074BD"/>
              </a:solidFill>
              <a:prstDash val="dot"/>
              <a:round/>
              <a:headEnd type="none" w="sm" len="sm"/>
              <a:tailEnd type="oval" w="med" len="med"/>
            </a:ln>
          </p:spPr>
        </p:cxnSp>
        <p:cxnSp>
          <p:nvCxnSpPr>
            <p:cNvPr id="21" name="Google Shape;97;p15">
              <a:extLst>
                <a:ext uri="{FF2B5EF4-FFF2-40B4-BE49-F238E27FC236}">
                  <a16:creationId xmlns:a16="http://schemas.microsoft.com/office/drawing/2014/main" id="{1EAD4C46-3B6B-91BF-B62E-98BA2C2C84E3}"/>
                </a:ext>
              </a:extLst>
            </p:cNvPr>
            <p:cNvCxnSpPr/>
            <p:nvPr/>
          </p:nvCxnSpPr>
          <p:spPr>
            <a:xfrm>
              <a:off x="6099087" y="1219358"/>
              <a:ext cx="0" cy="299538"/>
            </a:xfrm>
            <a:prstGeom prst="straightConnector1">
              <a:avLst/>
            </a:prstGeom>
            <a:noFill/>
            <a:ln w="22225" cap="rnd" cmpd="sng">
              <a:solidFill>
                <a:srgbClr val="0074BD"/>
              </a:solidFill>
              <a:prstDash val="dot"/>
              <a:round/>
              <a:headEnd type="none" w="sm" len="sm"/>
              <a:tailEnd type="oval" w="med" len="med"/>
            </a:ln>
          </p:spPr>
        </p:cxnSp>
        <p:sp>
          <p:nvSpPr>
            <p:cNvPr id="24" name="Google Shape;72;p15">
              <a:extLst>
                <a:ext uri="{FF2B5EF4-FFF2-40B4-BE49-F238E27FC236}">
                  <a16:creationId xmlns:a16="http://schemas.microsoft.com/office/drawing/2014/main" id="{BEA5C4E4-D09E-0181-BF9C-916ADE3BBB4A}"/>
                </a:ext>
              </a:extLst>
            </p:cNvPr>
            <p:cNvSpPr txBox="1"/>
            <p:nvPr/>
          </p:nvSpPr>
          <p:spPr>
            <a:xfrm>
              <a:off x="7263734" y="4155496"/>
              <a:ext cx="3026228" cy="3231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Montserrat"/>
                  <a:cs typeface="Montserrat"/>
                  <a:sym typeface="Montserrat"/>
                </a:rPr>
                <a:t>АТОР</a:t>
              </a:r>
            </a:p>
          </p:txBody>
        </p:sp>
        <p:sp>
          <p:nvSpPr>
            <p:cNvPr id="25" name="Google Shape;74;p15">
              <a:extLst>
                <a:ext uri="{FF2B5EF4-FFF2-40B4-BE49-F238E27FC236}">
                  <a16:creationId xmlns:a16="http://schemas.microsoft.com/office/drawing/2014/main" id="{0468AA7A-D09D-530D-00D8-51464B32A3B4}"/>
                </a:ext>
              </a:extLst>
            </p:cNvPr>
            <p:cNvSpPr txBox="1"/>
            <p:nvPr/>
          </p:nvSpPr>
          <p:spPr>
            <a:xfrm>
              <a:off x="7845246" y="2171666"/>
              <a:ext cx="1993385" cy="3231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Montserrat"/>
                  <a:cs typeface="Montserrat"/>
                  <a:sym typeface="Montserrat"/>
                </a:rPr>
                <a:t>SoftBank Robotics</a:t>
              </a:r>
              <a:endPara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ontserrat"/>
                <a:cs typeface="Montserrat"/>
                <a:sym typeface="Montserrat"/>
              </a:endParaRPr>
            </a:p>
          </p:txBody>
        </p:sp>
        <p:cxnSp>
          <p:nvCxnSpPr>
            <p:cNvPr id="26" name="Google Shape;96;p15">
              <a:extLst>
                <a:ext uri="{FF2B5EF4-FFF2-40B4-BE49-F238E27FC236}">
                  <a16:creationId xmlns:a16="http://schemas.microsoft.com/office/drawing/2014/main" id="{631F2D13-98B6-7B19-2663-DF14481CEAEE}"/>
                </a:ext>
              </a:extLst>
            </p:cNvPr>
            <p:cNvCxnSpPr>
              <a:cxnSpLocks/>
            </p:cNvCxnSpPr>
            <p:nvPr/>
          </p:nvCxnSpPr>
          <p:spPr>
            <a:xfrm>
              <a:off x="7559219" y="1219341"/>
              <a:ext cx="0" cy="2198430"/>
            </a:xfrm>
            <a:prstGeom prst="straightConnector1">
              <a:avLst/>
            </a:prstGeom>
            <a:noFill/>
            <a:ln w="22225" cap="rnd" cmpd="sng">
              <a:solidFill>
                <a:srgbClr val="0074BD"/>
              </a:solidFill>
              <a:prstDash val="dot"/>
              <a:round/>
              <a:headEnd type="none" w="sm" len="sm"/>
              <a:tailEnd type="oval" w="med" len="med"/>
            </a:ln>
          </p:spPr>
        </p:cxnSp>
        <p:cxnSp>
          <p:nvCxnSpPr>
            <p:cNvPr id="27" name="Google Shape;97;p15">
              <a:extLst>
                <a:ext uri="{FF2B5EF4-FFF2-40B4-BE49-F238E27FC236}">
                  <a16:creationId xmlns:a16="http://schemas.microsoft.com/office/drawing/2014/main" id="{FA15F02E-C754-7307-797B-E8FF17ABB0BC}"/>
                </a:ext>
              </a:extLst>
            </p:cNvPr>
            <p:cNvCxnSpPr/>
            <p:nvPr/>
          </p:nvCxnSpPr>
          <p:spPr>
            <a:xfrm>
              <a:off x="8417756" y="1219358"/>
              <a:ext cx="0" cy="299538"/>
            </a:xfrm>
            <a:prstGeom prst="straightConnector1">
              <a:avLst/>
            </a:prstGeom>
            <a:noFill/>
            <a:ln w="22225" cap="rnd" cmpd="sng">
              <a:solidFill>
                <a:srgbClr val="0074BD"/>
              </a:solidFill>
              <a:prstDash val="dot"/>
              <a:round/>
              <a:headEnd type="none" w="sm" len="sm"/>
              <a:tailEnd type="oval" w="med" len="med"/>
            </a:ln>
          </p:spPr>
        </p:cxnSp>
      </p:grpSp>
      <p:sp>
        <p:nvSpPr>
          <p:cNvPr id="9" name="Text 11">
            <a:extLst>
              <a:ext uri="{FF2B5EF4-FFF2-40B4-BE49-F238E27FC236}">
                <a16:creationId xmlns:a16="http://schemas.microsoft.com/office/drawing/2014/main" id="{F495883A-3A06-E538-1ED2-0E06E0AA628E}"/>
              </a:ext>
            </a:extLst>
          </p:cNvPr>
          <p:cNvSpPr/>
          <p:nvPr/>
        </p:nvSpPr>
        <p:spPr>
          <a:xfrm>
            <a:off x="174625" y="128111"/>
            <a:ext cx="8664575" cy="30856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27" normalizeH="0" baseline="0" noProof="0" dirty="0">
                <a:ln>
                  <a:noFill/>
                </a:ln>
                <a:solidFill>
                  <a:srgbClr val="2569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СЕГМЕНТЫ ИНФОРМАЦИОННЫХ ТЕХНОЛОГИЙ </a:t>
            </a:r>
            <a:r>
              <a:rPr kumimoji="0" lang="en-US" sz="2400" b="1" i="0" u="none" strike="noStrike" kern="0" cap="none" spc="-27" normalizeH="0" baseline="0" noProof="0" dirty="0">
                <a:ln>
                  <a:noFill/>
                </a:ln>
                <a:solidFill>
                  <a:srgbClr val="2569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TRAVELTECH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6492370-1281-BAA0-0CA7-A3FC9DEAFFB9}"/>
              </a:ext>
            </a:extLst>
          </p:cNvPr>
          <p:cNvSpPr>
            <a:spLocks/>
          </p:cNvSpPr>
          <p:nvPr/>
        </p:nvSpPr>
        <p:spPr>
          <a:xfrm>
            <a:off x="7314340" y="634091"/>
            <a:ext cx="1741969" cy="54864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C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ервисы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 panose="020B0604020202020204" pitchFamily="34" charset="0"/>
                <a:sym typeface="Arial"/>
              </a:rPr>
              <a:t> для планирования</a:t>
            </a:r>
          </a:p>
        </p:txBody>
      </p:sp>
      <p:cxnSp>
        <p:nvCxnSpPr>
          <p:cNvPr id="28" name="Google Shape;96;p15">
            <a:extLst>
              <a:ext uri="{FF2B5EF4-FFF2-40B4-BE49-F238E27FC236}">
                <a16:creationId xmlns:a16="http://schemas.microsoft.com/office/drawing/2014/main" id="{76D89DDA-F334-1706-7104-140CFF180EAF}"/>
              </a:ext>
            </a:extLst>
          </p:cNvPr>
          <p:cNvCxnSpPr>
            <a:cxnSpLocks/>
          </p:cNvCxnSpPr>
          <p:nvPr/>
        </p:nvCxnSpPr>
        <p:spPr>
          <a:xfrm>
            <a:off x="7942061" y="1219341"/>
            <a:ext cx="0" cy="2198430"/>
          </a:xfrm>
          <a:prstGeom prst="straightConnector1">
            <a:avLst/>
          </a:prstGeom>
          <a:noFill/>
          <a:ln w="22225" cap="rnd" cmpd="sng">
            <a:solidFill>
              <a:srgbClr val="0074BD"/>
            </a:solidFill>
            <a:prstDash val="dot"/>
            <a:round/>
            <a:headEnd type="none" w="sm" len="sm"/>
            <a:tailEnd type="oval" w="med" len="med"/>
          </a:ln>
        </p:spPr>
      </p:cxnSp>
      <p:cxnSp>
        <p:nvCxnSpPr>
          <p:cNvPr id="29" name="Google Shape;97;p15">
            <a:extLst>
              <a:ext uri="{FF2B5EF4-FFF2-40B4-BE49-F238E27FC236}">
                <a16:creationId xmlns:a16="http://schemas.microsoft.com/office/drawing/2014/main" id="{2D00D7D7-8056-9EDC-5908-6BBDD586BCCF}"/>
              </a:ext>
            </a:extLst>
          </p:cNvPr>
          <p:cNvCxnSpPr/>
          <p:nvPr/>
        </p:nvCxnSpPr>
        <p:spPr>
          <a:xfrm>
            <a:off x="8623539" y="1219358"/>
            <a:ext cx="0" cy="299538"/>
          </a:xfrm>
          <a:prstGeom prst="straightConnector1">
            <a:avLst/>
          </a:prstGeom>
          <a:noFill/>
          <a:ln w="22225" cap="rnd" cmpd="sng">
            <a:solidFill>
              <a:srgbClr val="0074BD"/>
            </a:solidFill>
            <a:prstDash val="dot"/>
            <a:round/>
            <a:headEnd type="none" w="sm" len="sm"/>
            <a:tailEnd type="oval" w="med" len="med"/>
          </a:ln>
        </p:spPr>
      </p:cxnSp>
      <p:grpSp>
        <p:nvGrpSpPr>
          <p:cNvPr id="42" name="Group 41">
            <a:extLst>
              <a:ext uri="{FF2B5EF4-FFF2-40B4-BE49-F238E27FC236}">
                <a16:creationId xmlns:a16="http://schemas.microsoft.com/office/drawing/2014/main" id="{5A04E581-2D07-AEA0-B25B-F22DD6043055}"/>
              </a:ext>
            </a:extLst>
          </p:cNvPr>
          <p:cNvGrpSpPr/>
          <p:nvPr/>
        </p:nvGrpSpPr>
        <p:grpSpPr>
          <a:xfrm>
            <a:off x="7408485" y="3570309"/>
            <a:ext cx="1067151" cy="930880"/>
            <a:chOff x="8144955" y="1600553"/>
            <a:chExt cx="1067151" cy="930880"/>
          </a:xfrm>
        </p:grpSpPr>
        <p:sp>
          <p:nvSpPr>
            <p:cNvPr id="23" name="Google Shape;74;p15">
              <a:extLst>
                <a:ext uri="{FF2B5EF4-FFF2-40B4-BE49-F238E27FC236}">
                  <a16:creationId xmlns:a16="http://schemas.microsoft.com/office/drawing/2014/main" id="{FF5490FC-EC51-51B5-DA00-626C33FF8FC6}"/>
                </a:ext>
              </a:extLst>
            </p:cNvPr>
            <p:cNvSpPr txBox="1"/>
            <p:nvPr/>
          </p:nvSpPr>
          <p:spPr>
            <a:xfrm>
              <a:off x="8144955" y="2208290"/>
              <a:ext cx="1067151" cy="3231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sp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Montserrat"/>
                  <a:cs typeface="Montserrat"/>
                  <a:sym typeface="Montserrat"/>
                </a:rPr>
                <a:t>Туту.ру</a:t>
              </a:r>
              <a:endPara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1D7F5922-CF43-9436-60F7-9F329A0B99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281408" y="1600553"/>
              <a:ext cx="684262" cy="684262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DEE8C60-6B79-CE50-277E-20F8B7FE2006}"/>
              </a:ext>
            </a:extLst>
          </p:cNvPr>
          <p:cNvGrpSpPr/>
          <p:nvPr/>
        </p:nvGrpSpPr>
        <p:grpSpPr>
          <a:xfrm>
            <a:off x="7997906" y="1619859"/>
            <a:ext cx="2441220" cy="999058"/>
            <a:chOff x="7289255" y="3497114"/>
            <a:chExt cx="2441220" cy="999058"/>
          </a:xfrm>
        </p:grpSpPr>
        <p:sp>
          <p:nvSpPr>
            <p:cNvPr id="22" name="Google Shape;72;p15">
              <a:extLst>
                <a:ext uri="{FF2B5EF4-FFF2-40B4-BE49-F238E27FC236}">
                  <a16:creationId xmlns:a16="http://schemas.microsoft.com/office/drawing/2014/main" id="{87103A17-7AE0-8552-B584-2B5DE421A1B0}"/>
                </a:ext>
              </a:extLst>
            </p:cNvPr>
            <p:cNvSpPr txBox="1"/>
            <p:nvPr/>
          </p:nvSpPr>
          <p:spPr>
            <a:xfrm>
              <a:off x="7328356" y="4173029"/>
              <a:ext cx="2402119" cy="3231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spAutoFit/>
            </a:bodyPr>
            <a:lstStyle/>
            <a:p>
              <a:pPr lvl="0" defTabSz="685800">
                <a:buClr>
                  <a:srgbClr val="000000"/>
                </a:buClr>
                <a:buSzPts val="900"/>
              </a:pPr>
              <a:r>
                <a:rPr lang="en-US" sz="1200" dirty="0">
                  <a:cs typeface="Arial" panose="020B0604020202020204" pitchFamily="34" charset="0"/>
                </a:rPr>
                <a:t>TripAdvisor</a:t>
              </a:r>
              <a:endPara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Montserrat"/>
                <a:cs typeface="Montserrat"/>
                <a:sym typeface="Montserrat"/>
              </a:endParaRPr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D331A91B-DFE3-8A23-1CD3-01B73DF735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89255" y="3497114"/>
              <a:ext cx="1305612" cy="732685"/>
            </a:xfrm>
            <a:prstGeom prst="rect">
              <a:avLst/>
            </a:prstGeom>
          </p:spPr>
        </p:pic>
      </p:grpSp>
      <p:sp>
        <p:nvSpPr>
          <p:cNvPr id="46" name="AutoShape 14">
            <a:extLst>
              <a:ext uri="{FF2B5EF4-FFF2-40B4-BE49-F238E27FC236}">
                <a16:creationId xmlns:a16="http://schemas.microsoft.com/office/drawing/2014/main" id="{54079161-2E91-49B8-2752-D3079743388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AutoShape 16">
            <a:extLst>
              <a:ext uri="{FF2B5EF4-FFF2-40B4-BE49-F238E27FC236}">
                <a16:creationId xmlns:a16="http://schemas.microsoft.com/office/drawing/2014/main" id="{A3738706-B9B2-4341-BAA6-CCBC3DB563E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25717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0CD08486-1DF9-98C0-C056-433C8ECEB2C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980" t="19182" r="16610" b="27850"/>
          <a:stretch>
            <a:fillRect/>
          </a:stretch>
        </p:blipFill>
        <p:spPr>
          <a:xfrm>
            <a:off x="6073957" y="1581368"/>
            <a:ext cx="1287099" cy="684243"/>
          </a:xfrm>
          <a:prstGeom prst="rect">
            <a:avLst/>
          </a:prstGeom>
        </p:spPr>
      </p:pic>
      <p:sp>
        <p:nvSpPr>
          <p:cNvPr id="51" name="AutoShape 18">
            <a:extLst>
              <a:ext uri="{FF2B5EF4-FFF2-40B4-BE49-F238E27FC236}">
                <a16:creationId xmlns:a16="http://schemas.microsoft.com/office/drawing/2014/main" id="{EA3B3DB7-111E-1054-690F-71B96F1D04F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4400" y="27241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2AFC71BC-9D0C-19C6-E73E-EACC8698E2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3321" y="3475003"/>
            <a:ext cx="469149" cy="708192"/>
          </a:xfrm>
          <a:prstGeom prst="rect">
            <a:avLst/>
          </a:prstGeom>
        </p:spPr>
      </p:pic>
      <p:sp>
        <p:nvSpPr>
          <p:cNvPr id="53" name="AutoShape 20">
            <a:extLst>
              <a:ext uri="{FF2B5EF4-FFF2-40B4-BE49-F238E27FC236}">
                <a16:creationId xmlns:a16="http://schemas.microsoft.com/office/drawing/2014/main" id="{5497985B-9939-9F82-35EF-659C96FF31B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76800" y="28765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6" name="Picture 55">
            <a:extLst>
              <a:ext uri="{FF2B5EF4-FFF2-40B4-BE49-F238E27FC236}">
                <a16:creationId xmlns:a16="http://schemas.microsoft.com/office/drawing/2014/main" id="{952CCD1F-0285-5E94-954E-41A7FFA0C3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86140" y="1592387"/>
            <a:ext cx="634091" cy="634091"/>
          </a:xfrm>
          <a:prstGeom prst="rect">
            <a:avLst/>
          </a:prstGeom>
        </p:spPr>
      </p:pic>
      <p:sp>
        <p:nvSpPr>
          <p:cNvPr id="57" name="AutoShape 22">
            <a:extLst>
              <a:ext uri="{FF2B5EF4-FFF2-40B4-BE49-F238E27FC236}">
                <a16:creationId xmlns:a16="http://schemas.microsoft.com/office/drawing/2014/main" id="{AD2CC356-F4DA-B5AA-5FFA-0E0FB85F90A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29200" y="30289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0D395CAC-3FEA-131A-8401-01E7BD2C16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9191" y="3450229"/>
            <a:ext cx="634091" cy="634091"/>
          </a:xfrm>
          <a:prstGeom prst="rect">
            <a:avLst/>
          </a:prstGeom>
        </p:spPr>
      </p:pic>
      <p:sp>
        <p:nvSpPr>
          <p:cNvPr id="61" name="AutoShape 24" descr="IBM Logo Meaning, History and Evolution - IBM Logo PNG &amp; Brand Guide">
            <a:extLst>
              <a:ext uri="{FF2B5EF4-FFF2-40B4-BE49-F238E27FC236}">
                <a16:creationId xmlns:a16="http://schemas.microsoft.com/office/drawing/2014/main" id="{854A1673-10C4-AB7A-A7FA-74964197C9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181600" y="3181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F0A9EF0F-AC0B-807B-AE04-FB01D3F7CB5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54472" y="1592387"/>
            <a:ext cx="807950" cy="657301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13119F67-4860-01FE-FDA6-5B1296600C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22130" y="3456584"/>
            <a:ext cx="827869" cy="621380"/>
          </a:xfrm>
          <a:prstGeom prst="rect">
            <a:avLst/>
          </a:prstGeom>
        </p:spPr>
      </p:pic>
      <p:sp>
        <p:nvSpPr>
          <p:cNvPr id="4096" name="AutoShape 26">
            <a:extLst>
              <a:ext uri="{FF2B5EF4-FFF2-40B4-BE49-F238E27FC236}">
                <a16:creationId xmlns:a16="http://schemas.microsoft.com/office/drawing/2014/main" id="{A40003F3-F791-1FAD-1E1E-C96AD851E83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34000" y="33337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7" name="Picture 4096">
            <a:extLst>
              <a:ext uri="{FF2B5EF4-FFF2-40B4-BE49-F238E27FC236}">
                <a16:creationId xmlns:a16="http://schemas.microsoft.com/office/drawing/2014/main" id="{34651882-A765-7D5B-C77E-E7EE70067597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32350" t="15310" r="36488" b="20251"/>
          <a:stretch>
            <a:fillRect/>
          </a:stretch>
        </p:blipFill>
        <p:spPr>
          <a:xfrm>
            <a:off x="924353" y="1555523"/>
            <a:ext cx="510714" cy="584132"/>
          </a:xfrm>
          <a:prstGeom prst="rect">
            <a:avLst/>
          </a:prstGeom>
        </p:spPr>
      </p:pic>
      <p:pic>
        <p:nvPicPr>
          <p:cNvPr id="4098" name="Picture 4097">
            <a:extLst>
              <a:ext uri="{FF2B5EF4-FFF2-40B4-BE49-F238E27FC236}">
                <a16:creationId xmlns:a16="http://schemas.microsoft.com/office/drawing/2014/main" id="{E48F4852-CD49-648E-7F5A-D5BB847761F7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28651" t="7771" r="28112" b="9469"/>
          <a:stretch>
            <a:fillRect/>
          </a:stretch>
        </p:blipFill>
        <p:spPr>
          <a:xfrm>
            <a:off x="208896" y="3518409"/>
            <a:ext cx="611860" cy="62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360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E7FD2B-3CA8-CDA0-E336-71DA89334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1">
            <a:extLst>
              <a:ext uri="{FF2B5EF4-FFF2-40B4-BE49-F238E27FC236}">
                <a16:creationId xmlns:a16="http://schemas.microsoft.com/office/drawing/2014/main" id="{744C41B7-E870-59F3-5E10-F4FF1CABA8DB}"/>
              </a:ext>
            </a:extLst>
          </p:cNvPr>
          <p:cNvSpPr/>
          <p:nvPr/>
        </p:nvSpPr>
        <p:spPr>
          <a:xfrm>
            <a:off x="174625" y="128111"/>
            <a:ext cx="8664575" cy="42794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27" normalizeH="0" baseline="0" noProof="0" dirty="0">
                <a:ln>
                  <a:noFill/>
                </a:ln>
                <a:solidFill>
                  <a:srgbClr val="2569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НАПРАВЛЕНИЯ РАЗВИТИЯ ЦИФРОВОГО ТУРИЗМА В РОССИИ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087386D-1F5B-A3D9-60E5-C731CF1078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546856"/>
              </p:ext>
            </p:extLst>
          </p:nvPr>
        </p:nvGraphicFramePr>
        <p:xfrm>
          <a:off x="2743200" y="64025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6B3E6AB-E652-ED2C-FED4-B0DEE3293B67}"/>
              </a:ext>
            </a:extLst>
          </p:cNvPr>
          <p:cNvSpPr/>
          <p:nvPr/>
        </p:nvSpPr>
        <p:spPr>
          <a:xfrm>
            <a:off x="467139" y="2204002"/>
            <a:ext cx="2753140" cy="7354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Приоритетные направления</a:t>
            </a:r>
          </a:p>
        </p:txBody>
      </p:sp>
    </p:spTree>
    <p:extLst>
      <p:ext uri="{BB962C8B-B14F-4D97-AF65-F5344CB8AC3E}">
        <p14:creationId xmlns:p14="http://schemas.microsoft.com/office/powerpoint/2010/main" val="2979088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9B2395-81AC-E273-80F4-3D0B9634D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11">
            <a:extLst>
              <a:ext uri="{FF2B5EF4-FFF2-40B4-BE49-F238E27FC236}">
                <a16:creationId xmlns:a16="http://schemas.microsoft.com/office/drawing/2014/main" id="{A97D6D49-24C3-55D9-0F5D-0365B13DD6D9}"/>
              </a:ext>
            </a:extLst>
          </p:cNvPr>
          <p:cNvSpPr/>
          <p:nvPr/>
        </p:nvSpPr>
        <p:spPr>
          <a:xfrm>
            <a:off x="174625" y="128111"/>
            <a:ext cx="8664575" cy="41865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27" normalizeH="0" baseline="0" noProof="0" dirty="0">
                <a:ln>
                  <a:noFill/>
                </a:ln>
                <a:solidFill>
                  <a:srgbClr val="2569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ТЕХНОЛОГИЧЕСКИЙ СТЕК И АРХИТЕКТУРА РАЗРАБОТКИ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03D7149-8AE4-60DB-1A22-7E07279FA1C3}"/>
              </a:ext>
            </a:extLst>
          </p:cNvPr>
          <p:cNvGrpSpPr/>
          <p:nvPr/>
        </p:nvGrpSpPr>
        <p:grpSpPr>
          <a:xfrm>
            <a:off x="304800" y="546764"/>
            <a:ext cx="8534400" cy="3868159"/>
            <a:chOff x="574789" y="546764"/>
            <a:chExt cx="8122950" cy="3868159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D054FF0-7325-CD23-C4CC-524A55C293A7}"/>
                </a:ext>
              </a:extLst>
            </p:cNvPr>
            <p:cNvGrpSpPr/>
            <p:nvPr/>
          </p:nvGrpSpPr>
          <p:grpSpPr>
            <a:xfrm>
              <a:off x="574789" y="546764"/>
              <a:ext cx="8122950" cy="3868159"/>
              <a:chOff x="685952" y="909475"/>
              <a:chExt cx="8122950" cy="3868159"/>
            </a:xfrm>
          </p:grpSpPr>
          <p:sp>
            <p:nvSpPr>
              <p:cNvPr id="6" name="Google Shape;505;p94" descr="detail_0">
                <a:extLst>
                  <a:ext uri="{FF2B5EF4-FFF2-40B4-BE49-F238E27FC236}">
                    <a16:creationId xmlns:a16="http://schemas.microsoft.com/office/drawing/2014/main" id="{DC8FD73C-BD5A-80A5-87E5-32C30E87317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92532" y="1490272"/>
                <a:ext cx="3865800" cy="328736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683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200"/>
                  <a:buFont typeface="Helvetica Neue"/>
                  <a:buChar char="•"/>
                  <a:defRPr sz="22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1pPr>
                <a:lvl2pPr marL="914400" marR="0" lvl="1" indent="-368300" algn="l" rtl="0">
                  <a:lnSpc>
                    <a:spcPct val="100000"/>
                  </a:lnSpc>
                  <a:spcBef>
                    <a:spcPts val="2000"/>
                  </a:spcBef>
                  <a:spcAft>
                    <a:spcPts val="0"/>
                  </a:spcAft>
                  <a:buClr>
                    <a:schemeClr val="lt1"/>
                  </a:buClr>
                  <a:buSzPts val="2200"/>
                  <a:buFont typeface="VT323"/>
                  <a:buChar char="•"/>
                  <a:defRPr sz="22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2pPr>
                <a:lvl3pPr marL="1371600" marR="0" lvl="2" indent="-368300" algn="l" rtl="0">
                  <a:lnSpc>
                    <a:spcPct val="100000"/>
                  </a:lnSpc>
                  <a:spcBef>
                    <a:spcPts val="2000"/>
                  </a:spcBef>
                  <a:spcAft>
                    <a:spcPts val="0"/>
                  </a:spcAft>
                  <a:buClr>
                    <a:schemeClr val="lt1"/>
                  </a:buClr>
                  <a:buSzPts val="2200"/>
                  <a:buFont typeface="VT323"/>
                  <a:buChar char="•"/>
                  <a:defRPr sz="22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3pPr>
                <a:lvl4pPr marL="1828800" marR="0" lvl="3" indent="-368300" algn="l" rtl="0">
                  <a:lnSpc>
                    <a:spcPct val="100000"/>
                  </a:lnSpc>
                  <a:spcBef>
                    <a:spcPts val="2000"/>
                  </a:spcBef>
                  <a:spcAft>
                    <a:spcPts val="0"/>
                  </a:spcAft>
                  <a:buClr>
                    <a:schemeClr val="lt1"/>
                  </a:buClr>
                  <a:buSzPts val="2200"/>
                  <a:buFont typeface="VT323"/>
                  <a:buChar char="•"/>
                  <a:defRPr sz="22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4pPr>
                <a:lvl5pPr marL="2286000" marR="0" lvl="4" indent="-368300" algn="l" rtl="0">
                  <a:lnSpc>
                    <a:spcPct val="100000"/>
                  </a:lnSpc>
                  <a:spcBef>
                    <a:spcPts val="2000"/>
                  </a:spcBef>
                  <a:spcAft>
                    <a:spcPts val="0"/>
                  </a:spcAft>
                  <a:buClr>
                    <a:schemeClr val="lt1"/>
                  </a:buClr>
                  <a:buSzPts val="2200"/>
                  <a:buFont typeface="VT323"/>
                  <a:buChar char="•"/>
                  <a:defRPr sz="22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5pPr>
                <a:lvl6pPr marL="2743200" marR="0" lvl="5" indent="-368300" algn="l" rtl="0">
                  <a:lnSpc>
                    <a:spcPct val="100000"/>
                  </a:lnSpc>
                  <a:spcBef>
                    <a:spcPts val="2000"/>
                  </a:spcBef>
                  <a:spcAft>
                    <a:spcPts val="0"/>
                  </a:spcAft>
                  <a:buClr>
                    <a:schemeClr val="lt1"/>
                  </a:buClr>
                  <a:buSzPts val="2200"/>
                  <a:buFont typeface="VT323"/>
                  <a:buChar char="•"/>
                  <a:defRPr sz="22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6pPr>
                <a:lvl7pPr marL="3200400" marR="0" lvl="6" indent="-368300" algn="l" rtl="0">
                  <a:lnSpc>
                    <a:spcPct val="100000"/>
                  </a:lnSpc>
                  <a:spcBef>
                    <a:spcPts val="2000"/>
                  </a:spcBef>
                  <a:spcAft>
                    <a:spcPts val="0"/>
                  </a:spcAft>
                  <a:buClr>
                    <a:schemeClr val="lt1"/>
                  </a:buClr>
                  <a:buSzPts val="2200"/>
                  <a:buFont typeface="VT323"/>
                  <a:buChar char="•"/>
                  <a:defRPr sz="22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7pPr>
                <a:lvl8pPr marL="3657600" marR="0" lvl="7" indent="-368300" algn="l" rtl="0">
                  <a:lnSpc>
                    <a:spcPct val="100000"/>
                  </a:lnSpc>
                  <a:spcBef>
                    <a:spcPts val="2000"/>
                  </a:spcBef>
                  <a:spcAft>
                    <a:spcPts val="0"/>
                  </a:spcAft>
                  <a:buClr>
                    <a:schemeClr val="lt1"/>
                  </a:buClr>
                  <a:buSzPts val="2200"/>
                  <a:buFont typeface="VT323"/>
                  <a:buChar char="•"/>
                  <a:defRPr sz="22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8pPr>
                <a:lvl9pPr marL="4114800" marR="0" lvl="8" indent="-368300" algn="l" rtl="0">
                  <a:lnSpc>
                    <a:spcPct val="100000"/>
                  </a:lnSpc>
                  <a:spcBef>
                    <a:spcPts val="2000"/>
                  </a:spcBef>
                  <a:spcAft>
                    <a:spcPts val="2000"/>
                  </a:spcAft>
                  <a:buClr>
                    <a:schemeClr val="lt1"/>
                  </a:buClr>
                  <a:buSzPts val="2200"/>
                  <a:buFont typeface="VT323"/>
                  <a:buChar char="•"/>
                  <a:defRPr sz="22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200"/>
                  <a:buFont typeface="Helvetica Neue"/>
                  <a:buNone/>
                  <a:tabLst/>
                  <a:defRPr/>
                </a:pPr>
                <a:r>
                  <a:rPr kumimoji="0" lang="ru-RU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Helvetica Neue"/>
                    <a:cs typeface="Helvetica Neue"/>
                    <a:sym typeface="Helvetica Neue"/>
                  </a:rPr>
                  <a:t>При разработке приложения использовались следующие технологии:</a:t>
                </a: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Helvetica Neue"/>
                  <a:cs typeface="Helvetica Neue"/>
                  <a:sym typeface="Helvetica Neue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200"/>
                  <a:buFont typeface="Helvetica Neue"/>
                  <a:buNone/>
                  <a:tabLst/>
                  <a:defRPr/>
                </a:pPr>
                <a:endParaRPr kumimoji="0" lang="ru-RU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Helvetica Neue"/>
                  <a:cs typeface="Helvetica Neue"/>
                  <a:sym typeface="Helvetica Neue"/>
                </a:endParaRPr>
              </a:p>
              <a:p>
                <a:pPr marL="371475" marR="0" lvl="0" indent="-24765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Helvetica Neue"/>
                  <a:cs typeface="Helvetica Neue"/>
                  <a:sym typeface="Helvetica Neue"/>
                </a:endParaRPr>
              </a:p>
              <a:p>
                <a:pPr marL="409575" indent="-285750">
                  <a:spcBef>
                    <a:spcPts val="1000"/>
                  </a:spcBef>
                  <a:buClr>
                    <a:srgbClr val="000000"/>
                  </a:buClr>
                  <a:buSzPts val="1200"/>
                  <a:defRPr/>
                </a:pPr>
                <a:r>
                  <a:rPr kumimoji="0" lang="ru-RU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Helvetica Neue"/>
                    <a:cs typeface="Helvetica Neue"/>
                    <a:sym typeface="Helvetica Neue"/>
                  </a:rPr>
                  <a:t>Фреймворки для языка:</a:t>
                </a:r>
                <a:r>
                  <a:rPr kumimoji="0" lang="en-GB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+mn-lt"/>
                    <a:ea typeface="Helvetica Neue"/>
                    <a:cs typeface="Helvetica Neue"/>
                    <a:sym typeface="Helvetica Neue"/>
                  </a:rPr>
                  <a:t> </a:t>
                </a:r>
                <a:endParaRPr kumimoji="0" lang="ru-RU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Helvetica Neue"/>
                  <a:cs typeface="Helvetica Neue"/>
                  <a:sym typeface="Helvetica Neue"/>
                </a:endParaRPr>
              </a:p>
              <a:p>
                <a:pPr marL="123825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None/>
                  <a:tabLst/>
                  <a:defRPr/>
                </a:pPr>
                <a:endParaRPr lang="ru-RU" sz="1600" kern="0" dirty="0">
                  <a:solidFill>
                    <a:srgbClr val="FF0000"/>
                  </a:solidFill>
                  <a:latin typeface="+mn-lt"/>
                  <a:ea typeface="Helvetica Neue"/>
                  <a:cs typeface="Helvetica Neue"/>
                  <a:sym typeface="Helvetica Neue"/>
                </a:endParaRPr>
              </a:p>
              <a:p>
                <a:pPr marL="371475" marR="0" lvl="0" indent="-24765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ru-RU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n-lt"/>
                  <a:ea typeface="Helvetica Neue"/>
                  <a:cs typeface="Helvetica Neue"/>
                  <a:sym typeface="Helvetica Neue"/>
                </a:endParaRPr>
              </a:p>
              <a:p>
                <a:pPr marL="371475" marR="0" lvl="0" indent="-24765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ru-RU" sz="16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Helvetica Neue"/>
                    <a:cs typeface="Helvetica Neue"/>
                    <a:sym typeface="Helvetica Neue"/>
                  </a:rPr>
                  <a:t>Программный интерфейс для взаимодействия приложений:</a:t>
                </a:r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+mn-lt"/>
                  <a:ea typeface="Helvetica Neue"/>
                  <a:cs typeface="Helvetica Neue"/>
                  <a:sym typeface="Helvetica Neue"/>
                </a:endParaRPr>
              </a:p>
            </p:txBody>
          </p:sp>
          <p:sp>
            <p:nvSpPr>
              <p:cNvPr id="7" name="Google Shape;506;p94" descr="header_0">
                <a:extLst>
                  <a:ext uri="{FF2B5EF4-FFF2-40B4-BE49-F238E27FC236}">
                    <a16:creationId xmlns:a16="http://schemas.microsoft.com/office/drawing/2014/main" id="{2E2D734C-0F88-EB24-1BAC-88F228C159B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5952" y="909475"/>
                <a:ext cx="3865800" cy="505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0" anchor="b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VT323"/>
                  <a:buNone/>
                  <a:defRPr sz="8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1pPr>
                <a:lvl2pPr marL="914400" marR="0" lvl="1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VT323"/>
                  <a:buNone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2pPr>
                <a:lvl3pPr marL="1371600" marR="0" lvl="2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VT323"/>
                  <a:buNone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3pPr>
                <a:lvl4pPr marL="1828800" marR="0" lvl="3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VT323"/>
                  <a:buNone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4pPr>
                <a:lvl5pPr marL="2286000" marR="0" lvl="4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VT323"/>
                  <a:buNone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5pPr>
                <a:lvl6pPr marL="2743200" marR="0" lvl="5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VT323"/>
                  <a:buNone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6pPr>
                <a:lvl7pPr marL="3200400" marR="0" lvl="6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VT323"/>
                  <a:buNone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7pPr>
                <a:lvl8pPr marL="3657600" marR="0" lvl="7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VT323"/>
                  <a:buNone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8pPr>
                <a:lvl9pPr marL="4114800" marR="0" lvl="8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VT323"/>
                  <a:buNone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400"/>
                  <a:buFont typeface="VT323"/>
                  <a:buNone/>
                  <a:tabLst/>
                  <a:defRPr/>
                </a:pPr>
                <a:r>
                  <a:rPr kumimoji="0" lang="ru-RU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+mn-lt"/>
                    <a:ea typeface="Helvetica Neue"/>
                    <a:cs typeface="Helvetica Neue"/>
                    <a:sym typeface="Helvetica Neue"/>
                  </a:rPr>
                  <a:t>ИСПОЛЬЗУЕМЫЕ ТЕХНОЛОГИИ</a:t>
                </a:r>
              </a:p>
            </p:txBody>
          </p:sp>
          <p:sp>
            <p:nvSpPr>
              <p:cNvPr id="8" name="Google Shape;507;p94" descr="detail_1">
                <a:extLst>
                  <a:ext uri="{FF2B5EF4-FFF2-40B4-BE49-F238E27FC236}">
                    <a16:creationId xmlns:a16="http://schemas.microsoft.com/office/drawing/2014/main" id="{5662D517-D5CB-7DDD-9995-15D287152A4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14574" y="1531602"/>
                <a:ext cx="3994328" cy="2276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VT323"/>
                  <a:buChar char="•"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1pPr>
                <a:lvl2pPr marL="914400" marR="0" lvl="1" indent="-317500" algn="l" rtl="0">
                  <a:lnSpc>
                    <a:spcPct val="10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VT323"/>
                  <a:buChar char="•"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2pPr>
                <a:lvl3pPr marL="1371600" marR="0" lvl="2" indent="-317500" algn="l" rtl="0">
                  <a:lnSpc>
                    <a:spcPct val="10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VT323"/>
                  <a:buChar char="•"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3pPr>
                <a:lvl4pPr marL="1828800" marR="0" lvl="3" indent="-317500" algn="l" rtl="0">
                  <a:lnSpc>
                    <a:spcPct val="10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VT323"/>
                  <a:buChar char="•"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4pPr>
                <a:lvl5pPr marL="2286000" marR="0" lvl="4" indent="-317500" algn="l" rtl="0">
                  <a:lnSpc>
                    <a:spcPct val="10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VT323"/>
                  <a:buChar char="•"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5pPr>
                <a:lvl6pPr marL="2743200" marR="0" lvl="5" indent="-317500" algn="l" rtl="0">
                  <a:lnSpc>
                    <a:spcPct val="10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VT323"/>
                  <a:buChar char="•"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6pPr>
                <a:lvl7pPr marL="3200400" marR="0" lvl="6" indent="-317500" algn="l" rtl="0">
                  <a:lnSpc>
                    <a:spcPct val="10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VT323"/>
                  <a:buChar char="•"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7pPr>
                <a:lvl8pPr marL="3657600" marR="0" lvl="7" indent="-317500" algn="l" rtl="0">
                  <a:lnSpc>
                    <a:spcPct val="10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VT323"/>
                  <a:buChar char="•"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8pPr>
                <a:lvl9pPr marL="4114800" marR="0" lvl="8" indent="-317500" algn="l" rtl="0">
                  <a:lnSpc>
                    <a:spcPct val="100000"/>
                  </a:lnSpc>
                  <a:spcBef>
                    <a:spcPts val="800"/>
                  </a:spcBef>
                  <a:spcAft>
                    <a:spcPts val="800"/>
                  </a:spcAft>
                  <a:buClr>
                    <a:schemeClr val="lt1"/>
                  </a:buClr>
                  <a:buSzPts val="1400"/>
                  <a:buFont typeface="VT323"/>
                  <a:buChar char="•"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VT323"/>
                  <a:buNone/>
                  <a:tabLst/>
                  <a:defRPr/>
                </a:pPr>
                <a:r>
                  <a:rPr kumimoji="0" lang="ru-RU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Helvetica Neue"/>
                    <a:cs typeface="Helvetica Neue"/>
                    <a:sym typeface="Helvetica Neue"/>
                  </a:rPr>
                  <a:t>При создании прототипа программного средства использовались следующие принципы разработки:</a:t>
                </a:r>
              </a:p>
              <a:p>
                <a:pPr marL="371475" marR="0" lvl="0" indent="-24765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ru-RU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Helvetica Neue"/>
                    <a:cs typeface="Helvetica Neue"/>
                    <a:sym typeface="Helvetica Neue"/>
                  </a:rPr>
                  <a:t>PWA (</a:t>
                </a:r>
                <a:r>
                  <a:rPr kumimoji="0" lang="ru-RU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Helvetica Neue"/>
                    <a:cs typeface="Helvetica Neue"/>
                    <a:sym typeface="Helvetica Neue"/>
                  </a:rPr>
                  <a:t>Progressive</a:t>
                </a:r>
                <a:r>
                  <a:rPr kumimoji="0" lang="ru-RU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Helvetica Neue"/>
                    <a:cs typeface="Helvetica Neue"/>
                    <a:sym typeface="Helvetica Neue"/>
                  </a:rPr>
                  <a:t> Web Applications).</a:t>
                </a:r>
                <a:br>
                  <a:rPr kumimoji="0" lang="ru-RU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Helvetica Neue"/>
                    <a:cs typeface="Helvetica Neue"/>
                    <a:sym typeface="Helvetica Neue"/>
                  </a:rPr>
                </a:br>
                <a:r>
                  <a:rPr kumimoji="0" lang="ru-RU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Helvetica Neue"/>
                    <a:cs typeface="Helvetica Neue"/>
                    <a:sym typeface="Helvetica Neue"/>
                  </a:rPr>
                  <a:t>Подход к разработке, который позволяет создавать кроссплатформенные приложения.</a:t>
                </a:r>
              </a:p>
              <a:p>
                <a:pPr marL="371475" marR="0" lvl="0" indent="-24765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0"/>
                  </a:spcAft>
                  <a:buClr>
                    <a:srgbClr val="000000"/>
                  </a:buClr>
                  <a:buSzPts val="12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ru-RU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Helvetica Neue"/>
                    <a:cs typeface="Helvetica Neue"/>
                    <a:sym typeface="Helvetica Neue"/>
                  </a:rPr>
                  <a:t>Модульность.</a:t>
                </a:r>
                <a:br>
                  <a:rPr kumimoji="0" lang="ru-RU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Helvetica Neue"/>
                    <a:cs typeface="Helvetica Neue"/>
                    <a:sym typeface="Helvetica Neue"/>
                  </a:rPr>
                </a:br>
                <a:r>
                  <a:rPr kumimoji="0" lang="ru-RU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Helvetica Neue"/>
                    <a:cs typeface="Helvetica Neue"/>
                    <a:sym typeface="Helvetica Neue"/>
                  </a:rPr>
                  <a:t>Приложение разделено на независимые блоки, каждый из которых отвечает за свою задачу, что упрощает разработку и тестирование. </a:t>
                </a:r>
              </a:p>
              <a:p>
                <a:pPr marL="371475" marR="0" lvl="0" indent="-247650" algn="l" defTabSz="914400" rtl="0" eaLnBrk="1" fontAlgn="auto" latinLnBrk="0" hangingPunct="1">
                  <a:lnSpc>
                    <a:spcPct val="100000"/>
                  </a:lnSpc>
                  <a:spcBef>
                    <a:spcPts val="1000"/>
                  </a:spcBef>
                  <a:spcAft>
                    <a:spcPts val="1000"/>
                  </a:spcAft>
                  <a:buClr>
                    <a:srgbClr val="000000"/>
                  </a:buClr>
                  <a:buSzPts val="1200"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ru-RU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n-lt"/>
                    <a:ea typeface="Helvetica Neue"/>
                    <a:cs typeface="Helvetica Neue"/>
                    <a:sym typeface="Helvetica Neue"/>
                  </a:rPr>
                  <a:t>Интеграция с внешними сервисами. Использование API сторонних сервисов</a:t>
                </a:r>
              </a:p>
            </p:txBody>
          </p:sp>
          <p:sp>
            <p:nvSpPr>
              <p:cNvPr id="9" name="Google Shape;508;p94" descr="header_1">
                <a:extLst>
                  <a:ext uri="{FF2B5EF4-FFF2-40B4-BE49-F238E27FC236}">
                    <a16:creationId xmlns:a16="http://schemas.microsoft.com/office/drawing/2014/main" id="{5FA0D407-008C-1DD3-3627-8CC7E036B7A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14574" y="985072"/>
                <a:ext cx="3865800" cy="505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0" anchor="b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VT323"/>
                  <a:buChar char="•"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1pPr>
                <a:lvl2pPr marL="914400" marR="0" lvl="1" indent="-317500" algn="l" rtl="0">
                  <a:lnSpc>
                    <a:spcPct val="10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VT323"/>
                  <a:buChar char="•"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2pPr>
                <a:lvl3pPr marL="1371600" marR="0" lvl="2" indent="-317500" algn="l" rtl="0">
                  <a:lnSpc>
                    <a:spcPct val="10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VT323"/>
                  <a:buChar char="•"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3pPr>
                <a:lvl4pPr marL="1828800" marR="0" lvl="3" indent="-317500" algn="l" rtl="0">
                  <a:lnSpc>
                    <a:spcPct val="10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VT323"/>
                  <a:buChar char="•"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4pPr>
                <a:lvl5pPr marL="2286000" marR="0" lvl="4" indent="-317500" algn="l" rtl="0">
                  <a:lnSpc>
                    <a:spcPct val="10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VT323"/>
                  <a:buChar char="•"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5pPr>
                <a:lvl6pPr marL="2743200" marR="0" lvl="5" indent="-317500" algn="l" rtl="0">
                  <a:lnSpc>
                    <a:spcPct val="10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VT323"/>
                  <a:buChar char="•"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6pPr>
                <a:lvl7pPr marL="3200400" marR="0" lvl="6" indent="-317500" algn="l" rtl="0">
                  <a:lnSpc>
                    <a:spcPct val="10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VT323"/>
                  <a:buChar char="•"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7pPr>
                <a:lvl8pPr marL="3657600" marR="0" lvl="7" indent="-317500" algn="l" rtl="0">
                  <a:lnSpc>
                    <a:spcPct val="100000"/>
                  </a:lnSpc>
                  <a:spcBef>
                    <a:spcPts val="800"/>
                  </a:spcBef>
                  <a:spcAft>
                    <a:spcPts val="0"/>
                  </a:spcAft>
                  <a:buClr>
                    <a:schemeClr val="lt1"/>
                  </a:buClr>
                  <a:buSzPts val="1400"/>
                  <a:buFont typeface="VT323"/>
                  <a:buChar char="•"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8pPr>
                <a:lvl9pPr marL="4114800" marR="0" lvl="8" indent="-317500" algn="l" rtl="0">
                  <a:lnSpc>
                    <a:spcPct val="100000"/>
                  </a:lnSpc>
                  <a:spcBef>
                    <a:spcPts val="800"/>
                  </a:spcBef>
                  <a:spcAft>
                    <a:spcPts val="800"/>
                  </a:spcAft>
                  <a:buClr>
                    <a:schemeClr val="lt1"/>
                  </a:buClr>
                  <a:buSzPts val="1400"/>
                  <a:buFont typeface="VT323"/>
                  <a:buChar char="•"/>
                  <a:defRPr sz="1400" b="0" i="0" u="none" strike="noStrike" cap="none">
                    <a:solidFill>
                      <a:schemeClr val="lt1"/>
                    </a:solidFill>
                    <a:latin typeface="VT323"/>
                    <a:ea typeface="VT323"/>
                    <a:cs typeface="VT323"/>
                    <a:sym typeface="VT323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800"/>
                  </a:spcAft>
                  <a:buClr>
                    <a:srgbClr val="000000"/>
                  </a:buClr>
                  <a:buSzPts val="1400"/>
                  <a:buFont typeface="VT323"/>
                  <a:buNone/>
                  <a:tabLst/>
                  <a:defRPr/>
                </a:pPr>
                <a:r>
                  <a:rPr kumimoji="0" lang="ru-RU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FF"/>
                    </a:solidFill>
                    <a:effectLst/>
                    <a:uLnTx/>
                    <a:uFillTx/>
                    <a:latin typeface="+mn-lt"/>
                    <a:ea typeface="Helvetica Neue"/>
                    <a:cs typeface="Helvetica Neue"/>
                    <a:sym typeface="Helvetica Neue"/>
                  </a:rPr>
                  <a:t>АРХИТЕКТУРА РАЗРАБОТКИ</a:t>
                </a:r>
              </a:p>
            </p:txBody>
          </p:sp>
        </p:grp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3656F18-9F59-AD23-4D7B-C71D576C5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58365" y="2001665"/>
              <a:ext cx="393985" cy="430558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455AF65-DD44-31CA-9668-22ADA6C956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0262" r="22055"/>
            <a:stretch>
              <a:fillRect/>
            </a:stretch>
          </p:blipFill>
          <p:spPr>
            <a:xfrm>
              <a:off x="1253035" y="1991097"/>
              <a:ext cx="442565" cy="430558"/>
            </a:xfrm>
            <a:prstGeom prst="rect">
              <a:avLst/>
            </a:prstGeom>
          </p:spPr>
        </p:pic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B297A93B-5C36-4C7D-C2CF-71D3F9269A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553" b="89431" l="7093" r="93372">
                          <a14:foregroundMark x1="29419" y1="11992" x2="14419" y2="12602"/>
                          <a14:foregroundMark x1="14419" y1="12602" x2="7326" y2="17683"/>
                          <a14:foregroundMark x1="7326" y1="17683" x2="7907" y2="29675"/>
                          <a14:foregroundMark x1="7907" y1="29675" x2="9302" y2="33130"/>
                          <a14:foregroundMark x1="5465" y1="21951" x2="7209" y2="75813"/>
                          <a14:foregroundMark x1="7209" y1="75813" x2="10233" y2="85163"/>
                          <a14:foregroundMark x1="10233" y1="85163" x2="25233" y2="88821"/>
                          <a14:foregroundMark x1="25233" y1="88821" x2="35116" y2="88211"/>
                          <a14:foregroundMark x1="35116" y1="88211" x2="35465" y2="88211"/>
                          <a14:foregroundMark x1="61395" y1="35976" x2="52907" y2="39431"/>
                          <a14:foregroundMark x1="52907" y1="39431" x2="61279" y2="59146"/>
                          <a14:foregroundMark x1="61279" y1="59146" x2="54884" y2="66667"/>
                          <a14:foregroundMark x1="54884" y1="66667" x2="53256" y2="66260"/>
                          <a14:foregroundMark x1="73140" y1="37602" x2="66744" y2="42276"/>
                          <a14:foregroundMark x1="66744" y1="42276" x2="68721" y2="59146"/>
                          <a14:foregroundMark x1="68721" y1="59146" x2="69651" y2="60976"/>
                          <a14:foregroundMark x1="88256" y1="41870" x2="90349" y2="58130"/>
                          <a14:foregroundMark x1="90349" y1="58130" x2="93372" y2="65447"/>
                          <a14:foregroundMark x1="30814" y1="9756" x2="30814" y2="9756"/>
                          <a14:backgroundMark x1="21860" y1="25813" x2="21860" y2="25813"/>
                          <a14:backgroundMark x1="24302" y1="40650" x2="24302" y2="40650"/>
                          <a14:backgroundMark x1="27674" y1="63821" x2="27674" y2="63821"/>
                          <a14:backgroundMark x1="28721" y1="79675" x2="28721" y2="7967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1209" y="1947339"/>
              <a:ext cx="688136" cy="3936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911254-FDE1-681E-88AC-4CF022FE28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9047" y="2848744"/>
            <a:ext cx="463336" cy="42675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5D169E-8E14-F088-A553-4067C9AD1C5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05372" y="2797741"/>
            <a:ext cx="481694" cy="4305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6D69B60-5AAC-5EC8-6EEF-6B6A4C7933E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13867" y="2848745"/>
            <a:ext cx="548338" cy="4267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FB2F9E4-BBDB-3C66-4620-8759CE2C2E9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86196" y="2771242"/>
            <a:ext cx="722992" cy="52763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61D202B-D513-76E2-F987-5D8FD3F45E7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80582" y="4040855"/>
            <a:ext cx="1179822" cy="69158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2B5BD24-F3EB-F99D-B3D6-E1066107E3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96151" y="4121841"/>
            <a:ext cx="665272" cy="52961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D56A098-87E5-0580-943C-0FC7B21229A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3863" y="4327352"/>
            <a:ext cx="664522" cy="53039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38083A2-9275-6843-4C98-DE2346562C0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84880" y="4225949"/>
            <a:ext cx="1179822" cy="631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82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B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0422E1-A281-40EB-6576-78BDBE958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11">
            <a:extLst>
              <a:ext uri="{FF2B5EF4-FFF2-40B4-BE49-F238E27FC236}">
                <a16:creationId xmlns:a16="http://schemas.microsoft.com/office/drawing/2014/main" id="{889860DC-3F44-35B7-BF63-A1B29EDD197C}"/>
              </a:ext>
            </a:extLst>
          </p:cNvPr>
          <p:cNvSpPr/>
          <p:nvPr/>
        </p:nvSpPr>
        <p:spPr>
          <a:xfrm>
            <a:off x="174625" y="128111"/>
            <a:ext cx="8664575" cy="418653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-27" normalizeH="0" baseline="0" noProof="0" dirty="0">
                <a:ln>
                  <a:noFill/>
                </a:ln>
                <a:solidFill>
                  <a:srgbClr val="2569ED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ДИЗАЙН ПРОГРАММНОГО СРЕДСТВА</a:t>
            </a:r>
          </a:p>
        </p:txBody>
      </p:sp>
      <p:pic>
        <p:nvPicPr>
          <p:cNvPr id="6" name="Рисунок 5" descr="Изображение выглядит как электроника, текст, снимок экрана, Мобильный телефо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D741AA6-C6C5-E515-9881-5720D4A9A0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6588" y="685800"/>
            <a:ext cx="4810824" cy="424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68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4840</TotalTime>
  <Words>2538</Words>
  <Application>Microsoft Office PowerPoint</Application>
  <PresentationFormat>Экран (16:9)</PresentationFormat>
  <Paragraphs>505</Paragraphs>
  <Slides>24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24</vt:i4>
      </vt:variant>
    </vt:vector>
  </HeadingPairs>
  <TitlesOfParts>
    <vt:vector size="39" baseType="lpstr">
      <vt:lpstr>Aptos</vt:lpstr>
      <vt:lpstr>Arial</vt:lpstr>
      <vt:lpstr>Calibri</vt:lpstr>
      <vt:lpstr>Cambria</vt:lpstr>
      <vt:lpstr>Helvetica Neue</vt:lpstr>
      <vt:lpstr>Manrope</vt:lpstr>
      <vt:lpstr>Raleway</vt:lpstr>
      <vt:lpstr>Roboto</vt:lpstr>
      <vt:lpstr>Roboto Light</vt:lpstr>
      <vt:lpstr>Times New Roman</vt:lpstr>
      <vt:lpstr>VT323</vt:lpstr>
      <vt:lpstr>Office Theme</vt:lpstr>
      <vt:lpstr>1_Office Theme</vt:lpstr>
      <vt:lpstr>2_Office Theme</vt:lpstr>
      <vt:lpstr>3_Office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a9944191@gmail.com</cp:lastModifiedBy>
  <cp:revision>54</cp:revision>
  <dcterms:created xsi:type="dcterms:W3CDTF">2025-10-04T04:53:39Z</dcterms:created>
  <dcterms:modified xsi:type="dcterms:W3CDTF">2025-12-09T09:06:42Z</dcterms:modified>
</cp:coreProperties>
</file>