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28"/>
  </p:notesMasterIdLst>
  <p:sldIdLst>
    <p:sldId id="353" r:id="rId3"/>
    <p:sldId id="287" r:id="rId4"/>
    <p:sldId id="317" r:id="rId5"/>
    <p:sldId id="260" r:id="rId6"/>
    <p:sldId id="316" r:id="rId7"/>
    <p:sldId id="320" r:id="rId8"/>
    <p:sldId id="340" r:id="rId9"/>
    <p:sldId id="318" r:id="rId10"/>
    <p:sldId id="337" r:id="rId11"/>
    <p:sldId id="354" r:id="rId12"/>
    <p:sldId id="281" r:id="rId13"/>
    <p:sldId id="352" r:id="rId14"/>
    <p:sldId id="346" r:id="rId15"/>
    <p:sldId id="345" r:id="rId16"/>
    <p:sldId id="349" r:id="rId17"/>
    <p:sldId id="278" r:id="rId18"/>
    <p:sldId id="342" r:id="rId19"/>
    <p:sldId id="350" r:id="rId20"/>
    <p:sldId id="348" r:id="rId21"/>
    <p:sldId id="343" r:id="rId22"/>
    <p:sldId id="357" r:id="rId23"/>
    <p:sldId id="339" r:id="rId24"/>
    <p:sldId id="356" r:id="rId25"/>
    <p:sldId id="341" r:id="rId26"/>
    <p:sldId id="271" r:id="rId27"/>
  </p:sldIdLst>
  <p:sldSz cx="9144000" cy="5143500" type="screen16x9"/>
  <p:notesSz cx="6858000" cy="9144000"/>
  <p:embeddedFontLst>
    <p:embeddedFont>
      <p:font typeface="Gill Sans" panose="020B0604020202020204" charset="0"/>
      <p:regular r:id="rId29"/>
      <p:bold r:id="rId30"/>
    </p:embeddedFont>
    <p:embeddedFont>
      <p:font typeface="Open Sans" panose="020B0606030504020204" pitchFamily="34" charset="0"/>
      <p:regular r:id="rId31"/>
      <p:bold r:id="rId32"/>
      <p:italic r:id="rId33"/>
      <p:boldItalic r:id="rId34"/>
    </p:embeddedFont>
    <p:embeddedFont>
      <p:font typeface="Open Sans Light" panose="020B0306030504020204" pitchFamily="34" charset="0"/>
      <p:regular r:id="rId35"/>
      <p:bold r:id="rId36"/>
      <p:italic r:id="rId37"/>
      <p:boldItalic r:id="rId38"/>
    </p:embeddedFont>
    <p:embeddedFont>
      <p:font typeface="Open Sans SemiBold" panose="020B0706030804020204" pitchFamily="34" charset="0"/>
      <p:regular r:id="rId39"/>
      <p:bold r:id="rId40"/>
      <p:italic r:id="rId41"/>
      <p:boldItalic r:id="rId42"/>
    </p:embeddedFont>
    <p:embeddedFont>
      <p:font typeface="Oswald" panose="00000500000000000000" pitchFamily="2" charset="-52"/>
      <p:regular r:id="rId43"/>
      <p:bold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800"/>
    <a:srgbClr val="404040"/>
    <a:srgbClr val="1F2028"/>
    <a:srgbClr val="6D6D6D"/>
    <a:srgbClr val="696969"/>
    <a:srgbClr val="E08520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17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105bccc16f_2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g1105bccc16f_2_41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4" name="Google Shape;94;g1105bccc16f_2_41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1</a:t>
            </a:fld>
            <a:endParaRPr dirty="0"/>
          </a:p>
        </p:txBody>
      </p:sp>
      <p:sp>
        <p:nvSpPr>
          <p:cNvPr id="95" name="Google Shape;95;g1105bccc16f_2_41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1074583ba2_1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g11074583ba2_1_104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8" name="Google Shape;118;g11074583ba2_1_104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2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2</a:t>
            </a:fld>
            <a:endParaRPr dirty="0"/>
          </a:p>
        </p:txBody>
      </p:sp>
      <p:sp>
        <p:nvSpPr>
          <p:cNvPr id="119" name="Google Shape;119;g11074583ba2_1_104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2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105bccc16f_2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6" name="Google Shape;106;g1105bccc16f_2_54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7" name="Google Shape;107;g1105bccc16f_2_54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3</a:t>
            </a:fld>
            <a:endParaRPr dirty="0"/>
          </a:p>
        </p:txBody>
      </p:sp>
      <p:sp>
        <p:nvSpPr>
          <p:cNvPr id="108" name="Google Shape;108;g1105bccc16f_2_54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105bccc16f_2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7" name="Google Shape;147;g1105bccc16f_2_82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g1105bccc16f_2_82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4</a:t>
            </a:fld>
            <a:endParaRPr/>
          </a:p>
        </p:txBody>
      </p:sp>
      <p:sp>
        <p:nvSpPr>
          <p:cNvPr id="149" name="Google Shape;149;g1105bccc16f_2_8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105bccc16f_2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6" name="Google Shape;156;g1105bccc16f_2_89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g1105bccc16f_2_89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5</a:t>
            </a:fld>
            <a:endParaRPr/>
          </a:p>
        </p:txBody>
      </p:sp>
      <p:sp>
        <p:nvSpPr>
          <p:cNvPr id="158" name="Google Shape;158;g1105bccc16f_2_89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105bccc16f_2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80" name="Google Shape;280;g1105bccc16f_2_148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1" name="Google Shape;281;g1105bccc16f_2_148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6</a:t>
            </a:fld>
            <a:endParaRPr/>
          </a:p>
        </p:txBody>
      </p:sp>
      <p:sp>
        <p:nvSpPr>
          <p:cNvPr id="282" name="Google Shape;282;g1105bccc16f_2_148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8814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105bccc16f_2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80" name="Google Shape;280;g1105bccc16f_2_148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1" name="Google Shape;281;g1105bccc16f_2_148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7</a:t>
            </a:fld>
            <a:endParaRPr/>
          </a:p>
        </p:txBody>
      </p:sp>
      <p:sp>
        <p:nvSpPr>
          <p:cNvPr id="282" name="Google Shape;282;g1105bccc16f_2_148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6084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105bccc16f_2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6" name="Google Shape;156;g1105bccc16f_2_89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g1105bccc16f_2_89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8</a:t>
            </a:fld>
            <a:endParaRPr/>
          </a:p>
        </p:txBody>
      </p:sp>
      <p:sp>
        <p:nvSpPr>
          <p:cNvPr id="158" name="Google Shape;158;g1105bccc16f_2_89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8197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105bccc16f_2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7" name="Google Shape;147;g1105bccc16f_2_82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g1105bccc16f_2_82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9</a:t>
            </a:fld>
            <a:endParaRPr/>
          </a:p>
        </p:txBody>
      </p:sp>
      <p:sp>
        <p:nvSpPr>
          <p:cNvPr id="149" name="Google Shape;149;g1105bccc16f_2_8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1837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105bccc16f_2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7" name="Google Shape;147;g1105bccc16f_2_82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g1105bccc16f_2_82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10</a:t>
            </a:fld>
            <a:endParaRPr/>
          </a:p>
        </p:txBody>
      </p:sp>
      <p:sp>
        <p:nvSpPr>
          <p:cNvPr id="149" name="Google Shape;149;g1105bccc16f_2_8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987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1105bccc16f_2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03" name="Google Shape;403;g1105bccc16f_2_203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4" name="Google Shape;404;g1105bccc16f_2_203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11</a:t>
            </a:fld>
            <a:endParaRPr/>
          </a:p>
        </p:txBody>
      </p:sp>
      <p:sp>
        <p:nvSpPr>
          <p:cNvPr id="405" name="Google Shape;405;g1105bccc16f_2_203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105bccc16f_2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7" name="Google Shape;147;g1105bccc16f_2_82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g1105bccc16f_2_82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12</a:t>
            </a:fld>
            <a:endParaRPr/>
          </a:p>
        </p:txBody>
      </p:sp>
      <p:sp>
        <p:nvSpPr>
          <p:cNvPr id="149" name="Google Shape;149;g1105bccc16f_2_8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0296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10cf15982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01" name="Google Shape;301;g110cf159821_0_6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02" name="Google Shape;302;g110cf159821_0_6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2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13</a:t>
            </a:fld>
            <a:endParaRPr/>
          </a:p>
        </p:txBody>
      </p:sp>
      <p:sp>
        <p:nvSpPr>
          <p:cNvPr id="303" name="Google Shape;303;g110cf159821_0_6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2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1406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105bccc16f_2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7" name="Google Shape;147;g1105bccc16f_2_82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48" name="Google Shape;148;g1105bccc16f_2_82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14</a:t>
            </a:fld>
            <a:endParaRPr/>
          </a:p>
        </p:txBody>
      </p:sp>
      <p:sp>
        <p:nvSpPr>
          <p:cNvPr id="149" name="Google Shape;149;g1105bccc16f_2_8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54134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105bccc16f_2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7" name="Google Shape;147;g1105bccc16f_2_82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g1105bccc16f_2_82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15</a:t>
            </a:fld>
            <a:endParaRPr/>
          </a:p>
        </p:txBody>
      </p:sp>
      <p:sp>
        <p:nvSpPr>
          <p:cNvPr id="149" name="Google Shape;149;g1105bccc16f_2_8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2541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105bccc16f_2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g1105bccc16f_2_177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g1105bccc16f_2_177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16</a:t>
            </a:fld>
            <a:endParaRPr/>
          </a:p>
        </p:txBody>
      </p:sp>
      <p:sp>
        <p:nvSpPr>
          <p:cNvPr id="377" name="Google Shape;377;g1105bccc16f_2_177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105bccc16f_2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80" name="Google Shape;280;g1105bccc16f_2_148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81" name="Google Shape;281;g1105bccc16f_2_148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17</a:t>
            </a:fld>
            <a:endParaRPr/>
          </a:p>
        </p:txBody>
      </p:sp>
      <p:sp>
        <p:nvSpPr>
          <p:cNvPr id="282" name="Google Shape;282;g1105bccc16f_2_148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4313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1105bccc16f_2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03" name="Google Shape;403;g1105bccc16f_2_203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4" name="Google Shape;404;g1105bccc16f_2_203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18</a:t>
            </a:fld>
            <a:endParaRPr/>
          </a:p>
        </p:txBody>
      </p:sp>
      <p:sp>
        <p:nvSpPr>
          <p:cNvPr id="405" name="Google Shape;405;g1105bccc16f_2_203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67828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1105bccc16f_2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35" name="Google Shape;435;g1105bccc16f_2_223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6" name="Google Shape;436;g1105bccc16f_2_223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19</a:t>
            </a:fld>
            <a:endParaRPr/>
          </a:p>
        </p:txBody>
      </p:sp>
      <p:sp>
        <p:nvSpPr>
          <p:cNvPr id="437" name="Google Shape;437;g1105bccc16f_2_223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0814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1105bccc16f_2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g1105bccc16f_2_246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1" name="Google Shape;461;g1105bccc16f_2_246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20</a:t>
            </a:fld>
            <a:endParaRPr/>
          </a:p>
        </p:txBody>
      </p:sp>
      <p:sp>
        <p:nvSpPr>
          <p:cNvPr id="462" name="Google Shape;462;g1105bccc16f_2_246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1105bccc16f_2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g1105bccc16f_2_246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1" name="Google Shape;461;g1105bccc16f_2_246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21</a:t>
            </a:fld>
            <a:endParaRPr/>
          </a:p>
        </p:txBody>
      </p:sp>
      <p:sp>
        <p:nvSpPr>
          <p:cNvPr id="462" name="Google Shape;462;g1105bccc16f_2_246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17076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1074583ba2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4" name="Google Shape;174;g11074583ba2_1_25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g11074583ba2_1_25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2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22</a:t>
            </a:fld>
            <a:endParaRPr/>
          </a:p>
        </p:txBody>
      </p:sp>
      <p:sp>
        <p:nvSpPr>
          <p:cNvPr id="176" name="Google Shape;176;g11074583ba2_1_25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2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41894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1074583ba2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4" name="Google Shape;174;g11074583ba2_1_25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g11074583ba2_1_25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2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23</a:t>
            </a:fld>
            <a:endParaRPr/>
          </a:p>
        </p:txBody>
      </p:sp>
      <p:sp>
        <p:nvSpPr>
          <p:cNvPr id="176" name="Google Shape;176;g11074583ba2_1_25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2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70541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1074583ba2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4" name="Google Shape;174;g11074583ba2_1_25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g11074583ba2_1_25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2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"/>
              <a:t>24</a:t>
            </a:fld>
            <a:endParaRPr/>
          </a:p>
        </p:txBody>
      </p:sp>
      <p:sp>
        <p:nvSpPr>
          <p:cNvPr id="176" name="Google Shape;176;g11074583ba2_1_25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2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0733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60" name="Google Shape;260;p16:notes"/>
          <p:cNvSpPr txBox="1">
            <a:spLocks noGrp="1"/>
          </p:cNvSpPr>
          <p:nvPr>
            <p:ph type="body" idx="1"/>
          </p:nvPr>
        </p:nvSpPr>
        <p:spPr>
          <a:xfrm>
            <a:off x="685638" y="4344037"/>
            <a:ext cx="5486737" cy="411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1" name="Google Shape;261;p16:notes"/>
          <p:cNvSpPr txBox="1">
            <a:spLocks noGrp="1"/>
          </p:cNvSpPr>
          <p:nvPr>
            <p:ph type="sldNum" idx="12"/>
          </p:nvPr>
        </p:nvSpPr>
        <p:spPr>
          <a:xfrm>
            <a:off x="3885282" y="8685103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6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098" cy="4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894085" y="864785"/>
            <a:ext cx="7358063" cy="1740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894085" y="2652955"/>
            <a:ext cx="7358063" cy="59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marL="457200" lvl="0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marL="1371600" lvl="2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marL="2286000" lvl="4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"/>
          <p:cNvSpPr txBox="1">
            <a:spLocks noGrp="1"/>
          </p:cNvSpPr>
          <p:nvPr>
            <p:ph type="ctrTitle"/>
          </p:nvPr>
        </p:nvSpPr>
        <p:spPr>
          <a:xfrm>
            <a:off x="685354" y="1598135"/>
            <a:ext cx="7773293" cy="1102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subTitle" idx="1"/>
          </p:nvPr>
        </p:nvSpPr>
        <p:spPr>
          <a:xfrm>
            <a:off x="1371824" y="2914985"/>
            <a:ext cx="6400354" cy="13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>
            <a:spLocks noGrp="1"/>
          </p:cNvSpPr>
          <p:nvPr>
            <p:ph type="title"/>
          </p:nvPr>
        </p:nvSpPr>
        <p:spPr>
          <a:xfrm>
            <a:off x="722189" y="3305101"/>
            <a:ext cx="7772176" cy="1021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26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722189" y="2179960"/>
            <a:ext cx="7772176" cy="112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None/>
              <a:defRPr sz="13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Open Sans"/>
              <a:buNone/>
              <a:defRPr sz="9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Open Sans"/>
              <a:buNone/>
              <a:defRPr sz="9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Open Sans"/>
              <a:buNone/>
              <a:defRPr sz="900"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Open Sans"/>
              <a:buNone/>
              <a:defRPr sz="900"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Open Sans"/>
              <a:buNone/>
              <a:defRPr sz="900"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Open Sans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894085" y="864785"/>
            <a:ext cx="7358063" cy="1740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body" idx="1"/>
          </p:nvPr>
        </p:nvSpPr>
        <p:spPr>
          <a:xfrm>
            <a:off x="894085" y="2652955"/>
            <a:ext cx="3625453" cy="59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marL="457200" lvl="0" indent="-3429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/>
            </a:lvl1pPr>
            <a:lvl2pPr marL="914400" lvl="1" indent="-3238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–"/>
              <a:defRPr sz="1500"/>
            </a:lvl2pPr>
            <a:lvl3pPr marL="1371600" lvl="2" indent="-3111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Char char="•"/>
              <a:defRPr sz="1300"/>
            </a:lvl3pPr>
            <a:lvl4pPr marL="1828800" lvl="3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–"/>
              <a:defRPr sz="1200"/>
            </a:lvl4pPr>
            <a:lvl5pPr marL="2286000" lvl="4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»"/>
              <a:defRPr sz="12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body" idx="2"/>
          </p:nvPr>
        </p:nvSpPr>
        <p:spPr>
          <a:xfrm>
            <a:off x="4626695" y="2652955"/>
            <a:ext cx="3625453" cy="59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marL="457200" lvl="0" indent="-3429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/>
            </a:lvl1pPr>
            <a:lvl2pPr marL="914400" lvl="1" indent="-3238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–"/>
              <a:defRPr sz="1500"/>
            </a:lvl2pPr>
            <a:lvl3pPr marL="1371600" lvl="2" indent="-3111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Char char="•"/>
              <a:defRPr sz="1300"/>
            </a:lvl3pPr>
            <a:lvl4pPr marL="1828800" lvl="3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–"/>
              <a:defRPr sz="1200"/>
            </a:lvl4pPr>
            <a:lvl5pPr marL="2286000" lvl="4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»"/>
              <a:defRPr sz="12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0"/>
          <p:cNvSpPr txBox="1">
            <a:spLocks noGrp="1"/>
          </p:cNvSpPr>
          <p:nvPr>
            <p:ph type="title"/>
          </p:nvPr>
        </p:nvSpPr>
        <p:spPr>
          <a:xfrm>
            <a:off x="457646" y="205941"/>
            <a:ext cx="8228707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body" idx="1"/>
          </p:nvPr>
        </p:nvSpPr>
        <p:spPr>
          <a:xfrm>
            <a:off x="457646" y="1151093"/>
            <a:ext cx="4039568" cy="479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None/>
              <a:defRPr sz="1500" b="1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None/>
              <a:defRPr sz="1300" b="1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1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 b="1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 b="1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 b="1"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 b="1"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 b="1"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 b="1"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body" idx="2"/>
          </p:nvPr>
        </p:nvSpPr>
        <p:spPr>
          <a:xfrm>
            <a:off x="457646" y="1630784"/>
            <a:ext cx="4039568" cy="2963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marL="457200" lvl="0" indent="-3238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•"/>
              <a:defRPr sz="1500"/>
            </a:lvl1pPr>
            <a:lvl2pPr marL="914400" lvl="1" indent="-3111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Char char="–"/>
              <a:defRPr sz="1300"/>
            </a:lvl2pPr>
            <a:lvl3pPr marL="1371600" lvl="2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•"/>
              <a:defRPr sz="1200"/>
            </a:lvl3pPr>
            <a:lvl4pPr marL="1828800" lvl="3" indent="-292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–"/>
              <a:defRPr sz="1000"/>
            </a:lvl4pPr>
            <a:lvl5pPr marL="2286000" lvl="4" indent="-292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»"/>
              <a:defRPr sz="10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000"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000"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000"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body" idx="3"/>
          </p:nvPr>
        </p:nvSpPr>
        <p:spPr>
          <a:xfrm>
            <a:off x="4644554" y="1151093"/>
            <a:ext cx="4041799" cy="479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None/>
              <a:defRPr sz="1500" b="1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None/>
              <a:defRPr sz="1300" b="1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1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 b="1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 b="1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 b="1"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 b="1"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 b="1"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None/>
              <a:defRPr sz="1000" b="1"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4"/>
          </p:nvPr>
        </p:nvSpPr>
        <p:spPr>
          <a:xfrm>
            <a:off x="4644554" y="1630784"/>
            <a:ext cx="4041799" cy="2963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marL="457200" lvl="0" indent="-3238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•"/>
              <a:defRPr sz="1500"/>
            </a:lvl1pPr>
            <a:lvl2pPr marL="914400" lvl="1" indent="-3111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Char char="–"/>
              <a:defRPr sz="1300"/>
            </a:lvl2pPr>
            <a:lvl3pPr marL="1371600" lvl="2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•"/>
              <a:defRPr sz="1200"/>
            </a:lvl3pPr>
            <a:lvl4pPr marL="1828800" lvl="3" indent="-292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–"/>
              <a:defRPr sz="1000"/>
            </a:lvl4pPr>
            <a:lvl5pPr marL="2286000" lvl="4" indent="-292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»"/>
              <a:defRPr sz="10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000"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000"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000"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1"/>
          <p:cNvSpPr txBox="1">
            <a:spLocks noGrp="1"/>
          </p:cNvSpPr>
          <p:nvPr>
            <p:ph type="title"/>
          </p:nvPr>
        </p:nvSpPr>
        <p:spPr>
          <a:xfrm>
            <a:off x="894085" y="864785"/>
            <a:ext cx="7358063" cy="1740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2"/>
          <p:cNvSpPr txBox="1">
            <a:spLocks noGrp="1"/>
          </p:cNvSpPr>
          <p:nvPr>
            <p:ph type="title"/>
          </p:nvPr>
        </p:nvSpPr>
        <p:spPr>
          <a:xfrm>
            <a:off x="457646" y="205104"/>
            <a:ext cx="3008189" cy="87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3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body" idx="1"/>
          </p:nvPr>
        </p:nvSpPr>
        <p:spPr>
          <a:xfrm>
            <a:off x="3575224" y="205104"/>
            <a:ext cx="5111130" cy="4389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marL="457200" lvl="0" indent="-3619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Char char="•"/>
              <a:defRPr sz="2100"/>
            </a:lvl1pPr>
            <a:lvl2pPr marL="914400" lvl="1" indent="-3429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–"/>
              <a:defRPr sz="1800"/>
            </a:lvl2pPr>
            <a:lvl3pPr marL="1371600" lvl="2" indent="-3238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•"/>
              <a:defRPr sz="1500"/>
            </a:lvl3pPr>
            <a:lvl4pPr marL="1828800" lvl="3" indent="-3111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Char char="–"/>
              <a:defRPr sz="1300"/>
            </a:lvl4pPr>
            <a:lvl5pPr marL="2286000" lvl="4" indent="-3111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Char char="»"/>
              <a:defRPr sz="13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300"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300"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300"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300"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2"/>
          </p:nvPr>
        </p:nvSpPr>
        <p:spPr>
          <a:xfrm>
            <a:off x="457646" y="1076585"/>
            <a:ext cx="3008189" cy="3517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Open Sans"/>
              <a:buNone/>
              <a:defRPr sz="9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 sz="8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3"/>
          <p:cNvSpPr txBox="1">
            <a:spLocks noGrp="1"/>
          </p:cNvSpPr>
          <p:nvPr>
            <p:ph type="title"/>
          </p:nvPr>
        </p:nvSpPr>
        <p:spPr>
          <a:xfrm>
            <a:off x="1792635" y="3600618"/>
            <a:ext cx="5486177" cy="425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3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>
            <a:spLocks noGrp="1"/>
          </p:cNvSpPr>
          <p:nvPr>
            <p:ph type="pic" idx="2"/>
          </p:nvPr>
        </p:nvSpPr>
        <p:spPr>
          <a:xfrm>
            <a:off x="1792635" y="459600"/>
            <a:ext cx="5486177" cy="3085765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23"/>
          <p:cNvSpPr txBox="1">
            <a:spLocks noGrp="1"/>
          </p:cNvSpPr>
          <p:nvPr>
            <p:ph type="body" idx="1"/>
          </p:nvPr>
        </p:nvSpPr>
        <p:spPr>
          <a:xfrm>
            <a:off x="1792635" y="4025894"/>
            <a:ext cx="5486177" cy="60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Open Sans"/>
              <a:buNone/>
              <a:defRPr sz="9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 sz="8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Open Sans"/>
              <a:buNone/>
              <a:defRPr sz="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4"/>
          <p:cNvSpPr txBox="1">
            <a:spLocks noGrp="1"/>
          </p:cNvSpPr>
          <p:nvPr>
            <p:ph type="title"/>
          </p:nvPr>
        </p:nvSpPr>
        <p:spPr>
          <a:xfrm>
            <a:off x="894085" y="864785"/>
            <a:ext cx="7358063" cy="1740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body" idx="1"/>
          </p:nvPr>
        </p:nvSpPr>
        <p:spPr>
          <a:xfrm rot="5400000">
            <a:off x="4275507" y="-728467"/>
            <a:ext cx="595219" cy="73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marL="457200" lvl="0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marL="1371600" lvl="2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marL="2286000" lvl="4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5"/>
          <p:cNvSpPr txBox="1">
            <a:spLocks noGrp="1"/>
          </p:cNvSpPr>
          <p:nvPr>
            <p:ph type="title"/>
          </p:nvPr>
        </p:nvSpPr>
        <p:spPr>
          <a:xfrm rot="5400000">
            <a:off x="6140695" y="1136721"/>
            <a:ext cx="2383389" cy="183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5"/>
          <p:cNvSpPr txBox="1">
            <a:spLocks noGrp="1"/>
          </p:cNvSpPr>
          <p:nvPr>
            <p:ph type="body" idx="1"/>
          </p:nvPr>
        </p:nvSpPr>
        <p:spPr>
          <a:xfrm rot="5400000">
            <a:off x="2408086" y="-649216"/>
            <a:ext cx="2383389" cy="541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marL="457200" lvl="0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marL="1371600" lvl="2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marL="2286000" lvl="4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" type="objOnly">
  <p:cSld name="Объект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>
            <a:spLocks noGrp="1"/>
          </p:cNvSpPr>
          <p:nvPr>
            <p:ph type="body" idx="1"/>
          </p:nvPr>
        </p:nvSpPr>
        <p:spPr>
          <a:xfrm>
            <a:off x="894085" y="864785"/>
            <a:ext cx="7358063" cy="2383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marL="457200" lvl="0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marL="1371600" lvl="2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marL="2286000" lvl="4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417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894085" y="2652955"/>
            <a:ext cx="7358063" cy="59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>
            <a:lvl1pPr marL="457200" marR="0" lvl="0" indent="-3746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•"/>
              <a:defRPr sz="2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746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–"/>
              <a:defRPr sz="2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746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•"/>
              <a:defRPr sz="2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746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–"/>
              <a:defRPr sz="2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746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»"/>
              <a:defRPr sz="2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894085" y="864785"/>
            <a:ext cx="7358063" cy="1740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site3d_site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info@site3d.sit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tel:89817091237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statista.com/statistics/918503/worldwide-online-shopper-conversion-rate-by-device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nfigurator.site3d.site/cases" TargetMode="External"/><Relationship Id="rId7" Type="http://schemas.openxmlformats.org/officeDocument/2006/relationships/image" Target="../media/image1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gif"/><Relationship Id="rId5" Type="http://schemas.openxmlformats.org/officeDocument/2006/relationships/hyperlink" Target="https://www.aluminante.com/ar" TargetMode="External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nfigurator.site3d.site/cases" TargetMode="External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kaflon.ru/oborudovanie/universalnyi-rashodomer-kfl-dc-mag-1000/" TargetMode="External"/><Relationship Id="rId5" Type="http://schemas.openxmlformats.org/officeDocument/2006/relationships/hyperlink" Target="https://vesservice.com/products/zhivotnovodcheskie-vesy/313/" TargetMode="Externa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onfigurator.site3d.site/buy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watch?v=jgwTJDWic0w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webp"/><Relationship Id="rId5" Type="http://schemas.openxmlformats.org/officeDocument/2006/relationships/image" Target="../media/image19.webp"/><Relationship Id="rId4" Type="http://schemas.openxmlformats.org/officeDocument/2006/relationships/image" Target="../media/image18.web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hyperlink" Target="tel:89817091237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11" Type="http://schemas.openxmlformats.org/officeDocument/2006/relationships/hyperlink" Target="https://configurator.site3d.site/" TargetMode="External"/><Relationship Id="rId5" Type="http://schemas.openxmlformats.org/officeDocument/2006/relationships/hyperlink" Target="mailto:info@site3d.site" TargetMode="External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hyperlink" Target="https://t.me/site3d_site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oplar.studio/blog/mg-motor-leads-3d-immersive-advertising-innovation-with-new-poplar-campaign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pify.com/ca/plus/customers/rebecca-minkoff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pify.com/plus/customers/gunner-kennel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rmsp.nalog.ru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mspmo.ru/vse-o-malom-biznese/malyj-biznes-v-cifrak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6"/>
          <p:cNvPicPr preferRelativeResize="0"/>
          <p:nvPr/>
        </p:nvPicPr>
        <p:blipFill rotWithShape="1">
          <a:blip r:embed="rId3">
            <a:alphaModFix/>
          </a:blip>
          <a:srcRect l="20265" r="4734"/>
          <a:stretch/>
        </p:blipFill>
        <p:spPr>
          <a:xfrm>
            <a:off x="0" y="0"/>
            <a:ext cx="9143999" cy="514963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6"/>
          <p:cNvSpPr/>
          <p:nvPr/>
        </p:nvSpPr>
        <p:spPr>
          <a:xfrm>
            <a:off x="0" y="4549"/>
            <a:ext cx="9144000" cy="5164095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lang="ru-RU" sz="3000" b="0" i="0" u="none" strike="noStrike" cap="none" dirty="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99" name="Google Shape;9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7766" y="179453"/>
            <a:ext cx="1038172" cy="10381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26"/>
          <p:cNvGrpSpPr/>
          <p:nvPr/>
        </p:nvGrpSpPr>
        <p:grpSpPr>
          <a:xfrm>
            <a:off x="1090915" y="1627303"/>
            <a:ext cx="6962167" cy="1385816"/>
            <a:chOff x="1551299" y="3822936"/>
            <a:chExt cx="9902100" cy="2628137"/>
          </a:xfrm>
        </p:grpSpPr>
        <p:sp>
          <p:nvSpPr>
            <p:cNvPr id="102" name="Google Shape;102;p26"/>
            <p:cNvSpPr txBox="1"/>
            <p:nvPr/>
          </p:nvSpPr>
          <p:spPr>
            <a:xfrm>
              <a:off x="1551299" y="5287650"/>
              <a:ext cx="9902100" cy="11634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ru-RU" sz="1800" dirty="0">
                  <a:solidFill>
                    <a:srgbClr val="FFC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Облачный сервис по созданию</a:t>
              </a:r>
              <a:br>
                <a:rPr lang="ru-RU" sz="1800" dirty="0">
                  <a:solidFill>
                    <a:srgbClr val="FFC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</a:br>
              <a:r>
                <a:rPr lang="en-US" sz="1800" dirty="0">
                  <a:solidFill>
                    <a:srgbClr val="FFC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3D </a:t>
              </a:r>
              <a:r>
                <a:rPr lang="ru-RU" sz="1800" dirty="0">
                  <a:solidFill>
                    <a:srgbClr val="FFC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презентаций товаров и услуг</a:t>
              </a:r>
              <a:endParaRPr lang="ru-RU" sz="1800" i="0" u="none" strike="noStrike" cap="none" dirty="0">
                <a:solidFill>
                  <a:srgbClr val="FFC000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103" name="Google Shape;103;p2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56742" y="3822936"/>
              <a:ext cx="9291212" cy="13864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Google Shape;100;p26">
            <a:extLst>
              <a:ext uri="{FF2B5EF4-FFF2-40B4-BE49-F238E27FC236}">
                <a16:creationId xmlns:a16="http://schemas.microsoft.com/office/drawing/2014/main" id="{E36B8DF7-E0DF-74B6-2AD4-4807498047D7}"/>
              </a:ext>
            </a:extLst>
          </p:cNvPr>
          <p:cNvSpPr/>
          <p:nvPr/>
        </p:nvSpPr>
        <p:spPr>
          <a:xfrm>
            <a:off x="6698892" y="3225421"/>
            <a:ext cx="2258590" cy="1792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1315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 dirty="0">
                <a:solidFill>
                  <a:schemeClr val="bg1">
                    <a:lumMod val="50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Основатель проекта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Алексей Ткаченко</a:t>
            </a:r>
            <a:endParaRPr lang="en-US" sz="1200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г. Санкт-Петербург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Телефон:</a:t>
            </a:r>
            <a:r>
              <a:rPr lang="ru-RU" sz="12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2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  <a:hlinkClick r:id="rId6"/>
              </a:rPr>
              <a:t>+7 (981) 709-12-37</a:t>
            </a:r>
            <a:endParaRPr lang="ru-RU" sz="1200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Эл. почта:</a:t>
            </a:r>
            <a:r>
              <a:rPr lang="ru-RU" sz="12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  <a:hlinkClick r:id="rId7"/>
              </a:rPr>
              <a:t>info@site3d.site</a:t>
            </a:r>
            <a:endParaRPr lang="ru-RU" sz="1200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Телеграм:</a:t>
            </a:r>
            <a:r>
              <a:rPr lang="ru-RU" sz="12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>
                <a:solidFill>
                  <a:srgbClr val="336699"/>
                </a:solidFill>
                <a:latin typeface="Open Sans"/>
                <a:ea typeface="Open Sans"/>
                <a:cs typeface="Open Sans"/>
                <a:sym typeface="Open San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@site3d_site</a:t>
            </a:r>
            <a:endParaRPr lang="ru-RU" sz="1200" dirty="0">
              <a:solidFill>
                <a:srgbClr val="3366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39E9A5-3CE9-2EF8-9834-ABFCC339E37E}"/>
              </a:ext>
            </a:extLst>
          </p:cNvPr>
          <p:cNvSpPr txBox="1"/>
          <p:nvPr/>
        </p:nvSpPr>
        <p:spPr>
          <a:xfrm>
            <a:off x="2286000" y="347426"/>
            <a:ext cx="4572000" cy="66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Большая разведка</a:t>
            </a:r>
            <a:br>
              <a:rPr lang="ru-RU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ID </a:t>
            </a:r>
            <a:r>
              <a:rPr lang="ru-RU" sz="1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проекта</a:t>
            </a:r>
            <a:r>
              <a:rPr lang="en-US" sz="1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:</a:t>
            </a:r>
            <a:r>
              <a:rPr lang="ru-RU" sz="1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6386</a:t>
            </a:r>
            <a:endParaRPr lang="ru-RU" sz="1100" dirty="0">
              <a:solidFill>
                <a:schemeClr val="bg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8"/>
          <p:cNvSpPr txBox="1"/>
          <p:nvPr/>
        </p:nvSpPr>
        <p:spPr>
          <a:xfrm>
            <a:off x="606200" y="1326231"/>
            <a:ext cx="3055949" cy="92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По статистике конкуренция</a:t>
            </a:r>
            <a:b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</a:b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на онлайн рынке растет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lang="ru-RU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Показатели конверсии падают</a:t>
            </a:r>
          </a:p>
        </p:txBody>
      </p:sp>
      <p:pic>
        <p:nvPicPr>
          <p:cNvPr id="122" name="Google Shape;12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2700" y="1288006"/>
            <a:ext cx="1744200" cy="2110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6900" y="1288006"/>
            <a:ext cx="1744200" cy="21102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52;p30">
            <a:extLst>
              <a:ext uri="{FF2B5EF4-FFF2-40B4-BE49-F238E27FC236}">
                <a16:creationId xmlns:a16="http://schemas.microsoft.com/office/drawing/2014/main" id="{067AEEB2-2C78-2C8B-5AB2-B2089E156AED}"/>
              </a:ext>
            </a:extLst>
          </p:cNvPr>
          <p:cNvSpPr txBox="1"/>
          <p:nvPr/>
        </p:nvSpPr>
        <p:spPr>
          <a:xfrm>
            <a:off x="606199" y="3702921"/>
            <a:ext cx="7996439" cy="997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По состоянию на второй квартал 2022 года </a:t>
            </a:r>
            <a:r>
              <a:rPr lang="ru-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коэффициент конверсии сайтов электронной коммерции снизился </a:t>
            </a: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по мере уменьшения размера экрана устройств.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  <a:hlinkClick r:id="rId5"/>
              </a:rPr>
              <a:t>https://www.statista.com/statistics/918503/worldwide-online-shopper-conversion-rate-by-device</a:t>
            </a:r>
            <a:endParaRPr sz="1100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</p:txBody>
      </p:sp>
      <p:sp>
        <p:nvSpPr>
          <p:cNvPr id="3" name="Google Shape;130;p29">
            <a:extLst>
              <a:ext uri="{FF2B5EF4-FFF2-40B4-BE49-F238E27FC236}">
                <a16:creationId xmlns:a16="http://schemas.microsoft.com/office/drawing/2014/main" id="{290A8AC8-DF79-4F73-1E1B-35953E670C4B}"/>
              </a:ext>
            </a:extLst>
          </p:cNvPr>
          <p:cNvSpPr txBox="1"/>
          <p:nvPr/>
        </p:nvSpPr>
        <p:spPr>
          <a:xfrm>
            <a:off x="0" y="303030"/>
            <a:ext cx="9144000" cy="49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Существование проблемы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/>
        </p:nvSpPr>
        <p:spPr>
          <a:xfrm>
            <a:off x="820847" y="348258"/>
            <a:ext cx="7502306" cy="1413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Р</a:t>
            </a:r>
            <a:r>
              <a:rPr lang="ru-RU" sz="2600" b="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ешаем проблему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низкой конверсии онлайн продаж</a:t>
            </a:r>
            <a:endParaRPr lang="ru-RU" sz="26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lang="ru-RU" sz="1800" b="1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через прикосновение с продуктом</a:t>
            </a:r>
            <a:endParaRPr lang="ru-RU" sz="2600" b="1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94AF505-7768-8447-F689-A4C2C38CCD58}"/>
              </a:ext>
            </a:extLst>
          </p:cNvPr>
          <p:cNvGrpSpPr/>
          <p:nvPr/>
        </p:nvGrpSpPr>
        <p:grpSpPr>
          <a:xfrm>
            <a:off x="902371" y="2394251"/>
            <a:ext cx="7339257" cy="1974600"/>
            <a:chOff x="900033" y="2027958"/>
            <a:chExt cx="7339257" cy="1974600"/>
          </a:xfrm>
        </p:grpSpPr>
        <p:sp>
          <p:nvSpPr>
            <p:cNvPr id="5" name="Google Shape;247;p39">
              <a:extLst>
                <a:ext uri="{FF2B5EF4-FFF2-40B4-BE49-F238E27FC236}">
                  <a16:creationId xmlns:a16="http://schemas.microsoft.com/office/drawing/2014/main" id="{88FDECCE-F210-33A3-617B-2DCF636AB434}"/>
                </a:ext>
              </a:extLst>
            </p:cNvPr>
            <p:cNvSpPr txBox="1"/>
            <p:nvPr/>
          </p:nvSpPr>
          <p:spPr>
            <a:xfrm>
              <a:off x="900033" y="2446911"/>
              <a:ext cx="3853936" cy="11366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t" anchorCtr="0">
              <a:spAutoFit/>
            </a:bodyPr>
            <a:lstStyle/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Char char="●"/>
              </a:pPr>
              <a:r>
                <a:rPr lang="ru-RU" dirty="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Количество </a:t>
              </a:r>
              <a:r>
                <a:rPr lang="ru-RU" dirty="0" err="1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лидов</a:t>
              </a:r>
              <a:endPara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Char char="●"/>
              </a:pPr>
              <a:r>
                <a:rPr lang="ru-RU" dirty="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Коммерческие факторы</a:t>
              </a:r>
              <a:endParaRPr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Char char="●"/>
              </a:pPr>
              <a:r>
                <a:rPr lang="ru-RU" b="1" dirty="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Время взаимодействия с товаром</a:t>
              </a:r>
            </a:p>
          </p:txBody>
        </p:sp>
        <p:sp>
          <p:nvSpPr>
            <p:cNvPr id="6" name="Google Shape;248;p39">
              <a:extLst>
                <a:ext uri="{FF2B5EF4-FFF2-40B4-BE49-F238E27FC236}">
                  <a16:creationId xmlns:a16="http://schemas.microsoft.com/office/drawing/2014/main" id="{2BDCF382-0FCA-41A4-FFBC-67A8D6978BC9}"/>
                </a:ext>
              </a:extLst>
            </p:cNvPr>
            <p:cNvSpPr txBox="1"/>
            <p:nvPr/>
          </p:nvSpPr>
          <p:spPr>
            <a:xfrm>
              <a:off x="6310711" y="2770077"/>
              <a:ext cx="1928579" cy="490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b="1" dirty="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Растет показатель конверсии с сайта</a:t>
              </a:r>
              <a:endParaRPr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7" name="Google Shape;249;p39">
              <a:extLst>
                <a:ext uri="{FF2B5EF4-FFF2-40B4-BE49-F238E27FC236}">
                  <a16:creationId xmlns:a16="http://schemas.microsoft.com/office/drawing/2014/main" id="{5EAB7C6C-A02C-3638-CAEA-E0038D0A36B5}"/>
                </a:ext>
              </a:extLst>
            </p:cNvPr>
            <p:cNvGrpSpPr/>
            <p:nvPr/>
          </p:nvGrpSpPr>
          <p:grpSpPr>
            <a:xfrm>
              <a:off x="5077553" y="2027958"/>
              <a:ext cx="909575" cy="1974600"/>
              <a:chOff x="5676225" y="1938000"/>
              <a:chExt cx="909575" cy="1974600"/>
            </a:xfrm>
          </p:grpSpPr>
          <p:sp>
            <p:nvSpPr>
              <p:cNvPr id="8" name="Google Shape;250;p39">
                <a:extLst>
                  <a:ext uri="{FF2B5EF4-FFF2-40B4-BE49-F238E27FC236}">
                    <a16:creationId xmlns:a16="http://schemas.microsoft.com/office/drawing/2014/main" id="{6420160A-AA2F-EF27-6489-DB3658A0B42C}"/>
                  </a:ext>
                </a:extLst>
              </p:cNvPr>
              <p:cNvSpPr/>
              <p:nvPr/>
            </p:nvSpPr>
            <p:spPr>
              <a:xfrm>
                <a:off x="5740700" y="2714100"/>
                <a:ext cx="845100" cy="4224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251;p39">
                <a:extLst>
                  <a:ext uri="{FF2B5EF4-FFF2-40B4-BE49-F238E27FC236}">
                    <a16:creationId xmlns:a16="http://schemas.microsoft.com/office/drawing/2014/main" id="{46BDB317-2800-C2D7-E85C-C9DA5C5B51EC}"/>
                  </a:ext>
                </a:extLst>
              </p:cNvPr>
              <p:cNvSpPr/>
              <p:nvPr/>
            </p:nvSpPr>
            <p:spPr>
              <a:xfrm>
                <a:off x="5676225" y="1938000"/>
                <a:ext cx="64500" cy="19746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 txBox="1"/>
          <p:nvPr/>
        </p:nvSpPr>
        <p:spPr>
          <a:xfrm>
            <a:off x="477673" y="1445315"/>
            <a:ext cx="3839571" cy="228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Традиционные способы:</a:t>
            </a:r>
            <a:endParaRPr lang="ru" b="1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Фотографии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Видео-ролики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Панорамы 360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Н</a:t>
            </a:r>
            <a:r>
              <a:rPr lang="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ужно платить все больше</a:t>
            </a:r>
            <a:r>
              <a:rPr lang="ru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,</a:t>
            </a:r>
            <a:r>
              <a:rPr lang="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чтобы производить более креативный и эффективный для рекламы контент</a:t>
            </a:r>
          </a:p>
        </p:txBody>
      </p:sp>
      <p:sp>
        <p:nvSpPr>
          <p:cNvPr id="2" name="Google Shape;130;p29">
            <a:extLst>
              <a:ext uri="{FF2B5EF4-FFF2-40B4-BE49-F238E27FC236}">
                <a16:creationId xmlns:a16="http://schemas.microsoft.com/office/drawing/2014/main" id="{5541FB93-DB26-3379-9FCF-50A84B9F3B88}"/>
              </a:ext>
            </a:extLst>
          </p:cNvPr>
          <p:cNvSpPr txBox="1"/>
          <p:nvPr/>
        </p:nvSpPr>
        <p:spPr>
          <a:xfrm>
            <a:off x="0" y="175651"/>
            <a:ext cx="9144000" cy="92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Как сейчас влияют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на время взаимодействия с товаром?</a:t>
            </a:r>
          </a:p>
        </p:txBody>
      </p:sp>
      <p:sp>
        <p:nvSpPr>
          <p:cNvPr id="3" name="Google Shape;152;p30">
            <a:extLst>
              <a:ext uri="{FF2B5EF4-FFF2-40B4-BE49-F238E27FC236}">
                <a16:creationId xmlns:a16="http://schemas.microsoft.com/office/drawing/2014/main" id="{3BDB02D5-FDD4-B69F-5F88-750C37A0B22E}"/>
              </a:ext>
            </a:extLst>
          </p:cNvPr>
          <p:cNvSpPr txBox="1"/>
          <p:nvPr/>
        </p:nvSpPr>
        <p:spPr>
          <a:xfrm>
            <a:off x="4490114" y="1445315"/>
            <a:ext cx="4289946" cy="179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Современные способы: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Фотографии 360</a:t>
            </a:r>
            <a:endParaRPr lang="ru-RU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3D </a:t>
            </a:r>
            <a:r>
              <a:rPr lang="ru-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модели и дополненная реальность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3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D</a:t>
            </a:r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-технологии усиливают доверие к продукту, что увеличивает вероятность покупки</a:t>
            </a:r>
          </a:p>
        </p:txBody>
      </p:sp>
      <p:pic>
        <p:nvPicPr>
          <p:cNvPr id="4" name="Google Shape;423;p52">
            <a:extLst>
              <a:ext uri="{FF2B5EF4-FFF2-40B4-BE49-F238E27FC236}">
                <a16:creationId xmlns:a16="http://schemas.microsoft.com/office/drawing/2014/main" id="{FB3A3B52-254D-6204-E8D7-58C2A64EDB2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3393022"/>
            <a:ext cx="2637181" cy="1506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/>
          <p:nvPr/>
        </p:nvSpPr>
        <p:spPr>
          <a:xfrm>
            <a:off x="0" y="475904"/>
            <a:ext cx="9144000" cy="49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К</a:t>
            </a:r>
            <a:r>
              <a:rPr lang="ru-RU" sz="2800" b="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ак мы решаем данную проблему?</a:t>
            </a:r>
          </a:p>
        </p:txBody>
      </p:sp>
      <p:sp>
        <p:nvSpPr>
          <p:cNvPr id="161" name="Google Shape;161;p31"/>
          <p:cNvSpPr txBox="1"/>
          <p:nvPr/>
        </p:nvSpPr>
        <p:spPr>
          <a:xfrm>
            <a:off x="640559" y="1363893"/>
            <a:ext cx="5315831" cy="49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0" u="none" strike="noStrike" cap="none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Встраиваем интерактивный виджет на сайте</a:t>
            </a:r>
            <a:r>
              <a:rPr lang="ru" b="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, который демонстрирует товар или услугу с помощью </a:t>
            </a:r>
            <a:r>
              <a:rPr lang="ru" b="1" i="0" u="none" strike="noStrike" cap="none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3D модел</a:t>
            </a:r>
            <a:r>
              <a:rPr lang="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и</a:t>
            </a:r>
            <a:endParaRPr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34CF4F-E27D-F2DB-0F20-0EA0FC67F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34" y="2088107"/>
            <a:ext cx="5394882" cy="2697442"/>
          </a:xfrm>
          <a:prstGeom prst="roundRect">
            <a:avLst>
              <a:gd name="adj" fmla="val 6717"/>
            </a:avLst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5EB02B4-F6DE-E684-D6AE-5326547A5E47}"/>
              </a:ext>
            </a:extLst>
          </p:cNvPr>
          <p:cNvGrpSpPr/>
          <p:nvPr/>
        </p:nvGrpSpPr>
        <p:grpSpPr>
          <a:xfrm>
            <a:off x="6453566" y="1205552"/>
            <a:ext cx="2472010" cy="3703094"/>
            <a:chOff x="6453565" y="1423916"/>
            <a:chExt cx="2089401" cy="3316406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B72A557-61EE-E3D6-D622-1A69D87C8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53565" y="1423916"/>
              <a:ext cx="2089401" cy="3316406"/>
            </a:xfrm>
            <a:prstGeom prst="roundRect">
              <a:avLst/>
            </a:prstGeom>
          </p:spPr>
        </p:pic>
        <p:pic>
          <p:nvPicPr>
            <p:cNvPr id="8" name="Google Shape;162;p31">
              <a:extLst>
                <a:ext uri="{FF2B5EF4-FFF2-40B4-BE49-F238E27FC236}">
                  <a16:creationId xmlns:a16="http://schemas.microsoft.com/office/drawing/2014/main" id="{9C913384-E7D8-4495-809D-0ABA0E66CE53}"/>
                </a:ext>
              </a:extLst>
            </p:cNvPr>
            <p:cNvPicPr preferRelativeResize="0"/>
            <p:nvPr/>
          </p:nvPicPr>
          <p:blipFill>
            <a:blip r:embed="rId5"/>
            <a:srcRect/>
            <a:stretch/>
          </p:blipFill>
          <p:spPr>
            <a:xfrm>
              <a:off x="6686870" y="1630936"/>
              <a:ext cx="1625786" cy="2904333"/>
            </a:xfrm>
            <a:prstGeom prst="roundRect">
              <a:avLst>
                <a:gd name="adj" fmla="val 9951"/>
              </a:avLst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1"/>
          <p:cNvSpPr txBox="1"/>
          <p:nvPr/>
        </p:nvSpPr>
        <p:spPr>
          <a:xfrm>
            <a:off x="196016" y="148135"/>
            <a:ext cx="8743400" cy="49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Примеры наших</a:t>
            </a:r>
            <a:r>
              <a:rPr lang="ru-RU" sz="24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 </a:t>
            </a:r>
            <a:r>
              <a:rPr lang="en-US" sz="240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3D </a:t>
            </a:r>
            <a:r>
              <a:rPr lang="ru-RU" sz="240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виджетов в строительстве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1AE303-BB86-9D72-C289-3937F41487D6}"/>
              </a:ext>
            </a:extLst>
          </p:cNvPr>
          <p:cNvSpPr txBox="1"/>
          <p:nvPr/>
        </p:nvSpPr>
        <p:spPr>
          <a:xfrm>
            <a:off x="1291365" y="4684605"/>
            <a:ext cx="65527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FFC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Больше кейсов</a:t>
            </a:r>
            <a:endParaRPr lang="ru-RU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E2BC8CC-9D6D-D8FD-BBE7-57FF3E39D148}"/>
              </a:ext>
            </a:extLst>
          </p:cNvPr>
          <p:cNvGrpSpPr/>
          <p:nvPr/>
        </p:nvGrpSpPr>
        <p:grpSpPr>
          <a:xfrm>
            <a:off x="196016" y="896679"/>
            <a:ext cx="4175817" cy="3589360"/>
            <a:chOff x="3477669" y="934547"/>
            <a:chExt cx="4175817" cy="3589360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4602469A-99DE-76A4-D4C5-E2B157C99851}"/>
                </a:ext>
              </a:extLst>
            </p:cNvPr>
            <p:cNvSpPr/>
            <p:nvPr/>
          </p:nvSpPr>
          <p:spPr>
            <a:xfrm>
              <a:off x="3477669" y="934547"/>
              <a:ext cx="4175817" cy="358936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Google Shape;287;p41">
              <a:extLst>
                <a:ext uri="{FF2B5EF4-FFF2-40B4-BE49-F238E27FC236}">
                  <a16:creationId xmlns:a16="http://schemas.microsoft.com/office/drawing/2014/main" id="{12CB29A0-851F-8427-BCCD-2DE5AF2C0D60}"/>
                </a:ext>
              </a:extLst>
            </p:cNvPr>
            <p:cNvSpPr txBox="1"/>
            <p:nvPr/>
          </p:nvSpPr>
          <p:spPr>
            <a:xfrm>
              <a:off x="3656373" y="1183294"/>
              <a:ext cx="2580488" cy="259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ctr" anchorCtr="0">
              <a:spAutoFit/>
            </a:bodyPr>
            <a:lstStyle/>
            <a:p>
              <a:pPr marL="381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Light"/>
                </a:rPr>
                <a:t>3D </a:t>
              </a:r>
              <a:r>
                <a:rPr lang="ru-RU" sz="1300" b="1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Light"/>
                </a:rPr>
                <a:t>конфигуратор беседки</a:t>
              </a:r>
              <a:endParaRPr lang="ru" sz="1300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endParaRPr>
            </a:p>
          </p:txBody>
        </p:sp>
        <p:sp>
          <p:nvSpPr>
            <p:cNvPr id="26" name="Google Shape;284;p41">
              <a:extLst>
                <a:ext uri="{FF2B5EF4-FFF2-40B4-BE49-F238E27FC236}">
                  <a16:creationId xmlns:a16="http://schemas.microsoft.com/office/drawing/2014/main" id="{48521A35-C32F-C280-BBF3-C86F2B734547}"/>
                </a:ext>
              </a:extLst>
            </p:cNvPr>
            <p:cNvSpPr txBox="1"/>
            <p:nvPr/>
          </p:nvSpPr>
          <p:spPr>
            <a:xfrm>
              <a:off x="3612471" y="3261227"/>
              <a:ext cx="2557277" cy="6596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Oswald"/>
                <a:buNone/>
              </a:pPr>
              <a:r>
                <a:rPr lang="ru-RU" sz="1300" b="0" i="0" u="none" strike="noStrike" cap="none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SemiBold"/>
                </a:rPr>
                <a:t>3D просмотр с возможностью просмотра анимации, смены материалов и комплектации</a:t>
              </a:r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32AFC6FD-095F-FFDD-5A1F-77CD90488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78" r="578"/>
            <a:stretch/>
          </p:blipFill>
          <p:spPr>
            <a:xfrm>
              <a:off x="3612471" y="1589047"/>
              <a:ext cx="2574063" cy="152595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5" name="Прямоугольник: скругленные углы 4">
              <a:hlinkClick r:id="rId5"/>
              <a:extLst>
                <a:ext uri="{FF2B5EF4-FFF2-40B4-BE49-F238E27FC236}">
                  <a16:creationId xmlns:a16="http://schemas.microsoft.com/office/drawing/2014/main" id="{3332ED52-7A04-12F5-B462-5C436EDDEB69}"/>
                </a:ext>
              </a:extLst>
            </p:cNvPr>
            <p:cNvSpPr/>
            <p:nvPr/>
          </p:nvSpPr>
          <p:spPr>
            <a:xfrm>
              <a:off x="4918835" y="4124454"/>
              <a:ext cx="1283022" cy="259305"/>
            </a:xfrm>
            <a:prstGeom prst="roundRect">
              <a:avLst/>
            </a:prstGeom>
            <a:solidFill>
              <a:srgbClr val="336699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Открыть пример</a:t>
              </a:r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AF0E2191-1059-5610-ADEB-5EC90DDB7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71297" y="1289614"/>
              <a:ext cx="1180562" cy="2631252"/>
            </a:xfrm>
            <a:prstGeom prst="roundRect">
              <a:avLst/>
            </a:prstGeom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CC56B03-6D66-511D-709D-65EEBA4BEBFB}"/>
              </a:ext>
            </a:extLst>
          </p:cNvPr>
          <p:cNvGrpSpPr/>
          <p:nvPr/>
        </p:nvGrpSpPr>
        <p:grpSpPr>
          <a:xfrm>
            <a:off x="4772169" y="897730"/>
            <a:ext cx="4175817" cy="3589360"/>
            <a:chOff x="3477669" y="934547"/>
            <a:chExt cx="4175817" cy="3589360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6933BF80-B346-F034-09D4-6BB06D466772}"/>
                </a:ext>
              </a:extLst>
            </p:cNvPr>
            <p:cNvSpPr/>
            <p:nvPr/>
          </p:nvSpPr>
          <p:spPr>
            <a:xfrm>
              <a:off x="3477669" y="934547"/>
              <a:ext cx="4175817" cy="358936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Google Shape;287;p41">
              <a:extLst>
                <a:ext uri="{FF2B5EF4-FFF2-40B4-BE49-F238E27FC236}">
                  <a16:creationId xmlns:a16="http://schemas.microsoft.com/office/drawing/2014/main" id="{B611CE09-78E4-80F8-60C7-826EC48DD551}"/>
                </a:ext>
              </a:extLst>
            </p:cNvPr>
            <p:cNvSpPr txBox="1"/>
            <p:nvPr/>
          </p:nvSpPr>
          <p:spPr>
            <a:xfrm>
              <a:off x="4275333" y="1181994"/>
              <a:ext cx="2580488" cy="259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ctr" anchorCtr="0">
              <a:spAutoFit/>
            </a:bodyPr>
            <a:lstStyle/>
            <a:p>
              <a:pPr marL="381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Light"/>
                </a:rPr>
                <a:t>3D </a:t>
              </a:r>
              <a:r>
                <a:rPr lang="ru-RU" sz="1300" b="1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Light"/>
                </a:rPr>
                <a:t>просмотр коттеджа</a:t>
              </a:r>
              <a:endParaRPr lang="ru" sz="1300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5D977AA-50B2-D3B8-DF9D-04E71CCC1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527" r="2527"/>
            <a:stretch/>
          </p:blipFill>
          <p:spPr>
            <a:xfrm>
              <a:off x="3845122" y="1735769"/>
              <a:ext cx="3440910" cy="203984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1" name="Прямоугольник: скругленные углы 10">
              <a:hlinkClick r:id="rId5"/>
              <a:extLst>
                <a:ext uri="{FF2B5EF4-FFF2-40B4-BE49-F238E27FC236}">
                  <a16:creationId xmlns:a16="http://schemas.microsoft.com/office/drawing/2014/main" id="{7A09D117-DD90-05BC-3323-A390DC012873}"/>
                </a:ext>
              </a:extLst>
            </p:cNvPr>
            <p:cNvSpPr/>
            <p:nvPr/>
          </p:nvSpPr>
          <p:spPr>
            <a:xfrm>
              <a:off x="4924066" y="4123403"/>
              <a:ext cx="1283022" cy="259305"/>
            </a:xfrm>
            <a:prstGeom prst="roundRect">
              <a:avLst/>
            </a:prstGeom>
            <a:solidFill>
              <a:srgbClr val="336699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Открыть пример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8359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1"/>
          <p:cNvSpPr txBox="1"/>
          <p:nvPr/>
        </p:nvSpPr>
        <p:spPr>
          <a:xfrm>
            <a:off x="196016" y="148135"/>
            <a:ext cx="8743400" cy="49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Примеры наших</a:t>
            </a: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 </a:t>
            </a:r>
            <a:r>
              <a:rPr lang="en-US" sz="280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3D </a:t>
            </a:r>
            <a:r>
              <a:rPr lang="ru-RU" sz="280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виджетов в производстве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1AE303-BB86-9D72-C289-3937F41487D6}"/>
              </a:ext>
            </a:extLst>
          </p:cNvPr>
          <p:cNvSpPr txBox="1"/>
          <p:nvPr/>
        </p:nvSpPr>
        <p:spPr>
          <a:xfrm>
            <a:off x="1291365" y="4684605"/>
            <a:ext cx="65527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FFC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Больше кейсов</a:t>
            </a:r>
            <a:endParaRPr lang="ru-RU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CC56B03-6D66-511D-709D-65EEBA4BEBFB}"/>
              </a:ext>
            </a:extLst>
          </p:cNvPr>
          <p:cNvGrpSpPr/>
          <p:nvPr/>
        </p:nvGrpSpPr>
        <p:grpSpPr>
          <a:xfrm>
            <a:off x="4772169" y="897730"/>
            <a:ext cx="4175817" cy="3589360"/>
            <a:chOff x="3477669" y="934547"/>
            <a:chExt cx="4175817" cy="3589360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6933BF80-B346-F034-09D4-6BB06D466772}"/>
                </a:ext>
              </a:extLst>
            </p:cNvPr>
            <p:cNvSpPr/>
            <p:nvPr/>
          </p:nvSpPr>
          <p:spPr>
            <a:xfrm>
              <a:off x="3477669" y="934547"/>
              <a:ext cx="4175817" cy="358936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Google Shape;287;p41">
              <a:extLst>
                <a:ext uri="{FF2B5EF4-FFF2-40B4-BE49-F238E27FC236}">
                  <a16:creationId xmlns:a16="http://schemas.microsoft.com/office/drawing/2014/main" id="{B611CE09-78E4-80F8-60C7-826EC48DD551}"/>
                </a:ext>
              </a:extLst>
            </p:cNvPr>
            <p:cNvSpPr txBox="1"/>
            <p:nvPr/>
          </p:nvSpPr>
          <p:spPr>
            <a:xfrm>
              <a:off x="4071533" y="1181993"/>
              <a:ext cx="2988087" cy="259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ctr" anchorCtr="0">
              <a:spAutoFit/>
            </a:bodyPr>
            <a:lstStyle/>
            <a:p>
              <a:pPr marL="381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Light"/>
                </a:rPr>
                <a:t>3D </a:t>
              </a:r>
              <a:r>
                <a:rPr lang="ru-RU" sz="1300" b="1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Light"/>
                </a:rPr>
                <a:t>обзор промышленных весов</a:t>
              </a:r>
              <a:endParaRPr lang="ru" sz="1300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5D977AA-50B2-D3B8-DF9D-04E71CCC1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527" r="2527"/>
            <a:stretch/>
          </p:blipFill>
          <p:spPr>
            <a:xfrm>
              <a:off x="3845122" y="1735769"/>
              <a:ext cx="3440910" cy="203984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1" name="Прямоугольник: скругленные углы 10">
              <a:hlinkClick r:id="rId5"/>
              <a:extLst>
                <a:ext uri="{FF2B5EF4-FFF2-40B4-BE49-F238E27FC236}">
                  <a16:creationId xmlns:a16="http://schemas.microsoft.com/office/drawing/2014/main" id="{7A09D117-DD90-05BC-3323-A390DC012873}"/>
                </a:ext>
              </a:extLst>
            </p:cNvPr>
            <p:cNvSpPr/>
            <p:nvPr/>
          </p:nvSpPr>
          <p:spPr>
            <a:xfrm>
              <a:off x="4924066" y="4123403"/>
              <a:ext cx="1283022" cy="259305"/>
            </a:xfrm>
            <a:prstGeom prst="roundRect">
              <a:avLst/>
            </a:prstGeom>
            <a:solidFill>
              <a:srgbClr val="336699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Открыть пример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EC5054D-4514-7CB3-CF80-3995F3AC0729}"/>
              </a:ext>
            </a:extLst>
          </p:cNvPr>
          <p:cNvGrpSpPr/>
          <p:nvPr/>
        </p:nvGrpSpPr>
        <p:grpSpPr>
          <a:xfrm>
            <a:off x="196014" y="897730"/>
            <a:ext cx="4175817" cy="3589360"/>
            <a:chOff x="3477669" y="934547"/>
            <a:chExt cx="4175817" cy="3589360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F5DA75B0-F219-5DE1-F0C3-FE229D16DCEA}"/>
                </a:ext>
              </a:extLst>
            </p:cNvPr>
            <p:cNvSpPr/>
            <p:nvPr/>
          </p:nvSpPr>
          <p:spPr>
            <a:xfrm>
              <a:off x="3477669" y="934547"/>
              <a:ext cx="4175817" cy="358936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Google Shape;287;p41">
              <a:extLst>
                <a:ext uri="{FF2B5EF4-FFF2-40B4-BE49-F238E27FC236}">
                  <a16:creationId xmlns:a16="http://schemas.microsoft.com/office/drawing/2014/main" id="{D2DDCC29-DBAE-C1B5-EA0A-08F6DF7D683B}"/>
                </a:ext>
              </a:extLst>
            </p:cNvPr>
            <p:cNvSpPr txBox="1"/>
            <p:nvPr/>
          </p:nvSpPr>
          <p:spPr>
            <a:xfrm>
              <a:off x="4120770" y="1081966"/>
              <a:ext cx="2884227" cy="4595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ctr" anchorCtr="0">
              <a:spAutoFit/>
            </a:bodyPr>
            <a:lstStyle/>
            <a:p>
              <a:pPr marL="381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Light"/>
                </a:rPr>
                <a:t>3D </a:t>
              </a:r>
              <a:r>
                <a:rPr lang="ru-RU" sz="1300" b="1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Light"/>
                </a:rPr>
                <a:t>обзор электромагнитных расходомеров</a:t>
              </a:r>
              <a:endParaRPr lang="ru" sz="1300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endParaRPr>
            </a:p>
          </p:txBody>
        </p:sp>
        <p:sp>
          <p:nvSpPr>
            <p:cNvPr id="20" name="Прямоугольник: скругленные углы 19">
              <a:hlinkClick r:id="rId6"/>
              <a:extLst>
                <a:ext uri="{FF2B5EF4-FFF2-40B4-BE49-F238E27FC236}">
                  <a16:creationId xmlns:a16="http://schemas.microsoft.com/office/drawing/2014/main" id="{220585D8-2C47-AF1C-BF68-83F018145814}"/>
                </a:ext>
              </a:extLst>
            </p:cNvPr>
            <p:cNvSpPr/>
            <p:nvPr/>
          </p:nvSpPr>
          <p:spPr>
            <a:xfrm>
              <a:off x="4924066" y="4123403"/>
              <a:ext cx="1283022" cy="259305"/>
            </a:xfrm>
            <a:prstGeom prst="roundRect">
              <a:avLst/>
            </a:prstGeom>
            <a:solidFill>
              <a:srgbClr val="336699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Открыть пример</a:t>
              </a:r>
            </a:p>
          </p:txBody>
        </p: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9498FBB-3181-F402-F54A-B7CED789F3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425" y="1698952"/>
            <a:ext cx="3571608" cy="2033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90057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/>
          <p:nvPr/>
        </p:nvSpPr>
        <p:spPr>
          <a:xfrm>
            <a:off x="261988" y="343975"/>
            <a:ext cx="4091649" cy="49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Что получит клиент?</a:t>
            </a:r>
            <a:endParaRPr lang="ru-RU" sz="2800" b="0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</p:txBody>
      </p:sp>
      <p:sp>
        <p:nvSpPr>
          <p:cNvPr id="2" name="Google Shape;160;p31">
            <a:extLst>
              <a:ext uri="{FF2B5EF4-FFF2-40B4-BE49-F238E27FC236}">
                <a16:creationId xmlns:a16="http://schemas.microsoft.com/office/drawing/2014/main" id="{5A9DCA5E-5BA1-7EA8-E27B-52615F2619FB}"/>
              </a:ext>
            </a:extLst>
          </p:cNvPr>
          <p:cNvSpPr txBox="1"/>
          <p:nvPr/>
        </p:nvSpPr>
        <p:spPr>
          <a:xfrm>
            <a:off x="4894997" y="343975"/>
            <a:ext cx="4091649" cy="49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Какой будет эффект?</a:t>
            </a:r>
            <a:endParaRPr lang="ru-RU" sz="2800" b="0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95A5BCB-8F53-E4BA-8F79-EE5EA9DAF138}"/>
              </a:ext>
            </a:extLst>
          </p:cNvPr>
          <p:cNvGrpSpPr/>
          <p:nvPr/>
        </p:nvGrpSpPr>
        <p:grpSpPr>
          <a:xfrm>
            <a:off x="476736" y="1114737"/>
            <a:ext cx="8190527" cy="3662641"/>
            <a:chOff x="407563" y="1114737"/>
            <a:chExt cx="8190527" cy="3662641"/>
          </a:xfrm>
        </p:grpSpPr>
        <p:sp>
          <p:nvSpPr>
            <p:cNvPr id="161" name="Google Shape;161;p31"/>
            <p:cNvSpPr txBox="1"/>
            <p:nvPr/>
          </p:nvSpPr>
          <p:spPr>
            <a:xfrm>
              <a:off x="407563" y="1114737"/>
              <a:ext cx="4140757" cy="36626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300" kern="100" dirty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Онлайн-сервис, где </a:t>
              </a:r>
              <a:r>
                <a:rPr lang="ru-RU" sz="1300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клиент</a:t>
              </a:r>
              <a:r>
                <a:rPr lang="ru-RU" sz="1300" kern="100" dirty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сможет быстро создавать </a:t>
              </a:r>
              <a:r>
                <a:rPr lang="en-US" sz="1300" kern="100" dirty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3D </a:t>
              </a:r>
              <a:r>
                <a:rPr lang="ru-RU" sz="1300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виджеты товаров для своего сайта с возможностью </a:t>
              </a:r>
              <a:r>
                <a:rPr lang="ru-RU" sz="1300" b="1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демонстрации</a:t>
              </a:r>
              <a:r>
                <a:rPr lang="ru-RU" sz="1300" b="1" kern="100" dirty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их возможных вариантов</a:t>
              </a:r>
              <a:r>
                <a:rPr lang="ru-RU" sz="1300" kern="100" dirty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ru-RU" sz="1300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300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Покупатель на сайте сможет: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ru-RU" sz="1300" b="1" kern="100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Менять текстуры и цвета</a:t>
              </a:r>
              <a:br>
                <a:rPr lang="ru-RU" sz="1300" b="1" kern="100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ru-RU" sz="1300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отдельных частей продукта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ru-RU" sz="1300" b="1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Добавлять и убирать комплектующие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ru-RU" sz="1300" b="1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Заменять одни опции на другие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ru-RU" sz="1300" b="1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Видеть итоговую стоимость</a:t>
              </a:r>
              <a:br>
                <a:rPr lang="ru-RU" sz="1300" b="1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ru-RU" sz="1300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в зависимости от выбранной конфигурации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ru-RU" sz="1300" b="1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Оставлять заявку на товар</a:t>
              </a:r>
            </a:p>
          </p:txBody>
        </p:sp>
        <p:sp>
          <p:nvSpPr>
            <p:cNvPr id="3" name="Google Shape;161;p31">
              <a:extLst>
                <a:ext uri="{FF2B5EF4-FFF2-40B4-BE49-F238E27FC236}">
                  <a16:creationId xmlns:a16="http://schemas.microsoft.com/office/drawing/2014/main" id="{CA77D9A1-77FA-AC9B-BA62-E1A7282D7068}"/>
                </a:ext>
              </a:extLst>
            </p:cNvPr>
            <p:cNvSpPr txBox="1"/>
            <p:nvPr/>
          </p:nvSpPr>
          <p:spPr>
            <a:xfrm>
              <a:off x="4772167" y="1114737"/>
              <a:ext cx="3825923" cy="2186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t" anchorCtr="0">
              <a:spAutoFit/>
            </a:bodyPr>
            <a:lstStyle/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ru-RU" sz="1300" b="1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Усилится вовлеченность</a:t>
              </a:r>
              <a:br>
                <a:rPr lang="ru-RU" sz="1300" b="1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ru-RU" sz="1300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в изучении вашего продукта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ru-RU" sz="1300" b="1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Увеличится конверсия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ru-RU" sz="1300" b="1" kern="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Сократятся возвраты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ru-RU" sz="1300" b="1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50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/>
                </a:rPr>
                <a:t>В дополнительных слайдах презентации приведены маркетинговые исследования, подтверждающие данный эффект от внедрения </a:t>
              </a:r>
              <a:r>
                <a:rPr lang="en-US" sz="1050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/>
                </a:rPr>
                <a:t>3D </a:t>
              </a:r>
              <a:r>
                <a:rPr lang="ru-RU" sz="1050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/>
                </a:rPr>
                <a:t>моделей на сайты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9115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 txBox="1"/>
          <p:nvPr/>
        </p:nvSpPr>
        <p:spPr>
          <a:xfrm>
            <a:off x="1181339" y="1680474"/>
            <a:ext cx="6781321" cy="2183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1. Клиент подготавливает и загружает свою 3D модель в наш сервис</a:t>
            </a:r>
            <a:endParaRPr lang="ru-RU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b="1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2. Настраивает просмотр</a:t>
            </a:r>
            <a:b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</a:br>
            <a:endParaRPr lang="ru-RU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3. Получает готовый код на сайт или ссылку на просмотр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sz="11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Наш код легко вставить даже в конструктор сайтов (например, </a:t>
            </a:r>
            <a:r>
              <a:rPr lang="ru-RU" sz="1100" dirty="0" err="1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Tilda</a:t>
            </a:r>
            <a:r>
              <a:rPr lang="ru-RU" sz="11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)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4. Вставляет код на сайт или ссылку на просмотр</a:t>
            </a:r>
            <a:endParaRPr lang="ru-RU" b="1" strike="noStrike" cap="none" dirty="0">
              <a:solidFill>
                <a:srgbClr val="FFB8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</p:txBody>
      </p:sp>
      <p:sp>
        <p:nvSpPr>
          <p:cNvPr id="2" name="Google Shape;130;p29">
            <a:extLst>
              <a:ext uri="{FF2B5EF4-FFF2-40B4-BE49-F238E27FC236}">
                <a16:creationId xmlns:a16="http://schemas.microsoft.com/office/drawing/2014/main" id="{5541FB93-DB26-3379-9FCF-50A84B9F3B88}"/>
              </a:ext>
            </a:extLst>
          </p:cNvPr>
          <p:cNvSpPr txBox="1"/>
          <p:nvPr/>
        </p:nvSpPr>
        <p:spPr>
          <a:xfrm>
            <a:off x="0" y="454796"/>
            <a:ext cx="91440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К</a:t>
            </a:r>
            <a:r>
              <a:rPr lang="ru-RU" sz="2800" b="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ак это работает?</a:t>
            </a:r>
          </a:p>
        </p:txBody>
      </p:sp>
    </p:spTree>
    <p:extLst>
      <p:ext uri="{BB962C8B-B14F-4D97-AF65-F5344CB8AC3E}">
        <p14:creationId xmlns:p14="http://schemas.microsoft.com/office/powerpoint/2010/main" val="3544038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 txBox="1"/>
          <p:nvPr/>
        </p:nvSpPr>
        <p:spPr>
          <a:xfrm>
            <a:off x="716506" y="1105522"/>
            <a:ext cx="7710985" cy="2337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Ключевая новизна создаваемого продукта заключается в усовершенствовании следующих технологий и их совместном использовании с целью работы с высоконагруженными моделями (в данном проекте это 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3D </a:t>
            </a:r>
            <a:r>
              <a:rPr lang="ru-RU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модели, содержащие свыше 3 млн. вершин): 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Мгновенный рендеринг (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ru-RU" b="1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nstanced</a:t>
            </a:r>
            <a:r>
              <a:rPr lang="ru-RU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b="1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rendering</a:t>
            </a:r>
            <a:r>
              <a:rPr lang="ru-RU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Анализ занимаемого отдельными частями модели экранной </a:t>
            </a:r>
            <a:r>
              <a:rPr lang="ru-RU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площади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Уровни детализации (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LOD</a:t>
            </a:r>
            <a:r>
              <a:rPr lang="ru-RU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b="1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</p:txBody>
      </p:sp>
      <p:sp>
        <p:nvSpPr>
          <p:cNvPr id="2" name="Google Shape;130;p29">
            <a:extLst>
              <a:ext uri="{FF2B5EF4-FFF2-40B4-BE49-F238E27FC236}">
                <a16:creationId xmlns:a16="http://schemas.microsoft.com/office/drawing/2014/main" id="{5541FB93-DB26-3379-9FCF-50A84B9F3B88}"/>
              </a:ext>
            </a:extLst>
          </p:cNvPr>
          <p:cNvSpPr txBox="1"/>
          <p:nvPr/>
        </p:nvSpPr>
        <p:spPr>
          <a:xfrm>
            <a:off x="-1" y="298484"/>
            <a:ext cx="91440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Новизна проекта</a:t>
            </a:r>
            <a:endParaRPr lang="ru-RU" sz="2800" b="0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607298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1"/>
          <p:cNvSpPr txBox="1"/>
          <p:nvPr/>
        </p:nvSpPr>
        <p:spPr>
          <a:xfrm>
            <a:off x="0" y="313331"/>
            <a:ext cx="9144000" cy="49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Ч</a:t>
            </a:r>
            <a:r>
              <a:rPr lang="ru-RU" sz="2800" b="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то есть сейчас?</a:t>
            </a:r>
          </a:p>
        </p:txBody>
      </p:sp>
      <p:sp>
        <p:nvSpPr>
          <p:cNvPr id="408" name="Google Shape;408;p51"/>
          <p:cNvSpPr txBox="1"/>
          <p:nvPr/>
        </p:nvSpPr>
        <p:spPr>
          <a:xfrm>
            <a:off x="439994" y="1255369"/>
            <a:ext cx="3449618" cy="2506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 Light"/>
              <a:buChar char="●"/>
            </a:pPr>
            <a:r>
              <a:rPr lang="ru" i="0" u="none" strike="noStrike" cap="none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Готовый сервис по адресу </a:t>
            </a:r>
            <a:r>
              <a:rPr lang="ru" b="1" i="0" u="none" strike="noStrike" cap="none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configurator.site3d.site</a:t>
            </a:r>
            <a:br>
              <a:rPr lang="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</a:br>
            <a:r>
              <a:rPr lang="ru" i="0" u="none" strike="noStrike" cap="none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на русском и английском языках </a:t>
            </a:r>
            <a:br>
              <a:rPr lang="ru" i="0" u="none" strike="noStrike" cap="none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</a:br>
            <a:br>
              <a:rPr lang="ru" i="0" u="none" strike="noStrike" cap="none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</a:br>
            <a:r>
              <a:rPr lang="ru-RU" sz="1100" i="0" u="none" strike="noStrike" cap="none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Пока платформа успешно справляется только с малонагруженными моделями, содержащими до 500 тыс. вершин</a:t>
            </a:r>
            <a:endParaRPr sz="1100" i="0" u="none" strike="noStrike" cap="none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rgbClr val="FFC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 Light"/>
              <a:buChar char="●"/>
            </a:pPr>
            <a:r>
              <a:rPr lang="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Регистрация</a:t>
            </a:r>
            <a:r>
              <a:rPr lang="ru" b="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 в Роспатенте в качестве программы для ЭВМ</a:t>
            </a:r>
            <a:br>
              <a:rPr lang="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</a:br>
            <a:endParaRPr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●"/>
            </a:pPr>
            <a:r>
              <a:rPr lang="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Есть первые продажи</a:t>
            </a:r>
            <a:endParaRPr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D1F75C-46AA-843E-1E50-8606FC8152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70927" y="1255369"/>
            <a:ext cx="4533079" cy="254985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0;p29">
            <a:extLst>
              <a:ext uri="{FF2B5EF4-FFF2-40B4-BE49-F238E27FC236}">
                <a16:creationId xmlns:a16="http://schemas.microsoft.com/office/drawing/2014/main" id="{5541FB93-DB26-3379-9FCF-50A84B9F3B88}"/>
              </a:ext>
            </a:extLst>
          </p:cNvPr>
          <p:cNvSpPr txBox="1"/>
          <p:nvPr/>
        </p:nvSpPr>
        <p:spPr>
          <a:xfrm>
            <a:off x="-1" y="298484"/>
            <a:ext cx="91440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Дорожная карта</a:t>
            </a:r>
            <a:endParaRPr lang="ru-RU" sz="2800" b="0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8911A00-D8BC-AE19-7733-F6FAA638D9BA}"/>
              </a:ext>
            </a:extLst>
          </p:cNvPr>
          <p:cNvGrpSpPr/>
          <p:nvPr/>
        </p:nvGrpSpPr>
        <p:grpSpPr>
          <a:xfrm>
            <a:off x="439631" y="1173338"/>
            <a:ext cx="8264735" cy="3660461"/>
            <a:chOff x="227462" y="941748"/>
            <a:chExt cx="8264735" cy="3660461"/>
          </a:xfrm>
        </p:grpSpPr>
        <p:sp>
          <p:nvSpPr>
            <p:cNvPr id="152" name="Google Shape;152;p30"/>
            <p:cNvSpPr txBox="1"/>
            <p:nvPr/>
          </p:nvSpPr>
          <p:spPr>
            <a:xfrm>
              <a:off x="227462" y="941748"/>
              <a:ext cx="2783024" cy="27986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t" anchorCtr="0">
              <a:spAutoFit/>
            </a:bodyPr>
            <a:lstStyle/>
            <a:p>
              <a:pPr>
                <a:spcBef>
                  <a:spcPts val="1200"/>
                </a:spcBef>
                <a:spcAft>
                  <a:spcPts val="1200"/>
                </a:spcAft>
              </a:pPr>
              <a:r>
                <a:rPr lang="ru-RU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На текущий момент</a:t>
              </a:r>
            </a:p>
            <a:p>
              <a:pPr marL="285750" indent="-285750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Разработан сервис демонстрации небольших </a:t>
              </a:r>
              <a:r>
                <a:rPr lang="ru-RU" sz="1200" dirty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  <a:r>
                <a:rPr lang="en-US" sz="1200" dirty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</a:t>
              </a:r>
              <a:r>
                <a:rPr lang="ru-RU" sz="1200" dirty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моделей (до 500 тыс. вершин)</a:t>
              </a:r>
            </a:p>
            <a:p>
              <a:pPr marL="285750" indent="-285750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 клиентов на тарифе «Базовый»</a:t>
              </a:r>
            </a:p>
            <a:p>
              <a:pPr marL="285750" indent="-285750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 клиентов на тарифе «Конфигуратор»</a:t>
              </a:r>
            </a:p>
          </p:txBody>
        </p:sp>
        <p:sp>
          <p:nvSpPr>
            <p:cNvPr id="5" name="Google Shape;152;p30">
              <a:extLst>
                <a:ext uri="{FF2B5EF4-FFF2-40B4-BE49-F238E27FC236}">
                  <a16:creationId xmlns:a16="http://schemas.microsoft.com/office/drawing/2014/main" id="{426DA568-AA60-E337-1BEA-934D81755A17}"/>
                </a:ext>
              </a:extLst>
            </p:cNvPr>
            <p:cNvSpPr txBox="1"/>
            <p:nvPr/>
          </p:nvSpPr>
          <p:spPr>
            <a:xfrm>
              <a:off x="3152326" y="941748"/>
              <a:ext cx="2749515" cy="36604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t" anchorCtr="0">
              <a:spAutoFit/>
            </a:bodyPr>
            <a:lstStyle/>
            <a:p>
              <a:pPr>
                <a:spcBef>
                  <a:spcPts val="1200"/>
                </a:spcBef>
                <a:spcAft>
                  <a:spcPts val="1200"/>
                </a:spcAft>
              </a:pPr>
              <a:r>
                <a:rPr lang="ru-RU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Конец 2024 года</a:t>
              </a:r>
            </a:p>
            <a:p>
              <a:pPr marL="285750" indent="-285750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Разработать алгоритмы демонстрации высоконагруженных </a:t>
              </a:r>
              <a:r>
                <a:rPr lang="ru-RU" sz="1200" dirty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  <a:r>
                <a:rPr lang="en-US" sz="1200" dirty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</a:t>
              </a:r>
              <a:r>
                <a:rPr lang="ru-RU" sz="1200" dirty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моделей (свыше 3 млн. вершин) и зарегистрировать их </a:t>
              </a:r>
              <a:r>
                <a:rPr lang="ru-RU" sz="1200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Light"/>
                </a:rPr>
                <a:t>в качестве программы на ЭВМ</a:t>
              </a:r>
            </a:p>
            <a:p>
              <a:pPr marL="285750" indent="-285750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55 клиентов на тарифе «Базовый»</a:t>
              </a:r>
            </a:p>
            <a:p>
              <a:pPr marL="285750" indent="-285750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53 клиентов на тарифе «Конфигуратор»</a:t>
              </a:r>
            </a:p>
          </p:txBody>
        </p:sp>
        <p:sp>
          <p:nvSpPr>
            <p:cNvPr id="6" name="Google Shape;152;p30">
              <a:extLst>
                <a:ext uri="{FF2B5EF4-FFF2-40B4-BE49-F238E27FC236}">
                  <a16:creationId xmlns:a16="http://schemas.microsoft.com/office/drawing/2014/main" id="{72EDFF27-0774-56D0-F4D7-66FE92AB823C}"/>
                </a:ext>
              </a:extLst>
            </p:cNvPr>
            <p:cNvSpPr txBox="1"/>
            <p:nvPr/>
          </p:nvSpPr>
          <p:spPr>
            <a:xfrm>
              <a:off x="6043682" y="941748"/>
              <a:ext cx="2448515" cy="19369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t" anchorCtr="0">
              <a:spAutoFit/>
            </a:bodyPr>
            <a:lstStyle/>
            <a:p>
              <a:pPr>
                <a:spcBef>
                  <a:spcPts val="1200"/>
                </a:spcBef>
                <a:spcAft>
                  <a:spcPts val="1200"/>
                </a:spcAft>
              </a:pPr>
              <a:r>
                <a:rPr lang="ru-RU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Конец 2025 года</a:t>
              </a:r>
            </a:p>
            <a:p>
              <a:pPr marL="285750" indent="-285750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99 клиентов на тарифе «Базовый»</a:t>
              </a:r>
            </a:p>
            <a:p>
              <a:pPr marL="285750" indent="-285750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98 клиентов на тарифе «Конфигуратор»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2983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836FC2AF-AF7E-D16B-FC1B-1F48696A986F}"/>
              </a:ext>
            </a:extLst>
          </p:cNvPr>
          <p:cNvGraphicFramePr>
            <a:graphicFrameLocks noGrp="1"/>
          </p:cNvGraphicFramePr>
          <p:nvPr/>
        </p:nvGraphicFramePr>
        <p:xfrm>
          <a:off x="523165" y="1042007"/>
          <a:ext cx="8097670" cy="375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6071">
                  <a:extLst>
                    <a:ext uri="{9D8B030D-6E8A-4147-A177-3AD203B41FA5}">
                      <a16:colId xmlns:a16="http://schemas.microsoft.com/office/drawing/2014/main" val="2048954197"/>
                    </a:ext>
                  </a:extLst>
                </a:gridCol>
                <a:gridCol w="1260143">
                  <a:extLst>
                    <a:ext uri="{9D8B030D-6E8A-4147-A177-3AD203B41FA5}">
                      <a16:colId xmlns:a16="http://schemas.microsoft.com/office/drawing/2014/main" val="433291138"/>
                    </a:ext>
                  </a:extLst>
                </a:gridCol>
                <a:gridCol w="987188">
                  <a:extLst>
                    <a:ext uri="{9D8B030D-6E8A-4147-A177-3AD203B41FA5}">
                      <a16:colId xmlns:a16="http://schemas.microsoft.com/office/drawing/2014/main" val="2839631069"/>
                    </a:ext>
                  </a:extLst>
                </a:gridCol>
                <a:gridCol w="932597">
                  <a:extLst>
                    <a:ext uri="{9D8B030D-6E8A-4147-A177-3AD203B41FA5}">
                      <a16:colId xmlns:a16="http://schemas.microsoft.com/office/drawing/2014/main" val="3375556375"/>
                    </a:ext>
                  </a:extLst>
                </a:gridCol>
                <a:gridCol w="1032681">
                  <a:extLst>
                    <a:ext uri="{9D8B030D-6E8A-4147-A177-3AD203B41FA5}">
                      <a16:colId xmlns:a16="http://schemas.microsoft.com/office/drawing/2014/main" val="3178420053"/>
                    </a:ext>
                  </a:extLst>
                </a:gridCol>
                <a:gridCol w="968990">
                  <a:extLst>
                    <a:ext uri="{9D8B030D-6E8A-4147-A177-3AD203B41FA5}">
                      <a16:colId xmlns:a16="http://schemas.microsoft.com/office/drawing/2014/main" val="1894131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Критерий сравнения</a:t>
                      </a:r>
                    </a:p>
                  </a:txBody>
                  <a:tcPr anchor="ctr"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Наше решение</a:t>
                      </a:r>
                    </a:p>
                  </a:txBody>
                  <a:tcPr anchor="ctr"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Sketchfab</a:t>
                      </a:r>
                      <a:endParaRPr lang="ru-RU" sz="10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Vectary</a:t>
                      </a:r>
                      <a:endParaRPr lang="ru-RU" sz="10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Elarbis</a:t>
                      </a:r>
                      <a:endParaRPr lang="ru-RU" sz="10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Review3</a:t>
                      </a:r>
                      <a:endParaRPr lang="ru-RU" sz="10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9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Автоматизированный сервис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856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Лимиты на </a:t>
                      </a:r>
                      <a:r>
                        <a:rPr lang="en-US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3D </a:t>
                      </a:r>
                      <a:r>
                        <a:rPr lang="ru-RU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модели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err="1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Безлимитно</a:t>
                      </a:r>
                      <a:endParaRPr lang="ru-RU" sz="1000" b="0" dirty="0">
                        <a:solidFill>
                          <a:srgbClr val="00B05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10-200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10-100</a:t>
                      </a:r>
                      <a:endParaRPr lang="ru-RU" sz="1000" b="0" dirty="0">
                        <a:solidFill>
                          <a:srgbClr val="FF000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223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Лимиты на число просмотров без логотипа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 err="1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Безлимитно</a:t>
                      </a:r>
                      <a:endParaRPr lang="ru-RU" sz="1000" b="0" dirty="0">
                        <a:solidFill>
                          <a:srgbClr val="00B05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 err="1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Безлимитно</a:t>
                      </a:r>
                      <a:endParaRPr lang="ru-RU" sz="1000" b="0" dirty="0">
                        <a:solidFill>
                          <a:srgbClr val="00B05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100 тыс.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 err="1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Безлимитно</a:t>
                      </a:r>
                      <a:endParaRPr lang="ru-RU" sz="1000" b="0" dirty="0">
                        <a:solidFill>
                          <a:srgbClr val="00B05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 err="1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Безлимитно</a:t>
                      </a:r>
                      <a:endParaRPr lang="ru-RU" sz="1000" b="0" dirty="0">
                        <a:solidFill>
                          <a:srgbClr val="00B05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124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Отечественный сервис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869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Возможность </a:t>
                      </a:r>
                      <a:r>
                        <a:rPr lang="ru-RU" sz="1000" b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конфигурирования модели</a:t>
                      </a:r>
                      <a:endParaRPr lang="ru-RU" sz="10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  <a:endParaRPr lang="ru-RU" sz="1000" b="0" dirty="0">
                        <a:solidFill>
                          <a:srgbClr val="00B05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  <a:r>
                        <a:rPr lang="en-US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</a:t>
                      </a: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на</a:t>
                      </a:r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заказ</a:t>
                      </a:r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  <a:endParaRPr lang="ru-RU" sz="1000" b="0" dirty="0">
                        <a:solidFill>
                          <a:srgbClr val="FF000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362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Поддержка разных уровней детализации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4386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Ускорение просмотра моделей с наличием повторяющихся элементов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0207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Расчет стоимости выбора пользователя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820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Бесплатная поддержка по вопросам подготовки моделей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00B05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2323780"/>
                  </a:ext>
                </a:extLst>
              </a:tr>
            </a:tbl>
          </a:graphicData>
        </a:graphic>
      </p:graphicFrame>
      <p:sp>
        <p:nvSpPr>
          <p:cNvPr id="7" name="Google Shape;357;p47">
            <a:extLst>
              <a:ext uri="{FF2B5EF4-FFF2-40B4-BE49-F238E27FC236}">
                <a16:creationId xmlns:a16="http://schemas.microsoft.com/office/drawing/2014/main" id="{36B8F48B-932D-9BA0-6BCF-F7F54DDBDB97}"/>
              </a:ext>
            </a:extLst>
          </p:cNvPr>
          <p:cNvSpPr txBox="1">
            <a:spLocks/>
          </p:cNvSpPr>
          <p:nvPr/>
        </p:nvSpPr>
        <p:spPr>
          <a:xfrm>
            <a:off x="0" y="263666"/>
            <a:ext cx="9144000" cy="428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ru-RU" sz="2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Конкурентные преимущества</a:t>
            </a:r>
          </a:p>
        </p:txBody>
      </p:sp>
    </p:spTree>
    <p:extLst>
      <p:ext uri="{BB962C8B-B14F-4D97-AF65-F5344CB8AC3E}">
        <p14:creationId xmlns:p14="http://schemas.microsoft.com/office/powerpoint/2010/main" val="1680848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 txBox="1"/>
          <p:nvPr/>
        </p:nvSpPr>
        <p:spPr>
          <a:xfrm>
            <a:off x="716506" y="796174"/>
            <a:ext cx="7710985" cy="4214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12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Основные отрасли целевой аудитории: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Строительство зданий и сооружений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Приборостроение</a:t>
            </a:r>
            <a:endParaRPr lang="ru-RU" sz="1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мебели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промышленного оборудования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Оборудование для наружной рекламы</a:t>
            </a:r>
            <a:endParaRPr lang="ru-RU" sz="1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>
              <a:spcBef>
                <a:spcPts val="1200"/>
              </a:spcBef>
            </a:pPr>
            <a:r>
              <a:rPr lang="ru-RU" sz="12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Есть перспектива интеграции с маркетплейсами, где уже сейчас появляются возможности по добавлению 3</a:t>
            </a:r>
            <a:r>
              <a:rPr lang="en-US" sz="12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 </a:t>
            </a:r>
            <a:r>
              <a:rPr lang="ru-RU" sz="12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моделей.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12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Также, наш сервис может распространяться маркетинговыми агентствами, как продукт, способствующий повышению конверсии и улучшению визуального оформления товаров на сайтах.</a:t>
            </a:r>
          </a:p>
        </p:txBody>
      </p:sp>
      <p:sp>
        <p:nvSpPr>
          <p:cNvPr id="2" name="Google Shape;130;p29">
            <a:extLst>
              <a:ext uri="{FF2B5EF4-FFF2-40B4-BE49-F238E27FC236}">
                <a16:creationId xmlns:a16="http://schemas.microsoft.com/office/drawing/2014/main" id="{5541FB93-DB26-3379-9FCF-50A84B9F3B88}"/>
              </a:ext>
            </a:extLst>
          </p:cNvPr>
          <p:cNvSpPr txBox="1"/>
          <p:nvPr/>
        </p:nvSpPr>
        <p:spPr>
          <a:xfrm>
            <a:off x="-1" y="189301"/>
            <a:ext cx="91440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Кто наши клиенты?</a:t>
            </a:r>
            <a:endParaRPr lang="ru-RU" sz="2800" b="0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531050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 txBox="1"/>
          <p:nvPr/>
        </p:nvSpPr>
        <p:spPr>
          <a:xfrm>
            <a:off x="3235325" y="1227283"/>
            <a:ext cx="2673345" cy="2820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610 тыс.</a:t>
            </a:r>
            <a:br>
              <a:rPr lang="ru-RU" sz="2400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</a:br>
            <a:r>
              <a:rPr lang="ru-RU" sz="12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МСП в сфере строительства в РФ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sz="12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sz="12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12,81 млрд. руб.</a:t>
            </a:r>
            <a:br>
              <a:rPr lang="en-US" sz="24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</a:br>
            <a:r>
              <a:rPr lang="en-US" sz="12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SAM </a:t>
            </a:r>
            <a:r>
              <a:rPr lang="ru-RU" sz="12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в год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sz="12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sz="12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>
              <a:lnSpc>
                <a:spcPct val="115000"/>
              </a:lnSpc>
            </a:pPr>
            <a:r>
              <a:rPr lang="ru-RU" sz="2400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85.4 млн. руб.</a:t>
            </a:r>
            <a:br>
              <a:rPr lang="ru-RU" sz="12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</a:br>
            <a:r>
              <a:rPr lang="en-US" sz="12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SOM</a:t>
            </a:r>
            <a:r>
              <a:rPr lang="ru-RU" sz="12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в год</a:t>
            </a:r>
          </a:p>
        </p:txBody>
      </p:sp>
      <p:sp>
        <p:nvSpPr>
          <p:cNvPr id="2" name="Google Shape;130;p29">
            <a:extLst>
              <a:ext uri="{FF2B5EF4-FFF2-40B4-BE49-F238E27FC236}">
                <a16:creationId xmlns:a16="http://schemas.microsoft.com/office/drawing/2014/main" id="{5541FB93-DB26-3379-9FCF-50A84B9F3B88}"/>
              </a:ext>
            </a:extLst>
          </p:cNvPr>
          <p:cNvSpPr txBox="1"/>
          <p:nvPr/>
        </p:nvSpPr>
        <p:spPr>
          <a:xfrm>
            <a:off x="0" y="236428"/>
            <a:ext cx="91440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Рынок</a:t>
            </a:r>
            <a:endParaRPr lang="ru-RU" sz="2800" b="0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46926-848D-A694-7D2D-4354F5B656FB}"/>
              </a:ext>
            </a:extLst>
          </p:cNvPr>
          <p:cNvSpPr txBox="1"/>
          <p:nvPr/>
        </p:nvSpPr>
        <p:spPr>
          <a:xfrm>
            <a:off x="1097506" y="4615710"/>
            <a:ext cx="6948985" cy="274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05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В дополнительном слайде презентации приведены детальные расчеты</a:t>
            </a:r>
          </a:p>
        </p:txBody>
      </p:sp>
    </p:spTree>
    <p:extLst>
      <p:ext uri="{BB962C8B-B14F-4D97-AF65-F5344CB8AC3E}">
        <p14:creationId xmlns:p14="http://schemas.microsoft.com/office/powerpoint/2010/main" val="1325760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8"/>
          <p:cNvSpPr txBox="1"/>
          <p:nvPr/>
        </p:nvSpPr>
        <p:spPr>
          <a:xfrm>
            <a:off x="521550" y="711075"/>
            <a:ext cx="8100900" cy="428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Н</a:t>
            </a:r>
            <a:r>
              <a:rPr lang="ru-RU" sz="2800" b="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а чем планируем зарабатывать?</a:t>
            </a:r>
          </a:p>
        </p:txBody>
      </p:sp>
      <p:grpSp>
        <p:nvGrpSpPr>
          <p:cNvPr id="380" name="Google Shape;380;p48"/>
          <p:cNvGrpSpPr/>
          <p:nvPr/>
        </p:nvGrpSpPr>
        <p:grpSpPr>
          <a:xfrm>
            <a:off x="2040469" y="2397326"/>
            <a:ext cx="5427045" cy="1404997"/>
            <a:chOff x="2902000" y="4156720"/>
            <a:chExt cx="7718464" cy="2664291"/>
          </a:xfrm>
        </p:grpSpPr>
        <p:sp>
          <p:nvSpPr>
            <p:cNvPr id="381" name="Google Shape;381;p48"/>
            <p:cNvSpPr/>
            <p:nvPr/>
          </p:nvSpPr>
          <p:spPr>
            <a:xfrm>
              <a:off x="2902000" y="4156720"/>
              <a:ext cx="7200800" cy="14401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58925" tIns="29450" rIns="58925" bIns="294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48"/>
            <p:cNvSpPr txBox="1"/>
            <p:nvPr/>
          </p:nvSpPr>
          <p:spPr>
            <a:xfrm>
              <a:off x="3128300" y="4414476"/>
              <a:ext cx="6748200" cy="9246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t" anchorCtr="0">
              <a:spAutoFit/>
            </a:bodyPr>
            <a:lstStyle/>
            <a:p>
              <a:pPr marL="0" marR="0" lvl="0" indent="0" algn="ctr" rtl="0">
                <a:lnSpc>
                  <a:spcPct val="1066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" sz="2600" b="0" i="0" u="none" strike="noStrike" cap="none" dirty="0">
                  <a:solidFill>
                    <a:schemeClr val="dk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Light"/>
                </a:rPr>
                <a:t>Подписка на сервис</a:t>
              </a:r>
              <a:endParaRPr sz="2600" b="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endParaRPr>
            </a:p>
          </p:txBody>
        </p:sp>
        <p:pic>
          <p:nvPicPr>
            <p:cNvPr id="383" name="Google Shape;383;p48"/>
            <p:cNvPicPr preferRelativeResize="0"/>
            <p:nvPr/>
          </p:nvPicPr>
          <p:blipFill rotWithShape="1">
            <a:blip r:embed="rId3">
              <a:alphaModFix/>
            </a:blip>
            <a:srcRect l="37099" t="24006" r="36397" b="25763"/>
            <a:stretch/>
          </p:blipFill>
          <p:spPr>
            <a:xfrm>
              <a:off x="9287440" y="4817645"/>
              <a:ext cx="1333024" cy="200336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0;p29">
            <a:extLst>
              <a:ext uri="{FF2B5EF4-FFF2-40B4-BE49-F238E27FC236}">
                <a16:creationId xmlns:a16="http://schemas.microsoft.com/office/drawing/2014/main" id="{E34F8EA8-5DC3-17D2-DD35-F2AD0C5BE7EF}"/>
              </a:ext>
            </a:extLst>
          </p:cNvPr>
          <p:cNvSpPr txBox="1"/>
          <p:nvPr/>
        </p:nvSpPr>
        <p:spPr>
          <a:xfrm>
            <a:off x="0" y="88061"/>
            <a:ext cx="91440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Наши тарифы</a:t>
            </a:r>
            <a:endParaRPr lang="ru-RU" sz="2800" b="0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755012-EC36-7A82-CBB7-9BE63129BB9D}"/>
              </a:ext>
            </a:extLst>
          </p:cNvPr>
          <p:cNvSpPr txBox="1"/>
          <p:nvPr/>
        </p:nvSpPr>
        <p:spPr>
          <a:xfrm>
            <a:off x="1291364" y="4225788"/>
            <a:ext cx="65527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i="0" dirty="0">
                <a:solidFill>
                  <a:srgbClr val="FFC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Бесплатно 10 дней на тарифе «Премиум»</a:t>
            </a:r>
            <a:endParaRPr lang="ru-RU" sz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D38C8A05-24B4-6B79-EA6C-B863B23B3A5C}"/>
              </a:ext>
            </a:extLst>
          </p:cNvPr>
          <p:cNvGrpSpPr/>
          <p:nvPr/>
        </p:nvGrpSpPr>
        <p:grpSpPr>
          <a:xfrm>
            <a:off x="263107" y="696034"/>
            <a:ext cx="8609219" cy="3389196"/>
            <a:chOff x="296897" y="837061"/>
            <a:chExt cx="8609219" cy="3389196"/>
          </a:xfrm>
        </p:grpSpPr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55496A32-BA61-92B1-6681-740DC7C9DE55}"/>
                </a:ext>
              </a:extLst>
            </p:cNvPr>
            <p:cNvGrpSpPr/>
            <p:nvPr/>
          </p:nvGrpSpPr>
          <p:grpSpPr>
            <a:xfrm>
              <a:off x="4683927" y="837061"/>
              <a:ext cx="2030726" cy="3389195"/>
              <a:chOff x="4683927" y="837061"/>
              <a:chExt cx="2030726" cy="3389195"/>
            </a:xfrm>
          </p:grpSpPr>
          <p:sp>
            <p:nvSpPr>
              <p:cNvPr id="276" name="Прямоугольник: скругленные углы 275">
                <a:extLst>
                  <a:ext uri="{FF2B5EF4-FFF2-40B4-BE49-F238E27FC236}">
                    <a16:creationId xmlns:a16="http://schemas.microsoft.com/office/drawing/2014/main" id="{9E11B504-5822-0C66-2F8B-78E919C162E9}"/>
                  </a:ext>
                </a:extLst>
              </p:cNvPr>
              <p:cNvSpPr/>
              <p:nvPr/>
            </p:nvSpPr>
            <p:spPr>
              <a:xfrm>
                <a:off x="4683927" y="837061"/>
                <a:ext cx="2030726" cy="3389195"/>
              </a:xfrm>
              <a:prstGeom prst="roundRect">
                <a:avLst/>
              </a:prstGeom>
              <a:solidFill>
                <a:srgbClr val="E3EBF5"/>
              </a:solidFill>
              <a:ln w="635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7" name="TextBox 276">
                <a:extLst>
                  <a:ext uri="{FF2B5EF4-FFF2-40B4-BE49-F238E27FC236}">
                    <a16:creationId xmlns:a16="http://schemas.microsoft.com/office/drawing/2014/main" id="{E5229530-D0E6-71E3-DFCC-082A3B685314}"/>
                  </a:ext>
                </a:extLst>
              </p:cNvPr>
              <p:cNvSpPr txBox="1"/>
              <p:nvPr/>
            </p:nvSpPr>
            <p:spPr>
              <a:xfrm>
                <a:off x="4813107" y="928433"/>
                <a:ext cx="176415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b="1" i="0" strike="noStrike" cap="none" dirty="0">
                    <a:solidFill>
                      <a:schemeClr val="tx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Конфигуратор</a:t>
                </a:r>
                <a:endParaRPr lang="ru-RU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8" name="Google Shape;287;p41">
                <a:extLst>
                  <a:ext uri="{FF2B5EF4-FFF2-40B4-BE49-F238E27FC236}">
                    <a16:creationId xmlns:a16="http://schemas.microsoft.com/office/drawing/2014/main" id="{9974E2AC-C73D-3802-C9B7-B1ED22FB7201}"/>
                  </a:ext>
                </a:extLst>
              </p:cNvPr>
              <p:cNvSpPr txBox="1"/>
              <p:nvPr/>
            </p:nvSpPr>
            <p:spPr>
              <a:xfrm>
                <a:off x="4752459" y="1541063"/>
                <a:ext cx="1893661" cy="15983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8925" tIns="29450" rIns="58925" bIns="29450" anchor="ctr" anchorCtr="0">
                <a:spAutoFit/>
              </a:bodyPr>
              <a:lstStyle/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ru-RU" sz="100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Максимальный размер модели: 100 Мб</a:t>
                </a: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endParaRPr lang="ru-RU" sz="1000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ru-RU" sz="100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Создание вариантов продукта по текстурам, цветам и комплектации</a:t>
                </a: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endParaRPr lang="ru-RU" sz="1000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ru-RU" sz="100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Метки</a:t>
                </a: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endParaRPr lang="ru-RU" sz="1000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ru-RU" sz="100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Расчет стоимости и заказ</a:t>
                </a:r>
              </a:p>
            </p:txBody>
          </p:sp>
          <p:sp>
            <p:nvSpPr>
              <p:cNvPr id="279" name="Google Shape;287;p41">
                <a:extLst>
                  <a:ext uri="{FF2B5EF4-FFF2-40B4-BE49-F238E27FC236}">
                    <a16:creationId xmlns:a16="http://schemas.microsoft.com/office/drawing/2014/main" id="{FC14BEF2-5E77-439A-582B-C9B0BA8A8E61}"/>
                  </a:ext>
                </a:extLst>
              </p:cNvPr>
              <p:cNvSpPr txBox="1"/>
              <p:nvPr/>
            </p:nvSpPr>
            <p:spPr>
              <a:xfrm>
                <a:off x="4781548" y="1292794"/>
                <a:ext cx="1835484" cy="2133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8925" tIns="29450" rIns="58925" bIns="29450" anchor="ctr" anchorCtr="0">
                <a:spAutoFit/>
              </a:bodyPr>
              <a:lstStyle/>
              <a:p>
                <a:pPr marL="3810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000" b="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Базовый +</a:t>
                </a:r>
                <a:endParaRPr lang="ru-RU" sz="1050" b="1" dirty="0">
                  <a:solidFill>
                    <a:srgbClr val="FFB8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0" name="Группа 279">
                <a:extLst>
                  <a:ext uri="{FF2B5EF4-FFF2-40B4-BE49-F238E27FC236}">
                    <a16:creationId xmlns:a16="http://schemas.microsoft.com/office/drawing/2014/main" id="{35B10C2B-E252-8223-F75C-05273D79DB7B}"/>
                  </a:ext>
                </a:extLst>
              </p:cNvPr>
              <p:cNvGrpSpPr/>
              <p:nvPr/>
            </p:nvGrpSpPr>
            <p:grpSpPr>
              <a:xfrm>
                <a:off x="4781548" y="3248946"/>
                <a:ext cx="1835484" cy="806399"/>
                <a:chOff x="2627632" y="3389182"/>
                <a:chExt cx="1550602" cy="806399"/>
              </a:xfrm>
            </p:grpSpPr>
            <p:sp>
              <p:nvSpPr>
                <p:cNvPr id="281" name="Прямоугольник: скругленные углы 280">
                  <a:extLst>
                    <a:ext uri="{FF2B5EF4-FFF2-40B4-BE49-F238E27FC236}">
                      <a16:creationId xmlns:a16="http://schemas.microsoft.com/office/drawing/2014/main" id="{14D44F62-F482-9BEF-0AFB-F93BFE057A48}"/>
                    </a:ext>
                  </a:extLst>
                </p:cNvPr>
                <p:cNvSpPr/>
                <p:nvPr/>
              </p:nvSpPr>
              <p:spPr>
                <a:xfrm>
                  <a:off x="2627632" y="3389182"/>
                  <a:ext cx="1543666" cy="259305"/>
                </a:xfrm>
                <a:prstGeom prst="roundRect">
                  <a:avLst/>
                </a:prstGeom>
                <a:solidFill>
                  <a:srgbClr val="3366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9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3 200 </a:t>
                  </a:r>
                  <a:r>
                    <a:rPr lang="ru-RU" sz="900" b="0" i="0" dirty="0">
                      <a:solidFill>
                        <a:srgbClr val="FFFFFF"/>
                      </a:solidFill>
                      <a:effectLst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₽ в месяц</a:t>
                  </a:r>
                  <a:endParaRPr lang="ru-RU" sz="9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82" name="Прямоугольник: скругленные углы 281">
                  <a:extLst>
                    <a:ext uri="{FF2B5EF4-FFF2-40B4-BE49-F238E27FC236}">
                      <a16:creationId xmlns:a16="http://schemas.microsoft.com/office/drawing/2014/main" id="{31528F69-233F-8D00-E21F-3825E1DA767E}"/>
                    </a:ext>
                  </a:extLst>
                </p:cNvPr>
                <p:cNvSpPr/>
                <p:nvPr/>
              </p:nvSpPr>
              <p:spPr>
                <a:xfrm>
                  <a:off x="2634568" y="3751675"/>
                  <a:ext cx="1543666" cy="443906"/>
                </a:xfrm>
                <a:prstGeom prst="roundRect">
                  <a:avLst/>
                </a:prstGeom>
                <a:solidFill>
                  <a:srgbClr val="3366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ru-RU" sz="9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30 720 </a:t>
                  </a:r>
                  <a:r>
                    <a:rPr lang="ru-RU" sz="900" i="0" dirty="0">
                      <a:solidFill>
                        <a:srgbClr val="FFFFFF"/>
                      </a:solidFill>
                      <a:effectLst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₽ в год</a:t>
                  </a:r>
                  <a:endParaRPr lang="ru-RU" sz="900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ru-RU" sz="900" b="1" dirty="0">
                      <a:solidFill>
                        <a:srgbClr val="FFB800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Экономите 7 680 </a:t>
                  </a:r>
                  <a:r>
                    <a:rPr lang="ru-RU" sz="900" b="1" i="0" dirty="0">
                      <a:solidFill>
                        <a:srgbClr val="FFB800"/>
                      </a:solidFill>
                      <a:effectLst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₽</a:t>
                  </a:r>
                  <a:endParaRPr lang="ru-RU" sz="900" dirty="0">
                    <a:solidFill>
                      <a:srgbClr val="FFB8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43320F05-FC00-E424-09DB-A4B18551D036}"/>
                </a:ext>
              </a:extLst>
            </p:cNvPr>
            <p:cNvGrpSpPr/>
            <p:nvPr/>
          </p:nvGrpSpPr>
          <p:grpSpPr>
            <a:xfrm>
              <a:off x="6875390" y="837063"/>
              <a:ext cx="2030726" cy="3389194"/>
              <a:chOff x="6875390" y="837063"/>
              <a:chExt cx="2030726" cy="3389194"/>
            </a:xfrm>
          </p:grpSpPr>
          <p:sp>
            <p:nvSpPr>
              <p:cNvPr id="286" name="Прямоугольник: скругленные углы 285">
                <a:extLst>
                  <a:ext uri="{FF2B5EF4-FFF2-40B4-BE49-F238E27FC236}">
                    <a16:creationId xmlns:a16="http://schemas.microsoft.com/office/drawing/2014/main" id="{5FAA84CD-19BD-609A-34B3-751D47C49069}"/>
                  </a:ext>
                </a:extLst>
              </p:cNvPr>
              <p:cNvSpPr/>
              <p:nvPr/>
            </p:nvSpPr>
            <p:spPr>
              <a:xfrm>
                <a:off x="6875390" y="837063"/>
                <a:ext cx="2030726" cy="3389194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BFEDB93-0066-624E-67C3-849A407790C3}"/>
                  </a:ext>
                </a:extLst>
              </p:cNvPr>
              <p:cNvSpPr txBox="1"/>
              <p:nvPr/>
            </p:nvSpPr>
            <p:spPr>
              <a:xfrm>
                <a:off x="7002929" y="928433"/>
                <a:ext cx="177564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b="1" dirty="0">
                    <a:solidFill>
                      <a:schemeClr val="tx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Премиум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Google Shape;287;p41">
                <a:extLst>
                  <a:ext uri="{FF2B5EF4-FFF2-40B4-BE49-F238E27FC236}">
                    <a16:creationId xmlns:a16="http://schemas.microsoft.com/office/drawing/2014/main" id="{05B4D72F-42CA-B2BE-5A78-E6932692BD3A}"/>
                  </a:ext>
                </a:extLst>
              </p:cNvPr>
              <p:cNvSpPr txBox="1"/>
              <p:nvPr/>
            </p:nvSpPr>
            <p:spPr>
              <a:xfrm>
                <a:off x="6943922" y="1542036"/>
                <a:ext cx="1893661" cy="9828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8925" tIns="29450" rIns="58925" bIns="29450" anchor="ctr" anchorCtr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ru-RU" sz="1000" dirty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Поддержка до 5 доменов</a:t>
                </a:r>
                <a:endParaRPr lang="ru-RU" sz="1000" b="1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hlinkClick r:id="rId4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endParaRPr lang="ru-RU" sz="10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hlinkClick r:id="rId4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ru-RU" sz="1000" b="1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hlinkClick r:id="rId4"/>
                  </a:rPr>
                  <a:t>Ускорение просмотра</a:t>
                </a:r>
                <a:br>
                  <a:rPr lang="ru-RU" sz="100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</a:br>
                <a:endParaRPr lang="ru-RU" sz="100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ru-RU" sz="1000" dirty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Приоритетная поддержка</a:t>
                </a:r>
                <a:endParaRPr lang="ru-RU" sz="1000" b="1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4" name="Google Shape;287;p41">
                <a:extLst>
                  <a:ext uri="{FF2B5EF4-FFF2-40B4-BE49-F238E27FC236}">
                    <a16:creationId xmlns:a16="http://schemas.microsoft.com/office/drawing/2014/main" id="{FB043257-2026-89D2-6243-FB03B221BE5F}"/>
                  </a:ext>
                </a:extLst>
              </p:cNvPr>
              <p:cNvSpPr txBox="1"/>
              <p:nvPr/>
            </p:nvSpPr>
            <p:spPr>
              <a:xfrm>
                <a:off x="6973011" y="1292794"/>
                <a:ext cx="1835484" cy="2133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8925" tIns="29450" rIns="58925" bIns="29450" anchor="ctr" anchorCtr="0">
                <a:spAutoFit/>
              </a:bodyPr>
              <a:lstStyle/>
              <a:p>
                <a:pPr marL="3810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000" b="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Конфигуратор +</a:t>
                </a:r>
                <a:endParaRPr lang="ru-RU" sz="1050" b="1" dirty="0">
                  <a:solidFill>
                    <a:srgbClr val="FFB8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083DF6FD-EDE5-6298-AE5E-EB2D227C64D3}"/>
                  </a:ext>
                </a:extLst>
              </p:cNvPr>
              <p:cNvGrpSpPr/>
              <p:nvPr/>
            </p:nvGrpSpPr>
            <p:grpSpPr>
              <a:xfrm>
                <a:off x="6973011" y="3250228"/>
                <a:ext cx="1835484" cy="806399"/>
                <a:chOff x="2627632" y="3630292"/>
                <a:chExt cx="1550602" cy="806399"/>
              </a:xfrm>
            </p:grpSpPr>
            <p:sp>
              <p:nvSpPr>
                <p:cNvPr id="39" name="Прямоугольник: скругленные углы 38">
                  <a:extLst>
                    <a:ext uri="{FF2B5EF4-FFF2-40B4-BE49-F238E27FC236}">
                      <a16:creationId xmlns:a16="http://schemas.microsoft.com/office/drawing/2014/main" id="{A37C4D8C-3AEB-EBFF-B572-F66B49762231}"/>
                    </a:ext>
                  </a:extLst>
                </p:cNvPr>
                <p:cNvSpPr/>
                <p:nvPr/>
              </p:nvSpPr>
              <p:spPr>
                <a:xfrm>
                  <a:off x="2627632" y="3630292"/>
                  <a:ext cx="1543666" cy="259305"/>
                </a:xfrm>
                <a:prstGeom prst="roundRect">
                  <a:avLst/>
                </a:prstGeom>
                <a:solidFill>
                  <a:srgbClr val="3366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9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5 000 </a:t>
                  </a:r>
                  <a:r>
                    <a:rPr lang="ru-RU" sz="900" b="0" i="0" dirty="0">
                      <a:solidFill>
                        <a:srgbClr val="FFFFFF"/>
                      </a:solidFill>
                      <a:effectLst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₽ в месяц</a:t>
                  </a:r>
                  <a:endParaRPr lang="ru-RU" sz="9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0" name="Прямоугольник: скругленные углы 39">
                  <a:extLst>
                    <a:ext uri="{FF2B5EF4-FFF2-40B4-BE49-F238E27FC236}">
                      <a16:creationId xmlns:a16="http://schemas.microsoft.com/office/drawing/2014/main" id="{98742B49-D5E4-AC3A-FE38-32D5F723A53E}"/>
                    </a:ext>
                  </a:extLst>
                </p:cNvPr>
                <p:cNvSpPr/>
                <p:nvPr/>
              </p:nvSpPr>
              <p:spPr>
                <a:xfrm>
                  <a:off x="2634568" y="3992785"/>
                  <a:ext cx="1543666" cy="443906"/>
                </a:xfrm>
                <a:prstGeom prst="roundRect">
                  <a:avLst/>
                </a:prstGeom>
                <a:solidFill>
                  <a:srgbClr val="3366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US" sz="9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48</a:t>
                  </a:r>
                  <a:r>
                    <a:rPr lang="ru-RU" sz="9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9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00</a:t>
                  </a:r>
                  <a:r>
                    <a:rPr lang="ru-RU" sz="9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0 </a:t>
                  </a:r>
                  <a:r>
                    <a:rPr lang="ru-RU" sz="900" i="0" dirty="0">
                      <a:solidFill>
                        <a:srgbClr val="FFFFFF"/>
                      </a:solidFill>
                      <a:effectLst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₽ в год</a:t>
                  </a:r>
                  <a:endParaRPr lang="ru-RU" sz="900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ru-RU" sz="900" b="1" dirty="0">
                      <a:solidFill>
                        <a:srgbClr val="FFB800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Экономите </a:t>
                  </a:r>
                  <a:r>
                    <a:rPr lang="en-US" sz="900" b="1" dirty="0">
                      <a:solidFill>
                        <a:srgbClr val="FFB800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12</a:t>
                  </a:r>
                  <a:r>
                    <a:rPr lang="ru-RU" sz="900" b="1" dirty="0">
                      <a:solidFill>
                        <a:srgbClr val="FFB800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900" b="1" dirty="0">
                      <a:solidFill>
                        <a:srgbClr val="FFB800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00</a:t>
                  </a:r>
                  <a:r>
                    <a:rPr lang="ru-RU" sz="900" b="1" dirty="0">
                      <a:solidFill>
                        <a:srgbClr val="FFB800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0 </a:t>
                  </a:r>
                  <a:r>
                    <a:rPr lang="ru-RU" sz="900" b="1" i="0" dirty="0">
                      <a:solidFill>
                        <a:srgbClr val="FFB800"/>
                      </a:solidFill>
                      <a:effectLst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₽</a:t>
                  </a:r>
                  <a:endParaRPr lang="ru-RU" sz="900" dirty="0">
                    <a:solidFill>
                      <a:srgbClr val="FFB8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6A3A1601-946D-9A28-106C-37C5A1BE1772}"/>
                </a:ext>
              </a:extLst>
            </p:cNvPr>
            <p:cNvGrpSpPr/>
            <p:nvPr/>
          </p:nvGrpSpPr>
          <p:grpSpPr>
            <a:xfrm>
              <a:off x="296897" y="837063"/>
              <a:ext cx="2030726" cy="3389194"/>
              <a:chOff x="296897" y="837063"/>
              <a:chExt cx="2030726" cy="3389194"/>
            </a:xfrm>
          </p:grpSpPr>
          <p:sp>
            <p:nvSpPr>
              <p:cNvPr id="11" name="Прямоугольник: скругленные углы 10">
                <a:extLst>
                  <a:ext uri="{FF2B5EF4-FFF2-40B4-BE49-F238E27FC236}">
                    <a16:creationId xmlns:a16="http://schemas.microsoft.com/office/drawing/2014/main" id="{8AE2536E-490B-2B41-EFA6-D594063E35BF}"/>
                  </a:ext>
                </a:extLst>
              </p:cNvPr>
              <p:cNvSpPr/>
              <p:nvPr/>
            </p:nvSpPr>
            <p:spPr>
              <a:xfrm>
                <a:off x="296897" y="837063"/>
                <a:ext cx="2030726" cy="3389194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5E001F-A7AF-1331-AA8A-1659EE50C3F7}"/>
                  </a:ext>
                </a:extLst>
              </p:cNvPr>
              <p:cNvSpPr txBox="1"/>
              <p:nvPr/>
            </p:nvSpPr>
            <p:spPr>
              <a:xfrm>
                <a:off x="563466" y="921319"/>
                <a:ext cx="149758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b="1" i="0" strike="noStrike" cap="none" dirty="0">
                    <a:solidFill>
                      <a:schemeClr val="tx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Хранилище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Google Shape;287;p41">
                <a:extLst>
                  <a:ext uri="{FF2B5EF4-FFF2-40B4-BE49-F238E27FC236}">
                    <a16:creationId xmlns:a16="http://schemas.microsoft.com/office/drawing/2014/main" id="{95F2CEB3-D14A-3BA3-615C-BA70540C4777}"/>
                  </a:ext>
                </a:extLst>
              </p:cNvPr>
              <p:cNvSpPr txBox="1"/>
              <p:nvPr/>
            </p:nvSpPr>
            <p:spPr>
              <a:xfrm>
                <a:off x="361323" y="1538444"/>
                <a:ext cx="1893661" cy="1290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8925" tIns="29450" rIns="58925" bIns="29450" anchor="ctr" anchorCtr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ru-RU" sz="1000" dirty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Х</a:t>
                </a:r>
                <a:r>
                  <a:rPr lang="ru-RU" sz="1000" b="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ранение 3D моделей</a:t>
                </a:r>
                <a:br>
                  <a:rPr lang="ru-RU" sz="1000" b="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</a:br>
                <a:r>
                  <a:rPr lang="ru-RU" sz="1000" b="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и просмотр по ссылке</a:t>
                </a:r>
                <a:endParaRPr lang="ru-RU" sz="10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algn="l"/>
                <a:endParaRPr lang="en-US" sz="100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ru-RU" sz="100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Безлимитное число проектов</a:t>
                </a: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endParaRPr lang="ru-RU" sz="100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ru-RU" sz="100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Максимальный размер модели: 50 Мб</a:t>
                </a:r>
              </a:p>
            </p:txBody>
          </p:sp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2002DA63-38EE-A29F-F950-B7BBA60FBE45}"/>
                  </a:ext>
                </a:extLst>
              </p:cNvPr>
              <p:cNvGrpSpPr/>
              <p:nvPr/>
            </p:nvGrpSpPr>
            <p:grpSpPr>
              <a:xfrm>
                <a:off x="394517" y="3248946"/>
                <a:ext cx="1835485" cy="806399"/>
                <a:chOff x="2627631" y="3389182"/>
                <a:chExt cx="1550603" cy="806399"/>
              </a:xfrm>
            </p:grpSpPr>
            <p:sp>
              <p:nvSpPr>
                <p:cNvPr id="17" name="Прямоугольник: скругленные углы 16">
                  <a:extLst>
                    <a:ext uri="{FF2B5EF4-FFF2-40B4-BE49-F238E27FC236}">
                      <a16:creationId xmlns:a16="http://schemas.microsoft.com/office/drawing/2014/main" id="{36ED277F-65C4-0AA8-8109-8B3B5A6FE824}"/>
                    </a:ext>
                  </a:extLst>
                </p:cNvPr>
                <p:cNvSpPr/>
                <p:nvPr/>
              </p:nvSpPr>
              <p:spPr>
                <a:xfrm>
                  <a:off x="2627631" y="3389182"/>
                  <a:ext cx="1543666" cy="259305"/>
                </a:xfrm>
                <a:prstGeom prst="roundRect">
                  <a:avLst/>
                </a:prstGeom>
                <a:solidFill>
                  <a:srgbClr val="3366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9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550 </a:t>
                  </a:r>
                  <a:r>
                    <a:rPr lang="ru-RU" sz="900" b="0" i="0" dirty="0">
                      <a:solidFill>
                        <a:srgbClr val="FFFFFF"/>
                      </a:solidFill>
                      <a:effectLst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₽ в месяц</a:t>
                  </a:r>
                  <a:endParaRPr lang="ru-RU" sz="9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8" name="Прямоугольник: скругленные углы 17">
                  <a:extLst>
                    <a:ext uri="{FF2B5EF4-FFF2-40B4-BE49-F238E27FC236}">
                      <a16:creationId xmlns:a16="http://schemas.microsoft.com/office/drawing/2014/main" id="{CB732064-1945-63A5-147D-29599C146261}"/>
                    </a:ext>
                  </a:extLst>
                </p:cNvPr>
                <p:cNvSpPr/>
                <p:nvPr/>
              </p:nvSpPr>
              <p:spPr>
                <a:xfrm>
                  <a:off x="2634568" y="3751675"/>
                  <a:ext cx="1543666" cy="443906"/>
                </a:xfrm>
                <a:prstGeom prst="roundRect">
                  <a:avLst/>
                </a:prstGeom>
                <a:solidFill>
                  <a:srgbClr val="3366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ru-RU" sz="9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5 280 </a:t>
                  </a:r>
                  <a:r>
                    <a:rPr lang="ru-RU" sz="900" i="0" dirty="0">
                      <a:solidFill>
                        <a:srgbClr val="FFFFFF"/>
                      </a:solidFill>
                      <a:effectLst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₽ в год</a:t>
                  </a:r>
                  <a:endParaRPr lang="ru-RU" sz="900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ru-RU" sz="900" b="1" dirty="0">
                      <a:solidFill>
                        <a:srgbClr val="FFB800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Экономите 1 320 </a:t>
                  </a:r>
                  <a:r>
                    <a:rPr lang="ru-RU" sz="900" b="1" i="0" dirty="0">
                      <a:solidFill>
                        <a:srgbClr val="FFB800"/>
                      </a:solidFill>
                      <a:effectLst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₽</a:t>
                  </a:r>
                  <a:endParaRPr lang="ru-RU" sz="900" dirty="0">
                    <a:solidFill>
                      <a:srgbClr val="FFB8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E77D60BA-0B5E-97D8-DEB6-0499F7272AD9}"/>
                </a:ext>
              </a:extLst>
            </p:cNvPr>
            <p:cNvGrpSpPr/>
            <p:nvPr/>
          </p:nvGrpSpPr>
          <p:grpSpPr>
            <a:xfrm>
              <a:off x="2492464" y="837063"/>
              <a:ext cx="2030726" cy="3389194"/>
              <a:chOff x="2492464" y="837063"/>
              <a:chExt cx="2030726" cy="3389194"/>
            </a:xfrm>
          </p:grpSpPr>
          <p:sp>
            <p:nvSpPr>
              <p:cNvPr id="6" name="Прямоугольник: скругленные углы 5">
                <a:extLst>
                  <a:ext uri="{FF2B5EF4-FFF2-40B4-BE49-F238E27FC236}">
                    <a16:creationId xmlns:a16="http://schemas.microsoft.com/office/drawing/2014/main" id="{E3F072DD-82FD-93C3-10F2-5F1872E994D2}"/>
                  </a:ext>
                </a:extLst>
              </p:cNvPr>
              <p:cNvSpPr/>
              <p:nvPr/>
            </p:nvSpPr>
            <p:spPr>
              <a:xfrm>
                <a:off x="2492464" y="837063"/>
                <a:ext cx="2030726" cy="3389194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EBBC744-8D64-45EE-18D5-1040C944B5AF}"/>
                  </a:ext>
                </a:extLst>
              </p:cNvPr>
              <p:cNvSpPr txBox="1"/>
              <p:nvPr/>
            </p:nvSpPr>
            <p:spPr>
              <a:xfrm>
                <a:off x="2754929" y="928433"/>
                <a:ext cx="149758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b="1" i="0" strike="noStrike" cap="none" dirty="0">
                    <a:solidFill>
                      <a:schemeClr val="tx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Базовый</a:t>
                </a:r>
                <a:endParaRPr lang="ru-RU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Google Shape;287;p41">
                <a:extLst>
                  <a:ext uri="{FF2B5EF4-FFF2-40B4-BE49-F238E27FC236}">
                    <a16:creationId xmlns:a16="http://schemas.microsoft.com/office/drawing/2014/main" id="{73DFEA86-5E2A-0059-D6EC-677D225FDA51}"/>
                  </a:ext>
                </a:extLst>
              </p:cNvPr>
              <p:cNvSpPr txBox="1"/>
              <p:nvPr/>
            </p:nvSpPr>
            <p:spPr>
              <a:xfrm>
                <a:off x="2560996" y="1542036"/>
                <a:ext cx="1893661" cy="9828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8925" tIns="29450" rIns="58925" bIns="29450" anchor="ctr" anchorCtr="0">
                <a:spAutoFit/>
              </a:bodyPr>
              <a:lstStyle/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ru-RU" sz="100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Встраивание</a:t>
                </a:r>
                <a:br>
                  <a:rPr lang="ru-RU" sz="100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</a:br>
                <a:r>
                  <a:rPr lang="ru-RU" sz="100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3D моделей в сайты</a:t>
                </a: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endParaRPr lang="ru-RU" sz="1000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ru-RU" sz="1000" dirty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Поддержка до 2 доменов</a:t>
                </a:r>
                <a:endParaRPr lang="ru-RU" sz="100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endParaRPr lang="ru-RU" sz="100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ru-RU" sz="100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Примерка в реальности</a:t>
                </a:r>
              </a:p>
            </p:txBody>
          </p:sp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EDFDD4ED-03A6-0F53-5C54-091648E8CF88}"/>
                  </a:ext>
                </a:extLst>
              </p:cNvPr>
              <p:cNvGrpSpPr/>
              <p:nvPr/>
            </p:nvGrpSpPr>
            <p:grpSpPr>
              <a:xfrm>
                <a:off x="2585980" y="3248946"/>
                <a:ext cx="1835484" cy="806399"/>
                <a:chOff x="2627632" y="3389182"/>
                <a:chExt cx="1550602" cy="806399"/>
              </a:xfrm>
            </p:grpSpPr>
            <p:sp>
              <p:nvSpPr>
                <p:cNvPr id="5" name="Прямоугольник: скругленные углы 4">
                  <a:extLst>
                    <a:ext uri="{FF2B5EF4-FFF2-40B4-BE49-F238E27FC236}">
                      <a16:creationId xmlns:a16="http://schemas.microsoft.com/office/drawing/2014/main" id="{0B6BD122-B225-9D1D-A539-537895C5358A}"/>
                    </a:ext>
                  </a:extLst>
                </p:cNvPr>
                <p:cNvSpPr/>
                <p:nvPr/>
              </p:nvSpPr>
              <p:spPr>
                <a:xfrm>
                  <a:off x="2627632" y="3389182"/>
                  <a:ext cx="1543666" cy="259305"/>
                </a:xfrm>
                <a:prstGeom prst="roundRect">
                  <a:avLst/>
                </a:prstGeom>
                <a:solidFill>
                  <a:srgbClr val="3366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9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1000 </a:t>
                  </a:r>
                  <a:r>
                    <a:rPr lang="ru-RU" sz="900" b="0" i="0" dirty="0">
                      <a:solidFill>
                        <a:srgbClr val="FFFFFF"/>
                      </a:solidFill>
                      <a:effectLst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₽ в месяц</a:t>
                  </a:r>
                  <a:endParaRPr lang="ru-RU" sz="9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9" name="Прямоугольник: скругленные углы 8">
                  <a:extLst>
                    <a:ext uri="{FF2B5EF4-FFF2-40B4-BE49-F238E27FC236}">
                      <a16:creationId xmlns:a16="http://schemas.microsoft.com/office/drawing/2014/main" id="{B12FBD94-A6AE-565E-A2D1-369EE99D6390}"/>
                    </a:ext>
                  </a:extLst>
                </p:cNvPr>
                <p:cNvSpPr/>
                <p:nvPr/>
              </p:nvSpPr>
              <p:spPr>
                <a:xfrm>
                  <a:off x="2634568" y="3751675"/>
                  <a:ext cx="1543666" cy="443906"/>
                </a:xfrm>
                <a:prstGeom prst="roundRect">
                  <a:avLst/>
                </a:prstGeom>
                <a:solidFill>
                  <a:srgbClr val="3366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ru-RU" sz="9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9 600 </a:t>
                  </a:r>
                  <a:r>
                    <a:rPr lang="ru-RU" sz="900" i="0" dirty="0">
                      <a:solidFill>
                        <a:srgbClr val="FFFFFF"/>
                      </a:solidFill>
                      <a:effectLst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₽ в год</a:t>
                  </a:r>
                  <a:endParaRPr lang="ru-RU" sz="900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ru-RU" sz="900" b="1" dirty="0">
                      <a:solidFill>
                        <a:srgbClr val="FFB800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Экономите 2 400 </a:t>
                  </a:r>
                  <a:r>
                    <a:rPr lang="ru-RU" sz="900" b="1" i="0" dirty="0">
                      <a:solidFill>
                        <a:srgbClr val="FFB800"/>
                      </a:solidFill>
                      <a:effectLst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₽</a:t>
                  </a:r>
                  <a:endParaRPr lang="ru-RU" sz="900" dirty="0">
                    <a:solidFill>
                      <a:srgbClr val="FFB8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" name="Google Shape;287;p41">
                <a:extLst>
                  <a:ext uri="{FF2B5EF4-FFF2-40B4-BE49-F238E27FC236}">
                    <a16:creationId xmlns:a16="http://schemas.microsoft.com/office/drawing/2014/main" id="{80FC4CE8-623C-075E-4FD0-BC68B171BA83}"/>
                  </a:ext>
                </a:extLst>
              </p:cNvPr>
              <p:cNvSpPr txBox="1"/>
              <p:nvPr/>
            </p:nvSpPr>
            <p:spPr>
              <a:xfrm>
                <a:off x="2585980" y="1295894"/>
                <a:ext cx="1835484" cy="2133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8925" tIns="29450" rIns="58925" bIns="29450" anchor="ctr" anchorCtr="0">
                <a:spAutoFit/>
              </a:bodyPr>
              <a:lstStyle/>
              <a:p>
                <a:pPr marL="3810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000" b="0" i="0" dirty="0">
                    <a:solidFill>
                      <a:schemeClr val="tx1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Хранилище +</a:t>
                </a:r>
                <a:endParaRPr lang="ru-RU" sz="1050" b="1" dirty="0">
                  <a:solidFill>
                    <a:srgbClr val="FFB8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27" name="Google Shape;287;p41">
            <a:extLst>
              <a:ext uri="{FF2B5EF4-FFF2-40B4-BE49-F238E27FC236}">
                <a16:creationId xmlns:a16="http://schemas.microsoft.com/office/drawing/2014/main" id="{27BD183C-7B46-07ED-4210-CDF874B6430D}"/>
              </a:ext>
            </a:extLst>
          </p:cNvPr>
          <p:cNvSpPr txBox="1"/>
          <p:nvPr/>
        </p:nvSpPr>
        <p:spPr>
          <a:xfrm>
            <a:off x="263107" y="4564424"/>
            <a:ext cx="8609219" cy="474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spAutoFit/>
          </a:bodyPr>
          <a:lstStyle/>
          <a:p>
            <a:pPr marL="3810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Дополнительный домен — 250 ₽ в месяц. Увеличить максимальный размер моделей на 50 Мб — 500 ₽ в месяц.</a:t>
            </a:r>
            <a:br>
              <a:rPr lang="ru-RU" sz="9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9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После завершения пробного периода все ваши проекты сохранятся, а вы будете переведены на бесплатный тариф, где будут действовать следующие ограничения: не более 5 проектов, до 1 минуты просмотра, логотип сервиса.</a:t>
            </a:r>
          </a:p>
        </p:txBody>
      </p:sp>
    </p:spTree>
    <p:extLst>
      <p:ext uri="{BB962C8B-B14F-4D97-AF65-F5344CB8AC3E}">
        <p14:creationId xmlns:p14="http://schemas.microsoft.com/office/powerpoint/2010/main" val="4237656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1"/>
          <p:cNvSpPr txBox="1"/>
          <p:nvPr/>
        </p:nvSpPr>
        <p:spPr>
          <a:xfrm>
            <a:off x="0" y="331527"/>
            <a:ext cx="9144000" cy="49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Оценка объема продаж до конца 2025 года</a:t>
            </a:r>
            <a:endParaRPr lang="ru-RU" sz="2800" b="0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2A9ED0DC-5DD7-3B39-20B7-6843CE72DA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703538"/>
              </p:ext>
            </p:extLst>
          </p:nvPr>
        </p:nvGraphicFramePr>
        <p:xfrm>
          <a:off x="523165" y="1405947"/>
          <a:ext cx="8097669" cy="318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664">
                  <a:extLst>
                    <a:ext uri="{9D8B030D-6E8A-4147-A177-3AD203B41FA5}">
                      <a16:colId xmlns:a16="http://schemas.microsoft.com/office/drawing/2014/main" val="2048954197"/>
                    </a:ext>
                  </a:extLst>
                </a:gridCol>
                <a:gridCol w="1214651">
                  <a:extLst>
                    <a:ext uri="{9D8B030D-6E8A-4147-A177-3AD203B41FA5}">
                      <a16:colId xmlns:a16="http://schemas.microsoft.com/office/drawing/2014/main" val="433291138"/>
                    </a:ext>
                  </a:extLst>
                </a:gridCol>
                <a:gridCol w="1123666">
                  <a:extLst>
                    <a:ext uri="{9D8B030D-6E8A-4147-A177-3AD203B41FA5}">
                      <a16:colId xmlns:a16="http://schemas.microsoft.com/office/drawing/2014/main" val="2839631069"/>
                    </a:ext>
                  </a:extLst>
                </a:gridCol>
                <a:gridCol w="1082722">
                  <a:extLst>
                    <a:ext uri="{9D8B030D-6E8A-4147-A177-3AD203B41FA5}">
                      <a16:colId xmlns:a16="http://schemas.microsoft.com/office/drawing/2014/main" val="3375556375"/>
                    </a:ext>
                  </a:extLst>
                </a:gridCol>
                <a:gridCol w="1109966">
                  <a:extLst>
                    <a:ext uri="{9D8B030D-6E8A-4147-A177-3AD203B41FA5}">
                      <a16:colId xmlns:a16="http://schemas.microsoft.com/office/drawing/2014/main" val="2984857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Показатель</a:t>
                      </a:r>
                    </a:p>
                  </a:txBody>
                  <a:tcPr anchor="ctr"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Настоящее время</a:t>
                      </a:r>
                    </a:p>
                  </a:txBody>
                  <a:tcPr anchor="ctr"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Конец 2023 года</a:t>
                      </a:r>
                    </a:p>
                  </a:txBody>
                  <a:tcPr anchor="ctr"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Конец 2024 года</a:t>
                      </a:r>
                    </a:p>
                  </a:txBody>
                  <a:tcPr anchor="ctr"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Конец 2025 года</a:t>
                      </a:r>
                    </a:p>
                  </a:txBody>
                  <a:tcPr anchor="ctr"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9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Число клиентов тарифа «Базовый»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99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223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Число клиентов тарифа «Конфигуратор»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98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185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Планируемое число новых клиентов в месяц по тарифу «Базовый»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9914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Планируемое число новых клиентов в месяц по тарифу «Конфигуратор»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862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Выручка от новых клиентов в год,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190 000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47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1 920 000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88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18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Итоговая выручка (при условии того, что только половина клиентов продлит тариф)</a:t>
                      </a:r>
                      <a:br>
                        <a:rPr lang="ru-RU" sz="12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</a:br>
                      <a:r>
                        <a:rPr lang="ru-RU" sz="12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 год,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2 140 000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3 930 000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6524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242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9E67BBE4-0DEC-7F34-C64C-B1B6D9DD3025}"/>
              </a:ext>
            </a:extLst>
          </p:cNvPr>
          <p:cNvGrpSpPr/>
          <p:nvPr/>
        </p:nvGrpSpPr>
        <p:grpSpPr>
          <a:xfrm>
            <a:off x="1042199" y="1240538"/>
            <a:ext cx="7059601" cy="1394808"/>
            <a:chOff x="942806" y="1587542"/>
            <a:chExt cx="7059601" cy="1394808"/>
          </a:xfrm>
        </p:grpSpPr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168282AB-4895-8F07-DCC0-2E38D465825D}"/>
                </a:ext>
              </a:extLst>
            </p:cNvPr>
            <p:cNvGrpSpPr/>
            <p:nvPr/>
          </p:nvGrpSpPr>
          <p:grpSpPr>
            <a:xfrm>
              <a:off x="942806" y="1587543"/>
              <a:ext cx="3181878" cy="1394807"/>
              <a:chOff x="244111" y="396479"/>
              <a:chExt cx="3181878" cy="1394807"/>
            </a:xfrm>
          </p:grpSpPr>
          <p:sp>
            <p:nvSpPr>
              <p:cNvPr id="3" name="Google Shape;441;p54">
                <a:extLst>
                  <a:ext uri="{FF2B5EF4-FFF2-40B4-BE49-F238E27FC236}">
                    <a16:creationId xmlns:a16="http://schemas.microsoft.com/office/drawing/2014/main" id="{F418A8EA-9279-4667-B7DE-AF58423440FD}"/>
                  </a:ext>
                </a:extLst>
              </p:cNvPr>
              <p:cNvSpPr/>
              <p:nvPr/>
            </p:nvSpPr>
            <p:spPr>
              <a:xfrm>
                <a:off x="244111" y="396479"/>
                <a:ext cx="1422988" cy="1394807"/>
              </a:xfrm>
              <a:prstGeom prst="ellipse">
                <a:avLst/>
              </a:prstGeom>
              <a:blipFill rotWithShape="1">
                <a:blip r:embed="rId3">
                  <a:alphaModFix/>
                </a:blip>
                <a:stretch>
                  <a:fillRect/>
                </a:stretch>
              </a:blipFill>
              <a:ln w="952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660400" dist="139700" dir="36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58925" tIns="29450" rIns="58925" bIns="2945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Gill Sans"/>
                  <a:buNone/>
                </a:pPr>
                <a:endParaRPr sz="2800" b="0" i="0" u="none" strike="noStrike" cap="none" dirty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FBE79B8F-F261-D9A4-1DC5-3824FBC7B1B0}"/>
                  </a:ext>
                </a:extLst>
              </p:cNvPr>
              <p:cNvGrpSpPr/>
              <p:nvPr/>
            </p:nvGrpSpPr>
            <p:grpSpPr>
              <a:xfrm>
                <a:off x="1667099" y="436681"/>
                <a:ext cx="1758890" cy="1314401"/>
                <a:chOff x="1776790" y="423771"/>
                <a:chExt cx="1758890" cy="1314401"/>
              </a:xfrm>
            </p:grpSpPr>
            <p:sp>
              <p:nvSpPr>
                <p:cNvPr id="4" name="Google Shape;442;p54">
                  <a:extLst>
                    <a:ext uri="{FF2B5EF4-FFF2-40B4-BE49-F238E27FC236}">
                      <a16:creationId xmlns:a16="http://schemas.microsoft.com/office/drawing/2014/main" id="{C5D5DBD1-C10A-6F71-498E-CE908151B77D}"/>
                    </a:ext>
                  </a:extLst>
                </p:cNvPr>
                <p:cNvSpPr txBox="1"/>
                <p:nvPr/>
              </p:nvSpPr>
              <p:spPr>
                <a:xfrm>
                  <a:off x="1776790" y="423771"/>
                  <a:ext cx="1758890" cy="2441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800"/>
                    <a:buFont typeface="Oswald"/>
                    <a:buNone/>
                  </a:pPr>
                  <a:r>
                    <a:rPr lang="ru" sz="1200" i="0" u="none" strike="noStrike" cap="none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Алексей Ткаченко</a:t>
                  </a:r>
                  <a:endParaRPr sz="500" i="0" u="none" strike="noStrike" cap="none" dirty="0">
                    <a:solidFill>
                      <a:schemeClr val="dk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 Light"/>
                  </a:endParaRPr>
                </a:p>
              </p:txBody>
            </p:sp>
            <p:sp>
              <p:nvSpPr>
                <p:cNvPr id="5" name="Google Shape;443;p54">
                  <a:extLst>
                    <a:ext uri="{FF2B5EF4-FFF2-40B4-BE49-F238E27FC236}">
                      <a16:creationId xmlns:a16="http://schemas.microsoft.com/office/drawing/2014/main" id="{B6F4E63D-DD03-0599-505C-395B1B1B7F38}"/>
                    </a:ext>
                  </a:extLst>
                </p:cNvPr>
                <p:cNvSpPr txBox="1"/>
                <p:nvPr/>
              </p:nvSpPr>
              <p:spPr>
                <a:xfrm>
                  <a:off x="1944772" y="720473"/>
                  <a:ext cx="1422926" cy="4288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336699"/>
                    </a:buClr>
                    <a:buSzPts val="1300"/>
                    <a:buFont typeface="Open Sans"/>
                    <a:buNone/>
                  </a:pPr>
                  <a:r>
                    <a:rPr lang="ru-RU" sz="1200" b="1" dirty="0">
                      <a:solidFill>
                        <a:schemeClr val="tx1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Основатель</a:t>
                  </a:r>
                  <a:br>
                    <a:rPr lang="ru-RU" sz="1200" b="1" dirty="0">
                      <a:solidFill>
                        <a:schemeClr val="tx1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</a:br>
                  <a:r>
                    <a:rPr lang="ru-RU" sz="1200" b="1" dirty="0">
                      <a:solidFill>
                        <a:schemeClr val="tx1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и разработчик</a:t>
                  </a:r>
                  <a:endParaRPr sz="900" b="0" i="0" u="none" strike="noStrike" cap="none" dirty="0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" name="Google Shape;447;p54">
                  <a:extLst>
                    <a:ext uri="{FF2B5EF4-FFF2-40B4-BE49-F238E27FC236}">
                      <a16:creationId xmlns:a16="http://schemas.microsoft.com/office/drawing/2014/main" id="{51ACE7D7-DFA2-477F-AE0F-6BAEF66A39C6}"/>
                    </a:ext>
                  </a:extLst>
                </p:cNvPr>
                <p:cNvSpPr txBox="1"/>
                <p:nvPr/>
              </p:nvSpPr>
              <p:spPr>
                <a:xfrm>
                  <a:off x="1776790" y="1242042"/>
                  <a:ext cx="1758890" cy="2210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336699"/>
                    </a:buClr>
                    <a:buSzPts val="1000"/>
                    <a:buFont typeface="Open Sans"/>
                    <a:buNone/>
                  </a:pPr>
                  <a:r>
                    <a:rPr lang="ru" sz="1050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Более </a:t>
                  </a:r>
                  <a:r>
                    <a:rPr lang="ru" sz="1050" i="0" u="none" strike="noStrike" cap="none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15 лет опыта</a:t>
                  </a:r>
                  <a:endParaRPr lang="ru-RU" sz="1050" i="0" u="none" strike="noStrike" cap="none" dirty="0">
                    <a:solidFill>
                      <a:schemeClr val="dk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 Light"/>
                  </a:endParaRPr>
                </a:p>
              </p:txBody>
            </p:sp>
            <p:sp>
              <p:nvSpPr>
                <p:cNvPr id="22" name="Google Shape;447;p54">
                  <a:extLst>
                    <a:ext uri="{FF2B5EF4-FFF2-40B4-BE49-F238E27FC236}">
                      <a16:creationId xmlns:a16="http://schemas.microsoft.com/office/drawing/2014/main" id="{B404B546-74F1-9A2D-C9F4-C7A1191FFD6E}"/>
                    </a:ext>
                  </a:extLst>
                </p:cNvPr>
                <p:cNvSpPr txBox="1"/>
                <p:nvPr/>
              </p:nvSpPr>
              <p:spPr>
                <a:xfrm>
                  <a:off x="1776790" y="1517114"/>
                  <a:ext cx="1758890" cy="2210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336699"/>
                    </a:buClr>
                    <a:buSzPts val="1000"/>
                    <a:buFont typeface="Open Sans"/>
                    <a:buNone/>
                  </a:pPr>
                  <a:r>
                    <a:rPr lang="ru" sz="1050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+7 (981) 709-12-37</a:t>
                  </a:r>
                </a:p>
              </p:txBody>
            </p:sp>
          </p:grp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DC03F7F0-EFB8-2346-DE4D-322EC36A1C16}"/>
                </a:ext>
              </a:extLst>
            </p:cNvPr>
            <p:cNvGrpSpPr/>
            <p:nvPr/>
          </p:nvGrpSpPr>
          <p:grpSpPr>
            <a:xfrm>
              <a:off x="4820529" y="1587542"/>
              <a:ext cx="3181878" cy="1394807"/>
              <a:chOff x="244111" y="396479"/>
              <a:chExt cx="3181878" cy="1394807"/>
            </a:xfrm>
          </p:grpSpPr>
          <p:sp>
            <p:nvSpPr>
              <p:cNvPr id="26" name="Google Shape;441;p54">
                <a:extLst>
                  <a:ext uri="{FF2B5EF4-FFF2-40B4-BE49-F238E27FC236}">
                    <a16:creationId xmlns:a16="http://schemas.microsoft.com/office/drawing/2014/main" id="{651988AD-60A7-1AC5-8EE6-8960740D8FC6}"/>
                  </a:ext>
                </a:extLst>
              </p:cNvPr>
              <p:cNvSpPr/>
              <p:nvPr/>
            </p:nvSpPr>
            <p:spPr>
              <a:xfrm>
                <a:off x="244111" y="396479"/>
                <a:ext cx="1422988" cy="1394807"/>
              </a:xfrm>
              <a:prstGeom prst="ellipse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660400" dist="139700" dir="36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58925" tIns="29450" rIns="58925" bIns="2945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Gill Sans"/>
                  <a:buNone/>
                </a:pPr>
                <a:endParaRPr sz="2800" b="0" i="0" u="none" strike="noStrike" cap="none" dirty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grpSp>
            <p:nvGrpSpPr>
              <p:cNvPr id="27" name="Группа 26">
                <a:extLst>
                  <a:ext uri="{FF2B5EF4-FFF2-40B4-BE49-F238E27FC236}">
                    <a16:creationId xmlns:a16="http://schemas.microsoft.com/office/drawing/2014/main" id="{81392084-3FD2-17E3-A50B-DCFE08983E2F}"/>
                  </a:ext>
                </a:extLst>
              </p:cNvPr>
              <p:cNvGrpSpPr/>
              <p:nvPr/>
            </p:nvGrpSpPr>
            <p:grpSpPr>
              <a:xfrm>
                <a:off x="1667099" y="436681"/>
                <a:ext cx="1758890" cy="1314401"/>
                <a:chOff x="1776790" y="423771"/>
                <a:chExt cx="1758890" cy="1314401"/>
              </a:xfrm>
            </p:grpSpPr>
            <p:sp>
              <p:nvSpPr>
                <p:cNvPr id="28" name="Google Shape;442;p54">
                  <a:extLst>
                    <a:ext uri="{FF2B5EF4-FFF2-40B4-BE49-F238E27FC236}">
                      <a16:creationId xmlns:a16="http://schemas.microsoft.com/office/drawing/2014/main" id="{DFDB68B4-D0F1-2D24-9B33-721F8D587283}"/>
                    </a:ext>
                  </a:extLst>
                </p:cNvPr>
                <p:cNvSpPr txBox="1"/>
                <p:nvPr/>
              </p:nvSpPr>
              <p:spPr>
                <a:xfrm>
                  <a:off x="1776790" y="423771"/>
                  <a:ext cx="1758890" cy="2441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800"/>
                    <a:buFont typeface="Oswald"/>
                    <a:buNone/>
                  </a:pPr>
                  <a:r>
                    <a:rPr lang="ru-RU" sz="1200" i="0" u="none" strike="noStrike" cap="none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Алексей Груздев</a:t>
                  </a:r>
                </a:p>
              </p:txBody>
            </p:sp>
            <p:sp>
              <p:nvSpPr>
                <p:cNvPr id="29" name="Google Shape;443;p54">
                  <a:extLst>
                    <a:ext uri="{FF2B5EF4-FFF2-40B4-BE49-F238E27FC236}">
                      <a16:creationId xmlns:a16="http://schemas.microsoft.com/office/drawing/2014/main" id="{27433DEC-765F-D3F1-EDC4-0C3317ACE7A9}"/>
                    </a:ext>
                  </a:extLst>
                </p:cNvPr>
                <p:cNvSpPr txBox="1"/>
                <p:nvPr/>
              </p:nvSpPr>
              <p:spPr>
                <a:xfrm>
                  <a:off x="1944710" y="721926"/>
                  <a:ext cx="1422926" cy="2441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336699"/>
                    </a:buClr>
                    <a:buSzPts val="1300"/>
                    <a:buFont typeface="Open Sans"/>
                    <a:buNone/>
                  </a:pPr>
                  <a:r>
                    <a:rPr lang="en-US" sz="1200" b="1" dirty="0">
                      <a:solidFill>
                        <a:schemeClr val="tx1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3D </a:t>
                  </a:r>
                  <a:r>
                    <a:rPr lang="ru-RU" sz="1200" b="1" dirty="0">
                      <a:solidFill>
                        <a:schemeClr val="tx1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дизайнер</a:t>
                  </a:r>
                </a:p>
              </p:txBody>
            </p:sp>
            <p:sp>
              <p:nvSpPr>
                <p:cNvPr id="30" name="Google Shape;447;p54">
                  <a:extLst>
                    <a:ext uri="{FF2B5EF4-FFF2-40B4-BE49-F238E27FC236}">
                      <a16:creationId xmlns:a16="http://schemas.microsoft.com/office/drawing/2014/main" id="{F3172290-2172-9F60-15CD-BB76E9195EE1}"/>
                    </a:ext>
                  </a:extLst>
                </p:cNvPr>
                <p:cNvSpPr txBox="1"/>
                <p:nvPr/>
              </p:nvSpPr>
              <p:spPr>
                <a:xfrm>
                  <a:off x="1776790" y="1242042"/>
                  <a:ext cx="1758890" cy="2210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336699"/>
                    </a:buClr>
                    <a:buSzPts val="1000"/>
                    <a:buFont typeface="Open Sans"/>
                    <a:buNone/>
                  </a:pPr>
                  <a:r>
                    <a:rPr lang="ru" sz="1050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Более </a:t>
                  </a:r>
                  <a:r>
                    <a:rPr lang="ru" sz="1050" i="0" u="none" strike="noStrike" cap="none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5 лет опыта</a:t>
                  </a:r>
                  <a:endParaRPr lang="ru-RU" sz="1050" i="0" u="none" strike="noStrike" cap="none" dirty="0">
                    <a:solidFill>
                      <a:schemeClr val="dk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 Light"/>
                  </a:endParaRPr>
                </a:p>
              </p:txBody>
            </p:sp>
            <p:sp>
              <p:nvSpPr>
                <p:cNvPr id="31" name="Google Shape;447;p54">
                  <a:extLst>
                    <a:ext uri="{FF2B5EF4-FFF2-40B4-BE49-F238E27FC236}">
                      <a16:creationId xmlns:a16="http://schemas.microsoft.com/office/drawing/2014/main" id="{B3B3D91A-4F64-E9EF-166D-9F8D43B49000}"/>
                    </a:ext>
                  </a:extLst>
                </p:cNvPr>
                <p:cNvSpPr txBox="1"/>
                <p:nvPr/>
              </p:nvSpPr>
              <p:spPr>
                <a:xfrm>
                  <a:off x="1776790" y="1517114"/>
                  <a:ext cx="1758890" cy="2210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336699"/>
                    </a:buClr>
                    <a:buSzPts val="1000"/>
                    <a:buFont typeface="Open Sans"/>
                    <a:buNone/>
                  </a:pPr>
                  <a:r>
                    <a:rPr lang="ru" sz="1050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+7 (920) 619-26-84</a:t>
                  </a:r>
                </a:p>
              </p:txBody>
            </p:sp>
          </p:grpSp>
        </p:grp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95CB3732-2C58-1E92-EFB2-05C4FF7C195B}"/>
              </a:ext>
            </a:extLst>
          </p:cNvPr>
          <p:cNvGrpSpPr/>
          <p:nvPr/>
        </p:nvGrpSpPr>
        <p:grpSpPr>
          <a:xfrm>
            <a:off x="1042199" y="3209475"/>
            <a:ext cx="7059601" cy="1394808"/>
            <a:chOff x="942806" y="1587542"/>
            <a:chExt cx="7059601" cy="1394808"/>
          </a:xfrm>
        </p:grpSpPr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5AEA322C-37F0-1C50-184E-5309A520C571}"/>
                </a:ext>
              </a:extLst>
            </p:cNvPr>
            <p:cNvGrpSpPr/>
            <p:nvPr/>
          </p:nvGrpSpPr>
          <p:grpSpPr>
            <a:xfrm>
              <a:off x="942806" y="1587543"/>
              <a:ext cx="3181878" cy="1394807"/>
              <a:chOff x="244111" y="396479"/>
              <a:chExt cx="3181878" cy="1394807"/>
            </a:xfrm>
          </p:grpSpPr>
          <p:sp>
            <p:nvSpPr>
              <p:cNvPr id="42" name="Google Shape;441;p54">
                <a:extLst>
                  <a:ext uri="{FF2B5EF4-FFF2-40B4-BE49-F238E27FC236}">
                    <a16:creationId xmlns:a16="http://schemas.microsoft.com/office/drawing/2014/main" id="{F4288050-25C8-0970-4AB3-D1596F198466}"/>
                  </a:ext>
                </a:extLst>
              </p:cNvPr>
              <p:cNvSpPr/>
              <p:nvPr/>
            </p:nvSpPr>
            <p:spPr>
              <a:xfrm>
                <a:off x="244111" y="396479"/>
                <a:ext cx="1422988" cy="1394807"/>
              </a:xfrm>
              <a:prstGeom prst="ellipse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952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660400" dist="139700" dir="36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58925" tIns="29450" rIns="58925" bIns="2945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Gill Sans"/>
                  <a:buNone/>
                </a:pPr>
                <a:endParaRPr sz="2800" b="0" i="0" u="none" strike="noStrike" cap="none" dirty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grpSp>
            <p:nvGrpSpPr>
              <p:cNvPr id="43" name="Группа 42">
                <a:extLst>
                  <a:ext uri="{FF2B5EF4-FFF2-40B4-BE49-F238E27FC236}">
                    <a16:creationId xmlns:a16="http://schemas.microsoft.com/office/drawing/2014/main" id="{E4748A17-6AA4-193A-3214-309183A67E91}"/>
                  </a:ext>
                </a:extLst>
              </p:cNvPr>
              <p:cNvGrpSpPr/>
              <p:nvPr/>
            </p:nvGrpSpPr>
            <p:grpSpPr>
              <a:xfrm>
                <a:off x="1667099" y="436681"/>
                <a:ext cx="1758890" cy="1314401"/>
                <a:chOff x="1776790" y="423771"/>
                <a:chExt cx="1758890" cy="1314401"/>
              </a:xfrm>
            </p:grpSpPr>
            <p:sp>
              <p:nvSpPr>
                <p:cNvPr id="44" name="Google Shape;442;p54">
                  <a:extLst>
                    <a:ext uri="{FF2B5EF4-FFF2-40B4-BE49-F238E27FC236}">
                      <a16:creationId xmlns:a16="http://schemas.microsoft.com/office/drawing/2014/main" id="{23BC26B1-33F4-CA67-DFEB-A69AAADF3D42}"/>
                    </a:ext>
                  </a:extLst>
                </p:cNvPr>
                <p:cNvSpPr txBox="1"/>
                <p:nvPr/>
              </p:nvSpPr>
              <p:spPr>
                <a:xfrm>
                  <a:off x="1776790" y="423771"/>
                  <a:ext cx="1758890" cy="2441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800"/>
                    <a:buFont typeface="Oswald"/>
                    <a:buNone/>
                  </a:pPr>
                  <a:r>
                    <a:rPr lang="ru" sz="1200" i="0" u="none" strike="noStrike" cap="none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Татьяна Ткаченко</a:t>
                  </a:r>
                  <a:endParaRPr sz="500" i="0" u="none" strike="noStrike" cap="none" dirty="0">
                    <a:solidFill>
                      <a:schemeClr val="dk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 Light"/>
                  </a:endParaRPr>
                </a:p>
              </p:txBody>
            </p:sp>
            <p:sp>
              <p:nvSpPr>
                <p:cNvPr id="45" name="Google Shape;443;p54">
                  <a:extLst>
                    <a:ext uri="{FF2B5EF4-FFF2-40B4-BE49-F238E27FC236}">
                      <a16:creationId xmlns:a16="http://schemas.microsoft.com/office/drawing/2014/main" id="{477557E2-4EAA-82FC-5F87-92E314AF4757}"/>
                    </a:ext>
                  </a:extLst>
                </p:cNvPr>
                <p:cNvSpPr txBox="1"/>
                <p:nvPr/>
              </p:nvSpPr>
              <p:spPr>
                <a:xfrm>
                  <a:off x="1944772" y="721926"/>
                  <a:ext cx="1422926" cy="2441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336699"/>
                    </a:buClr>
                    <a:buSzPts val="1300"/>
                    <a:buFont typeface="Open Sans"/>
                    <a:buNone/>
                  </a:pPr>
                  <a:r>
                    <a:rPr lang="ru-RU" sz="1200" b="1" dirty="0">
                      <a:solidFill>
                        <a:schemeClr val="tx1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Маркетолог</a:t>
                  </a:r>
                  <a:endParaRPr lang="ru-RU" sz="900" b="0" i="0" u="none" strike="noStrike" cap="none" dirty="0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" name="Google Shape;447;p54">
                  <a:extLst>
                    <a:ext uri="{FF2B5EF4-FFF2-40B4-BE49-F238E27FC236}">
                      <a16:creationId xmlns:a16="http://schemas.microsoft.com/office/drawing/2014/main" id="{3E6203F8-B77D-6D67-295D-24C69F089275}"/>
                    </a:ext>
                  </a:extLst>
                </p:cNvPr>
                <p:cNvSpPr txBox="1"/>
                <p:nvPr/>
              </p:nvSpPr>
              <p:spPr>
                <a:xfrm>
                  <a:off x="1776790" y="1242042"/>
                  <a:ext cx="1758890" cy="2210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336699"/>
                    </a:buClr>
                    <a:buSzPts val="1000"/>
                    <a:buFont typeface="Open Sans"/>
                    <a:buNone/>
                  </a:pPr>
                  <a:r>
                    <a:rPr lang="ru" sz="1050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Более </a:t>
                  </a:r>
                  <a:r>
                    <a:rPr lang="ru" sz="1050" i="0" u="none" strike="noStrike" cap="none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5 лет опыта</a:t>
                  </a:r>
                  <a:endParaRPr lang="ru-RU" sz="1050" i="0" u="none" strike="noStrike" cap="none" dirty="0">
                    <a:solidFill>
                      <a:schemeClr val="dk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 Light"/>
                  </a:endParaRPr>
                </a:p>
              </p:txBody>
            </p:sp>
            <p:sp>
              <p:nvSpPr>
                <p:cNvPr id="47" name="Google Shape;447;p54">
                  <a:extLst>
                    <a:ext uri="{FF2B5EF4-FFF2-40B4-BE49-F238E27FC236}">
                      <a16:creationId xmlns:a16="http://schemas.microsoft.com/office/drawing/2014/main" id="{303FF5C5-4C1A-11AB-42E5-56EBCBC337CD}"/>
                    </a:ext>
                  </a:extLst>
                </p:cNvPr>
                <p:cNvSpPr txBox="1"/>
                <p:nvPr/>
              </p:nvSpPr>
              <p:spPr>
                <a:xfrm>
                  <a:off x="1776790" y="1517114"/>
                  <a:ext cx="1758890" cy="2210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336699"/>
                    </a:buClr>
                    <a:buSzPts val="1000"/>
                    <a:buFont typeface="Open Sans"/>
                    <a:buNone/>
                  </a:pPr>
                  <a:r>
                    <a:rPr lang="ru" sz="1050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+7 (911) 915-84-94</a:t>
                  </a:r>
                </a:p>
              </p:txBody>
            </p:sp>
          </p:grpSp>
        </p:grp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84065B04-4F1C-0FA3-7D46-F829833380DC}"/>
                </a:ext>
              </a:extLst>
            </p:cNvPr>
            <p:cNvGrpSpPr/>
            <p:nvPr/>
          </p:nvGrpSpPr>
          <p:grpSpPr>
            <a:xfrm>
              <a:off x="4820529" y="1587542"/>
              <a:ext cx="3181878" cy="1394807"/>
              <a:chOff x="244111" y="396479"/>
              <a:chExt cx="3181878" cy="1394807"/>
            </a:xfrm>
          </p:grpSpPr>
          <p:sp>
            <p:nvSpPr>
              <p:cNvPr id="36" name="Google Shape;441;p54">
                <a:extLst>
                  <a:ext uri="{FF2B5EF4-FFF2-40B4-BE49-F238E27FC236}">
                    <a16:creationId xmlns:a16="http://schemas.microsoft.com/office/drawing/2014/main" id="{A5E14A21-2C60-2389-5608-5F358D3139E6}"/>
                  </a:ext>
                </a:extLst>
              </p:cNvPr>
              <p:cNvSpPr/>
              <p:nvPr/>
            </p:nvSpPr>
            <p:spPr>
              <a:xfrm>
                <a:off x="244111" y="396479"/>
                <a:ext cx="1422988" cy="1394807"/>
              </a:xfrm>
              <a:prstGeom prst="ellipse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952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660400" dist="139700" dir="36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58925" tIns="29450" rIns="58925" bIns="2945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Gill Sans"/>
                  <a:buNone/>
                </a:pPr>
                <a:endParaRPr sz="2800" b="0" i="0" u="none" strike="noStrike" cap="none" dirty="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grpSp>
            <p:nvGrpSpPr>
              <p:cNvPr id="37" name="Группа 36">
                <a:extLst>
                  <a:ext uri="{FF2B5EF4-FFF2-40B4-BE49-F238E27FC236}">
                    <a16:creationId xmlns:a16="http://schemas.microsoft.com/office/drawing/2014/main" id="{E2D27D15-2615-9066-CA91-26D33DD91F28}"/>
                  </a:ext>
                </a:extLst>
              </p:cNvPr>
              <p:cNvGrpSpPr/>
              <p:nvPr/>
            </p:nvGrpSpPr>
            <p:grpSpPr>
              <a:xfrm>
                <a:off x="1667099" y="436681"/>
                <a:ext cx="1758890" cy="1314401"/>
                <a:chOff x="1776790" y="423771"/>
                <a:chExt cx="1758890" cy="1314401"/>
              </a:xfrm>
            </p:grpSpPr>
            <p:sp>
              <p:nvSpPr>
                <p:cNvPr id="38" name="Google Shape;442;p54">
                  <a:extLst>
                    <a:ext uri="{FF2B5EF4-FFF2-40B4-BE49-F238E27FC236}">
                      <a16:creationId xmlns:a16="http://schemas.microsoft.com/office/drawing/2014/main" id="{1618A091-2AED-D404-E177-DD46C5862FFD}"/>
                    </a:ext>
                  </a:extLst>
                </p:cNvPr>
                <p:cNvSpPr txBox="1"/>
                <p:nvPr/>
              </p:nvSpPr>
              <p:spPr>
                <a:xfrm>
                  <a:off x="1776790" y="423771"/>
                  <a:ext cx="1758890" cy="39802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800"/>
                    <a:buFont typeface="Oswald"/>
                    <a:buNone/>
                  </a:pPr>
                  <a:r>
                    <a:rPr lang="ru-RU" sz="1100" i="0" u="none" strike="noStrike" cap="none" dirty="0" err="1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Мырзаалы</a:t>
                  </a:r>
                  <a:r>
                    <a:rPr lang="ru-RU" sz="1100" i="0" u="none" strike="noStrike" cap="none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 </a:t>
                  </a:r>
                  <a:r>
                    <a:rPr lang="ru-RU" sz="1100" i="0" u="none" strike="noStrike" cap="none" dirty="0" err="1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Тербишалиев</a:t>
                  </a:r>
                  <a:endParaRPr lang="ru-RU" sz="1100" i="0" u="none" strike="noStrike" cap="none" dirty="0">
                    <a:solidFill>
                      <a:schemeClr val="dk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 Light"/>
                  </a:endParaRPr>
                </a:p>
              </p:txBody>
            </p:sp>
            <p:sp>
              <p:nvSpPr>
                <p:cNvPr id="39" name="Google Shape;443;p54">
                  <a:extLst>
                    <a:ext uri="{FF2B5EF4-FFF2-40B4-BE49-F238E27FC236}">
                      <a16:creationId xmlns:a16="http://schemas.microsoft.com/office/drawing/2014/main" id="{544BF75C-A319-E382-EE50-D843747D3E19}"/>
                    </a:ext>
                  </a:extLst>
                </p:cNvPr>
                <p:cNvSpPr txBox="1"/>
                <p:nvPr/>
              </p:nvSpPr>
              <p:spPr>
                <a:xfrm>
                  <a:off x="1944772" y="875814"/>
                  <a:ext cx="1422926" cy="2441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336699"/>
                    </a:buClr>
                    <a:buSzPts val="1300"/>
                    <a:buFont typeface="Open Sans"/>
                    <a:buNone/>
                  </a:pPr>
                  <a:r>
                    <a:rPr lang="ru-RU" sz="1200" b="1" dirty="0">
                      <a:solidFill>
                        <a:schemeClr val="tx1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Продажи</a:t>
                  </a:r>
                  <a:endParaRPr sz="900" b="0" i="0" u="none" strike="noStrike" cap="none" dirty="0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" name="Google Shape;447;p54">
                  <a:extLst>
                    <a:ext uri="{FF2B5EF4-FFF2-40B4-BE49-F238E27FC236}">
                      <a16:creationId xmlns:a16="http://schemas.microsoft.com/office/drawing/2014/main" id="{9B933CC6-1F8C-E4C2-8021-550F55AAFE9B}"/>
                    </a:ext>
                  </a:extLst>
                </p:cNvPr>
                <p:cNvSpPr txBox="1"/>
                <p:nvPr/>
              </p:nvSpPr>
              <p:spPr>
                <a:xfrm>
                  <a:off x="1776790" y="1242042"/>
                  <a:ext cx="1758890" cy="2210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336699"/>
                    </a:buClr>
                    <a:buSzPts val="1000"/>
                    <a:buFont typeface="Open Sans"/>
                    <a:buNone/>
                  </a:pPr>
                  <a:r>
                    <a:rPr lang="ru" sz="1050" i="0" u="none" strike="noStrike" cap="none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1 год опыта</a:t>
                  </a:r>
                  <a:endParaRPr lang="ru-RU" sz="1050" i="0" u="none" strike="noStrike" cap="none" dirty="0">
                    <a:solidFill>
                      <a:schemeClr val="dk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 Light"/>
                  </a:endParaRPr>
                </a:p>
              </p:txBody>
            </p:sp>
            <p:sp>
              <p:nvSpPr>
                <p:cNvPr id="41" name="Google Shape;447;p54">
                  <a:extLst>
                    <a:ext uri="{FF2B5EF4-FFF2-40B4-BE49-F238E27FC236}">
                      <a16:creationId xmlns:a16="http://schemas.microsoft.com/office/drawing/2014/main" id="{7A4EF9CB-E369-EC09-B98E-BEF9D43F19CF}"/>
                    </a:ext>
                  </a:extLst>
                </p:cNvPr>
                <p:cNvSpPr txBox="1"/>
                <p:nvPr/>
              </p:nvSpPr>
              <p:spPr>
                <a:xfrm>
                  <a:off x="1776790" y="1517114"/>
                  <a:ext cx="1758890" cy="2210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336699"/>
                    </a:buClr>
                    <a:buSzPts val="1000"/>
                    <a:buFont typeface="Open Sans"/>
                    <a:buNone/>
                  </a:pPr>
                  <a:r>
                    <a:rPr lang="ru" sz="1050" dirty="0">
                      <a:solidFill>
                        <a:schemeClr val="dk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 Light"/>
                    </a:rPr>
                    <a:t>+7 (994) 405-38-39</a:t>
                  </a:r>
                </a:p>
              </p:txBody>
            </p:sp>
          </p:grpSp>
        </p:grpSp>
      </p:grpSp>
      <p:sp>
        <p:nvSpPr>
          <p:cNvPr id="2" name="Google Shape;130;p29">
            <a:extLst>
              <a:ext uri="{FF2B5EF4-FFF2-40B4-BE49-F238E27FC236}">
                <a16:creationId xmlns:a16="http://schemas.microsoft.com/office/drawing/2014/main" id="{1FFE5854-7142-EE1A-A9AA-A343ADDCFDB8}"/>
              </a:ext>
            </a:extLst>
          </p:cNvPr>
          <p:cNvSpPr txBox="1"/>
          <p:nvPr/>
        </p:nvSpPr>
        <p:spPr>
          <a:xfrm>
            <a:off x="-1" y="298484"/>
            <a:ext cx="91440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Наша команда</a:t>
            </a:r>
          </a:p>
        </p:txBody>
      </p:sp>
    </p:spTree>
    <p:extLst>
      <p:ext uri="{BB962C8B-B14F-4D97-AF65-F5344CB8AC3E}">
        <p14:creationId xmlns:p14="http://schemas.microsoft.com/office/powerpoint/2010/main" val="2843404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56"/>
          <p:cNvGrpSpPr/>
          <p:nvPr/>
        </p:nvGrpSpPr>
        <p:grpSpPr>
          <a:xfrm>
            <a:off x="1817012" y="1307071"/>
            <a:ext cx="5509975" cy="3009820"/>
            <a:chOff x="3081004" y="3265473"/>
            <a:chExt cx="6589303" cy="3617572"/>
          </a:xfrm>
        </p:grpSpPr>
        <p:pic>
          <p:nvPicPr>
            <p:cNvPr id="465" name="Google Shape;465;p5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81004" y="3265473"/>
              <a:ext cx="3617572" cy="361757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66" name="Google Shape;466;p56"/>
            <p:cNvGrpSpPr/>
            <p:nvPr/>
          </p:nvGrpSpPr>
          <p:grpSpPr>
            <a:xfrm>
              <a:off x="6668323" y="3963081"/>
              <a:ext cx="2529532" cy="1568257"/>
              <a:chOff x="3237227" y="3809623"/>
              <a:chExt cx="2345292" cy="1366446"/>
            </a:xfrm>
          </p:grpSpPr>
          <p:grpSp>
            <p:nvGrpSpPr>
              <p:cNvPr id="467" name="Google Shape;467;p56"/>
              <p:cNvGrpSpPr/>
              <p:nvPr/>
            </p:nvGrpSpPr>
            <p:grpSpPr>
              <a:xfrm>
                <a:off x="3237227" y="3809623"/>
                <a:ext cx="2345292" cy="314653"/>
                <a:chOff x="4734652" y="3817636"/>
                <a:chExt cx="2682978" cy="359958"/>
              </a:xfrm>
            </p:grpSpPr>
            <p:pic>
              <p:nvPicPr>
                <p:cNvPr id="468" name="Google Shape;468;p5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4734652" y="3817636"/>
                  <a:ext cx="467944" cy="35995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69" name="Google Shape;469;p56"/>
                <p:cNvSpPr txBox="1"/>
                <p:nvPr/>
              </p:nvSpPr>
              <p:spPr>
                <a:xfrm>
                  <a:off x="5458030" y="3835468"/>
                  <a:ext cx="1959600" cy="3110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00"/>
                    <a:buFont typeface="Arial"/>
                    <a:buNone/>
                  </a:pPr>
                  <a:r>
                    <a:rPr lang="ru" sz="1300" b="0" i="0" u="none" strike="noStrike" cap="none" dirty="0">
                      <a:solidFill>
                        <a:srgbClr val="336699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"/>
                      <a:hlinkClick r:id="rId5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info@site3d.site</a:t>
                  </a:r>
                  <a:endParaRPr sz="1300" b="0" i="0" u="none" strike="noStrike" cap="none" dirty="0">
                    <a:solidFill>
                      <a:srgbClr val="336699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/>
                  </a:endParaRPr>
                </a:p>
              </p:txBody>
            </p:sp>
          </p:grpSp>
          <p:grpSp>
            <p:nvGrpSpPr>
              <p:cNvPr id="470" name="Google Shape;470;p56"/>
              <p:cNvGrpSpPr/>
              <p:nvPr/>
            </p:nvGrpSpPr>
            <p:grpSpPr>
              <a:xfrm>
                <a:off x="3269178" y="4298050"/>
                <a:ext cx="2312088" cy="360767"/>
                <a:chOff x="4764252" y="4457400"/>
                <a:chExt cx="2644993" cy="412712"/>
              </a:xfrm>
            </p:grpSpPr>
            <p:pic>
              <p:nvPicPr>
                <p:cNvPr id="471" name="Google Shape;471;p56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4764252" y="4457400"/>
                  <a:ext cx="412711" cy="41271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72" name="Google Shape;472;p56"/>
                <p:cNvSpPr txBox="1"/>
                <p:nvPr/>
              </p:nvSpPr>
              <p:spPr>
                <a:xfrm>
                  <a:off x="5449644" y="4508206"/>
                  <a:ext cx="1959601" cy="311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00"/>
                    <a:buFont typeface="Arial"/>
                    <a:buNone/>
                  </a:pPr>
                  <a:r>
                    <a:rPr lang="ru" sz="1300" b="0" i="0" u="none" strike="noStrike" cap="none" dirty="0">
                      <a:solidFill>
                        <a:srgbClr val="336699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Arial"/>
                      <a:hlinkClick r:id="rId7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+7 981 709-12-37</a:t>
                  </a:r>
                  <a:endParaRPr sz="1200" b="0" i="0" u="none" strike="noStrike" cap="none" dirty="0">
                    <a:solidFill>
                      <a:srgbClr val="336699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endParaRPr>
                </a:p>
              </p:txBody>
            </p:sp>
          </p:grpSp>
          <p:grpSp>
            <p:nvGrpSpPr>
              <p:cNvPr id="473" name="Google Shape;473;p56"/>
              <p:cNvGrpSpPr/>
              <p:nvPr/>
            </p:nvGrpSpPr>
            <p:grpSpPr>
              <a:xfrm>
                <a:off x="3244967" y="4815300"/>
                <a:ext cx="2111558" cy="360769"/>
                <a:chOff x="4743504" y="5098862"/>
                <a:chExt cx="2415589" cy="412715"/>
              </a:xfrm>
            </p:grpSpPr>
            <p:pic>
              <p:nvPicPr>
                <p:cNvPr id="474" name="Google Shape;474;p56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4743504" y="5098862"/>
                  <a:ext cx="450233" cy="4127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75" name="Google Shape;475;p56"/>
                <p:cNvSpPr txBox="1"/>
                <p:nvPr/>
              </p:nvSpPr>
              <p:spPr>
                <a:xfrm>
                  <a:off x="5456593" y="5149670"/>
                  <a:ext cx="1702500" cy="311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8925" tIns="29450" rIns="58925" bIns="2945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00"/>
                    <a:buFont typeface="Arial"/>
                    <a:buNone/>
                  </a:pPr>
                  <a:r>
                    <a:rPr lang="ru" sz="1300" b="0" i="0" u="none" strike="noStrike" cap="none" dirty="0">
                      <a:solidFill>
                        <a:srgbClr val="336699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sym typeface="Open Sans"/>
                      <a:hlinkClick r:id="rId9"/>
                    </a:rPr>
                    <a:t>@site3d_site</a:t>
                  </a:r>
                  <a:endParaRPr sz="3100" b="1" i="0" u="none" strike="noStrike" cap="none" dirty="0">
                    <a:solidFill>
                      <a:srgbClr val="336699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/>
                  </a:endParaRPr>
                </a:p>
              </p:txBody>
            </p:sp>
          </p:grpSp>
        </p:grpSp>
        <p:pic>
          <p:nvPicPr>
            <p:cNvPr id="476" name="Google Shape;476;p56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646418" y="5665133"/>
              <a:ext cx="533107" cy="5273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56"/>
            <p:cNvSpPr txBox="1"/>
            <p:nvPr/>
          </p:nvSpPr>
          <p:spPr>
            <a:xfrm>
              <a:off x="7348975" y="5761902"/>
              <a:ext cx="2321332" cy="3119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925" tIns="29450" rIns="58925" bIns="294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 dirty="0">
                  <a:solidFill>
                    <a:srgbClr val="33669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/>
                  <a:hlinkClick r:id="rId11"/>
                </a:rPr>
                <a:t>configurator.site3d.site</a:t>
              </a:r>
              <a:endParaRPr lang="en-US" sz="3100" b="1" i="0" u="none" strike="noStrike" cap="none" dirty="0">
                <a:solidFill>
                  <a:srgbClr val="3366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endParaRPr>
            </a:p>
          </p:txBody>
        </p:sp>
      </p:grpSp>
      <p:sp>
        <p:nvSpPr>
          <p:cNvPr id="478" name="Google Shape;478;p56"/>
          <p:cNvSpPr txBox="1"/>
          <p:nvPr/>
        </p:nvSpPr>
        <p:spPr>
          <a:xfrm>
            <a:off x="1098645" y="290220"/>
            <a:ext cx="6946710" cy="49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Контакты</a:t>
            </a:r>
            <a:endParaRPr lang="en-US" sz="2800" b="0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6"/>
          <p:cNvSpPr txBox="1"/>
          <p:nvPr/>
        </p:nvSpPr>
        <p:spPr>
          <a:xfrm>
            <a:off x="1098645" y="2326569"/>
            <a:ext cx="6946710" cy="49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Дополнительные слайды</a:t>
            </a:r>
          </a:p>
        </p:txBody>
      </p:sp>
    </p:spTree>
    <p:extLst>
      <p:ext uri="{BB962C8B-B14F-4D97-AF65-F5344CB8AC3E}">
        <p14:creationId xmlns:p14="http://schemas.microsoft.com/office/powerpoint/2010/main" val="1032441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/>
          <p:nvPr/>
        </p:nvSpPr>
        <p:spPr>
          <a:xfrm>
            <a:off x="0" y="503201"/>
            <a:ext cx="91440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Пример усиления вовлеченности</a:t>
            </a:r>
          </a:p>
        </p:txBody>
      </p:sp>
      <p:sp>
        <p:nvSpPr>
          <p:cNvPr id="182" name="Google Shape;182;p33"/>
          <p:cNvSpPr txBox="1"/>
          <p:nvPr/>
        </p:nvSpPr>
        <p:spPr>
          <a:xfrm>
            <a:off x="403005" y="1685640"/>
            <a:ext cx="3345579" cy="221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Компания MG Motors в 2020 году зафиксировала </a:t>
            </a:r>
            <a:r>
              <a:rPr lang="ru-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рост уровня вовлеченности в 8 раз</a:t>
            </a:r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 </a:t>
            </a: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по сравнению с обычным контентом после объединения с </a:t>
            </a:r>
            <a:r>
              <a:rPr lang="ru-RU" dirty="0" err="1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Poplar</a:t>
            </a: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 Studio, создавшей 3Д рекламу внедорожника.</a:t>
            </a:r>
          </a:p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sz="12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  <a:hlinkClick r:id="rId3"/>
              </a:rPr>
              <a:t>https://poplar.studio/blog/mg-motor-leads-3d-immersive-advertising-innovation-with-new-poplar-campaign</a:t>
            </a:r>
            <a:endParaRPr lang="ru-RU" sz="10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06009C-CF5F-88A0-6A8C-21E424EBF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6240" y="1685640"/>
            <a:ext cx="4804754" cy="270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0385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/>
          <p:nvPr/>
        </p:nvSpPr>
        <p:spPr>
          <a:xfrm>
            <a:off x="0" y="635129"/>
            <a:ext cx="91440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Пример увеличения вероятности покупки</a:t>
            </a:r>
          </a:p>
        </p:txBody>
      </p:sp>
      <p:sp>
        <p:nvSpPr>
          <p:cNvPr id="182" name="Google Shape;182;p33"/>
          <p:cNvSpPr txBox="1"/>
          <p:nvPr/>
        </p:nvSpPr>
        <p:spPr>
          <a:xfrm>
            <a:off x="403006" y="1685639"/>
            <a:ext cx="2940695" cy="227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Пользователи магазина брендовой одежды </a:t>
            </a:r>
            <a:r>
              <a:rPr lang="en-US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Rebecca Minkoff</a:t>
            </a: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 на 27% чаще совершают покупку, когда взаимодействую с 3Д моделью и </a:t>
            </a:r>
            <a:r>
              <a:rPr lang="ru-RU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на 65% чаще покупают</a:t>
            </a: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 при просмотре продукта</a:t>
            </a:r>
            <a:b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</a:b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в дополненной реальности.</a:t>
            </a:r>
          </a:p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2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  <a:hlinkClick r:id="rId3"/>
              </a:rPr>
              <a:t>https://www.shopify.com/ca/plus/customers/rebecca-minkoff</a:t>
            </a:r>
            <a:endParaRPr lang="en-US" sz="10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06009C-CF5F-88A0-6A8C-21E424EBFF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11940" y="1685639"/>
            <a:ext cx="5329054" cy="299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328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/>
          <p:nvPr/>
        </p:nvSpPr>
        <p:spPr>
          <a:xfrm>
            <a:off x="0" y="421313"/>
            <a:ext cx="91440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Пример сокращения возвратов</a:t>
            </a:r>
          </a:p>
        </p:txBody>
      </p:sp>
      <p:sp>
        <p:nvSpPr>
          <p:cNvPr id="182" name="Google Shape;182;p33"/>
          <p:cNvSpPr txBox="1"/>
          <p:nvPr/>
        </p:nvSpPr>
        <p:spPr>
          <a:xfrm>
            <a:off x="403005" y="1471824"/>
            <a:ext cx="5324505" cy="3198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Совершая покупки с мобильного устройства, покупатели переносок для собак компании </a:t>
            </a:r>
            <a:r>
              <a:rPr lang="en-US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Gunner </a:t>
            </a:r>
            <a:r>
              <a:rPr lang="ru-RU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смогли с помощью дополненной реальности посмотреть, как товар будет смотреться рядом со своим питомцем.</a:t>
            </a:r>
          </a:p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  <a:p>
            <a:pPr marL="38100">
              <a:buClr>
                <a:schemeClr val="dk1"/>
              </a:buClr>
              <a:buSzPts val="1100"/>
            </a:pPr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В результате:</a:t>
            </a:r>
          </a:p>
          <a:p>
            <a:pPr marL="38100">
              <a:buClr>
                <a:schemeClr val="dk1"/>
              </a:buClr>
              <a:buSzPts val="1100"/>
            </a:pPr>
            <a:endParaRPr lang="ru-RU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209550" indent="-1714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На 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3% </a:t>
            </a:r>
            <a:r>
              <a:rPr lang="ru-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увеличилось число пользователей, положивших товар в корзину</a:t>
            </a:r>
          </a:p>
          <a:p>
            <a:pPr marL="209550" indent="-1714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209550" indent="-1714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На 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40% </a:t>
            </a:r>
            <a:r>
              <a:rPr lang="ru-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увеличилась конверсия в покупку</a:t>
            </a:r>
          </a:p>
          <a:p>
            <a:pPr marL="209550" indent="-1714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209550" indent="-1714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На 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5% </a:t>
            </a:r>
            <a:r>
              <a:rPr lang="ru-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сократились случаи возврата товара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 </a:t>
            </a:r>
            <a:endParaRPr lang="ru-RU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38100">
              <a:buClr>
                <a:schemeClr val="dk1"/>
              </a:buClr>
              <a:buSzPts val="1100"/>
            </a:pPr>
            <a:endParaRPr lang="ru-RU" sz="12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  <a:hlinkClick r:id="rId3"/>
              </a:rPr>
              <a:t>https://www.shopify.com/plus/customers/gunner-kennels</a:t>
            </a:r>
            <a:endParaRPr lang="en-US" sz="10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Ligh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06009C-CF5F-88A0-6A8C-21E424EBFF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64240" y="1334993"/>
            <a:ext cx="2006220" cy="356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4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"/>
          <p:cNvSpPr txBox="1"/>
          <p:nvPr/>
        </p:nvSpPr>
        <p:spPr>
          <a:xfrm>
            <a:off x="315515" y="961690"/>
            <a:ext cx="8528234" cy="388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Предполагаем, что основной потребитель нашего продукта – МСП в сфере строительства.</a:t>
            </a:r>
            <a:b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Это подтверждается текущими клиентами и письмами поддержки.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 России на момент сентября 2023 года округленно 6,1 млн. субъектов малого и среднего предпринимательства (</a:t>
            </a:r>
            <a:r>
              <a:rPr lang="ru-RU" sz="1200" b="0" i="0" u="sng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https://rmsp.nalog.ru</a:t>
            </a: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). По данным за 2022 год среди юридических лиц 12,23% предприятий в сфере строительства (</a:t>
            </a:r>
            <a:r>
              <a:rPr lang="ru-RU" sz="1200" b="0" i="0" u="sng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https://mspmo.ru/vse-o-malom-biznese/malyj-biznes-v-cifrakh</a:t>
            </a: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). 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Предполагаем, что примерно такой же процент индивидуальных предпринимателей так же работают в сфере строительства. За общий процент предприятий, работающих в данной сфере, берем 10%.</a:t>
            </a:r>
            <a:b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Получаем 610 тыс. компаний. 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Предполагаем, что 30% компаний из сферы строительства совершенно не подходит наш продукт.</a:t>
            </a:r>
            <a:b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Получаем 427 тыс. предприятий. 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Наш максимальный тариф 30 тыс. в год. Получаем, что наш SAM может быть 12,81 млрд. руб. в год. 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Допустим, что 1% от посчитанного числа компаний купит наш продукт в ближайшем будущем по средней стоимости в 20 тыс. руб. в год. Тогда наш SOM может быть 85.4 млн. руб. в год.</a:t>
            </a:r>
            <a:endParaRPr sz="1200" b="1" i="0" u="none" strike="noStrike" cap="none" dirty="0">
              <a:solidFill>
                <a:srgbClr val="FFB8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" name="Google Shape;265;p16"/>
          <p:cNvSpPr txBox="1"/>
          <p:nvPr/>
        </p:nvSpPr>
        <p:spPr>
          <a:xfrm>
            <a:off x="0" y="236428"/>
            <a:ext cx="91440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</a:pPr>
            <a:r>
              <a:rPr lang="ru-RU" sz="28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Детальный расчет рынка</a:t>
            </a:r>
            <a:endParaRPr sz="28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 &amp; Subtitle">
  <a:themeElements>
    <a:clrScheme name="Site3D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B800"/>
      </a:accent1>
      <a:accent2>
        <a:srgbClr val="336699"/>
      </a:accent2>
      <a:accent3>
        <a:srgbClr val="000000"/>
      </a:accent3>
      <a:accent4>
        <a:srgbClr val="000000"/>
      </a:accent4>
      <a:accent5>
        <a:srgbClr val="FFB800"/>
      </a:accent5>
      <a:accent6>
        <a:srgbClr val="336699"/>
      </a:accent6>
      <a:hlink>
        <a:srgbClr val="336699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9722</TotalTime>
  <Words>1558</Words>
  <Application>Microsoft Office PowerPoint</Application>
  <PresentationFormat>Экран (16:9)</PresentationFormat>
  <Paragraphs>342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Open Sans Light</vt:lpstr>
      <vt:lpstr>Open Sans SemiBold</vt:lpstr>
      <vt:lpstr>Gill Sans</vt:lpstr>
      <vt:lpstr>Arial</vt:lpstr>
      <vt:lpstr>Oswald</vt:lpstr>
      <vt:lpstr>Open Sans</vt:lpstr>
      <vt:lpstr>Simple Light</vt:lpstr>
      <vt:lpstr>Title &amp; Subtitle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Никита Плотников</dc:creator>
  <cp:lastModifiedBy>Aleksey Tkachenko</cp:lastModifiedBy>
  <cp:revision>268</cp:revision>
  <dcterms:modified xsi:type="dcterms:W3CDTF">2023-10-27T03:17:51Z</dcterms:modified>
</cp:coreProperties>
</file>