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91" r:id="rId2"/>
    <p:sldId id="275" r:id="rId3"/>
    <p:sldId id="267" r:id="rId4"/>
    <p:sldId id="317" r:id="rId5"/>
    <p:sldId id="318" r:id="rId6"/>
    <p:sldId id="306" r:id="rId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>
        <p:scale>
          <a:sx n="66" d="100"/>
          <a:sy n="66" d="100"/>
        </p:scale>
        <p:origin x="1776" y="5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5211B7-B623-42A1-A5A1-049A334CF4E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7665D1-45C9-4422-9334-777AE47153E7}">
      <dgm:prSet phldrT="[Текст]"/>
      <dgm:spPr/>
      <dgm:t>
        <a:bodyPr/>
        <a:lstStyle/>
        <a:p>
          <a:r>
            <a:rPr lang="ru-RU" dirty="0" smtClean="0"/>
            <a:t>1 этап</a:t>
          </a:r>
          <a:endParaRPr lang="ru-RU" dirty="0"/>
        </a:p>
      </dgm:t>
    </dgm:pt>
    <dgm:pt modelId="{9544FEE1-63D6-44CC-8DEA-A51AF95F3597}" type="parTrans" cxnId="{E9634E64-7C8B-484D-9AA3-29D26354ECFC}">
      <dgm:prSet/>
      <dgm:spPr/>
      <dgm:t>
        <a:bodyPr/>
        <a:lstStyle/>
        <a:p>
          <a:endParaRPr lang="ru-RU"/>
        </a:p>
      </dgm:t>
    </dgm:pt>
    <dgm:pt modelId="{F6F59CD1-29D0-4D01-A95B-89DE738EF789}" type="sibTrans" cxnId="{E9634E64-7C8B-484D-9AA3-29D26354ECFC}">
      <dgm:prSet/>
      <dgm:spPr/>
      <dgm:t>
        <a:bodyPr/>
        <a:lstStyle/>
        <a:p>
          <a:endParaRPr lang="ru-RU"/>
        </a:p>
      </dgm:t>
    </dgm:pt>
    <dgm:pt modelId="{47FA8D87-A605-4196-A0A9-6F1096B4F9E4}">
      <dgm:prSet phldrT="[Текст]" custT="1"/>
      <dgm:spPr/>
      <dgm:t>
        <a:bodyPr/>
        <a:lstStyle/>
        <a:p>
          <a:r>
            <a:rPr lang="ru-RU" sz="2400" dirty="0" smtClean="0"/>
            <a:t>Разработка идеи</a:t>
          </a:r>
        </a:p>
        <a:p>
          <a:r>
            <a:rPr lang="ru-RU" sz="1400" dirty="0" smtClean="0"/>
            <a:t>- Формулировка целей </a:t>
          </a:r>
        </a:p>
        <a:p>
          <a:r>
            <a:rPr lang="ru-RU" sz="1400" dirty="0" smtClean="0"/>
            <a:t>и задач  </a:t>
          </a:r>
        </a:p>
        <a:p>
          <a:r>
            <a:rPr lang="ru-RU" sz="1400" dirty="0" smtClean="0"/>
            <a:t>- Анализ </a:t>
          </a:r>
          <a:r>
            <a:rPr lang="ru-RU" sz="1400" dirty="0" smtClean="0"/>
            <a:t>целевая аудитория  </a:t>
          </a:r>
          <a:endParaRPr lang="ru-RU" sz="1400" dirty="0" smtClean="0"/>
        </a:p>
        <a:p>
          <a:r>
            <a:rPr lang="ru-RU" sz="1400" dirty="0" smtClean="0"/>
            <a:t>- Анализ рынка и конкурентов </a:t>
          </a:r>
        </a:p>
        <a:p>
          <a:r>
            <a:rPr lang="ru-RU" sz="1400" dirty="0" smtClean="0"/>
            <a:t>- Формулировка идеи </a:t>
          </a:r>
        </a:p>
        <a:p>
          <a:r>
            <a:rPr lang="ru-RU" sz="1400" dirty="0" smtClean="0"/>
            <a:t>- Разработка плана реализации </a:t>
          </a:r>
        </a:p>
        <a:p>
          <a:r>
            <a:rPr lang="ru-RU" sz="1400" dirty="0" smtClean="0"/>
            <a:t>- Поиск партнеров </a:t>
          </a:r>
        </a:p>
        <a:p>
          <a:r>
            <a:rPr lang="ru-RU" sz="1400" dirty="0" smtClean="0"/>
            <a:t>и поставщиков  </a:t>
          </a:r>
          <a:endParaRPr lang="ru-RU" sz="1400" dirty="0"/>
        </a:p>
      </dgm:t>
    </dgm:pt>
    <dgm:pt modelId="{92653473-1D6A-48FD-AA7A-B7BF3B24FEFF}" type="parTrans" cxnId="{6C684141-1603-4564-8C70-8E8FC6FE1971}">
      <dgm:prSet/>
      <dgm:spPr/>
      <dgm:t>
        <a:bodyPr/>
        <a:lstStyle/>
        <a:p>
          <a:endParaRPr lang="ru-RU"/>
        </a:p>
      </dgm:t>
    </dgm:pt>
    <dgm:pt modelId="{5625CC31-ACD1-4F8B-9A27-3A77D023EF58}" type="sibTrans" cxnId="{6C684141-1603-4564-8C70-8E8FC6FE1971}">
      <dgm:prSet/>
      <dgm:spPr/>
      <dgm:t>
        <a:bodyPr/>
        <a:lstStyle/>
        <a:p>
          <a:endParaRPr lang="ru-RU"/>
        </a:p>
      </dgm:t>
    </dgm:pt>
    <dgm:pt modelId="{8D0D1898-16F4-40F3-A4B8-EB7121437AC9}">
      <dgm:prSet phldrT="[Текст]"/>
      <dgm:spPr/>
      <dgm:t>
        <a:bodyPr/>
        <a:lstStyle/>
        <a:p>
          <a:r>
            <a:rPr lang="ru-RU" dirty="0" smtClean="0"/>
            <a:t>2 этап </a:t>
          </a:r>
          <a:endParaRPr lang="ru-RU" dirty="0"/>
        </a:p>
      </dgm:t>
    </dgm:pt>
    <dgm:pt modelId="{12D5ED01-764E-4BE2-A8A7-AE4C85AE51DB}" type="parTrans" cxnId="{E9B83D68-2D4C-49DD-8124-5C9362A66858}">
      <dgm:prSet/>
      <dgm:spPr/>
      <dgm:t>
        <a:bodyPr/>
        <a:lstStyle/>
        <a:p>
          <a:endParaRPr lang="ru-RU"/>
        </a:p>
      </dgm:t>
    </dgm:pt>
    <dgm:pt modelId="{052C6757-ABB2-494A-8C83-2766007B26DF}" type="sibTrans" cxnId="{E9B83D68-2D4C-49DD-8124-5C9362A66858}">
      <dgm:prSet/>
      <dgm:spPr/>
      <dgm:t>
        <a:bodyPr/>
        <a:lstStyle/>
        <a:p>
          <a:endParaRPr lang="ru-RU"/>
        </a:p>
      </dgm:t>
    </dgm:pt>
    <dgm:pt modelId="{CA2FDF81-928F-485D-88E0-371EBFB5426B}">
      <dgm:prSet phldrT="[Текст]" custT="1"/>
      <dgm:spPr/>
      <dgm:t>
        <a:bodyPr/>
        <a:lstStyle/>
        <a:p>
          <a:r>
            <a:rPr lang="ru-RU" sz="2400" dirty="0" smtClean="0"/>
            <a:t>Реализация</a:t>
          </a:r>
        </a:p>
        <a:p>
          <a:r>
            <a:rPr lang="ru-RU" sz="1400" dirty="0" smtClean="0"/>
            <a:t>- Разработка приложения</a:t>
          </a:r>
        </a:p>
        <a:p>
          <a:r>
            <a:rPr lang="ru-RU" sz="1400" dirty="0" smtClean="0"/>
            <a:t>- Заключение договора с поставщиками и партнерами</a:t>
          </a:r>
        </a:p>
        <a:p>
          <a:r>
            <a:rPr lang="ru-RU" sz="1400" dirty="0" smtClean="0"/>
            <a:t>- Проведения тестовых свиданий </a:t>
          </a:r>
        </a:p>
        <a:p>
          <a:r>
            <a:rPr lang="ru-RU" sz="1400" dirty="0" smtClean="0"/>
            <a:t>- Запуск приложения </a:t>
          </a:r>
        </a:p>
        <a:p>
          <a:r>
            <a:rPr lang="ru-RU" sz="1400" dirty="0" smtClean="0"/>
            <a:t>- Мониторинг результатов </a:t>
          </a:r>
        </a:p>
        <a:p>
          <a:r>
            <a:rPr lang="ru-RU" sz="1200" dirty="0" smtClean="0"/>
            <a:t> </a:t>
          </a:r>
          <a:endParaRPr lang="ru-RU" sz="1200" dirty="0"/>
        </a:p>
      </dgm:t>
    </dgm:pt>
    <dgm:pt modelId="{BE09F274-9C25-401A-ADB3-AD3BBA23C76A}" type="parTrans" cxnId="{64ED3AEC-DDA2-4B18-B7B5-CB4CF814B9EB}">
      <dgm:prSet/>
      <dgm:spPr/>
      <dgm:t>
        <a:bodyPr/>
        <a:lstStyle/>
        <a:p>
          <a:endParaRPr lang="ru-RU"/>
        </a:p>
      </dgm:t>
    </dgm:pt>
    <dgm:pt modelId="{96AABA0F-6CFB-43E1-8BE5-7163564776CF}" type="sibTrans" cxnId="{64ED3AEC-DDA2-4B18-B7B5-CB4CF814B9EB}">
      <dgm:prSet/>
      <dgm:spPr/>
      <dgm:t>
        <a:bodyPr/>
        <a:lstStyle/>
        <a:p>
          <a:endParaRPr lang="ru-RU"/>
        </a:p>
      </dgm:t>
    </dgm:pt>
    <dgm:pt modelId="{970CB1FD-5DB9-4A52-A240-A91BA8C3B291}">
      <dgm:prSet phldrT="[Текст]"/>
      <dgm:spPr/>
      <dgm:t>
        <a:bodyPr/>
        <a:lstStyle/>
        <a:p>
          <a:r>
            <a:rPr lang="ru-RU" dirty="0" smtClean="0"/>
            <a:t>3 этап</a:t>
          </a:r>
          <a:endParaRPr lang="ru-RU" dirty="0"/>
        </a:p>
      </dgm:t>
    </dgm:pt>
    <dgm:pt modelId="{9D8DA7CA-3A7D-453D-B66B-D6E82D5E92FA}" type="parTrans" cxnId="{8A1E343C-2E6E-4737-A9CE-05A3A57AABC8}">
      <dgm:prSet/>
      <dgm:spPr/>
      <dgm:t>
        <a:bodyPr/>
        <a:lstStyle/>
        <a:p>
          <a:endParaRPr lang="ru-RU"/>
        </a:p>
      </dgm:t>
    </dgm:pt>
    <dgm:pt modelId="{9D41E76B-D88D-4E03-B26A-8F6E80DD8020}" type="sibTrans" cxnId="{8A1E343C-2E6E-4737-A9CE-05A3A57AABC8}">
      <dgm:prSet/>
      <dgm:spPr/>
      <dgm:t>
        <a:bodyPr/>
        <a:lstStyle/>
        <a:p>
          <a:endParaRPr lang="ru-RU"/>
        </a:p>
      </dgm:t>
    </dgm:pt>
    <dgm:pt modelId="{E4EC78DF-E6CE-425F-9817-25723D8DDF9E}">
      <dgm:prSet phldrT="[Текст]" custT="1"/>
      <dgm:spPr/>
      <dgm:t>
        <a:bodyPr/>
        <a:lstStyle/>
        <a:p>
          <a:r>
            <a:rPr lang="ru-RU" sz="2400" dirty="0" smtClean="0"/>
            <a:t>Завершение</a:t>
          </a:r>
        </a:p>
        <a:p>
          <a:r>
            <a:rPr lang="ru-RU" sz="1400" dirty="0" smtClean="0"/>
            <a:t>- Проведение анализа эффективности </a:t>
          </a:r>
        </a:p>
        <a:p>
          <a:r>
            <a:rPr lang="ru-RU" sz="1400" dirty="0" smtClean="0"/>
            <a:t>- Анализ результата исследований </a:t>
          </a:r>
        </a:p>
        <a:p>
          <a:r>
            <a:rPr lang="ru-RU" sz="1400" dirty="0" smtClean="0"/>
            <a:t>- Выявление сильных и слабых сторон </a:t>
          </a:r>
        </a:p>
        <a:p>
          <a:r>
            <a:rPr lang="ru-RU" sz="1400" dirty="0" smtClean="0"/>
            <a:t>- Предложение по улучшению приложения </a:t>
          </a:r>
        </a:p>
        <a:p>
          <a:r>
            <a:rPr lang="ru-RU" sz="1400" dirty="0" smtClean="0"/>
            <a:t>- Доработка приложения </a:t>
          </a:r>
        </a:p>
        <a:p>
          <a:r>
            <a:rPr lang="ru-RU" sz="3600" dirty="0" smtClean="0"/>
            <a:t> </a:t>
          </a:r>
          <a:endParaRPr lang="ru-RU" sz="3600" dirty="0"/>
        </a:p>
      </dgm:t>
    </dgm:pt>
    <dgm:pt modelId="{8EC0D32B-6350-4BF4-B6FA-9A53C94D2D7D}" type="parTrans" cxnId="{9638408B-7C00-48FD-9045-F61679459DF5}">
      <dgm:prSet/>
      <dgm:spPr/>
      <dgm:t>
        <a:bodyPr/>
        <a:lstStyle/>
        <a:p>
          <a:endParaRPr lang="ru-RU"/>
        </a:p>
      </dgm:t>
    </dgm:pt>
    <dgm:pt modelId="{83CC729E-B72B-4DF3-93B6-7814792D6730}" type="sibTrans" cxnId="{9638408B-7C00-48FD-9045-F61679459DF5}">
      <dgm:prSet/>
      <dgm:spPr/>
      <dgm:t>
        <a:bodyPr/>
        <a:lstStyle/>
        <a:p>
          <a:endParaRPr lang="ru-RU"/>
        </a:p>
      </dgm:t>
    </dgm:pt>
    <dgm:pt modelId="{B9BC924F-C831-430A-AC60-29EBDAB51FA8}" type="pres">
      <dgm:prSet presAssocID="{005211B7-B623-42A1-A5A1-049A334CF4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ECF8BB-5F37-47B3-B0A5-E6B016C32BCE}" type="pres">
      <dgm:prSet presAssocID="{857665D1-45C9-4422-9334-777AE47153E7}" presName="compositeNode" presStyleCnt="0">
        <dgm:presLayoutVars>
          <dgm:bulletEnabled val="1"/>
        </dgm:presLayoutVars>
      </dgm:prSet>
      <dgm:spPr/>
    </dgm:pt>
    <dgm:pt modelId="{A378E1B1-8896-4F6A-B889-B810A3C17D20}" type="pres">
      <dgm:prSet presAssocID="{857665D1-45C9-4422-9334-777AE47153E7}" presName="bgRect" presStyleLbl="node1" presStyleIdx="0" presStyleCnt="3"/>
      <dgm:spPr/>
      <dgm:t>
        <a:bodyPr/>
        <a:lstStyle/>
        <a:p>
          <a:endParaRPr lang="ru-RU"/>
        </a:p>
      </dgm:t>
    </dgm:pt>
    <dgm:pt modelId="{21DA3885-9ED1-4C50-8EA6-9F631020930F}" type="pres">
      <dgm:prSet presAssocID="{857665D1-45C9-4422-9334-777AE47153E7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A5580-4521-46D7-8D91-1E066B162594}" type="pres">
      <dgm:prSet presAssocID="{857665D1-45C9-4422-9334-777AE47153E7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3A3DA-F208-42A5-B634-5F8527AD9706}" type="pres">
      <dgm:prSet presAssocID="{F6F59CD1-29D0-4D01-A95B-89DE738EF789}" presName="hSp" presStyleCnt="0"/>
      <dgm:spPr/>
    </dgm:pt>
    <dgm:pt modelId="{B935A58B-FBE7-469C-B7E8-492C5B7F27FD}" type="pres">
      <dgm:prSet presAssocID="{F6F59CD1-29D0-4D01-A95B-89DE738EF789}" presName="vProcSp" presStyleCnt="0"/>
      <dgm:spPr/>
    </dgm:pt>
    <dgm:pt modelId="{1469C633-7D40-47CE-AF15-2D8A4BF5E0B0}" type="pres">
      <dgm:prSet presAssocID="{F6F59CD1-29D0-4D01-A95B-89DE738EF789}" presName="vSp1" presStyleCnt="0"/>
      <dgm:spPr/>
    </dgm:pt>
    <dgm:pt modelId="{13E388C2-8873-44E1-BB6F-B10738D25039}" type="pres">
      <dgm:prSet presAssocID="{F6F59CD1-29D0-4D01-A95B-89DE738EF789}" presName="simulatedConn" presStyleLbl="solidFgAcc1" presStyleIdx="0" presStyleCnt="2"/>
      <dgm:spPr/>
    </dgm:pt>
    <dgm:pt modelId="{045ADB8C-AE4F-462C-AE85-CE462312FB17}" type="pres">
      <dgm:prSet presAssocID="{F6F59CD1-29D0-4D01-A95B-89DE738EF789}" presName="vSp2" presStyleCnt="0"/>
      <dgm:spPr/>
    </dgm:pt>
    <dgm:pt modelId="{712F6504-3E37-4DFE-8D1B-982DD93740E3}" type="pres">
      <dgm:prSet presAssocID="{F6F59CD1-29D0-4D01-A95B-89DE738EF789}" presName="sibTrans" presStyleCnt="0"/>
      <dgm:spPr/>
    </dgm:pt>
    <dgm:pt modelId="{EA5E26CD-EA00-4066-BF2C-2999ED41F595}" type="pres">
      <dgm:prSet presAssocID="{8D0D1898-16F4-40F3-A4B8-EB7121437AC9}" presName="compositeNode" presStyleCnt="0">
        <dgm:presLayoutVars>
          <dgm:bulletEnabled val="1"/>
        </dgm:presLayoutVars>
      </dgm:prSet>
      <dgm:spPr/>
    </dgm:pt>
    <dgm:pt modelId="{E9A477C2-89D5-4D5C-ABFA-575D37BB55A0}" type="pres">
      <dgm:prSet presAssocID="{8D0D1898-16F4-40F3-A4B8-EB7121437AC9}" presName="bgRect" presStyleLbl="node1" presStyleIdx="1" presStyleCnt="3"/>
      <dgm:spPr/>
      <dgm:t>
        <a:bodyPr/>
        <a:lstStyle/>
        <a:p>
          <a:endParaRPr lang="ru-RU"/>
        </a:p>
      </dgm:t>
    </dgm:pt>
    <dgm:pt modelId="{2402105F-E14E-4502-AD38-5DDEFE3B3C5E}" type="pres">
      <dgm:prSet presAssocID="{8D0D1898-16F4-40F3-A4B8-EB7121437AC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168F6-FA6F-4D70-B0A5-A46C2BCB57E8}" type="pres">
      <dgm:prSet presAssocID="{8D0D1898-16F4-40F3-A4B8-EB7121437AC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38F5F-CE4B-411F-9789-D6C503860F11}" type="pres">
      <dgm:prSet presAssocID="{052C6757-ABB2-494A-8C83-2766007B26DF}" presName="hSp" presStyleCnt="0"/>
      <dgm:spPr/>
    </dgm:pt>
    <dgm:pt modelId="{61DAE5A4-C967-40B3-84EC-B6858D9C27C3}" type="pres">
      <dgm:prSet presAssocID="{052C6757-ABB2-494A-8C83-2766007B26DF}" presName="vProcSp" presStyleCnt="0"/>
      <dgm:spPr/>
    </dgm:pt>
    <dgm:pt modelId="{96D0CEE7-DF91-43C5-847D-B1508081DCC9}" type="pres">
      <dgm:prSet presAssocID="{052C6757-ABB2-494A-8C83-2766007B26DF}" presName="vSp1" presStyleCnt="0"/>
      <dgm:spPr/>
    </dgm:pt>
    <dgm:pt modelId="{FF87C692-2F6D-4BA2-8C11-48428FE8C4D7}" type="pres">
      <dgm:prSet presAssocID="{052C6757-ABB2-494A-8C83-2766007B26DF}" presName="simulatedConn" presStyleLbl="solidFgAcc1" presStyleIdx="1" presStyleCnt="2"/>
      <dgm:spPr/>
    </dgm:pt>
    <dgm:pt modelId="{0A6A66F6-F2AA-4DEE-A042-59FB7F56C883}" type="pres">
      <dgm:prSet presAssocID="{052C6757-ABB2-494A-8C83-2766007B26DF}" presName="vSp2" presStyleCnt="0"/>
      <dgm:spPr/>
    </dgm:pt>
    <dgm:pt modelId="{C1F66290-136C-444D-897C-2BC555C06FEC}" type="pres">
      <dgm:prSet presAssocID="{052C6757-ABB2-494A-8C83-2766007B26DF}" presName="sibTrans" presStyleCnt="0"/>
      <dgm:spPr/>
    </dgm:pt>
    <dgm:pt modelId="{388B7099-12B5-49F3-9EF8-9C40A338B2F9}" type="pres">
      <dgm:prSet presAssocID="{970CB1FD-5DB9-4A52-A240-A91BA8C3B291}" presName="compositeNode" presStyleCnt="0">
        <dgm:presLayoutVars>
          <dgm:bulletEnabled val="1"/>
        </dgm:presLayoutVars>
      </dgm:prSet>
      <dgm:spPr/>
    </dgm:pt>
    <dgm:pt modelId="{49B127D4-D622-48B3-B23A-6F66AB4C4EE7}" type="pres">
      <dgm:prSet presAssocID="{970CB1FD-5DB9-4A52-A240-A91BA8C3B291}" presName="bgRect" presStyleLbl="node1" presStyleIdx="2" presStyleCnt="3"/>
      <dgm:spPr/>
      <dgm:t>
        <a:bodyPr/>
        <a:lstStyle/>
        <a:p>
          <a:endParaRPr lang="ru-RU"/>
        </a:p>
      </dgm:t>
    </dgm:pt>
    <dgm:pt modelId="{39F0C8DF-1296-4C6D-8804-78EE090B1B1F}" type="pres">
      <dgm:prSet presAssocID="{970CB1FD-5DB9-4A52-A240-A91BA8C3B291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DDF6B-BB21-43D9-9108-B320E5FA45A3}" type="pres">
      <dgm:prSet presAssocID="{970CB1FD-5DB9-4A52-A240-A91BA8C3B291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684141-1603-4564-8C70-8E8FC6FE1971}" srcId="{857665D1-45C9-4422-9334-777AE47153E7}" destId="{47FA8D87-A605-4196-A0A9-6F1096B4F9E4}" srcOrd="0" destOrd="0" parTransId="{92653473-1D6A-48FD-AA7A-B7BF3B24FEFF}" sibTransId="{5625CC31-ACD1-4F8B-9A27-3A77D023EF58}"/>
    <dgm:cxn modelId="{8A1E343C-2E6E-4737-A9CE-05A3A57AABC8}" srcId="{005211B7-B623-42A1-A5A1-049A334CF4EE}" destId="{970CB1FD-5DB9-4A52-A240-A91BA8C3B291}" srcOrd="2" destOrd="0" parTransId="{9D8DA7CA-3A7D-453D-B66B-D6E82D5E92FA}" sibTransId="{9D41E76B-D88D-4E03-B26A-8F6E80DD8020}"/>
    <dgm:cxn modelId="{64ED3AEC-DDA2-4B18-B7B5-CB4CF814B9EB}" srcId="{8D0D1898-16F4-40F3-A4B8-EB7121437AC9}" destId="{CA2FDF81-928F-485D-88E0-371EBFB5426B}" srcOrd="0" destOrd="0" parTransId="{BE09F274-9C25-401A-ADB3-AD3BBA23C76A}" sibTransId="{96AABA0F-6CFB-43E1-8BE5-7163564776CF}"/>
    <dgm:cxn modelId="{EDA2A022-3A1D-4A7C-8487-7BAE0E6A7159}" type="presOf" srcId="{970CB1FD-5DB9-4A52-A240-A91BA8C3B291}" destId="{49B127D4-D622-48B3-B23A-6F66AB4C4EE7}" srcOrd="0" destOrd="0" presId="urn:microsoft.com/office/officeart/2005/8/layout/hProcess7"/>
    <dgm:cxn modelId="{73A0BF76-1BEF-42E8-88F4-F9F65A24C019}" type="presOf" srcId="{47FA8D87-A605-4196-A0A9-6F1096B4F9E4}" destId="{3A0A5580-4521-46D7-8D91-1E066B162594}" srcOrd="0" destOrd="0" presId="urn:microsoft.com/office/officeart/2005/8/layout/hProcess7"/>
    <dgm:cxn modelId="{E9B83D68-2D4C-49DD-8124-5C9362A66858}" srcId="{005211B7-B623-42A1-A5A1-049A334CF4EE}" destId="{8D0D1898-16F4-40F3-A4B8-EB7121437AC9}" srcOrd="1" destOrd="0" parTransId="{12D5ED01-764E-4BE2-A8A7-AE4C85AE51DB}" sibTransId="{052C6757-ABB2-494A-8C83-2766007B26DF}"/>
    <dgm:cxn modelId="{964D6147-963D-499A-809D-1E35DDD29335}" type="presOf" srcId="{857665D1-45C9-4422-9334-777AE47153E7}" destId="{21DA3885-9ED1-4C50-8EA6-9F631020930F}" srcOrd="1" destOrd="0" presId="urn:microsoft.com/office/officeart/2005/8/layout/hProcess7"/>
    <dgm:cxn modelId="{D01B82F2-01BF-4C98-B305-02D3DF94F146}" type="presOf" srcId="{E4EC78DF-E6CE-425F-9817-25723D8DDF9E}" destId="{0A2DDF6B-BB21-43D9-9108-B320E5FA45A3}" srcOrd="0" destOrd="0" presId="urn:microsoft.com/office/officeart/2005/8/layout/hProcess7"/>
    <dgm:cxn modelId="{E9634E64-7C8B-484D-9AA3-29D26354ECFC}" srcId="{005211B7-B623-42A1-A5A1-049A334CF4EE}" destId="{857665D1-45C9-4422-9334-777AE47153E7}" srcOrd="0" destOrd="0" parTransId="{9544FEE1-63D6-44CC-8DEA-A51AF95F3597}" sibTransId="{F6F59CD1-29D0-4D01-A95B-89DE738EF789}"/>
    <dgm:cxn modelId="{9638408B-7C00-48FD-9045-F61679459DF5}" srcId="{970CB1FD-5DB9-4A52-A240-A91BA8C3B291}" destId="{E4EC78DF-E6CE-425F-9817-25723D8DDF9E}" srcOrd="0" destOrd="0" parTransId="{8EC0D32B-6350-4BF4-B6FA-9A53C94D2D7D}" sibTransId="{83CC729E-B72B-4DF3-93B6-7814792D6730}"/>
    <dgm:cxn modelId="{2480B476-82A4-49C0-98E9-228884C4A358}" type="presOf" srcId="{8D0D1898-16F4-40F3-A4B8-EB7121437AC9}" destId="{E9A477C2-89D5-4D5C-ABFA-575D37BB55A0}" srcOrd="0" destOrd="0" presId="urn:microsoft.com/office/officeart/2005/8/layout/hProcess7"/>
    <dgm:cxn modelId="{CB47A7EE-3794-49FD-BC4D-D99DE3817C97}" type="presOf" srcId="{005211B7-B623-42A1-A5A1-049A334CF4EE}" destId="{B9BC924F-C831-430A-AC60-29EBDAB51FA8}" srcOrd="0" destOrd="0" presId="urn:microsoft.com/office/officeart/2005/8/layout/hProcess7"/>
    <dgm:cxn modelId="{253E50C0-F6C2-40A7-BF92-4BCB768A7C0B}" type="presOf" srcId="{970CB1FD-5DB9-4A52-A240-A91BA8C3B291}" destId="{39F0C8DF-1296-4C6D-8804-78EE090B1B1F}" srcOrd="1" destOrd="0" presId="urn:microsoft.com/office/officeart/2005/8/layout/hProcess7"/>
    <dgm:cxn modelId="{AC3203B8-7C09-4D28-8102-9E188B09C883}" type="presOf" srcId="{8D0D1898-16F4-40F3-A4B8-EB7121437AC9}" destId="{2402105F-E14E-4502-AD38-5DDEFE3B3C5E}" srcOrd="1" destOrd="0" presId="urn:microsoft.com/office/officeart/2005/8/layout/hProcess7"/>
    <dgm:cxn modelId="{F4BFA75F-5F4D-41B0-B0EF-239A1C442908}" type="presOf" srcId="{CA2FDF81-928F-485D-88E0-371EBFB5426B}" destId="{AC9168F6-FA6F-4D70-B0A5-A46C2BCB57E8}" srcOrd="0" destOrd="0" presId="urn:microsoft.com/office/officeart/2005/8/layout/hProcess7"/>
    <dgm:cxn modelId="{932B2FEB-672D-453C-9681-C1ABFB89A146}" type="presOf" srcId="{857665D1-45C9-4422-9334-777AE47153E7}" destId="{A378E1B1-8896-4F6A-B889-B810A3C17D20}" srcOrd="0" destOrd="0" presId="urn:microsoft.com/office/officeart/2005/8/layout/hProcess7"/>
    <dgm:cxn modelId="{ECF06842-5ECB-4FE7-926F-ECB7816E2D2B}" type="presParOf" srcId="{B9BC924F-C831-430A-AC60-29EBDAB51FA8}" destId="{08ECF8BB-5F37-47B3-B0A5-E6B016C32BCE}" srcOrd="0" destOrd="0" presId="urn:microsoft.com/office/officeart/2005/8/layout/hProcess7"/>
    <dgm:cxn modelId="{BEEAA763-BD61-4FBE-A857-F4DFEDD02F85}" type="presParOf" srcId="{08ECF8BB-5F37-47B3-B0A5-E6B016C32BCE}" destId="{A378E1B1-8896-4F6A-B889-B810A3C17D20}" srcOrd="0" destOrd="0" presId="urn:microsoft.com/office/officeart/2005/8/layout/hProcess7"/>
    <dgm:cxn modelId="{10BE6144-B12B-4D54-930F-C1F9C2A5EA2C}" type="presParOf" srcId="{08ECF8BB-5F37-47B3-B0A5-E6B016C32BCE}" destId="{21DA3885-9ED1-4C50-8EA6-9F631020930F}" srcOrd="1" destOrd="0" presId="urn:microsoft.com/office/officeart/2005/8/layout/hProcess7"/>
    <dgm:cxn modelId="{4FC02B07-F851-4AF9-98BC-FABD599CE52E}" type="presParOf" srcId="{08ECF8BB-5F37-47B3-B0A5-E6B016C32BCE}" destId="{3A0A5580-4521-46D7-8D91-1E066B162594}" srcOrd="2" destOrd="0" presId="urn:microsoft.com/office/officeart/2005/8/layout/hProcess7"/>
    <dgm:cxn modelId="{7888E3DA-4ABE-432C-944B-77AD5CADB47A}" type="presParOf" srcId="{B9BC924F-C831-430A-AC60-29EBDAB51FA8}" destId="{AE53A3DA-F208-42A5-B634-5F8527AD9706}" srcOrd="1" destOrd="0" presId="urn:microsoft.com/office/officeart/2005/8/layout/hProcess7"/>
    <dgm:cxn modelId="{A9553CE7-A064-4919-A6E6-D6DD22E30B11}" type="presParOf" srcId="{B9BC924F-C831-430A-AC60-29EBDAB51FA8}" destId="{B935A58B-FBE7-469C-B7E8-492C5B7F27FD}" srcOrd="2" destOrd="0" presId="urn:microsoft.com/office/officeart/2005/8/layout/hProcess7"/>
    <dgm:cxn modelId="{E9A4E710-B92B-428E-8FAB-3CD3D261904D}" type="presParOf" srcId="{B935A58B-FBE7-469C-B7E8-492C5B7F27FD}" destId="{1469C633-7D40-47CE-AF15-2D8A4BF5E0B0}" srcOrd="0" destOrd="0" presId="urn:microsoft.com/office/officeart/2005/8/layout/hProcess7"/>
    <dgm:cxn modelId="{14A9058B-0499-4D8F-91A5-513230C0CBE0}" type="presParOf" srcId="{B935A58B-FBE7-469C-B7E8-492C5B7F27FD}" destId="{13E388C2-8873-44E1-BB6F-B10738D25039}" srcOrd="1" destOrd="0" presId="urn:microsoft.com/office/officeart/2005/8/layout/hProcess7"/>
    <dgm:cxn modelId="{7A4C77AC-E2A7-4DC3-847F-B5BDEC3E56D6}" type="presParOf" srcId="{B935A58B-FBE7-469C-B7E8-492C5B7F27FD}" destId="{045ADB8C-AE4F-462C-AE85-CE462312FB17}" srcOrd="2" destOrd="0" presId="urn:microsoft.com/office/officeart/2005/8/layout/hProcess7"/>
    <dgm:cxn modelId="{D3EB93BD-AAF4-4AC4-9A5F-74644E067509}" type="presParOf" srcId="{B9BC924F-C831-430A-AC60-29EBDAB51FA8}" destId="{712F6504-3E37-4DFE-8D1B-982DD93740E3}" srcOrd="3" destOrd="0" presId="urn:microsoft.com/office/officeart/2005/8/layout/hProcess7"/>
    <dgm:cxn modelId="{B6A79EDB-FFBC-42AD-9C22-4E2C8FC0C302}" type="presParOf" srcId="{B9BC924F-C831-430A-AC60-29EBDAB51FA8}" destId="{EA5E26CD-EA00-4066-BF2C-2999ED41F595}" srcOrd="4" destOrd="0" presId="urn:microsoft.com/office/officeart/2005/8/layout/hProcess7"/>
    <dgm:cxn modelId="{37DDEA7E-6AAF-46FC-92C0-E4BE6A759744}" type="presParOf" srcId="{EA5E26CD-EA00-4066-BF2C-2999ED41F595}" destId="{E9A477C2-89D5-4D5C-ABFA-575D37BB55A0}" srcOrd="0" destOrd="0" presId="urn:microsoft.com/office/officeart/2005/8/layout/hProcess7"/>
    <dgm:cxn modelId="{FF2863BE-1BE7-4986-9BC7-D3AB3754EC1A}" type="presParOf" srcId="{EA5E26CD-EA00-4066-BF2C-2999ED41F595}" destId="{2402105F-E14E-4502-AD38-5DDEFE3B3C5E}" srcOrd="1" destOrd="0" presId="urn:microsoft.com/office/officeart/2005/8/layout/hProcess7"/>
    <dgm:cxn modelId="{31962674-EB14-4920-85B9-DC2A41DCA1DC}" type="presParOf" srcId="{EA5E26CD-EA00-4066-BF2C-2999ED41F595}" destId="{AC9168F6-FA6F-4D70-B0A5-A46C2BCB57E8}" srcOrd="2" destOrd="0" presId="urn:microsoft.com/office/officeart/2005/8/layout/hProcess7"/>
    <dgm:cxn modelId="{5EE4013B-382F-4A50-956C-8D7CB5A88EA4}" type="presParOf" srcId="{B9BC924F-C831-430A-AC60-29EBDAB51FA8}" destId="{C1E38F5F-CE4B-411F-9789-D6C503860F11}" srcOrd="5" destOrd="0" presId="urn:microsoft.com/office/officeart/2005/8/layout/hProcess7"/>
    <dgm:cxn modelId="{C2E4B5C1-00A9-4631-9B24-8E5A4BF51D03}" type="presParOf" srcId="{B9BC924F-C831-430A-AC60-29EBDAB51FA8}" destId="{61DAE5A4-C967-40B3-84EC-B6858D9C27C3}" srcOrd="6" destOrd="0" presId="urn:microsoft.com/office/officeart/2005/8/layout/hProcess7"/>
    <dgm:cxn modelId="{ED44E1B9-B118-4C69-8F0C-12866B6A4F2B}" type="presParOf" srcId="{61DAE5A4-C967-40B3-84EC-B6858D9C27C3}" destId="{96D0CEE7-DF91-43C5-847D-B1508081DCC9}" srcOrd="0" destOrd="0" presId="urn:microsoft.com/office/officeart/2005/8/layout/hProcess7"/>
    <dgm:cxn modelId="{A9D6DB88-5C98-43FA-B46E-20D345CA4AA3}" type="presParOf" srcId="{61DAE5A4-C967-40B3-84EC-B6858D9C27C3}" destId="{FF87C692-2F6D-4BA2-8C11-48428FE8C4D7}" srcOrd="1" destOrd="0" presId="urn:microsoft.com/office/officeart/2005/8/layout/hProcess7"/>
    <dgm:cxn modelId="{06E19AF5-D8F1-497F-BA2F-7F78493D35C5}" type="presParOf" srcId="{61DAE5A4-C967-40B3-84EC-B6858D9C27C3}" destId="{0A6A66F6-F2AA-4DEE-A042-59FB7F56C883}" srcOrd="2" destOrd="0" presId="urn:microsoft.com/office/officeart/2005/8/layout/hProcess7"/>
    <dgm:cxn modelId="{67C27F8F-F9DA-4056-87C9-38C59D5F6DA5}" type="presParOf" srcId="{B9BC924F-C831-430A-AC60-29EBDAB51FA8}" destId="{C1F66290-136C-444D-897C-2BC555C06FEC}" srcOrd="7" destOrd="0" presId="urn:microsoft.com/office/officeart/2005/8/layout/hProcess7"/>
    <dgm:cxn modelId="{B892ADA2-9014-4498-8CA2-887469C4A8DC}" type="presParOf" srcId="{B9BC924F-C831-430A-AC60-29EBDAB51FA8}" destId="{388B7099-12B5-49F3-9EF8-9C40A338B2F9}" srcOrd="8" destOrd="0" presId="urn:microsoft.com/office/officeart/2005/8/layout/hProcess7"/>
    <dgm:cxn modelId="{856551CF-44E9-4BA4-9D43-A65760462285}" type="presParOf" srcId="{388B7099-12B5-49F3-9EF8-9C40A338B2F9}" destId="{49B127D4-D622-48B3-B23A-6F66AB4C4EE7}" srcOrd="0" destOrd="0" presId="urn:microsoft.com/office/officeart/2005/8/layout/hProcess7"/>
    <dgm:cxn modelId="{6CC693E4-0D7C-4D6E-9B84-81641E59F89E}" type="presParOf" srcId="{388B7099-12B5-49F3-9EF8-9C40A338B2F9}" destId="{39F0C8DF-1296-4C6D-8804-78EE090B1B1F}" srcOrd="1" destOrd="0" presId="urn:microsoft.com/office/officeart/2005/8/layout/hProcess7"/>
    <dgm:cxn modelId="{0F41859C-B081-4BA0-883A-33788AC230C6}" type="presParOf" srcId="{388B7099-12B5-49F3-9EF8-9C40A338B2F9}" destId="{0A2DDF6B-BB21-43D9-9108-B320E5FA45A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8E1B1-8896-4F6A-B889-B810A3C17D20}">
      <dsp:nvSpPr>
        <dsp:cNvPr id="0" name=""/>
        <dsp:cNvSpPr/>
      </dsp:nvSpPr>
      <dsp:spPr>
        <a:xfrm>
          <a:off x="752" y="1179888"/>
          <a:ext cx="3236351" cy="388362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1 этап</a:t>
          </a:r>
          <a:endParaRPr lang="ru-RU" sz="3700" kern="1200" dirty="0"/>
        </a:p>
      </dsp:txBody>
      <dsp:txXfrm rot="16200000">
        <a:off x="-1267897" y="2448538"/>
        <a:ext cx="3184570" cy="647270"/>
      </dsp:txXfrm>
    </dsp:sp>
    <dsp:sp modelId="{3A0A5580-4521-46D7-8D91-1E066B162594}">
      <dsp:nvSpPr>
        <dsp:cNvPr id="0" name=""/>
        <dsp:cNvSpPr/>
      </dsp:nvSpPr>
      <dsp:spPr>
        <a:xfrm>
          <a:off x="648022" y="1179888"/>
          <a:ext cx="2411082" cy="38836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Разработка идеи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Формулировка целей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 задач 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Анализ </a:t>
          </a:r>
          <a:r>
            <a:rPr lang="ru-RU" sz="1400" kern="1200" dirty="0" smtClean="0"/>
            <a:t>целевая аудитория  </a:t>
          </a:r>
          <a:endParaRPr lang="ru-RU" sz="1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Анализ рынка и конкурентов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Формулировка идеи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Разработка плана реализации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Поиск партнеров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 поставщиков  </a:t>
          </a:r>
          <a:endParaRPr lang="ru-RU" sz="1400" kern="1200" dirty="0"/>
        </a:p>
      </dsp:txBody>
      <dsp:txXfrm>
        <a:off x="648022" y="1179888"/>
        <a:ext cx="2411082" cy="3883622"/>
      </dsp:txXfrm>
    </dsp:sp>
    <dsp:sp modelId="{E9A477C2-89D5-4D5C-ABFA-575D37BB55A0}">
      <dsp:nvSpPr>
        <dsp:cNvPr id="0" name=""/>
        <dsp:cNvSpPr/>
      </dsp:nvSpPr>
      <dsp:spPr>
        <a:xfrm>
          <a:off x="3350376" y="1179888"/>
          <a:ext cx="3236351" cy="388362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2 этап </a:t>
          </a:r>
          <a:endParaRPr lang="ru-RU" sz="3700" kern="1200" dirty="0"/>
        </a:p>
      </dsp:txBody>
      <dsp:txXfrm rot="16200000">
        <a:off x="2081726" y="2448538"/>
        <a:ext cx="3184570" cy="647270"/>
      </dsp:txXfrm>
    </dsp:sp>
    <dsp:sp modelId="{13E388C2-8873-44E1-BB6F-B10738D25039}">
      <dsp:nvSpPr>
        <dsp:cNvPr id="0" name=""/>
        <dsp:cNvSpPr/>
      </dsp:nvSpPr>
      <dsp:spPr>
        <a:xfrm rot="5400000">
          <a:off x="3081323" y="4264891"/>
          <a:ext cx="570467" cy="4854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9168F6-FA6F-4D70-B0A5-A46C2BCB57E8}">
      <dsp:nvSpPr>
        <dsp:cNvPr id="0" name=""/>
        <dsp:cNvSpPr/>
      </dsp:nvSpPr>
      <dsp:spPr>
        <a:xfrm>
          <a:off x="3997646" y="1179888"/>
          <a:ext cx="2411082" cy="38836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Реализация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Разработка приложения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Заключение договора с поставщиками и партнерами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Проведения тестовых свиданий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Запуск приложения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Мониторинг результатов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</a:t>
          </a:r>
          <a:endParaRPr lang="ru-RU" sz="1200" kern="1200" dirty="0"/>
        </a:p>
      </dsp:txBody>
      <dsp:txXfrm>
        <a:off x="3997646" y="1179888"/>
        <a:ext cx="2411082" cy="3883622"/>
      </dsp:txXfrm>
    </dsp:sp>
    <dsp:sp modelId="{49B127D4-D622-48B3-B23A-6F66AB4C4EE7}">
      <dsp:nvSpPr>
        <dsp:cNvPr id="0" name=""/>
        <dsp:cNvSpPr/>
      </dsp:nvSpPr>
      <dsp:spPr>
        <a:xfrm>
          <a:off x="6700000" y="1179888"/>
          <a:ext cx="3236351" cy="388362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3 этап</a:t>
          </a:r>
          <a:endParaRPr lang="ru-RU" sz="3700" kern="1200" dirty="0"/>
        </a:p>
      </dsp:txBody>
      <dsp:txXfrm rot="16200000">
        <a:off x="5431350" y="2448538"/>
        <a:ext cx="3184570" cy="647270"/>
      </dsp:txXfrm>
    </dsp:sp>
    <dsp:sp modelId="{FF87C692-2F6D-4BA2-8C11-48428FE8C4D7}">
      <dsp:nvSpPr>
        <dsp:cNvPr id="0" name=""/>
        <dsp:cNvSpPr/>
      </dsp:nvSpPr>
      <dsp:spPr>
        <a:xfrm rot="5400000">
          <a:off x="6430948" y="4264891"/>
          <a:ext cx="570467" cy="4854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2DDF6B-BB21-43D9-9108-B320E5FA45A3}">
      <dsp:nvSpPr>
        <dsp:cNvPr id="0" name=""/>
        <dsp:cNvSpPr/>
      </dsp:nvSpPr>
      <dsp:spPr>
        <a:xfrm>
          <a:off x="7347270" y="1179888"/>
          <a:ext cx="2411082" cy="38836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Завершение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Проведение анализа эффективности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Анализ результата исследований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Выявление сильных и слабых сторон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Предложение по улучшению приложения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Доработка приложения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endParaRPr lang="ru-RU" sz="3600" kern="1200" dirty="0"/>
        </a:p>
      </dsp:txBody>
      <dsp:txXfrm>
        <a:off x="7347270" y="1179888"/>
        <a:ext cx="2411082" cy="3883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30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0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09.12.2023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09.12.2023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924944"/>
            <a:ext cx="11457868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000" dirty="0" smtClean="0"/>
              <a:t>Мы предлагаем разработать сервис (приложение) для организации креативных офлайн свиданий. </a:t>
            </a:r>
          </a:p>
          <a:p>
            <a:pPr algn="l"/>
            <a:endParaRPr lang="ru-RU" sz="2000" dirty="0">
              <a:solidFill>
                <a:srgbClr val="FF0000"/>
              </a:solidFill>
              <a:latin typeface="Gilroy-Light"/>
            </a:endParaRPr>
          </a:p>
          <a:p>
            <a:pPr algn="l"/>
            <a:r>
              <a:rPr lang="ru-RU" sz="2000" dirty="0" smtClean="0">
                <a:solidFill>
                  <a:srgbClr val="FF0000"/>
                </a:solidFill>
                <a:latin typeface="Gilroy-Light"/>
              </a:rPr>
              <a:t>Приложение будет включать в себя выбор формата свидания, количества людей, предпочтение в еде. </a:t>
            </a:r>
          </a:p>
          <a:p>
            <a:pPr algn="l"/>
            <a:r>
              <a:rPr lang="ru-RU" sz="2000" dirty="0" smtClean="0">
                <a:solidFill>
                  <a:srgbClr val="FF0000"/>
                </a:solidFill>
                <a:latin typeface="Gilroy-Light"/>
              </a:rPr>
              <a:t>Мы будем сотрудничать с ресторанами, кафе, цветочными в городе Перми. Через наше приложение они смогут распространять свои товары и услуги. </a:t>
            </a:r>
            <a:endParaRPr lang="ru-RU" sz="2000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916832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latin typeface="Arial"/>
                <a:cs typeface="Arial"/>
              </a:rPr>
              <a:t>Услуга по организации креативных свиданий:</a:t>
            </a:r>
            <a:endParaRPr lang="ru-RU" sz="2000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970960"/>
            <a:ext cx="1145786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000" dirty="0" smtClean="0"/>
              <a:t>Идея проекта: </a:t>
            </a:r>
            <a:r>
              <a:rPr lang="ru-RU" sz="2000" b="1" dirty="0">
                <a:solidFill>
                  <a:srgbClr val="8F00FF"/>
                </a:solidFill>
              </a:rPr>
              <a:t>Мобильное приложение </a:t>
            </a:r>
            <a:r>
              <a:rPr lang="ru-RU" sz="2000" b="1" dirty="0" smtClean="0">
                <a:solidFill>
                  <a:srgbClr val="8F00FF"/>
                </a:solidFill>
              </a:rPr>
              <a:t> для </a:t>
            </a:r>
            <a:r>
              <a:rPr lang="ru-RU" sz="2000" b="1" dirty="0">
                <a:solidFill>
                  <a:srgbClr val="8F00FF"/>
                </a:solidFill>
              </a:rPr>
              <a:t>организации свиданий </a:t>
            </a:r>
            <a:r>
              <a:rPr lang="ru-RU" sz="2000" dirty="0" smtClean="0"/>
              <a:t> </a:t>
            </a:r>
            <a:endParaRPr lang="ru-RU" sz="2000" dirty="0">
              <a:solidFill>
                <a:srgbClr val="FF0000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6110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Потребительские </a:t>
            </a:r>
            <a:r>
              <a:rPr lang="ru-RU" b="1" dirty="0" smtClean="0"/>
              <a:t>сегменты: </a:t>
            </a:r>
          </a:p>
          <a:p>
            <a:endParaRPr lang="ru-RU" b="1" dirty="0" smtClean="0"/>
          </a:p>
          <a:p>
            <a:endParaRPr lang="ru-RU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B2B</a:t>
            </a:r>
            <a:r>
              <a:rPr lang="en-US" b="1" dirty="0" smtClean="0"/>
              <a:t> – </a:t>
            </a:r>
            <a:r>
              <a:rPr lang="ru-RU" dirty="0" smtClean="0"/>
              <a:t>поставщики (рестораны, магазины) </a:t>
            </a: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B2C</a:t>
            </a:r>
            <a:r>
              <a:rPr lang="en-US" b="1" dirty="0" smtClean="0"/>
              <a:t> </a:t>
            </a:r>
            <a:r>
              <a:rPr lang="ru-RU" b="1" dirty="0" smtClean="0"/>
              <a:t>– </a:t>
            </a:r>
            <a:r>
              <a:rPr lang="ru-RU" dirty="0" smtClean="0"/>
              <a:t>клиенты (пользователи приложения: пары, семьи. 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53575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Проблемы</a:t>
            </a:r>
          </a:p>
          <a:p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Со временем эмоции в отношениях угасают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Нет времени на организацию свиданий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Сложно найти место для свидание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Нет креативных идей для организации свиданий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10657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</a:t>
            </a:r>
            <a:r>
              <a:rPr lang="ru-RU" b="1" dirty="0" smtClean="0"/>
              <a:t>предложение</a:t>
            </a:r>
          </a:p>
          <a:p>
            <a:endParaRPr lang="ru-RU" b="1" dirty="0"/>
          </a:p>
          <a:p>
            <a:r>
              <a:rPr lang="ru-RU" dirty="0" smtClean="0">
                <a:solidFill>
                  <a:srgbClr val="0070C0"/>
                </a:solidFill>
              </a:rPr>
              <a:t>Мобильное приложение, в котором пользователи в один клик могут организовать креативное свидание.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Пары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Семьи </a:t>
            </a:r>
          </a:p>
          <a:p>
            <a:r>
              <a:rPr lang="ru-RU" sz="1200" b="1" dirty="0"/>
              <a:t>Возрастная категория: </a:t>
            </a:r>
            <a:r>
              <a:rPr lang="ru-RU" sz="1200" dirty="0"/>
              <a:t>от 18 до 35 лет </a:t>
            </a:r>
          </a:p>
          <a:p>
            <a:endParaRPr lang="ru-RU" sz="1200" b="1" dirty="0"/>
          </a:p>
          <a:p>
            <a:r>
              <a:rPr lang="ru-RU" sz="1200" b="1" dirty="0"/>
              <a:t>Пол: </a:t>
            </a:r>
            <a:r>
              <a:rPr lang="ru-RU" sz="1200" dirty="0"/>
              <a:t>мужской, женский</a:t>
            </a:r>
          </a:p>
          <a:p>
            <a:endParaRPr lang="ru-RU" sz="1200" b="1" dirty="0"/>
          </a:p>
          <a:p>
            <a:r>
              <a:rPr lang="ru-RU" sz="1200" b="1" dirty="0"/>
              <a:t>Город: </a:t>
            </a:r>
            <a:r>
              <a:rPr lang="ru-RU" sz="1200" dirty="0"/>
              <a:t>Пермь</a:t>
            </a:r>
            <a:r>
              <a:rPr lang="ru-RU" sz="1200" b="1" dirty="0"/>
              <a:t>  </a:t>
            </a:r>
          </a:p>
          <a:p>
            <a:pPr>
              <a:spcAft>
                <a:spcPts val="600"/>
              </a:spcAft>
            </a:pPr>
            <a:endParaRPr kumimoji="0" lang="ru-RU" sz="1200" dirty="0" smtClean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Поставщики (рестораны, магазины) </a:t>
            </a:r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Например, рестораны</a:t>
            </a:r>
            <a:r>
              <a:rPr kumimoji="0" lang="en-US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: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Белка, </a:t>
            </a:r>
            <a:r>
              <a:rPr kumimoji="0" lang="ru-RU" sz="1000" dirty="0" err="1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Нолан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, </a:t>
            </a:r>
            <a:r>
              <a:rPr kumimoji="0" lang="ru-RU" sz="1000" dirty="0" err="1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Бургерная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Ронни. Кредо и др.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Цветочные магазины</a:t>
            </a:r>
            <a:r>
              <a:rPr kumimoji="0" lang="en-US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: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Цветы 24 часа, </a:t>
            </a:r>
            <a:r>
              <a:rPr kumimoji="0" lang="ru-RU" sz="1000" dirty="0" err="1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ФлораСервис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и др.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Места</a:t>
            </a:r>
            <a:r>
              <a:rPr kumimoji="0" lang="en-US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: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 база </a:t>
            </a:r>
            <a:r>
              <a:rPr kumimoji="0" lang="ru-RU" sz="1000" dirty="0" err="1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Глэмпинг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, каток Юность и </a:t>
            </a:r>
            <a:r>
              <a:rPr kumimoji="0" lang="ru-RU" sz="1000" dirty="0" err="1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др</a:t>
            </a:r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Приложение для организаций оригинальных свиданий, в котором пользователь может выбрать пошагово в один клик создать свидание мечты.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Аренда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помещения, реклама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, налоги, заработная плата и соц.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Отчисления, организация свиданий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клиентам 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(организация свиданий), подписка, реклама в приложении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11849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Прямые (приложение) 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Непрямые </a:t>
            </a:r>
            <a:r>
              <a:rPr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(партнеры) </a:t>
            </a:r>
            <a:endParaRPr lang="ru-RU" sz="1000" dirty="0" smtClean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Реклама (соц. Сети, сайт проекта) </a:t>
            </a: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3698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0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Индивидуальная работа с клиентом</a:t>
            </a:r>
          </a:p>
          <a:p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0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по 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организации совместно </a:t>
            </a:r>
            <a:r>
              <a:rPr kumimoji="0" lang="ru-RU" sz="10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с клиентом</a:t>
            </a:r>
          </a:p>
          <a:p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0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Поддержание коммуникации с клиентом в течение всего срока </a:t>
            </a: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реализации свидания</a:t>
            </a:r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900" b="1" dirty="0">
              <a:latin typeface="GT Walsheim Pro Light" panose="02000503040000020003" pitchFamily="50" charset="-52"/>
            </a:endParaRPr>
          </a:p>
          <a:p>
            <a:r>
              <a:rPr kumimoji="0" lang="ru-RU" sz="9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Создание и поддержка приложения </a:t>
            </a:r>
            <a:endParaRPr kumimoji="0" lang="ru-RU" sz="9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9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9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Заключение сделок с партнерами </a:t>
            </a:r>
          </a:p>
          <a:p>
            <a:endParaRPr kumimoji="0" lang="ru-RU" sz="9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9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Организация мероприятий </a:t>
            </a:r>
            <a:endParaRPr kumimoji="0" lang="ru-RU" sz="9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400" b="1" dirty="0" smtClean="0">
              <a:latin typeface="GT Walsheim Pro Light" panose="02000503040000020003" pitchFamily="50" charset="-52"/>
            </a:endParaRPr>
          </a:p>
          <a:p>
            <a:r>
              <a:rPr kumimoji="0" lang="ru-RU" sz="900" b="1" dirty="0" smtClean="0">
                <a:latin typeface="GT Walsheim Pro Light" panose="02000503040000020003" pitchFamily="50" charset="-52"/>
              </a:rPr>
              <a:t>Решение проблемы: организация оригинальных свиданий </a:t>
            </a:r>
            <a:endParaRPr kumimoji="0" lang="ru-RU" sz="9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Команда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Интеллектуальные (приложение) </a:t>
            </a:r>
            <a:endParaRPr kumimoji="0" lang="ru-RU" sz="10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12393368"/>
              </p:ext>
            </p:extLst>
          </p:nvPr>
        </p:nvGraphicFramePr>
        <p:xfrm>
          <a:off x="1055440" y="353952"/>
          <a:ext cx="9937104" cy="62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06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Финансовый прогноз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 descr="https://sun9-9.userapi.com/impg/i1wdTFfiHoD-5DK8LIOQ53XISfvENKwh6Q1zhA/9D6uQCF24oY.jpg?size=1080x576&amp;quality=95&amp;sign=dbe93e38820a4f1a0cb0a0975371d99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052736"/>
            <a:ext cx="5077538" cy="27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49.userapi.com/impg/JCEL9yfGIaWPrTI-NcBaIJ1c2aG1Ca56zqBndw/cgnn92ooqlI.jpg?size=1080x603&amp;quality=95&amp;sign=12e59a7b934f18f3b1265e1a6c36b643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3"/>
          <a:stretch/>
        </p:blipFill>
        <p:spPr bwMode="auto">
          <a:xfrm>
            <a:off x="6312024" y="1124744"/>
            <a:ext cx="492263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7.userapi.com/impg/O6d_LTVTrCZvcdrYMxqlrW1NiOSJ3ni01l5CLw/lhnvl-ZHzg8.jpg?size=1080x556&amp;quality=95&amp;sign=2592470a50ea76854685652a40496a18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4023914"/>
            <a:ext cx="5363431" cy="27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7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err="1">
                <a:latin typeface="Gilroy-Light"/>
              </a:rPr>
              <a:t>Возжаева</a:t>
            </a:r>
            <a:r>
              <a:rPr lang="ru-RU" sz="1600" dirty="0">
                <a:latin typeface="Gilroy-Light"/>
              </a:rPr>
              <a:t> Алена Константиновна 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Gilroy-Light"/>
              </a:rPr>
              <a:t>Студент, </a:t>
            </a:r>
            <a:r>
              <a:rPr lang="ru-RU" sz="1600" dirty="0" smtClean="0">
                <a:latin typeface="Gilroy-Light"/>
              </a:rPr>
              <a:t>РСО 1,2 – 2021 </a:t>
            </a:r>
            <a:endParaRPr lang="ru-RU" sz="1600" dirty="0">
              <a:latin typeface="Gilroy-Light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Gilroy-Light"/>
              </a:rPr>
              <a:t>Руководитель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58756" y="2931940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</a:t>
            </a:r>
            <a:r>
              <a:rPr lang="ru-RU" sz="2000" dirty="0" err="1" smtClean="0"/>
              <a:t>стартап</a:t>
            </a:r>
            <a:r>
              <a:rPr lang="ru-RU" sz="2000" dirty="0" smtClean="0"/>
              <a:t>-проекта</a:t>
            </a:r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39661" y="3345677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-    </a:t>
            </a:r>
            <a:r>
              <a:rPr lang="ru-RU" sz="1600" dirty="0" err="1" smtClean="0">
                <a:latin typeface="Gilroy-Light"/>
              </a:rPr>
              <a:t>Возжаева</a:t>
            </a:r>
            <a:r>
              <a:rPr lang="ru-RU" sz="1600" dirty="0" smtClean="0">
                <a:latin typeface="Gilroy-Light"/>
              </a:rPr>
              <a:t> Алена Константиновна </a:t>
            </a:r>
            <a:endParaRPr lang="ru-RU" sz="1600" dirty="0">
              <a:latin typeface="Gilroy-Light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Gilroy-Light"/>
              </a:rPr>
              <a:t>Студент, РСО 1,2 – 2021 </a:t>
            </a:r>
            <a:r>
              <a:rPr lang="ru-RU" sz="1600" dirty="0" smtClean="0">
                <a:latin typeface="Gilroy-Light"/>
              </a:rPr>
              <a:t> </a:t>
            </a:r>
            <a:endParaRPr lang="ru-RU" sz="1600" dirty="0">
              <a:latin typeface="Gilroy-Light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 smtClean="0">
                <a:latin typeface="Gilroy-Light"/>
              </a:rPr>
              <a:t>Руководитель </a:t>
            </a:r>
            <a:endParaRPr lang="ru-RU" sz="1600" dirty="0">
              <a:latin typeface="Gilroy-Light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65260" y="5169164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-    Хомякова Полина Олеговна  </a:t>
            </a:r>
            <a:endParaRPr lang="ru-RU" sz="1600" dirty="0">
              <a:latin typeface="Gilroy-Light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Gilroy-Light"/>
              </a:rPr>
              <a:t>Студент, РСО 1,2 – 2021 </a:t>
            </a:r>
            <a:r>
              <a:rPr lang="ru-RU" sz="1600" dirty="0" smtClean="0">
                <a:latin typeface="Gilroy-Light"/>
              </a:rPr>
              <a:t> </a:t>
            </a:r>
            <a:endParaRPr lang="ru-RU" sz="1600" dirty="0">
              <a:latin typeface="Gilroy-Light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 smtClean="0">
                <a:latin typeface="Gilroy-Light"/>
              </a:rPr>
              <a:t>Коммуникатор </a:t>
            </a:r>
            <a:endParaRPr lang="ru-RU" sz="1600" dirty="0">
              <a:latin typeface="Gilroy-Light"/>
            </a:endParaRP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528048" y="3332045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-    </a:t>
            </a:r>
            <a:r>
              <a:rPr lang="ru-RU" sz="1600" dirty="0" err="1" smtClean="0">
                <a:latin typeface="Gilroy-Light"/>
              </a:rPr>
              <a:t>Тенишева</a:t>
            </a:r>
            <a:r>
              <a:rPr lang="ru-RU" sz="1600" dirty="0" smtClean="0">
                <a:latin typeface="Gilroy-Light"/>
              </a:rPr>
              <a:t> Полина Игоревна   </a:t>
            </a:r>
            <a:endParaRPr lang="ru-RU" sz="1600" dirty="0">
              <a:latin typeface="Gilroy-Light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Gilroy-Light"/>
              </a:rPr>
              <a:t>Студент, РСО 1,2 – 2021 </a:t>
            </a:r>
            <a:r>
              <a:rPr lang="ru-RU" sz="1600" dirty="0" smtClean="0">
                <a:latin typeface="Gilroy-Light"/>
              </a:rPr>
              <a:t> </a:t>
            </a:r>
            <a:endParaRPr lang="ru-RU" sz="1600" dirty="0">
              <a:latin typeface="Gilroy-Light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 smtClean="0">
                <a:latin typeface="Gilroy-Light"/>
              </a:rPr>
              <a:t>Инженер </a:t>
            </a:r>
            <a:endParaRPr lang="ru-RU" sz="1600" dirty="0">
              <a:latin typeface="Gilroy-Light"/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6528048" y="501317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smtClean="0">
                <a:latin typeface="Gilroy-Light"/>
              </a:rPr>
              <a:t>-    </a:t>
            </a:r>
            <a:r>
              <a:rPr lang="ru-RU" sz="1600" dirty="0" err="1" smtClean="0">
                <a:latin typeface="Gilroy-Light"/>
              </a:rPr>
              <a:t>Ужегова</a:t>
            </a:r>
            <a:r>
              <a:rPr lang="ru-RU" sz="1600" dirty="0" smtClean="0">
                <a:latin typeface="Gilroy-Light"/>
              </a:rPr>
              <a:t> Виктория Алексеевна  </a:t>
            </a:r>
            <a:endParaRPr lang="ru-RU" sz="1600" dirty="0">
              <a:latin typeface="Gilroy-Light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Gilroy-Light"/>
              </a:rPr>
              <a:t>Студент, РСО 1,2 – 2021 </a:t>
            </a:r>
            <a:endParaRPr lang="ru-RU" sz="1600" dirty="0">
              <a:latin typeface="Gilroy-Light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 smtClean="0">
                <a:latin typeface="Gilroy-Light"/>
              </a:rPr>
              <a:t>Маркетолог </a:t>
            </a:r>
            <a:endParaRPr lang="ru-RU" sz="1600" dirty="0">
              <a:latin typeface="Gilroy-Light"/>
            </a:endParaRPr>
          </a:p>
        </p:txBody>
      </p:sp>
      <p:pic>
        <p:nvPicPr>
          <p:cNvPr id="2052" name="Picture 4" descr="https://sun9-5.userapi.com/impg/5K5ZyB8hJmOyy6aX0r7AURg5oVhMiG30un71MA/_2IABKGTk18.jpg?size=1080x1080&amp;quality=95&amp;sign=c11e556d4412cf06684a5178cb396e5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4967344"/>
            <a:ext cx="1656064" cy="165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41.userapi.com/impg/I_5RzIDeMU8yL2tf8knWcEmEydQ5-qxAcmeSBg/ZFhrii5nWUY.jpg?size=1264x1264&amp;quality=95&amp;sign=b0f5e8ea96561e28712d29a599567d0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624" y="1086051"/>
            <a:ext cx="1706789" cy="170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39.userapi.com/impg/CxbefRwCLuzH0XSW-E1YBz46CWNSSXW2sXhqaQ/lBuHyRlKZWs.jpg?size=636x636&amp;quality=95&amp;sign=fb79c036760bd49858a12e791f380abc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4897135"/>
            <a:ext cx="1706790" cy="170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68.userapi.com/impg/hZdNIIf-VCRBHgdTOr06pX2wBL-_-Kuo0yg23g/TpoJy3nxN0k.jpg?size=1620x2160&amp;quality=95&amp;sign=e1b007851a4efb113c0c8175f74531ac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08"/>
          <a:stretch/>
        </p:blipFill>
        <p:spPr bwMode="auto">
          <a:xfrm>
            <a:off x="9912424" y="2841681"/>
            <a:ext cx="1706790" cy="168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873</TotalTime>
  <Words>479</Words>
  <Application>Microsoft Office PowerPoint</Application>
  <DocSecurity>0</DocSecurity>
  <PresentationFormat>Широкоэкранный</PresentationFormat>
  <Paragraphs>120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User</cp:lastModifiedBy>
  <cp:revision>28</cp:revision>
  <dcterms:created xsi:type="dcterms:W3CDTF">2023-07-21T07:14:15Z</dcterms:created>
  <dcterms:modified xsi:type="dcterms:W3CDTF">2023-12-09T06:06:56Z</dcterms:modified>
  <dc:identifier/>
  <dc:language/>
  <cp:version/>
</cp:coreProperties>
</file>