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4" r:id="rId6"/>
    <p:sldId id="265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1926"/>
    <a:srgbClr val="2F19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54" y="9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331653-2E12-4BE9-910D-FB6E6B3A283D}" type="datetimeFigureOut">
              <a:rPr lang="ru-RU" smtClean="0"/>
              <a:t>30.12.2023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F4092-D373-4D80-95B7-3384D654F0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74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5DC6DB-A908-4C2F-8B2F-2B0B42AB70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B921C45-0564-4010-AF34-074934F5A0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802193-6304-4D2B-BB3A-44F655C07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2CC6-D3C5-4D57-B707-64D8765E6C87}" type="datetimeFigureOut">
              <a:rPr lang="ru-RU" smtClean="0"/>
              <a:t>30.12.2023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318D09-2622-4F0C-9A27-136897CFF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4B5DC6-B199-482B-BF30-6B762E784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E6ED-510F-4293-94A7-C4CDF3CDF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1196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AA6F39-8CD3-4A26-856E-CFD2295E8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141A79-53F9-4A02-83D7-6F24CCF85D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522EDB-2508-41B4-8581-A0D41AC46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2CC6-D3C5-4D57-B707-64D8765E6C87}" type="datetimeFigureOut">
              <a:rPr lang="ru-RU" smtClean="0"/>
              <a:t>30.12.2023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5B2349-92F7-4BA5-8390-A063D565F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66420A-30C9-476D-9135-A791CA188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E6ED-510F-4293-94A7-C4CDF3CDF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10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7BB298-83EA-4B2E-B90F-74C340013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E35AC45-6FA9-4FA8-9FA7-A0D04931CF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67CA71-F371-4BBE-B685-849B8A279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2CC6-D3C5-4D57-B707-64D8765E6C87}" type="datetimeFigureOut">
              <a:rPr lang="ru-RU" smtClean="0"/>
              <a:t>30.12.2023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612BBBA-E36B-4731-9AE0-F99E7A4E2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3FA568-4E9C-4370-A1EA-C7DA1701A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E6ED-510F-4293-94A7-C4CDF3CDF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11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91477A-A579-401B-A3BD-3E1386D02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A68E5B-4FE6-4ABE-8DDD-4B033312A4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1068FE1-6ECF-46B5-A5C7-7D3D9CA809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82085D6-BEB8-4ED9-88F3-05DA4E5D9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2CC6-D3C5-4D57-B707-64D8765E6C87}" type="datetimeFigureOut">
              <a:rPr lang="ru-RU" smtClean="0"/>
              <a:t>30.12.2023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2961BB-5DEA-4BF5-A9C2-9A6B9392A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03C4BD8-661F-4E44-84BE-A0558ECBC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E6ED-510F-4293-94A7-C4CDF3CDF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353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B272E7-7938-4B0E-A081-9FD832229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2B3D1D-5D7E-421D-8BB3-151DDD975F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B2C3754-5D94-4D02-938F-123D2F5C3F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FEAC4A9-AFEC-48A4-BD32-398FD229C4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164E070-41EB-49D6-908D-C67B9A858A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335868F-2D00-4F86-86EE-C6884175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2CC6-D3C5-4D57-B707-64D8765E6C87}" type="datetimeFigureOut">
              <a:rPr lang="ru-RU" smtClean="0"/>
              <a:t>30.12.2023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B1647C2-3474-43E9-A6E9-D0878E063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7F2951A-06B6-40D9-9A16-40D128839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E6ED-510F-4293-94A7-C4CDF3CDF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760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8FD731-164D-43E4-B97E-7D0DEAD90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71F5D2A-0E7E-448D-90CF-8A06A9FE8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2CC6-D3C5-4D57-B707-64D8765E6C87}" type="datetimeFigureOut">
              <a:rPr lang="ru-RU" smtClean="0"/>
              <a:t>30.12.2023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BED88F9-32D6-4C15-B09C-7F5C28117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CA4E74C-6CB4-406A-A169-18D6C209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E6ED-510F-4293-94A7-C4CDF3CDF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078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0E485C3-70CC-4376-BEC5-E3F9BECBF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2CC6-D3C5-4D57-B707-64D8765E6C87}" type="datetimeFigureOut">
              <a:rPr lang="ru-RU" smtClean="0"/>
              <a:t>30.12.2023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EA04242-1FA6-464E-AA7D-63FFBA30D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ED9F8A5-A4D7-45D4-B068-1EFFBFB08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E6ED-510F-4293-94A7-C4CDF3CDF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860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688D02-68A1-44CB-B28F-6B9CF8DDC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18A40A-1A75-4038-8E11-DA3463DF6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9C7B4B2-7968-45A9-BC50-F7797CA56A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D48C162-11B0-46B2-BCB2-B3C09A4C1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2CC6-D3C5-4D57-B707-64D8765E6C87}" type="datetimeFigureOut">
              <a:rPr lang="ru-RU" smtClean="0"/>
              <a:t>30.12.2023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012AC09-C389-4EEE-81A2-8DD25ED2C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8C30B51-CB26-44B3-B7C6-18DED8533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E6ED-510F-4293-94A7-C4CDF3CDF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247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3C2B21-2371-437D-8036-F6DDC6F58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51EA7E2-EAA0-4331-82DA-A80F03A32D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BC5A144-F4FB-47DF-9FBB-758B288028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5493B26-AFE7-47BA-B6E4-367911D2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2CC6-D3C5-4D57-B707-64D8765E6C87}" type="datetimeFigureOut">
              <a:rPr lang="ru-RU" smtClean="0"/>
              <a:t>30.12.2023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17F83BE-EC66-4EEF-9CE1-9EE5295F7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82C8D66-D6E8-4236-9B42-FBB741F99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E6ED-510F-4293-94A7-C4CDF3CDF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077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74E4F8-2EF5-4F6A-B442-971285297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B6C838A-09F6-4E2D-A8EF-996A5ACA17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FF7CCB-7715-4C82-9EC8-567141289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2CC6-D3C5-4D57-B707-64D8765E6C87}" type="datetimeFigureOut">
              <a:rPr lang="ru-RU" smtClean="0"/>
              <a:t>30.12.2023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F59BF8-6476-4C42-B06C-0A1890DF4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17B15C-9287-4C48-A2B8-8BCE4245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E6ED-510F-4293-94A7-C4CDF3CDF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350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B11637A-29DC-4729-AF02-DBE838A3C2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2663296-4017-48EB-BDFD-18D1C61A3D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6C59BB-A703-4394-BD95-2EC2B2BFD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2CC6-D3C5-4D57-B707-64D8765E6C87}" type="datetimeFigureOut">
              <a:rPr lang="ru-RU" smtClean="0"/>
              <a:t>30.12.2023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DD5D93-393A-43B5-B7EF-277B19291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D6FF20-2714-4AC6-A56D-1242103CC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E6ED-510F-4293-94A7-C4CDF3CDF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398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FD6FA2-0B46-47F9-B388-D001CC4BB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B3A189-C748-46C6-B812-B3E186ADAA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381F3C-1D5C-4338-879A-A4D7061200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92CC6-D3C5-4D57-B707-64D8765E6C87}" type="datetimeFigureOut">
              <a:rPr lang="ru-RU" smtClean="0"/>
              <a:t>30.12.2023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0D66A1-866B-4578-A0A1-7556A37C29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A3A77A-8A42-4A8B-97AC-C35492ECD3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3E6ED-510F-4293-94A7-C4CDF3CDF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03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08DF9DF-04BB-ADFF-1CDF-98E6A12BEF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274"/>
            <a:ext cx="12192000" cy="687750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B11DC68-3B06-456E-AF1B-739BB1761F99}"/>
              </a:ext>
            </a:extLst>
          </p:cNvPr>
          <p:cNvSpPr txBox="1"/>
          <p:nvPr/>
        </p:nvSpPr>
        <p:spPr>
          <a:xfrm>
            <a:off x="2453950" y="2007514"/>
            <a:ext cx="42547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Разработка </a:t>
            </a:r>
            <a:r>
              <a:rPr lang="en-US" sz="2200" dirty="0"/>
              <a:t>WIFI-</a:t>
            </a:r>
            <a:r>
              <a:rPr lang="ru-RU" sz="2200" dirty="0" err="1"/>
              <a:t>пиролазера</a:t>
            </a:r>
            <a:r>
              <a:rPr lang="ru-RU" sz="2200" dirty="0"/>
              <a:t> 2.0</a:t>
            </a:r>
          </a:p>
        </p:txBody>
      </p:sp>
    </p:spTree>
    <p:extLst>
      <p:ext uri="{BB962C8B-B14F-4D97-AF65-F5344CB8AC3E}">
        <p14:creationId xmlns:p14="http://schemas.microsoft.com/office/powerpoint/2010/main" val="2234468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ъект 4">
            <a:extLst>
              <a:ext uri="{FF2B5EF4-FFF2-40B4-BE49-F238E27FC236}">
                <a16:creationId xmlns:a16="http://schemas.microsoft.com/office/drawing/2014/main" id="{DB078A49-66B1-41B7-B557-8C78069D650B}"/>
              </a:ext>
            </a:extLst>
          </p:cNvPr>
          <p:cNvSpPr txBox="1">
            <a:spLocks/>
          </p:cNvSpPr>
          <p:nvPr/>
        </p:nvSpPr>
        <p:spPr>
          <a:xfrm>
            <a:off x="-1" y="874516"/>
            <a:ext cx="11886773" cy="121554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3600" b="1" dirty="0"/>
              <a:t>Устройство решает проблему качественной резки материалов посредством лазерной </a:t>
            </a:r>
            <a:r>
              <a:rPr lang="ru-RU" sz="3600" b="1" dirty="0" smtClean="0"/>
              <a:t>головки</a:t>
            </a:r>
            <a:endParaRPr lang="ru-RU" sz="4000" dirty="0"/>
          </a:p>
        </p:txBody>
      </p:sp>
      <p:pic>
        <p:nvPicPr>
          <p:cNvPr id="2050" name="Picture 2" descr="Шкаф для рукоделия последнее время пользуются популярностью Это связано с т...">
            <a:extLst>
              <a:ext uri="{FF2B5EF4-FFF2-40B4-BE49-F238E27FC236}">
                <a16:creationId xmlns:a16="http://schemas.microsoft.com/office/drawing/2014/main" id="{7808109F-C566-40B3-A332-5D2A867EE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27" y="2756852"/>
            <a:ext cx="3691825" cy="1479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Ручная гравировка и тиснение по коже, ручная роспись, покраска с эффектом с...">
            <a:extLst>
              <a:ext uri="{FF2B5EF4-FFF2-40B4-BE49-F238E27FC236}">
                <a16:creationId xmlns:a16="http://schemas.microsoft.com/office/drawing/2014/main" id="{458A44AD-5A7F-4A2C-AC3D-7A3FEB67F1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5" t="10538" r="-1" b="11166"/>
          <a:stretch/>
        </p:blipFill>
        <p:spPr bwMode="auto">
          <a:xfrm>
            <a:off x="314744" y="4317169"/>
            <a:ext cx="3691825" cy="1780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0410F6F6-FC1D-491F-90A1-6DFE43E769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63" b="4374"/>
          <a:stretch/>
        </p:blipFill>
        <p:spPr bwMode="auto">
          <a:xfrm>
            <a:off x="4378956" y="4296111"/>
            <a:ext cx="3890644" cy="1780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85A469BE-A656-4F5B-99B4-FE3916983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596" y="2756851"/>
            <a:ext cx="3850004" cy="147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C843A7A5-CE01-4FB0-B55A-748BEA2065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7" t="3302" r="14622" b="3302"/>
          <a:stretch/>
        </p:blipFill>
        <p:spPr bwMode="auto">
          <a:xfrm>
            <a:off x="8641988" y="2756851"/>
            <a:ext cx="3244785" cy="334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2400" y="-1100"/>
            <a:ext cx="29391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ПРОБЛЕМА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047095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2544ADB-40B2-456B-873C-C92F5CA06F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725" t="21362" r="19566" b="9586"/>
          <a:stretch/>
        </p:blipFill>
        <p:spPr>
          <a:xfrm>
            <a:off x="233680" y="951025"/>
            <a:ext cx="4671036" cy="286290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FB8B42-F7DC-40EC-A1A9-EB679B3BCD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96" b="2856"/>
          <a:stretch/>
        </p:blipFill>
        <p:spPr>
          <a:xfrm>
            <a:off x="9404852" y="765164"/>
            <a:ext cx="2210216" cy="469775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D9F809F-BD90-4880-BD69-5E41185A3B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3456" r="9665" b="2273"/>
          <a:stretch/>
        </p:blipFill>
        <p:spPr bwMode="auto">
          <a:xfrm>
            <a:off x="5367331" y="951024"/>
            <a:ext cx="3574905" cy="286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Объект 4">
            <a:extLst>
              <a:ext uri="{FF2B5EF4-FFF2-40B4-BE49-F238E27FC236}">
                <a16:creationId xmlns:a16="http://schemas.microsoft.com/office/drawing/2014/main" id="{2BE0BAB2-5396-49DD-8D5F-472BD3C40851}"/>
              </a:ext>
            </a:extLst>
          </p:cNvPr>
          <p:cNvSpPr txBox="1">
            <a:spLocks/>
          </p:cNvSpPr>
          <p:nvPr/>
        </p:nvSpPr>
        <p:spPr>
          <a:xfrm>
            <a:off x="-5640" y="4253865"/>
            <a:ext cx="8947876" cy="149379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3200" dirty="0" err="1"/>
              <a:t>Пиролазер</a:t>
            </a:r>
            <a:r>
              <a:rPr lang="ru-RU" sz="3200" dirty="0"/>
              <a:t> с беспроводным управлением по </a:t>
            </a:r>
            <a:r>
              <a:rPr lang="ru-RU" sz="3200" dirty="0" err="1"/>
              <a:t>wi-fi</a:t>
            </a:r>
            <a:r>
              <a:rPr lang="ru-RU" sz="3200" dirty="0"/>
              <a:t> технологии для нанесения цифровых изображений в </a:t>
            </a:r>
            <a:r>
              <a:rPr lang="ru-RU" sz="3200" dirty="0" err="1"/>
              <a:t>on-line</a:t>
            </a:r>
            <a:r>
              <a:rPr lang="ru-RU" sz="3200" dirty="0"/>
              <a:t> </a:t>
            </a:r>
            <a:r>
              <a:rPr lang="ru-RU" sz="3200" dirty="0" smtClean="0"/>
              <a:t>режиме</a:t>
            </a:r>
            <a:endParaRPr lang="ru-RU" sz="3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52400" y="-1100"/>
            <a:ext cx="29391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ПРОДУКТ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325384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t="2504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Объект 4">
            <a:extLst>
              <a:ext uri="{FF2B5EF4-FFF2-40B4-BE49-F238E27FC236}">
                <a16:creationId xmlns:a16="http://schemas.microsoft.com/office/drawing/2014/main" id="{C98BF61D-4DEB-40ED-BB04-AD7772969C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840" y="1571625"/>
            <a:ext cx="10515600" cy="4351338"/>
          </a:xfrm>
        </p:spPr>
        <p:txBody>
          <a:bodyPr>
            <a:normAutofit/>
          </a:bodyPr>
          <a:lstStyle/>
          <a:p>
            <a:pPr algn="just"/>
            <a:r>
              <a:rPr lang="ru-RU" sz="3600" dirty="0"/>
              <a:t>простота (безопасность) конструктивного исполнения, </a:t>
            </a:r>
            <a:endParaRPr lang="ru-RU" sz="3600" dirty="0" smtClean="0"/>
          </a:p>
          <a:p>
            <a:pPr algn="just"/>
            <a:r>
              <a:rPr lang="ru-RU" sz="3600" dirty="0" smtClean="0"/>
              <a:t>мобильность</a:t>
            </a:r>
            <a:r>
              <a:rPr lang="ru-RU" sz="3600" dirty="0"/>
              <a:t>, </a:t>
            </a:r>
            <a:endParaRPr lang="ru-RU" sz="3600" dirty="0" smtClean="0"/>
          </a:p>
          <a:p>
            <a:pPr algn="just"/>
            <a:r>
              <a:rPr lang="ru-RU" sz="3600" dirty="0" smtClean="0"/>
              <a:t>масштабируемость </a:t>
            </a:r>
            <a:r>
              <a:rPr lang="ru-RU" sz="3600" dirty="0"/>
              <a:t>рабочей зоны, </a:t>
            </a:r>
            <a:endParaRPr lang="ru-RU" sz="3600" dirty="0" smtClean="0"/>
          </a:p>
          <a:p>
            <a:pPr algn="just"/>
            <a:r>
              <a:rPr lang="ru-RU" sz="3600" dirty="0" smtClean="0"/>
              <a:t>точность </a:t>
            </a:r>
            <a:r>
              <a:rPr lang="ru-RU" sz="3600" dirty="0"/>
              <a:t>за счет применения программного управления и менее энергоемких аппаратных средства для реализации лучевой обработки</a:t>
            </a:r>
            <a:endParaRPr lang="ru-RU" sz="3600" dirty="0"/>
          </a:p>
          <a:p>
            <a:pPr algn="just"/>
            <a:endParaRPr lang="ru-RU" sz="3600" dirty="0"/>
          </a:p>
          <a:p>
            <a:pPr algn="just"/>
            <a:endParaRPr lang="ru-RU" sz="3600" dirty="0"/>
          </a:p>
          <a:p>
            <a:pPr algn="just"/>
            <a:endParaRPr lang="ru-RU" sz="3600" dirty="0"/>
          </a:p>
          <a:p>
            <a:pPr algn="just"/>
            <a:endParaRPr lang="ru-RU" sz="3600" dirty="0"/>
          </a:p>
          <a:p>
            <a:pPr algn="just"/>
            <a:endParaRPr lang="ru-RU" sz="3600" dirty="0"/>
          </a:p>
          <a:p>
            <a:pPr algn="just"/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52400" y="-1100"/>
            <a:ext cx="58565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000" b="1" dirty="0" smtClean="0"/>
              <a:t>КОНКУРЕНТНОЕ ПРЕИМУЩЕСТВО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231175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/>
          <a:srcRect t="2504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4295149"/>
              </p:ext>
            </p:extLst>
          </p:nvPr>
        </p:nvGraphicFramePr>
        <p:xfrm>
          <a:off x="802640" y="1820921"/>
          <a:ext cx="11260873" cy="389617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1260873">
                  <a:extLst>
                    <a:ext uri="{9D8B030D-6E8A-4147-A177-3AD203B41FA5}">
                      <a16:colId xmlns:a16="http://schemas.microsoft.com/office/drawing/2014/main" val="1598558902"/>
                    </a:ext>
                  </a:extLst>
                </a:gridCol>
              </a:tblGrid>
              <a:tr h="348899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Уровень готовности технологии TRL-5 свидетельствует о значительном прогрессе в разработке проекта. На данном этапе изготовлена сварная рама, проведена обработка резьбовых отверстий для крепления направляющих, что является ключевым этапом в производственном процессе. Прототип лазерной головки, снабженной системой удаленного управления по </a:t>
                      </a:r>
                      <a:r>
                        <a:rPr lang="ru-RU" sz="2400" b="1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Wi-Fi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разработан и успешно установлен на раме. Техническое решение по монтажу головки проработано, а также настроено программное обеспечение и система ЧПУ, совместимые с лазерной головкой. Этот уровень готовности подтверждает, что проект перешел от стадии исследований и концепции к практической реализации, приближаясь к возможной интеграции в индустриальные процессы.</a:t>
                      </a:r>
                      <a:endParaRPr lang="ru-RU" sz="2400" b="1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4038523382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802640" y="592791"/>
            <a:ext cx="713849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ru-RU" sz="5400" b="1" dirty="0" smtClean="0"/>
              <a:t>УРОВЕНЬ ГОТОВНОСТИ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1484495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/>
          <a:srcRect t="2504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2480210"/>
              </p:ext>
            </p:extLst>
          </p:nvPr>
        </p:nvGraphicFramePr>
        <p:xfrm>
          <a:off x="802640" y="1820921"/>
          <a:ext cx="11260873" cy="420097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1260873">
                  <a:extLst>
                    <a:ext uri="{9D8B030D-6E8A-4147-A177-3AD203B41FA5}">
                      <a16:colId xmlns:a16="http://schemas.microsoft.com/office/drawing/2014/main" val="1598558902"/>
                    </a:ext>
                  </a:extLst>
                </a:gridCol>
              </a:tblGrid>
              <a:tr h="348899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Проект основан на создании и коммерциализации инновационного </a:t>
                      </a:r>
                      <a:r>
                        <a:rPr lang="ru-RU" sz="2400" b="1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пиролазера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с беспроводным управлением по </a:t>
                      </a:r>
                      <a:r>
                        <a:rPr lang="ru-RU" sz="2400" b="1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Wi-Fi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для нанесения цифровых изображений в режиме реального времени.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Основной источник дохода предполагается через прямые продажи этого устройства.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Клиентами могут быть как предприятия в области искусства, рекламные агентства и </a:t>
                      </a:r>
                      <a:r>
                        <a:rPr lang="ru-RU" sz="2400" b="1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эвент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-организаторы (B2B), так и индивидуальные художники, дизайнеры и творческие люди (B2C).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Устройство обеспечивает возможность персонализации и творчества, что делает его привлекательным для широкого круга потребителей.</a:t>
                      </a:r>
                      <a:endParaRPr lang="ru-RU" sz="2400" b="1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4038523382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30364" y="448796"/>
            <a:ext cx="536563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ru-RU" sz="5400" b="1" dirty="0" smtClean="0"/>
              <a:t>БИЗНЕС-МОДЕЛЬ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2744408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3648303"/>
              </p:ext>
            </p:extLst>
          </p:nvPr>
        </p:nvGraphicFramePr>
        <p:xfrm>
          <a:off x="172960" y="877914"/>
          <a:ext cx="7766708" cy="51883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87243">
                  <a:extLst>
                    <a:ext uri="{9D8B030D-6E8A-4147-A177-3AD203B41FA5}">
                      <a16:colId xmlns:a16="http://schemas.microsoft.com/office/drawing/2014/main" val="2042187997"/>
                    </a:ext>
                  </a:extLst>
                </a:gridCol>
                <a:gridCol w="806686">
                  <a:extLst>
                    <a:ext uri="{9D8B030D-6E8A-4147-A177-3AD203B41FA5}">
                      <a16:colId xmlns:a16="http://schemas.microsoft.com/office/drawing/2014/main" val="2871793483"/>
                    </a:ext>
                  </a:extLst>
                </a:gridCol>
                <a:gridCol w="846036">
                  <a:extLst>
                    <a:ext uri="{9D8B030D-6E8A-4147-A177-3AD203B41FA5}">
                      <a16:colId xmlns:a16="http://schemas.microsoft.com/office/drawing/2014/main" val="3196456618"/>
                    </a:ext>
                  </a:extLst>
                </a:gridCol>
                <a:gridCol w="993601">
                  <a:extLst>
                    <a:ext uri="{9D8B030D-6E8A-4147-A177-3AD203B41FA5}">
                      <a16:colId xmlns:a16="http://schemas.microsoft.com/office/drawing/2014/main" val="4009406352"/>
                    </a:ext>
                  </a:extLst>
                </a:gridCol>
                <a:gridCol w="747660">
                  <a:extLst>
                    <a:ext uri="{9D8B030D-6E8A-4147-A177-3AD203B41FA5}">
                      <a16:colId xmlns:a16="http://schemas.microsoft.com/office/drawing/2014/main" val="100847151"/>
                    </a:ext>
                  </a:extLst>
                </a:gridCol>
                <a:gridCol w="767335">
                  <a:extLst>
                    <a:ext uri="{9D8B030D-6E8A-4147-A177-3AD203B41FA5}">
                      <a16:colId xmlns:a16="http://schemas.microsoft.com/office/drawing/2014/main" val="2248777109"/>
                    </a:ext>
                  </a:extLst>
                </a:gridCol>
                <a:gridCol w="718147">
                  <a:extLst>
                    <a:ext uri="{9D8B030D-6E8A-4147-A177-3AD203B41FA5}">
                      <a16:colId xmlns:a16="http://schemas.microsoft.com/office/drawing/2014/main" val="3376748385"/>
                    </a:ext>
                  </a:extLst>
                </a:gridCol>
              </a:tblGrid>
              <a:tr h="2571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extLst>
                  <a:ext uri="{0D108BD9-81ED-4DB2-BD59-A6C34878D82A}">
                    <a16:rowId xmlns:a16="http://schemas.microsoft.com/office/drawing/2014/main" val="3772414283"/>
                  </a:ext>
                </a:extLst>
              </a:tr>
              <a:tr h="2965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Инвестиционные затраты, руб.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-120000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-650000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extLst>
                  <a:ext uri="{0D108BD9-81ED-4DB2-BD59-A6C34878D82A}">
                    <a16:rowId xmlns:a16="http://schemas.microsoft.com/office/drawing/2014/main" val="1815359603"/>
                  </a:ext>
                </a:extLst>
              </a:tr>
              <a:tr h="5845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Денежный поток от операционной деятельности (приток - отток), руб.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121827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245854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514580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514580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514580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extLst>
                  <a:ext uri="{0D108BD9-81ED-4DB2-BD59-A6C34878D82A}">
                    <a16:rowId xmlns:a16="http://schemas.microsoft.com/office/drawing/2014/main" val="2677419452"/>
                  </a:ext>
                </a:extLst>
              </a:tr>
              <a:tr h="2571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Приток, 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330000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660000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1375000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1375000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1375000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extLst>
                  <a:ext uri="{0D108BD9-81ED-4DB2-BD59-A6C34878D82A}">
                    <a16:rowId xmlns:a16="http://schemas.microsoft.com/office/drawing/2014/main" val="3199581936"/>
                  </a:ext>
                </a:extLst>
              </a:tr>
              <a:tr h="257110"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объём продаж, шт.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extLst>
                  <a:ext uri="{0D108BD9-81ED-4DB2-BD59-A6C34878D82A}">
                    <a16:rowId xmlns:a16="http://schemas.microsoft.com/office/drawing/2014/main" val="3836204103"/>
                  </a:ext>
                </a:extLst>
              </a:tr>
              <a:tr h="257110"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цена, 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extLst>
                  <a:ext uri="{0D108BD9-81ED-4DB2-BD59-A6C34878D82A}">
                    <a16:rowId xmlns:a16="http://schemas.microsoft.com/office/drawing/2014/main" val="3754193048"/>
                  </a:ext>
                </a:extLst>
              </a:tr>
              <a:tr h="2571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Отток, руб.: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-208173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-414146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-860420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-860420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-860420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extLst>
                  <a:ext uri="{0D108BD9-81ED-4DB2-BD59-A6C34878D82A}">
                    <a16:rowId xmlns:a16="http://schemas.microsoft.com/office/drawing/2014/main" val="2389182680"/>
                  </a:ext>
                </a:extLst>
              </a:tr>
              <a:tr h="257110"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сырьё и материалы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-132000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-264000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-550000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-550000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-550000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extLst>
                  <a:ext uri="{0D108BD9-81ED-4DB2-BD59-A6C34878D82A}">
                    <a16:rowId xmlns:a16="http://schemas.microsoft.com/office/drawing/2014/main" val="638124009"/>
                  </a:ext>
                </a:extLst>
              </a:tr>
              <a:tr h="257110"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зарплата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-42966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-85932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-179025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-179025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-179025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extLst>
                  <a:ext uri="{0D108BD9-81ED-4DB2-BD59-A6C34878D82A}">
                    <a16:rowId xmlns:a16="http://schemas.microsoft.com/office/drawing/2014/main" val="3803821749"/>
                  </a:ext>
                </a:extLst>
              </a:tr>
              <a:tr h="296511"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накладные, прочие расходы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-22000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-22000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-22000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-22000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-22000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extLst>
                  <a:ext uri="{0D108BD9-81ED-4DB2-BD59-A6C34878D82A}">
                    <a16:rowId xmlns:a16="http://schemas.microsoft.com/office/drawing/2014/main" val="1511828090"/>
                  </a:ext>
                </a:extLst>
              </a:tr>
              <a:tr h="257110"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налоги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-11207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-42214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-109395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-109395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-109395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extLst>
                  <a:ext uri="{0D108BD9-81ED-4DB2-BD59-A6C34878D82A}">
                    <a16:rowId xmlns:a16="http://schemas.microsoft.com/office/drawing/2014/main" val="3540171921"/>
                  </a:ext>
                </a:extLst>
              </a:tr>
              <a:tr h="2965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Суммарный денежный поток, руб.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-120000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-528173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245854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514580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514580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514580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extLst>
                  <a:ext uri="{0D108BD9-81ED-4DB2-BD59-A6C34878D82A}">
                    <a16:rowId xmlns:a16="http://schemas.microsoft.com/office/drawing/2014/main" val="835665235"/>
                  </a:ext>
                </a:extLst>
              </a:tr>
              <a:tr h="5044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Суммарный денежный поток нарастающим итогом, руб.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-120000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-648173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-402318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112262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626842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1141422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extLst>
                  <a:ext uri="{0D108BD9-81ED-4DB2-BD59-A6C34878D82A}">
                    <a16:rowId xmlns:a16="http://schemas.microsoft.com/office/drawing/2014/main" val="83618257"/>
                  </a:ext>
                </a:extLst>
              </a:tr>
              <a:tr h="5044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Дисконтированный суммарный денежный поток, руб.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-120000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-447604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176569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313189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265415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224928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extLst>
                  <a:ext uri="{0D108BD9-81ED-4DB2-BD59-A6C34878D82A}">
                    <a16:rowId xmlns:a16="http://schemas.microsoft.com/office/drawing/2014/main" val="1564532383"/>
                  </a:ext>
                </a:extLst>
              </a:tr>
              <a:tr h="5845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Дисконтированный суммарный денежный поток нарастающим итогом, руб.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-120000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-567604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-391035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-77846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187569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412496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extLst>
                  <a:ext uri="{0D108BD9-81ED-4DB2-BD59-A6C34878D82A}">
                    <a16:rowId xmlns:a16="http://schemas.microsoft.com/office/drawing/2014/main" val="183579646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2384310"/>
              </p:ext>
            </p:extLst>
          </p:nvPr>
        </p:nvGraphicFramePr>
        <p:xfrm>
          <a:off x="8112629" y="1226635"/>
          <a:ext cx="3628210" cy="19068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46854">
                  <a:extLst>
                    <a:ext uri="{9D8B030D-6E8A-4147-A177-3AD203B41FA5}">
                      <a16:colId xmlns:a16="http://schemas.microsoft.com/office/drawing/2014/main" val="1941277231"/>
                    </a:ext>
                  </a:extLst>
                </a:gridCol>
                <a:gridCol w="1381356">
                  <a:extLst>
                    <a:ext uri="{9D8B030D-6E8A-4147-A177-3AD203B41FA5}">
                      <a16:colId xmlns:a16="http://schemas.microsoft.com/office/drawing/2014/main" val="3969042775"/>
                    </a:ext>
                  </a:extLst>
                </a:gridCol>
              </a:tblGrid>
              <a:tr h="381372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NPV=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412 496,31 ₽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63214605"/>
                  </a:ext>
                </a:extLst>
              </a:tr>
              <a:tr h="381372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PI=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17478098"/>
                  </a:ext>
                </a:extLst>
              </a:tr>
              <a:tr h="381372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IRR=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45272291"/>
                  </a:ext>
                </a:extLst>
              </a:tr>
              <a:tr h="381372"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окуп. </a:t>
                      </a: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PP=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2,78 лет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08997801"/>
                  </a:ext>
                </a:extLst>
              </a:tr>
              <a:tr h="381372"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Диск. срок окуп. </a:t>
                      </a: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DPP=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3,29 лет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02339514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8309052" y="4118584"/>
            <a:ext cx="34317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Источники финансирования: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Гранты и конкурсы.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Предзаказы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Собственные средства.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52400" y="-1100"/>
            <a:ext cx="52251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ФИНАНСОВЫЙ ПЛАН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8536159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3081</TotalTime>
  <Words>473</Words>
  <Application>Microsoft Office PowerPoint</Application>
  <PresentationFormat>Широкоэкранный</PresentationFormat>
  <Paragraphs>141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Арина Блонская</dc:creator>
  <cp:lastModifiedBy>Word</cp:lastModifiedBy>
  <cp:revision>16</cp:revision>
  <dcterms:created xsi:type="dcterms:W3CDTF">2022-10-26T10:09:13Z</dcterms:created>
  <dcterms:modified xsi:type="dcterms:W3CDTF">2023-12-30T14:54:09Z</dcterms:modified>
</cp:coreProperties>
</file>