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3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5"/>
  </p:notesMasterIdLst>
  <p:sldIdLst>
    <p:sldId id="256" r:id="rId2"/>
    <p:sldId id="286" r:id="rId3"/>
    <p:sldId id="321" r:id="rId4"/>
    <p:sldId id="320" r:id="rId5"/>
    <p:sldId id="274" r:id="rId6"/>
    <p:sldId id="275" r:id="rId7"/>
    <p:sldId id="314" r:id="rId8"/>
    <p:sldId id="316" r:id="rId9"/>
    <p:sldId id="312" r:id="rId10"/>
    <p:sldId id="317" r:id="rId11"/>
    <p:sldId id="284" r:id="rId12"/>
    <p:sldId id="258" r:id="rId13"/>
    <p:sldId id="290" r:id="rId14"/>
  </p:sldIdLst>
  <p:sldSz cx="9144000" cy="5143500" type="screen16x9"/>
  <p:notesSz cx="6858000" cy="9144000"/>
  <p:embeddedFontLst>
    <p:embeddedFont>
      <p:font typeface="Book Antiqua" panose="02040602050305030304" pitchFamily="18" charset="0"/>
      <p:regular r:id="rId16"/>
      <p:bold r:id="rId17"/>
      <p:italic r:id="rId18"/>
      <p:boldItalic r:id="rId19"/>
    </p:embeddedFont>
    <p:embeddedFont>
      <p:font typeface="Impact" panose="020B0806030902050204" pitchFamily="34" charset="0"/>
      <p:regular r:id="rId20"/>
    </p:embeddedFont>
    <p:embeddedFont>
      <p:font typeface="Montserrat Medium" panose="020B0604020202020204" charset="-52"/>
      <p:regular r:id="rId21"/>
      <p:bold r:id="rId22"/>
      <p:italic r:id="rId23"/>
      <p:boldItalic r:id="rId24"/>
    </p:embeddedFont>
    <p:embeddedFont>
      <p:font typeface="Lato Black" panose="020B0604020202020204" charset="0"/>
      <p:bold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Verdana" panose="020B060403050404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Lato Light" panose="020B0604020202020204" charset="0"/>
      <p:regular r:id="rId39"/>
      <p:bold r:id="rId40"/>
      <p:italic r:id="rId41"/>
      <p:boldItalic r:id="rId42"/>
    </p:embeddedFont>
    <p:embeddedFont>
      <p:font typeface="Lato" panose="020B060402020202020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54">
          <p15:clr>
            <a:srgbClr val="9AA0A6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636"/>
    <a:srgbClr val="EA5E2C"/>
    <a:srgbClr val="E64E30"/>
    <a:srgbClr val="666699"/>
    <a:srgbClr val="000066"/>
    <a:srgbClr val="003366"/>
    <a:srgbClr val="336699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A20E70-747E-478B-8F30-06948743236D}">
  <a:tblStyle styleId="{9BA20E70-747E-478B-8F30-0694874323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pos="45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font" Target="fonts/font2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9" Type="http://schemas.openxmlformats.org/officeDocument/2006/relationships/font" Target="fonts/font14.fntdata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font" Target="fonts/font25.fntdata"/><Relationship Id="rId45" Type="http://schemas.openxmlformats.org/officeDocument/2006/relationships/font" Target="fonts/font30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font" Target="fonts/font2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font" Target="fonts/font2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46" Type="http://schemas.openxmlformats.org/officeDocument/2006/relationships/font" Target="fonts/font31.fntdata"/><Relationship Id="rId20" Type="http://schemas.openxmlformats.org/officeDocument/2006/relationships/font" Target="fonts/font5.fntdata"/><Relationship Id="rId41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14:23:38.457"/>
    </inkml:context>
    <inkml:brush xml:id="br0">
      <inkml:brushProperty name="width" value="0.05" units="cm"/>
      <inkml:brushProperty name="height" value="0.05" units="cm"/>
      <inkml:brushProperty name="color" value="#F8F8F8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14:23:39.266"/>
    </inkml:context>
    <inkml:brush xml:id="br0">
      <inkml:brushProperty name="width" value="0.05" units="cm"/>
      <inkml:brushProperty name="height" value="0.05" units="cm"/>
      <inkml:brushProperty name="color" value="#F8F8F8"/>
    </inkml:brush>
  </inkml:definitions>
  <inkml:trace contextRef="#ctx0" brushRef="#br0">0 1 24575,'0'7'0,"0"3"-8191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2T14:23:41.823"/>
    </inkml:context>
    <inkml:brush xml:id="br0">
      <inkml:brushProperty name="width" value="0.05" units="cm"/>
      <inkml:brushProperty name="height" value="0.05" units="cm"/>
      <inkml:brushProperty name="color" value="#F8F8F8"/>
    </inkml:brush>
  </inkml:definitions>
  <inkml:trace contextRef="#ctx0" brushRef="#br0">1 5 24575,'0'-4'0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144dd260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144dd260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115da5216d5_1_8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115da5216d5_1_8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>
          <a:extLst>
            <a:ext uri="{FF2B5EF4-FFF2-40B4-BE49-F238E27FC236}">
              <a16:creationId xmlns:a16="http://schemas.microsoft.com/office/drawing/2014/main" id="{95D46560-49D0-07A0-EC57-AF3CDC75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15da5216d5_1_871:notes">
            <a:extLst>
              <a:ext uri="{FF2B5EF4-FFF2-40B4-BE49-F238E27FC236}">
                <a16:creationId xmlns:a16="http://schemas.microsoft.com/office/drawing/2014/main" id="{C94C3676-86DF-E101-AFC6-3CA8055943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15da5216d5_1_871:notes">
            <a:extLst>
              <a:ext uri="{FF2B5EF4-FFF2-40B4-BE49-F238E27FC236}">
                <a16:creationId xmlns:a16="http://schemas.microsoft.com/office/drawing/2014/main" id="{E790EF48-AA7D-F1F0-A6E3-CA90EE645A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786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>
          <a:extLst>
            <a:ext uri="{FF2B5EF4-FFF2-40B4-BE49-F238E27FC236}">
              <a16:creationId xmlns:a16="http://schemas.microsoft.com/office/drawing/2014/main" id="{86BB9A27-33D2-B651-7B40-963E818FC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15da5216d5_1_871:notes">
            <a:extLst>
              <a:ext uri="{FF2B5EF4-FFF2-40B4-BE49-F238E27FC236}">
                <a16:creationId xmlns:a16="http://schemas.microsoft.com/office/drawing/2014/main" id="{59749F26-5CD5-32FA-8D7A-A20D614853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15da5216d5_1_871:notes">
            <a:extLst>
              <a:ext uri="{FF2B5EF4-FFF2-40B4-BE49-F238E27FC236}">
                <a16:creationId xmlns:a16="http://schemas.microsoft.com/office/drawing/2014/main" id="{8C73E14C-C040-AFFF-F9A2-48644247FB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4827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11582efe8ed_1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11582efe8ed_1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115da5216d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115da5216d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>
          <a:extLst>
            <a:ext uri="{FF2B5EF4-FFF2-40B4-BE49-F238E27FC236}">
              <a16:creationId xmlns:a16="http://schemas.microsoft.com/office/drawing/2014/main" id="{B390E0AD-440E-2165-395F-3979B4F73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115d3d7d9a7_0_46:notes">
            <a:extLst>
              <a:ext uri="{FF2B5EF4-FFF2-40B4-BE49-F238E27FC236}">
                <a16:creationId xmlns:a16="http://schemas.microsoft.com/office/drawing/2014/main" id="{200A9AE2-EFC6-8F8D-8A0E-22D4DDAC0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115d3d7d9a7_0_46:notes">
            <a:extLst>
              <a:ext uri="{FF2B5EF4-FFF2-40B4-BE49-F238E27FC236}">
                <a16:creationId xmlns:a16="http://schemas.microsoft.com/office/drawing/2014/main" id="{AA6F8AF9-A6D5-6D34-2B07-714A99D57C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0646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>
          <a:extLst>
            <a:ext uri="{FF2B5EF4-FFF2-40B4-BE49-F238E27FC236}">
              <a16:creationId xmlns:a16="http://schemas.microsoft.com/office/drawing/2014/main" id="{1FD54B09-9FE4-7BF9-2611-F6B5376A2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15b87658a5_0_101:notes">
            <a:extLst>
              <a:ext uri="{FF2B5EF4-FFF2-40B4-BE49-F238E27FC236}">
                <a16:creationId xmlns:a16="http://schemas.microsoft.com/office/drawing/2014/main" id="{441740D1-D62F-60DC-0B93-713D75E15B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15b87658a5_0_101:notes">
            <a:extLst>
              <a:ext uri="{FF2B5EF4-FFF2-40B4-BE49-F238E27FC236}">
                <a16:creationId xmlns:a16="http://schemas.microsoft.com/office/drawing/2014/main" id="{87628250-C619-0C1E-9165-93A66B554E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2699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>
          <a:extLst>
            <a:ext uri="{FF2B5EF4-FFF2-40B4-BE49-F238E27FC236}">
              <a16:creationId xmlns:a16="http://schemas.microsoft.com/office/drawing/2014/main" id="{2FF8DF12-0E3E-AEA4-2918-C7F964CD7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1582efe8ed_1_77:notes">
            <a:extLst>
              <a:ext uri="{FF2B5EF4-FFF2-40B4-BE49-F238E27FC236}">
                <a16:creationId xmlns:a16="http://schemas.microsoft.com/office/drawing/2014/main" id="{82E8AD96-6999-CD8F-05BB-BFD53D02A6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1582efe8ed_1_77:notes">
            <a:extLst>
              <a:ext uri="{FF2B5EF4-FFF2-40B4-BE49-F238E27FC236}">
                <a16:creationId xmlns:a16="http://schemas.microsoft.com/office/drawing/2014/main" id="{B4DAEBE0-2E00-4966-E474-AEBCA6A57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8442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>
          <a:extLst>
            <a:ext uri="{FF2B5EF4-FFF2-40B4-BE49-F238E27FC236}">
              <a16:creationId xmlns:a16="http://schemas.microsoft.com/office/drawing/2014/main" id="{AE2622AF-E224-3C6B-C01F-DC81D66EB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15b87658a5_0_101:notes">
            <a:extLst>
              <a:ext uri="{FF2B5EF4-FFF2-40B4-BE49-F238E27FC236}">
                <a16:creationId xmlns:a16="http://schemas.microsoft.com/office/drawing/2014/main" id="{28376825-56DD-F1A6-39E8-A6C0E0DEFE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15b87658a5_0_101:notes">
            <a:extLst>
              <a:ext uri="{FF2B5EF4-FFF2-40B4-BE49-F238E27FC236}">
                <a16:creationId xmlns:a16="http://schemas.microsoft.com/office/drawing/2014/main" id="{C89CAD76-7B48-6999-87E3-F38C0662C5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0612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115b87658a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115b87658a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1582efe8ed_1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1582efe8ed_1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15da5216d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115da5216d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021525" y="1401600"/>
            <a:ext cx="3182700" cy="145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021525" y="3026400"/>
            <a:ext cx="2979600" cy="715500"/>
          </a:xfrm>
          <a:prstGeom prst="rect">
            <a:avLst/>
          </a:prstGeom>
          <a:solidFill>
            <a:srgbClr val="95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6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756000" y="1710959"/>
            <a:ext cx="39957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3756000" y="2452741"/>
            <a:ext cx="3995700" cy="97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41" name="Google Shape;41;p9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 flipH="1">
            <a:off x="4259550" y="2048550"/>
            <a:ext cx="2840400" cy="12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0"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1"/>
          </p:nvPr>
        </p:nvSpPr>
        <p:spPr>
          <a:xfrm flipH="1">
            <a:off x="4259550" y="3623000"/>
            <a:ext cx="2840400" cy="716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138738" y="805300"/>
            <a:ext cx="961200" cy="961200"/>
          </a:xfrm>
          <a:prstGeom prst="rect">
            <a:avLst/>
          </a:prstGeom>
          <a:solidFill>
            <a:schemeClr val="lt2"/>
          </a:solidFill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4000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Font typeface="Lato"/>
              <a:buNone/>
              <a:defRPr sz="2500" b="1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cxnSp>
        <p:nvCxnSpPr>
          <p:cNvPr id="69" name="Google Shape;69;p14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subTitle" idx="1"/>
          </p:nvPr>
        </p:nvSpPr>
        <p:spPr>
          <a:xfrm>
            <a:off x="2222812" y="1416638"/>
            <a:ext cx="1251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2"/>
          </p:nvPr>
        </p:nvSpPr>
        <p:spPr>
          <a:xfrm flipH="1">
            <a:off x="2222812" y="2562788"/>
            <a:ext cx="1251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3"/>
          </p:nvPr>
        </p:nvSpPr>
        <p:spPr>
          <a:xfrm>
            <a:off x="3655213" y="1416638"/>
            <a:ext cx="34653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4"/>
          </p:nvPr>
        </p:nvSpPr>
        <p:spPr>
          <a:xfrm flipH="1">
            <a:off x="3655213" y="2562788"/>
            <a:ext cx="34653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5"/>
          </p:nvPr>
        </p:nvSpPr>
        <p:spPr>
          <a:xfrm>
            <a:off x="2222812" y="3588038"/>
            <a:ext cx="1251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6"/>
          </p:nvPr>
        </p:nvSpPr>
        <p:spPr>
          <a:xfrm>
            <a:off x="3655213" y="3588038"/>
            <a:ext cx="34653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9" name="Google Shape;99;p19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_2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subTitle" idx="1"/>
          </p:nvPr>
        </p:nvSpPr>
        <p:spPr>
          <a:xfrm>
            <a:off x="3327636" y="3194275"/>
            <a:ext cx="24885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5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2"/>
          </p:nvPr>
        </p:nvSpPr>
        <p:spPr>
          <a:xfrm flipH="1">
            <a:off x="5935780" y="3194275"/>
            <a:ext cx="2488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5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3"/>
          </p:nvPr>
        </p:nvSpPr>
        <p:spPr>
          <a:xfrm>
            <a:off x="5935870" y="3715375"/>
            <a:ext cx="2488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ubTitle" idx="4"/>
          </p:nvPr>
        </p:nvSpPr>
        <p:spPr>
          <a:xfrm flipH="1">
            <a:off x="3327836" y="3715375"/>
            <a:ext cx="24885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5"/>
          </p:nvPr>
        </p:nvSpPr>
        <p:spPr>
          <a:xfrm>
            <a:off x="720000" y="3194275"/>
            <a:ext cx="2488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5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ubTitle" idx="6"/>
          </p:nvPr>
        </p:nvSpPr>
        <p:spPr>
          <a:xfrm>
            <a:off x="720000" y="3715375"/>
            <a:ext cx="2488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8" name="Google Shape;108;p20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subTitle" idx="1"/>
          </p:nvPr>
        </p:nvSpPr>
        <p:spPr>
          <a:xfrm>
            <a:off x="723750" y="3687450"/>
            <a:ext cx="1463700" cy="3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subTitle" idx="2"/>
          </p:nvPr>
        </p:nvSpPr>
        <p:spPr>
          <a:xfrm>
            <a:off x="2416062" y="3687450"/>
            <a:ext cx="2154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subTitle" idx="3"/>
          </p:nvPr>
        </p:nvSpPr>
        <p:spPr>
          <a:xfrm>
            <a:off x="723750" y="2643950"/>
            <a:ext cx="1463700" cy="3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subTitle" idx="4"/>
          </p:nvPr>
        </p:nvSpPr>
        <p:spPr>
          <a:xfrm>
            <a:off x="2416062" y="2643950"/>
            <a:ext cx="2154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ubTitle" idx="5"/>
          </p:nvPr>
        </p:nvSpPr>
        <p:spPr>
          <a:xfrm>
            <a:off x="723750" y="1600450"/>
            <a:ext cx="1463700" cy="3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subTitle" idx="6"/>
          </p:nvPr>
        </p:nvSpPr>
        <p:spPr>
          <a:xfrm>
            <a:off x="2416050" y="1600450"/>
            <a:ext cx="2154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ubTitle" idx="7"/>
          </p:nvPr>
        </p:nvSpPr>
        <p:spPr>
          <a:xfrm>
            <a:off x="4589477" y="3687450"/>
            <a:ext cx="1463700" cy="3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subTitle" idx="8"/>
          </p:nvPr>
        </p:nvSpPr>
        <p:spPr>
          <a:xfrm>
            <a:off x="6281787" y="3687450"/>
            <a:ext cx="2154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subTitle" idx="9"/>
          </p:nvPr>
        </p:nvSpPr>
        <p:spPr>
          <a:xfrm>
            <a:off x="4589477" y="2643950"/>
            <a:ext cx="1463700" cy="3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13"/>
          </p:nvPr>
        </p:nvSpPr>
        <p:spPr>
          <a:xfrm>
            <a:off x="6281787" y="2643950"/>
            <a:ext cx="2154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ubTitle" idx="14"/>
          </p:nvPr>
        </p:nvSpPr>
        <p:spPr>
          <a:xfrm>
            <a:off x="4589475" y="1600450"/>
            <a:ext cx="1463700" cy="3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100"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ato Black"/>
              <a:buNone/>
              <a:defRPr sz="2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subTitle" idx="15"/>
          </p:nvPr>
        </p:nvSpPr>
        <p:spPr>
          <a:xfrm>
            <a:off x="6281775" y="1600450"/>
            <a:ext cx="2154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4" name="Google Shape;134;p22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n columns">
  <p:cSld name="CUSTOM_1_1_1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 hasCustomPrompt="1"/>
          </p:nvPr>
        </p:nvSpPr>
        <p:spPr>
          <a:xfrm flipH="1">
            <a:off x="711400" y="1466504"/>
            <a:ext cx="522000" cy="5211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8" name="Google Shape;138;p2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711400" y="2089940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9" name="Google Shape;139;p2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711400" y="2713868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0" name="Google Shape;140;p2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711400" y="3337831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1" name="Google Shape;141;p2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711400" y="3961773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2" name="Google Shape;142;p23"/>
          <p:cNvSpPr txBox="1">
            <a:spLocks noGrp="1"/>
          </p:cNvSpPr>
          <p:nvPr>
            <p:ph type="title" idx="6" hasCustomPrompt="1"/>
          </p:nvPr>
        </p:nvSpPr>
        <p:spPr>
          <a:xfrm flipH="1">
            <a:off x="4748000" y="1465600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3" name="Google Shape;143;p23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4748000" y="2090003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4" name="Google Shape;144;p2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4748000" y="2713934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5" name="Google Shape;145;p2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4748000" y="3337833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6" name="Google Shape;146;p23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4748000" y="3961845"/>
            <a:ext cx="522000" cy="52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1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7" name="Google Shape;147;p23"/>
          <p:cNvSpPr txBox="1">
            <a:spLocks noGrp="1"/>
          </p:cNvSpPr>
          <p:nvPr>
            <p:ph type="subTitle" idx="1"/>
          </p:nvPr>
        </p:nvSpPr>
        <p:spPr>
          <a:xfrm>
            <a:off x="1385800" y="1466500"/>
            <a:ext cx="29538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ubTitle" idx="14"/>
          </p:nvPr>
        </p:nvSpPr>
        <p:spPr>
          <a:xfrm>
            <a:off x="5422400" y="1466500"/>
            <a:ext cx="3010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subTitle" idx="15"/>
          </p:nvPr>
        </p:nvSpPr>
        <p:spPr>
          <a:xfrm>
            <a:off x="1385800" y="2090419"/>
            <a:ext cx="29538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ubTitle" idx="16"/>
          </p:nvPr>
        </p:nvSpPr>
        <p:spPr>
          <a:xfrm>
            <a:off x="5422400" y="2090419"/>
            <a:ext cx="3010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subTitle" idx="17"/>
          </p:nvPr>
        </p:nvSpPr>
        <p:spPr>
          <a:xfrm>
            <a:off x="1385800" y="2714346"/>
            <a:ext cx="29538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ubTitle" idx="18"/>
          </p:nvPr>
        </p:nvSpPr>
        <p:spPr>
          <a:xfrm>
            <a:off x="5422400" y="2714345"/>
            <a:ext cx="3010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ubTitle" idx="19"/>
          </p:nvPr>
        </p:nvSpPr>
        <p:spPr>
          <a:xfrm>
            <a:off x="1385800" y="3338273"/>
            <a:ext cx="29538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subTitle" idx="20"/>
          </p:nvPr>
        </p:nvSpPr>
        <p:spPr>
          <a:xfrm>
            <a:off x="5422400" y="3338272"/>
            <a:ext cx="3010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ubTitle" idx="21"/>
          </p:nvPr>
        </p:nvSpPr>
        <p:spPr>
          <a:xfrm>
            <a:off x="1385800" y="3962200"/>
            <a:ext cx="29538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ubTitle" idx="22"/>
          </p:nvPr>
        </p:nvSpPr>
        <p:spPr>
          <a:xfrm>
            <a:off x="5422400" y="3962199"/>
            <a:ext cx="3010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57" name="Google Shape;157;p23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" name="Google Shape;158;p23"/>
          <p:cNvSpPr txBox="1">
            <a:spLocks noGrp="1"/>
          </p:cNvSpPr>
          <p:nvPr>
            <p:ph type="title" idx="23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1123850" y="1376925"/>
            <a:ext cx="3138300" cy="87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subTitle" idx="1"/>
          </p:nvPr>
        </p:nvSpPr>
        <p:spPr>
          <a:xfrm>
            <a:off x="1123950" y="2447763"/>
            <a:ext cx="3138300" cy="13188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7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62" name="Google Shape;162;p24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_1_2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xfrm>
            <a:off x="1077750" y="3247288"/>
            <a:ext cx="3136200" cy="9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200" b="0"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subTitle" idx="1"/>
          </p:nvPr>
        </p:nvSpPr>
        <p:spPr>
          <a:xfrm>
            <a:off x="4539150" y="3247413"/>
            <a:ext cx="3527100" cy="9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78" name="Google Shape;178;p28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_1_1_1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>
            <a:spLocks noGrp="1"/>
          </p:cNvSpPr>
          <p:nvPr>
            <p:ph type="title"/>
          </p:nvPr>
        </p:nvSpPr>
        <p:spPr>
          <a:xfrm>
            <a:off x="876750" y="1037575"/>
            <a:ext cx="3934200" cy="11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7000" b="0"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500"/>
              <a:buFont typeface="Lato Black"/>
              <a:buNone/>
              <a:defRPr sz="2500" b="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93" name="Google Shape;193;p32"/>
          <p:cNvSpPr txBox="1">
            <a:spLocks noGrp="1"/>
          </p:cNvSpPr>
          <p:nvPr>
            <p:ph type="subTitle" idx="1"/>
          </p:nvPr>
        </p:nvSpPr>
        <p:spPr>
          <a:xfrm>
            <a:off x="876750" y="2331275"/>
            <a:ext cx="3934200" cy="133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2"/>
          <p:cNvSpPr txBox="1"/>
          <p:nvPr/>
        </p:nvSpPr>
        <p:spPr>
          <a:xfrm>
            <a:off x="5177850" y="2997275"/>
            <a:ext cx="3089400" cy="6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CREDITS: This presentation template was created by </a:t>
            </a:r>
            <a:r>
              <a:rPr lang="en" sz="12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including icons by </a:t>
            </a:r>
            <a:r>
              <a:rPr lang="en" sz="12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and infographics &amp; images by </a:t>
            </a:r>
            <a:r>
              <a:rPr lang="en" sz="12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200" u="sng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95" name="Google Shape;195;p32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6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Google Shape;197;p33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6_1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4"/>
          <p:cNvPicPr preferRelativeResize="0"/>
          <p:nvPr/>
        </p:nvPicPr>
        <p:blipFill rotWithShape="1">
          <a:blip r:embed="rId2">
            <a:alphaModFix/>
          </a:blip>
          <a:srcRect l="1671" t="428" r="22702" b="24377"/>
          <a:stretch/>
        </p:blipFill>
        <p:spPr>
          <a:xfrm rot="10800000" flipH="1">
            <a:off x="0" y="0"/>
            <a:ext cx="3221171" cy="32026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34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08070D"/>
            </a:gs>
            <a:gs pos="100000">
              <a:srgbClr val="29155A"/>
            </a:gs>
          </a:gsLst>
          <a:lin ang="1890073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"/>
              <a:buNone/>
              <a:defRPr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87100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5" r:id="rId3"/>
    <p:sldLayoutId id="2147483658" r:id="rId4"/>
    <p:sldLayoutId id="2147483660" r:id="rId5"/>
    <p:sldLayoutId id="2147483665" r:id="rId6"/>
    <p:sldLayoutId id="2147483666" r:id="rId7"/>
    <p:sldLayoutId id="2147483668" r:id="rId8"/>
    <p:sldLayoutId id="2147483669" r:id="rId9"/>
    <p:sldLayoutId id="2147483670" r:id="rId10"/>
    <p:sldLayoutId id="2147483674" r:id="rId11"/>
    <p:sldLayoutId id="2147483678" r:id="rId12"/>
    <p:sldLayoutId id="2147483679" r:id="rId13"/>
    <p:sldLayoutId id="214748368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customXml" Target="../ink/ink3.xml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C2B898-1FD7-940A-4A91-609129CBE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7150" y="-218"/>
            <a:ext cx="9144000" cy="2284485"/>
          </a:xfrm>
          <a:prstGeom prst="rect">
            <a:avLst/>
          </a:prstGeom>
        </p:spPr>
      </p:pic>
      <p:sp>
        <p:nvSpPr>
          <p:cNvPr id="211" name="Google Shape;211;p38"/>
          <p:cNvSpPr txBox="1">
            <a:spLocks noGrp="1"/>
          </p:cNvSpPr>
          <p:nvPr>
            <p:ph type="ctrTitle"/>
          </p:nvPr>
        </p:nvSpPr>
        <p:spPr>
          <a:xfrm>
            <a:off x="4237263" y="1402993"/>
            <a:ext cx="4138411" cy="16788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Lato"/>
              </a:rPr>
              <a:t>ГЕН БУДУЩЕГО</a:t>
            </a:r>
            <a:endParaRPr lang="en-US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  <a:sym typeface="Lato"/>
            </a:endParaRPr>
          </a:p>
        </p:txBody>
      </p:sp>
      <p:sp>
        <p:nvSpPr>
          <p:cNvPr id="212" name="Google Shape;212;p38"/>
          <p:cNvSpPr txBox="1">
            <a:spLocks noGrp="1"/>
          </p:cNvSpPr>
          <p:nvPr>
            <p:ph type="subTitle" idx="1"/>
          </p:nvPr>
        </p:nvSpPr>
        <p:spPr>
          <a:xfrm>
            <a:off x="4342895" y="3035463"/>
            <a:ext cx="3927146" cy="96601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База данных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генетическим маркерам заболеваний человека </a:t>
            </a:r>
          </a:p>
        </p:txBody>
      </p:sp>
      <p:sp>
        <p:nvSpPr>
          <p:cNvPr id="213" name="Google Shape;213;p38"/>
          <p:cNvSpPr txBox="1"/>
          <p:nvPr/>
        </p:nvSpPr>
        <p:spPr>
          <a:xfrm rot="5400000">
            <a:off x="8514275" y="1089675"/>
            <a:ext cx="3381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202</a:t>
            </a:r>
            <a:r>
              <a:rPr lang="ru-RU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1000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214" name="Google Shape;214;p38"/>
          <p:cNvGrpSpPr/>
          <p:nvPr/>
        </p:nvGrpSpPr>
        <p:grpSpPr>
          <a:xfrm rot="5400000">
            <a:off x="8459352" y="525364"/>
            <a:ext cx="448016" cy="159289"/>
            <a:chOff x="4405045" y="960533"/>
            <a:chExt cx="680462" cy="241934"/>
          </a:xfrm>
        </p:grpSpPr>
        <p:grpSp>
          <p:nvGrpSpPr>
            <p:cNvPr id="215" name="Google Shape;215;p38"/>
            <p:cNvGrpSpPr/>
            <p:nvPr/>
          </p:nvGrpSpPr>
          <p:grpSpPr>
            <a:xfrm>
              <a:off x="4405045" y="960533"/>
              <a:ext cx="680462" cy="241934"/>
              <a:chOff x="4405045" y="960533"/>
              <a:chExt cx="680462" cy="241934"/>
            </a:xfrm>
          </p:grpSpPr>
          <p:sp>
            <p:nvSpPr>
              <p:cNvPr id="216" name="Google Shape;216;p38"/>
              <p:cNvSpPr/>
              <p:nvPr/>
            </p:nvSpPr>
            <p:spPr>
              <a:xfrm rot="2700000">
                <a:off x="4663796" y="997170"/>
                <a:ext cx="163342" cy="16885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38"/>
              <p:cNvSpPr/>
              <p:nvPr/>
            </p:nvSpPr>
            <p:spPr>
              <a:xfrm rot="-2700000">
                <a:off x="4436501" y="995607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18" name="Google Shape;218;p38"/>
              <p:cNvCxnSpPr>
                <a:stCxn id="217" idx="2"/>
                <a:endCxn id="216" idx="1"/>
              </p:cNvCxnSpPr>
              <p:nvPr/>
            </p:nvCxnSpPr>
            <p:spPr>
              <a:xfrm rot="-5400000" flipH="1">
                <a:off x="4564345" y="1019650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19" name="Google Shape;219;p38"/>
              <p:cNvSpPr/>
              <p:nvPr/>
            </p:nvSpPr>
            <p:spPr>
              <a:xfrm rot="-8100000" flipH="1">
                <a:off x="4436501" y="1019123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20" name="Google Shape;220;p38"/>
              <p:cNvCxnSpPr>
                <a:stCxn id="219" idx="2"/>
              </p:cNvCxnSpPr>
              <p:nvPr/>
            </p:nvCxnSpPr>
            <p:spPr>
              <a:xfrm rot="-5400000">
                <a:off x="4564345" y="1027266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21" name="Google Shape;221;p38"/>
              <p:cNvSpPr/>
              <p:nvPr/>
            </p:nvSpPr>
            <p:spPr>
              <a:xfrm rot="2700000" flipH="1">
                <a:off x="4902164" y="991990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22" name="Google Shape;222;p38"/>
              <p:cNvCxnSpPr>
                <a:stCxn id="221" idx="2"/>
              </p:cNvCxnSpPr>
              <p:nvPr/>
            </p:nvCxnSpPr>
            <p:spPr>
              <a:xfrm rot="5400000">
                <a:off x="4802907" y="1016033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23" name="Google Shape;223;p38"/>
              <p:cNvSpPr/>
              <p:nvPr/>
            </p:nvSpPr>
            <p:spPr>
              <a:xfrm rot="8100000">
                <a:off x="4902164" y="1015506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24" name="Google Shape;224;p38"/>
              <p:cNvCxnSpPr>
                <a:stCxn id="223" idx="2"/>
              </p:cNvCxnSpPr>
              <p:nvPr/>
            </p:nvCxnSpPr>
            <p:spPr>
              <a:xfrm rot="5400000" flipH="1">
                <a:off x="4802907" y="1023649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225" name="Google Shape;225;p38"/>
            <p:cNvCxnSpPr>
              <a:stCxn id="217" idx="2"/>
              <a:endCxn id="219" idx="2"/>
            </p:cNvCxnSpPr>
            <p:nvPr/>
          </p:nvCxnSpPr>
          <p:spPr>
            <a:xfrm rot="5400000">
              <a:off x="4500745" y="1083250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" name="Google Shape;226;p38"/>
            <p:cNvCxnSpPr/>
            <p:nvPr/>
          </p:nvCxnSpPr>
          <p:spPr>
            <a:xfrm flipH="1">
              <a:off x="4527184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" name="Google Shape;227;p38"/>
            <p:cNvCxnSpPr>
              <a:stCxn id="221" idx="2"/>
              <a:endCxn id="223" idx="2"/>
            </p:cNvCxnSpPr>
            <p:nvPr/>
          </p:nvCxnSpPr>
          <p:spPr>
            <a:xfrm rot="5400000">
              <a:off x="4859007" y="1079633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" name="Google Shape;228;p38"/>
            <p:cNvCxnSpPr/>
            <p:nvPr/>
          </p:nvCxnSpPr>
          <p:spPr>
            <a:xfrm>
              <a:off x="4962470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" name="Google Shape;229;p38"/>
            <p:cNvCxnSpPr>
              <a:stCxn id="216" idx="3"/>
              <a:endCxn id="216" idx="0"/>
            </p:cNvCxnSpPr>
            <p:nvPr/>
          </p:nvCxnSpPr>
          <p:spPr>
            <a:xfrm rot="5400000">
              <a:off x="4745467" y="107979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" name="Google Shape;230;p38"/>
            <p:cNvCxnSpPr/>
            <p:nvPr/>
          </p:nvCxnSpPr>
          <p:spPr>
            <a:xfrm flipH="1">
              <a:off x="4725475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8"/>
            <p:cNvCxnSpPr/>
            <p:nvPr/>
          </p:nvCxnSpPr>
          <p:spPr>
            <a:xfrm flipH="1">
              <a:off x="4764450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38"/>
            <p:cNvCxnSpPr>
              <a:stCxn id="216" idx="2"/>
              <a:endCxn id="216" idx="1"/>
            </p:cNvCxnSpPr>
            <p:nvPr/>
          </p:nvCxnSpPr>
          <p:spPr>
            <a:xfrm rot="5400000">
              <a:off x="4628017" y="108174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3" name="Google Shape;233;p38"/>
          <p:cNvSpPr txBox="1"/>
          <p:nvPr/>
        </p:nvSpPr>
        <p:spPr>
          <a:xfrm rot="5400000">
            <a:off x="7356380" y="2796062"/>
            <a:ext cx="2670660" cy="22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КАЗАНСКИЙ МЕДИЦИНСКИЙ СТАРТАП 3.0</a:t>
            </a:r>
            <a:endParaRPr sz="1000" b="1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34" name="Google Shape;234;p38"/>
          <p:cNvCxnSpPr/>
          <p:nvPr/>
        </p:nvCxnSpPr>
        <p:spPr>
          <a:xfrm rot="10800000">
            <a:off x="723750" y="4678425"/>
            <a:ext cx="8477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50571F-C4B1-9F0A-FC38-60531DC68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51" y="64538"/>
            <a:ext cx="1571864" cy="8099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B6AC8C-38A2-B251-3CF9-38C067E825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47" y="0"/>
            <a:ext cx="1322704" cy="992305"/>
          </a:xfrm>
          <a:prstGeom prst="rect">
            <a:avLst/>
          </a:prstGeom>
        </p:spPr>
      </p:pic>
      <p:pic>
        <p:nvPicPr>
          <p:cNvPr id="5" name="Image 109">
            <a:extLst>
              <a:ext uri="{FF2B5EF4-FFF2-40B4-BE49-F238E27FC236}">
                <a16:creationId xmlns:a16="http://schemas.microsoft.com/office/drawing/2014/main" id="{E982818E-2217-58B0-2781-1C244B585D2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66308" y="134778"/>
            <a:ext cx="689462" cy="6937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FF8FC8-E916-F789-893E-BC308AC27301}"/>
              </a:ext>
            </a:extLst>
          </p:cNvPr>
          <p:cNvSpPr/>
          <p:nvPr/>
        </p:nvSpPr>
        <p:spPr>
          <a:xfrm>
            <a:off x="6196140" y="195780"/>
            <a:ext cx="294786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633457"/>
            <a:r>
              <a:rPr lang="ru-RU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rPr>
              <a:t>Казанский </a:t>
            </a:r>
          </a:p>
          <a:p>
            <a:pPr marR="1633457"/>
            <a:r>
              <a:rPr lang="ru-RU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rPr>
              <a:t>Государственный </a:t>
            </a:r>
          </a:p>
          <a:p>
            <a:pPr marR="1633457"/>
            <a:r>
              <a:rPr lang="ru-RU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rPr>
              <a:t>Медицинский </a:t>
            </a:r>
          </a:p>
          <a:p>
            <a:pPr marR="1633457"/>
            <a:r>
              <a:rPr lang="ru-RU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rPr>
              <a:t>Университет</a:t>
            </a:r>
          </a:p>
          <a:p>
            <a:pPr marR="1633457"/>
            <a:endParaRPr lang="ru-RU" sz="1100" dirty="0">
              <a:latin typeface="Cambria" panose="02040503050406030204" pitchFamily="18" charset="0"/>
              <a:ea typeface="Cambria" panose="02040503050406030204" pitchFamily="18" charset="0"/>
              <a:cs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D86ECE-AB55-D4AC-9BC8-57D64219569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88" y="180726"/>
            <a:ext cx="1740122" cy="693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68"/>
          <p:cNvSpPr txBox="1">
            <a:spLocks noGrp="1"/>
          </p:cNvSpPr>
          <p:nvPr>
            <p:ph type="title" idx="23"/>
          </p:nvPr>
        </p:nvSpPr>
        <p:spPr>
          <a:xfrm>
            <a:off x="76679" y="217598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ym typeface="Lato Light"/>
              </a:rPr>
              <a:t>ПРОБЛЕМЫ</a:t>
            </a:r>
            <a:endParaRPr b="1" dirty="0"/>
          </a:p>
        </p:txBody>
      </p:sp>
      <p:sp>
        <p:nvSpPr>
          <p:cNvPr id="986" name="Google Shape;986;p68"/>
          <p:cNvSpPr txBox="1">
            <a:spLocks noGrp="1"/>
          </p:cNvSpPr>
          <p:nvPr>
            <p:ph type="subTitle" idx="1"/>
          </p:nvPr>
        </p:nvSpPr>
        <p:spPr>
          <a:xfrm>
            <a:off x="2898012" y="1207704"/>
            <a:ext cx="5048268" cy="521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Отсутствие общей базы данных генетических маркеров</a:t>
            </a:r>
            <a:endParaRPr sz="1800" dirty="0"/>
          </a:p>
        </p:txBody>
      </p:sp>
      <p:sp>
        <p:nvSpPr>
          <p:cNvPr id="988" name="Google Shape;988;p68"/>
          <p:cNvSpPr txBox="1">
            <a:spLocks noGrp="1"/>
          </p:cNvSpPr>
          <p:nvPr>
            <p:ph type="subTitle" idx="15"/>
          </p:nvPr>
        </p:nvSpPr>
        <p:spPr>
          <a:xfrm>
            <a:off x="2875036" y="1860131"/>
            <a:ext cx="5532223" cy="977174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проведения регламентированного анализа (непрерывного исследования ДНК)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1 маркер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90" name="Google Shape;990;p68"/>
          <p:cNvSpPr txBox="1">
            <a:spLocks noGrp="1"/>
          </p:cNvSpPr>
          <p:nvPr>
            <p:ph type="subTitle" idx="17"/>
          </p:nvPr>
        </p:nvSpPr>
        <p:spPr>
          <a:xfrm>
            <a:off x="2972648" y="2905820"/>
            <a:ext cx="5511049" cy="5643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Средняя стоимость </a:t>
            </a:r>
            <a:r>
              <a:rPr lang="ru-RU" sz="1800" dirty="0"/>
              <a:t>полного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генетического теста на 300 маркеров</a:t>
            </a:r>
            <a:endParaRPr sz="1800" dirty="0"/>
          </a:p>
        </p:txBody>
      </p:sp>
      <p:sp>
        <p:nvSpPr>
          <p:cNvPr id="1038" name="Google Shape;213;p38">
            <a:extLst>
              <a:ext uri="{FF2B5EF4-FFF2-40B4-BE49-F238E27FC236}">
                <a16:creationId xmlns:a16="http://schemas.microsoft.com/office/drawing/2014/main" id="{0D74D66A-7A6C-2E29-9476-6E270CDA2861}"/>
              </a:ext>
            </a:extLst>
          </p:cNvPr>
          <p:cNvSpPr txBox="1"/>
          <p:nvPr/>
        </p:nvSpPr>
        <p:spPr>
          <a:xfrm rot="5400000">
            <a:off x="8514275" y="1089675"/>
            <a:ext cx="3381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202</a:t>
            </a:r>
            <a:r>
              <a:rPr lang="ru-RU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1000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1039" name="Google Shape;214;p38">
            <a:extLst>
              <a:ext uri="{FF2B5EF4-FFF2-40B4-BE49-F238E27FC236}">
                <a16:creationId xmlns:a16="http://schemas.microsoft.com/office/drawing/2014/main" id="{E07A35C4-867B-2F00-BE93-B4472845C333}"/>
              </a:ext>
            </a:extLst>
          </p:cNvPr>
          <p:cNvGrpSpPr/>
          <p:nvPr/>
        </p:nvGrpSpPr>
        <p:grpSpPr>
          <a:xfrm rot="5400000">
            <a:off x="8459352" y="525364"/>
            <a:ext cx="448016" cy="159289"/>
            <a:chOff x="4405045" y="960533"/>
            <a:chExt cx="680462" cy="241934"/>
          </a:xfrm>
        </p:grpSpPr>
        <p:grpSp>
          <p:nvGrpSpPr>
            <p:cNvPr id="1040" name="Google Shape;215;p38">
              <a:extLst>
                <a:ext uri="{FF2B5EF4-FFF2-40B4-BE49-F238E27FC236}">
                  <a16:creationId xmlns:a16="http://schemas.microsoft.com/office/drawing/2014/main" id="{8D1D2B78-4178-E0A1-CE8B-035EB5602C63}"/>
                </a:ext>
              </a:extLst>
            </p:cNvPr>
            <p:cNvGrpSpPr/>
            <p:nvPr/>
          </p:nvGrpSpPr>
          <p:grpSpPr>
            <a:xfrm>
              <a:off x="4405045" y="960533"/>
              <a:ext cx="680462" cy="241934"/>
              <a:chOff x="4405045" y="960533"/>
              <a:chExt cx="680462" cy="241934"/>
            </a:xfrm>
          </p:grpSpPr>
          <p:sp>
            <p:nvSpPr>
              <p:cNvPr id="1049" name="Google Shape;216;p38">
                <a:extLst>
                  <a:ext uri="{FF2B5EF4-FFF2-40B4-BE49-F238E27FC236}">
                    <a16:creationId xmlns:a16="http://schemas.microsoft.com/office/drawing/2014/main" id="{F2EB0A3E-D258-9B81-6203-71089C512959}"/>
                  </a:ext>
                </a:extLst>
              </p:cNvPr>
              <p:cNvSpPr/>
              <p:nvPr/>
            </p:nvSpPr>
            <p:spPr>
              <a:xfrm rot="2700000">
                <a:off x="4663796" y="997170"/>
                <a:ext cx="163342" cy="16885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217;p38">
                <a:extLst>
                  <a:ext uri="{FF2B5EF4-FFF2-40B4-BE49-F238E27FC236}">
                    <a16:creationId xmlns:a16="http://schemas.microsoft.com/office/drawing/2014/main" id="{73CAB433-2F2E-E26A-4F73-310E34C0BEC9}"/>
                  </a:ext>
                </a:extLst>
              </p:cNvPr>
              <p:cNvSpPr/>
              <p:nvPr/>
            </p:nvSpPr>
            <p:spPr>
              <a:xfrm rot="-2700000">
                <a:off x="4436501" y="995607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051" name="Google Shape;218;p38">
                <a:extLst>
                  <a:ext uri="{FF2B5EF4-FFF2-40B4-BE49-F238E27FC236}">
                    <a16:creationId xmlns:a16="http://schemas.microsoft.com/office/drawing/2014/main" id="{BE382236-ECB5-B60B-F159-EFAEB6616FC2}"/>
                  </a:ext>
                </a:extLst>
              </p:cNvPr>
              <p:cNvCxnSpPr>
                <a:stCxn id="1050" idx="2"/>
                <a:endCxn id="1049" idx="1"/>
              </p:cNvCxnSpPr>
              <p:nvPr/>
            </p:nvCxnSpPr>
            <p:spPr>
              <a:xfrm rot="-5400000" flipH="1">
                <a:off x="4564345" y="1019650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52" name="Google Shape;219;p38">
                <a:extLst>
                  <a:ext uri="{FF2B5EF4-FFF2-40B4-BE49-F238E27FC236}">
                    <a16:creationId xmlns:a16="http://schemas.microsoft.com/office/drawing/2014/main" id="{530D2D96-951C-561A-000C-8249B1FAAC6A}"/>
                  </a:ext>
                </a:extLst>
              </p:cNvPr>
              <p:cNvSpPr/>
              <p:nvPr/>
            </p:nvSpPr>
            <p:spPr>
              <a:xfrm rot="-8100000" flipH="1">
                <a:off x="4436501" y="1019123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053" name="Google Shape;220;p38">
                <a:extLst>
                  <a:ext uri="{FF2B5EF4-FFF2-40B4-BE49-F238E27FC236}">
                    <a16:creationId xmlns:a16="http://schemas.microsoft.com/office/drawing/2014/main" id="{7CE6E980-6131-BC22-0BE7-3786407E877D}"/>
                  </a:ext>
                </a:extLst>
              </p:cNvPr>
              <p:cNvCxnSpPr>
                <a:stCxn id="1052" idx="2"/>
              </p:cNvCxnSpPr>
              <p:nvPr/>
            </p:nvCxnSpPr>
            <p:spPr>
              <a:xfrm rot="-5400000">
                <a:off x="4564345" y="1027266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54" name="Google Shape;221;p38">
                <a:extLst>
                  <a:ext uri="{FF2B5EF4-FFF2-40B4-BE49-F238E27FC236}">
                    <a16:creationId xmlns:a16="http://schemas.microsoft.com/office/drawing/2014/main" id="{14C5BCEF-4456-601B-E816-4573E7D1FD40}"/>
                  </a:ext>
                </a:extLst>
              </p:cNvPr>
              <p:cNvSpPr/>
              <p:nvPr/>
            </p:nvSpPr>
            <p:spPr>
              <a:xfrm rot="2700000" flipH="1">
                <a:off x="4902164" y="991990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055" name="Google Shape;222;p38">
                <a:extLst>
                  <a:ext uri="{FF2B5EF4-FFF2-40B4-BE49-F238E27FC236}">
                    <a16:creationId xmlns:a16="http://schemas.microsoft.com/office/drawing/2014/main" id="{31511283-2CF2-1409-8E30-1E9D9128995F}"/>
                  </a:ext>
                </a:extLst>
              </p:cNvPr>
              <p:cNvCxnSpPr>
                <a:stCxn id="1054" idx="2"/>
              </p:cNvCxnSpPr>
              <p:nvPr/>
            </p:nvCxnSpPr>
            <p:spPr>
              <a:xfrm rot="5400000">
                <a:off x="4802907" y="1016033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56" name="Google Shape;223;p38">
                <a:extLst>
                  <a:ext uri="{FF2B5EF4-FFF2-40B4-BE49-F238E27FC236}">
                    <a16:creationId xmlns:a16="http://schemas.microsoft.com/office/drawing/2014/main" id="{10B05095-5162-5CF1-2EC6-1A0F0DABF657}"/>
                  </a:ext>
                </a:extLst>
              </p:cNvPr>
              <p:cNvSpPr/>
              <p:nvPr/>
            </p:nvSpPr>
            <p:spPr>
              <a:xfrm rot="8100000">
                <a:off x="4902164" y="1015506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057" name="Google Shape;224;p38">
                <a:extLst>
                  <a:ext uri="{FF2B5EF4-FFF2-40B4-BE49-F238E27FC236}">
                    <a16:creationId xmlns:a16="http://schemas.microsoft.com/office/drawing/2014/main" id="{20B88605-2104-14C2-1D1A-E0510720CE75}"/>
                  </a:ext>
                </a:extLst>
              </p:cNvPr>
              <p:cNvCxnSpPr>
                <a:stCxn id="1056" idx="2"/>
              </p:cNvCxnSpPr>
              <p:nvPr/>
            </p:nvCxnSpPr>
            <p:spPr>
              <a:xfrm rot="5400000" flipH="1">
                <a:off x="4802907" y="1023649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041" name="Google Shape;225;p38">
              <a:extLst>
                <a:ext uri="{FF2B5EF4-FFF2-40B4-BE49-F238E27FC236}">
                  <a16:creationId xmlns:a16="http://schemas.microsoft.com/office/drawing/2014/main" id="{AE65434C-9639-0BA9-9F87-E6573239865D}"/>
                </a:ext>
              </a:extLst>
            </p:cNvPr>
            <p:cNvCxnSpPr>
              <a:stCxn id="1050" idx="2"/>
              <a:endCxn id="1052" idx="2"/>
            </p:cNvCxnSpPr>
            <p:nvPr/>
          </p:nvCxnSpPr>
          <p:spPr>
            <a:xfrm rot="5400000">
              <a:off x="4500745" y="1083250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2" name="Google Shape;226;p38">
              <a:extLst>
                <a:ext uri="{FF2B5EF4-FFF2-40B4-BE49-F238E27FC236}">
                  <a16:creationId xmlns:a16="http://schemas.microsoft.com/office/drawing/2014/main" id="{9FD0675D-FC04-FA82-31E6-651C3FABDE09}"/>
                </a:ext>
              </a:extLst>
            </p:cNvPr>
            <p:cNvCxnSpPr/>
            <p:nvPr/>
          </p:nvCxnSpPr>
          <p:spPr>
            <a:xfrm flipH="1">
              <a:off x="4527184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227;p38">
              <a:extLst>
                <a:ext uri="{FF2B5EF4-FFF2-40B4-BE49-F238E27FC236}">
                  <a16:creationId xmlns:a16="http://schemas.microsoft.com/office/drawing/2014/main" id="{BD98ABFF-FB19-61CA-FF90-51EF9530E471}"/>
                </a:ext>
              </a:extLst>
            </p:cNvPr>
            <p:cNvCxnSpPr>
              <a:stCxn id="1054" idx="2"/>
              <a:endCxn id="1056" idx="2"/>
            </p:cNvCxnSpPr>
            <p:nvPr/>
          </p:nvCxnSpPr>
          <p:spPr>
            <a:xfrm rot="5400000">
              <a:off x="4859007" y="1079633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228;p38">
              <a:extLst>
                <a:ext uri="{FF2B5EF4-FFF2-40B4-BE49-F238E27FC236}">
                  <a16:creationId xmlns:a16="http://schemas.microsoft.com/office/drawing/2014/main" id="{CE208B5C-48AA-27AE-8C02-E85252715BB3}"/>
                </a:ext>
              </a:extLst>
            </p:cNvPr>
            <p:cNvCxnSpPr/>
            <p:nvPr/>
          </p:nvCxnSpPr>
          <p:spPr>
            <a:xfrm>
              <a:off x="4962470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5" name="Google Shape;229;p38">
              <a:extLst>
                <a:ext uri="{FF2B5EF4-FFF2-40B4-BE49-F238E27FC236}">
                  <a16:creationId xmlns:a16="http://schemas.microsoft.com/office/drawing/2014/main" id="{005AB077-AE26-E340-DDA7-1223CA9F2524}"/>
                </a:ext>
              </a:extLst>
            </p:cNvPr>
            <p:cNvCxnSpPr>
              <a:stCxn id="1049" idx="3"/>
              <a:endCxn id="1049" idx="0"/>
            </p:cNvCxnSpPr>
            <p:nvPr/>
          </p:nvCxnSpPr>
          <p:spPr>
            <a:xfrm rot="5400000">
              <a:off x="4745467" y="107979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6" name="Google Shape;230;p38">
              <a:extLst>
                <a:ext uri="{FF2B5EF4-FFF2-40B4-BE49-F238E27FC236}">
                  <a16:creationId xmlns:a16="http://schemas.microsoft.com/office/drawing/2014/main" id="{1E805548-810C-B255-CF42-01D8C7CEEE54}"/>
                </a:ext>
              </a:extLst>
            </p:cNvPr>
            <p:cNvCxnSpPr/>
            <p:nvPr/>
          </p:nvCxnSpPr>
          <p:spPr>
            <a:xfrm flipH="1">
              <a:off x="4725475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7" name="Google Shape;231;p38">
              <a:extLst>
                <a:ext uri="{FF2B5EF4-FFF2-40B4-BE49-F238E27FC236}">
                  <a16:creationId xmlns:a16="http://schemas.microsoft.com/office/drawing/2014/main" id="{3AD272EB-3E1D-727C-1304-301B4FFFD544}"/>
                </a:ext>
              </a:extLst>
            </p:cNvPr>
            <p:cNvCxnSpPr/>
            <p:nvPr/>
          </p:nvCxnSpPr>
          <p:spPr>
            <a:xfrm flipH="1">
              <a:off x="4764450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" name="Google Shape;232;p38">
              <a:extLst>
                <a:ext uri="{FF2B5EF4-FFF2-40B4-BE49-F238E27FC236}">
                  <a16:creationId xmlns:a16="http://schemas.microsoft.com/office/drawing/2014/main" id="{C15D84B6-EB72-D8E1-8C18-C79E4C506EB6}"/>
                </a:ext>
              </a:extLst>
            </p:cNvPr>
            <p:cNvCxnSpPr>
              <a:stCxn id="1049" idx="2"/>
              <a:endCxn id="1049" idx="1"/>
            </p:cNvCxnSpPr>
            <p:nvPr/>
          </p:nvCxnSpPr>
          <p:spPr>
            <a:xfrm rot="5400000">
              <a:off x="4628017" y="108174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58" name="Google Shape;233;p38">
            <a:extLst>
              <a:ext uri="{FF2B5EF4-FFF2-40B4-BE49-F238E27FC236}">
                <a16:creationId xmlns:a16="http://schemas.microsoft.com/office/drawing/2014/main" id="{6A55E9BD-3960-0834-AD39-28CB25DA5FB4}"/>
              </a:ext>
            </a:extLst>
          </p:cNvPr>
          <p:cNvSpPr txBox="1"/>
          <p:nvPr/>
        </p:nvSpPr>
        <p:spPr>
          <a:xfrm rot="5400000">
            <a:off x="7356380" y="2796062"/>
            <a:ext cx="2670660" cy="22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КАЗАНСКИЙ МЕДИЦИНСКИЙ СТАРТАП 3.0</a:t>
            </a:r>
            <a:endParaRPr sz="1000" b="1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CDCC76-CB71-F540-F66D-81E32B9A5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343" y="1201078"/>
            <a:ext cx="665642" cy="728438"/>
          </a:xfrm>
          <a:prstGeom prst="rect">
            <a:avLst/>
          </a:prstGeom>
          <a:ln>
            <a:noFill/>
          </a:ln>
        </p:spPr>
      </p:pic>
      <p:sp>
        <p:nvSpPr>
          <p:cNvPr id="11" name="Google Shape;988;p68">
            <a:extLst>
              <a:ext uri="{FF2B5EF4-FFF2-40B4-BE49-F238E27FC236}">
                <a16:creationId xmlns:a16="http://schemas.microsoft.com/office/drawing/2014/main" id="{189B3858-BA0F-2728-54EA-DB71BFF9B6D2}"/>
              </a:ext>
            </a:extLst>
          </p:cNvPr>
          <p:cNvSpPr txBox="1">
            <a:spLocks/>
          </p:cNvSpPr>
          <p:nvPr/>
        </p:nvSpPr>
        <p:spPr>
          <a:xfrm>
            <a:off x="809190" y="2100844"/>
            <a:ext cx="2163458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ru-RU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200 часов</a:t>
            </a:r>
          </a:p>
        </p:txBody>
      </p:sp>
      <p:sp>
        <p:nvSpPr>
          <p:cNvPr id="14" name="Google Shape;988;p68">
            <a:extLst>
              <a:ext uri="{FF2B5EF4-FFF2-40B4-BE49-F238E27FC236}">
                <a16:creationId xmlns:a16="http://schemas.microsoft.com/office/drawing/2014/main" id="{B9A1BE96-06B0-8CB2-31BF-90094642C7F2}"/>
              </a:ext>
            </a:extLst>
          </p:cNvPr>
          <p:cNvSpPr txBox="1">
            <a:spLocks/>
          </p:cNvSpPr>
          <p:nvPr/>
        </p:nvSpPr>
        <p:spPr>
          <a:xfrm>
            <a:off x="341890" y="2826564"/>
            <a:ext cx="2556122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en-US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&gt;100 </a:t>
            </a:r>
            <a:r>
              <a:rPr lang="ru-RU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тыс. руб.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A682EA-F47B-8EE0-CBFD-9DED563E0C12}"/>
              </a:ext>
            </a:extLst>
          </p:cNvPr>
          <p:cNvSpPr txBox="1"/>
          <p:nvPr/>
        </p:nvSpPr>
        <p:spPr>
          <a:xfrm>
            <a:off x="488732" y="3478437"/>
            <a:ext cx="26533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1 </a:t>
            </a:r>
            <a:r>
              <a:rPr lang="ru-RU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маркер</a:t>
            </a:r>
            <a:r>
              <a:rPr lang="ru-RU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 = </a:t>
            </a:r>
          </a:p>
          <a:p>
            <a:r>
              <a:rPr lang="ru-RU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1 заболевание </a:t>
            </a:r>
          </a:p>
        </p:txBody>
      </p:sp>
      <p:sp>
        <p:nvSpPr>
          <p:cNvPr id="21" name="Google Shape;990;p68">
            <a:extLst>
              <a:ext uri="{FF2B5EF4-FFF2-40B4-BE49-F238E27FC236}">
                <a16:creationId xmlns:a16="http://schemas.microsoft.com/office/drawing/2014/main" id="{840003F8-F6DF-6F9B-536B-C3B22E68F785}"/>
              </a:ext>
            </a:extLst>
          </p:cNvPr>
          <p:cNvSpPr txBox="1">
            <a:spLocks/>
          </p:cNvSpPr>
          <p:nvPr/>
        </p:nvSpPr>
        <p:spPr>
          <a:xfrm>
            <a:off x="2972648" y="3761425"/>
            <a:ext cx="5511049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Забор и анализ крови </a:t>
            </a:r>
            <a:r>
              <a:rPr lang="ru-RU" sz="1800" dirty="0">
                <a:solidFill>
                  <a:schemeClr val="bg1"/>
                </a:solidFill>
              </a:rPr>
              <a:t>осуществляется только по 1 параметру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>
          <a:extLst>
            <a:ext uri="{FF2B5EF4-FFF2-40B4-BE49-F238E27FC236}">
              <a16:creationId xmlns:a16="http://schemas.microsoft.com/office/drawing/2014/main" id="{B2F184E2-B531-B436-8784-BF839BB0F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818BE1-B2A0-4445-F30E-3AB949AEBF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1714"/>
          <a:stretch/>
        </p:blipFill>
        <p:spPr>
          <a:xfrm>
            <a:off x="6009545" y="0"/>
            <a:ext cx="3134455" cy="5143500"/>
          </a:xfrm>
          <a:prstGeom prst="rect">
            <a:avLst/>
          </a:prstGeom>
        </p:spPr>
      </p:pic>
      <p:pic>
        <p:nvPicPr>
          <p:cNvPr id="9" name="Google Shape;647;p32">
            <a:extLst>
              <a:ext uri="{FF2B5EF4-FFF2-40B4-BE49-F238E27FC236}">
                <a16:creationId xmlns:a16="http://schemas.microsoft.com/office/drawing/2014/main" id="{30F48A02-08FA-F314-A08F-8D7594CCFAA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7881019" y="0"/>
            <a:ext cx="16556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6">
            <a:extLst>
              <a:ext uri="{FF2B5EF4-FFF2-40B4-BE49-F238E27FC236}">
                <a16:creationId xmlns:a16="http://schemas.microsoft.com/office/drawing/2014/main" id="{97A59522-48CD-917F-304D-A662C79ADC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3365" y="-63341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latin typeface="Lato Light"/>
                <a:ea typeface="Lato Light"/>
                <a:cs typeface="Lato Light"/>
                <a:sym typeface="Lato Light"/>
              </a:rPr>
              <a:t>МАРШРУТНАЯ </a:t>
            </a:r>
            <a:r>
              <a:rPr lang="ru-RU" b="1" dirty="0">
                <a:sym typeface="Lato Light"/>
              </a:rPr>
              <a:t>КАРТА</a:t>
            </a:r>
            <a:endParaRPr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0B683A-8D4F-5767-D491-093CB34A1F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29" t="2131" r="3107" b="3386"/>
          <a:stretch/>
        </p:blipFill>
        <p:spPr>
          <a:xfrm>
            <a:off x="-103821" y="-63342"/>
            <a:ext cx="9247821" cy="52068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8F44D67C-8EAC-8CC7-A550-51714BC809F7}"/>
                  </a:ext>
                </a:extLst>
              </p14:cNvPr>
              <p14:cNvContentPartPr/>
              <p14:nvPr/>
            </p14:nvContentPartPr>
            <p14:xfrm>
              <a:off x="10287161" y="1292723"/>
              <a:ext cx="36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8F44D67C-8EAC-8CC7-A550-51714BC809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78161" y="128372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B8439EC6-5247-F2B7-1CD9-EFAEBFDC8167}"/>
                  </a:ext>
                </a:extLst>
              </p14:cNvPr>
              <p14:cNvContentPartPr/>
              <p14:nvPr/>
            </p14:nvContentPartPr>
            <p14:xfrm>
              <a:off x="2483081" y="3144923"/>
              <a:ext cx="360" cy="684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B8439EC6-5247-F2B7-1CD9-EFAEBFDC816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74081" y="3136283"/>
                <a:ext cx="1800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E4C2B0D4-D032-F4A4-F7BC-E46A63E510C6}"/>
                  </a:ext>
                </a:extLst>
              </p14:cNvPr>
              <p14:cNvContentPartPr/>
              <p14:nvPr/>
            </p14:nvContentPartPr>
            <p14:xfrm>
              <a:off x="1749761" y="2710043"/>
              <a:ext cx="360" cy="180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E4C2B0D4-D032-F4A4-F7BC-E46A63E510C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41121" y="2701403"/>
                <a:ext cx="1800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9F6645-98EE-DFF5-C9C3-5BA17CEE0E42}"/>
              </a:ext>
            </a:extLst>
          </p:cNvPr>
          <p:cNvSpPr/>
          <p:nvPr/>
        </p:nvSpPr>
        <p:spPr>
          <a:xfrm>
            <a:off x="123365" y="4564117"/>
            <a:ext cx="4369447" cy="2464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35659" y="3858322"/>
            <a:ext cx="1773043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выделение искусственным интеллектом болезни, вероятности и частоты встречаемости </a:t>
            </a:r>
            <a:endParaRPr lang="ru-RU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8106687" y="4256507"/>
            <a:ext cx="602166" cy="3923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025435" y="4452662"/>
            <a:ext cx="941619" cy="4693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321415" y="-30887"/>
            <a:ext cx="410951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u="sng" dirty="0" smtClean="0"/>
              <a:t>Решение и продукт</a:t>
            </a:r>
            <a:endParaRPr lang="ru-RU" sz="2900" b="1" u="sng" dirty="0"/>
          </a:p>
        </p:txBody>
      </p:sp>
    </p:spTree>
    <p:extLst>
      <p:ext uri="{BB962C8B-B14F-4D97-AF65-F5344CB8AC3E}">
        <p14:creationId xmlns:p14="http://schemas.microsoft.com/office/powerpoint/2010/main" val="1068382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>
          <a:extLst>
            <a:ext uri="{FF2B5EF4-FFF2-40B4-BE49-F238E27FC236}">
              <a16:creationId xmlns:a16="http://schemas.microsoft.com/office/drawing/2014/main" id="{9044E4EA-E2A9-4459-57A8-0CFB1762F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6">
            <a:extLst>
              <a:ext uri="{FF2B5EF4-FFF2-40B4-BE49-F238E27FC236}">
                <a16:creationId xmlns:a16="http://schemas.microsoft.com/office/drawing/2014/main" id="{D3A466F4-7254-E780-3DD3-3F18009085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616" y="115764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latin typeface="Lato Light"/>
                <a:ea typeface="Lato Light"/>
                <a:cs typeface="Lato Light"/>
                <a:sym typeface="Lato Light"/>
              </a:rPr>
              <a:t>МАРШРУТНАЯ </a:t>
            </a:r>
            <a:r>
              <a:rPr lang="ru-RU" b="1" dirty="0">
                <a:sym typeface="Lato Light"/>
              </a:rPr>
              <a:t>КАРТА</a:t>
            </a:r>
            <a:endParaRPr b="1" dirty="0"/>
          </a:p>
        </p:txBody>
      </p:sp>
      <p:sp>
        <p:nvSpPr>
          <p:cNvPr id="438" name="Google Shape;438;p46">
            <a:extLst>
              <a:ext uri="{FF2B5EF4-FFF2-40B4-BE49-F238E27FC236}">
                <a16:creationId xmlns:a16="http://schemas.microsoft.com/office/drawing/2014/main" id="{81482D2E-281A-A8C0-E18B-15F6CC59C29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43925" y="821295"/>
            <a:ext cx="4026570" cy="1125861"/>
          </a:xfrm>
          <a:prstGeom prst="rect">
            <a:avLst/>
          </a:prstGeom>
        </p:spPr>
        <p:txBody>
          <a:bodyPr spcFirstLastPara="1" wrap="square" lIns="91425" tIns="91425" rIns="90000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Поиск лабораторий </a:t>
            </a:r>
            <a:r>
              <a:rPr lang="ru-RU" dirty="0" smtClean="0"/>
              <a:t>по РФ и </a:t>
            </a:r>
            <a:r>
              <a:rPr lang="ru-RU" dirty="0"/>
              <a:t>сбор базы данных по генетическим маркерам заболеваний </a:t>
            </a:r>
            <a:r>
              <a:rPr lang="ru-RU" dirty="0" smtClean="0"/>
              <a:t>человека </a:t>
            </a:r>
          </a:p>
          <a:p>
            <a:pPr marL="0" lvl="0" indent="0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(1 месяц)</a:t>
            </a:r>
            <a:endParaRPr dirty="0"/>
          </a:p>
        </p:txBody>
      </p:sp>
      <p:sp>
        <p:nvSpPr>
          <p:cNvPr id="440" name="Google Shape;440;p46">
            <a:extLst>
              <a:ext uri="{FF2B5EF4-FFF2-40B4-BE49-F238E27FC236}">
                <a16:creationId xmlns:a16="http://schemas.microsoft.com/office/drawing/2014/main" id="{BCCB085B-897C-2EDA-5180-FE5DE91B2D2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50749" y="3415684"/>
            <a:ext cx="3258072" cy="1215274"/>
          </a:xfrm>
          <a:prstGeom prst="rect">
            <a:avLst/>
          </a:prstGeom>
        </p:spPr>
        <p:txBody>
          <a:bodyPr spcFirstLastPara="1" wrap="square" lIns="91425" tIns="91425" rIns="90000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Продажа подписки на общую базу данных по генетическим маркерам заболеваний человека лабораториям и получение </a:t>
            </a:r>
            <a:r>
              <a:rPr lang="ru-RU" dirty="0" smtClean="0"/>
              <a:t>выручки</a:t>
            </a:r>
            <a:endParaRPr dirty="0"/>
          </a:p>
        </p:txBody>
      </p:sp>
      <p:sp>
        <p:nvSpPr>
          <p:cNvPr id="446" name="Google Shape;446;p46">
            <a:extLst>
              <a:ext uri="{FF2B5EF4-FFF2-40B4-BE49-F238E27FC236}">
                <a16:creationId xmlns:a16="http://schemas.microsoft.com/office/drawing/2014/main" id="{2C135E7A-FE23-822B-72A6-02723922828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7375" y="2315037"/>
            <a:ext cx="3869805" cy="977016"/>
          </a:xfrm>
          <a:prstGeom prst="rect">
            <a:avLst/>
          </a:prstGeom>
        </p:spPr>
        <p:txBody>
          <a:bodyPr spcFirstLastPara="1" wrap="square" lIns="91425" tIns="91425" rIns="90000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Синтез информации и создание общей базы данных по генетическим маркерам заболеваний </a:t>
            </a:r>
            <a:r>
              <a:rPr lang="ru-RU" dirty="0" smtClean="0"/>
              <a:t>человека и программного обеспечения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(2 месяца)</a:t>
            </a: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B82CDB-B6D7-FB3A-6130-94C180D8F9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12"/>
          <a:stretch/>
        </p:blipFill>
        <p:spPr>
          <a:xfrm rot="5400000">
            <a:off x="6258813" y="2274970"/>
            <a:ext cx="5143501" cy="593559"/>
          </a:xfrm>
          <a:prstGeom prst="rect">
            <a:avLst/>
          </a:prstGeom>
        </p:spPr>
      </p:pic>
      <p:sp>
        <p:nvSpPr>
          <p:cNvPr id="472" name="Google Shape;472;p46">
            <a:extLst>
              <a:ext uri="{FF2B5EF4-FFF2-40B4-BE49-F238E27FC236}">
                <a16:creationId xmlns:a16="http://schemas.microsoft.com/office/drawing/2014/main" id="{BC0D0F83-4412-9AC6-92C6-7DCC2D2BDC55}"/>
              </a:ext>
            </a:extLst>
          </p:cNvPr>
          <p:cNvSpPr txBox="1"/>
          <p:nvPr/>
        </p:nvSpPr>
        <p:spPr>
          <a:xfrm>
            <a:off x="766717" y="2315037"/>
            <a:ext cx="355500" cy="356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="1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1" name="Google Shape;471;p46">
            <a:extLst>
              <a:ext uri="{FF2B5EF4-FFF2-40B4-BE49-F238E27FC236}">
                <a16:creationId xmlns:a16="http://schemas.microsoft.com/office/drawing/2014/main" id="{B83239B6-DD7C-6A85-2A45-01AE2C82EB74}"/>
              </a:ext>
            </a:extLst>
          </p:cNvPr>
          <p:cNvSpPr txBox="1"/>
          <p:nvPr/>
        </p:nvSpPr>
        <p:spPr>
          <a:xfrm>
            <a:off x="766717" y="870012"/>
            <a:ext cx="355500" cy="356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="1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2DFB4A-EB03-58F4-B404-9AECFD719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2204" y="3145261"/>
            <a:ext cx="3438360" cy="1901015"/>
          </a:xfrm>
          <a:prstGeom prst="rect">
            <a:avLst/>
          </a:prstGeom>
        </p:spPr>
      </p:pic>
      <p:sp>
        <p:nvSpPr>
          <p:cNvPr id="473" name="Google Shape;473;p46">
            <a:extLst>
              <a:ext uri="{FF2B5EF4-FFF2-40B4-BE49-F238E27FC236}">
                <a16:creationId xmlns:a16="http://schemas.microsoft.com/office/drawing/2014/main" id="{D2F6EEE1-255D-BBA6-AAE6-4A7295508246}"/>
              </a:ext>
            </a:extLst>
          </p:cNvPr>
          <p:cNvSpPr txBox="1"/>
          <p:nvPr/>
        </p:nvSpPr>
        <p:spPr>
          <a:xfrm>
            <a:off x="766717" y="3489504"/>
            <a:ext cx="355500" cy="356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="1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EC495D-34B1-75E5-379D-B6FFEB6C2D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2203" y="115764"/>
            <a:ext cx="3438359" cy="19095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16EBCE-D98C-C979-9404-96389E7D6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2203" y="2119127"/>
            <a:ext cx="3438360" cy="932311"/>
          </a:xfrm>
          <a:prstGeom prst="rect">
            <a:avLst/>
          </a:prstGeom>
        </p:spPr>
      </p:pic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CF42B8DD-DB20-04BB-AFB9-BE2BE89E3086}"/>
              </a:ext>
            </a:extLst>
          </p:cNvPr>
          <p:cNvSpPr/>
          <p:nvPr/>
        </p:nvSpPr>
        <p:spPr>
          <a:xfrm>
            <a:off x="888149" y="1299932"/>
            <a:ext cx="144203" cy="918922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675A0C1E-4B83-14DF-3458-62D54B178A61}"/>
              </a:ext>
            </a:extLst>
          </p:cNvPr>
          <p:cNvSpPr/>
          <p:nvPr/>
        </p:nvSpPr>
        <p:spPr>
          <a:xfrm>
            <a:off x="903524" y="2744957"/>
            <a:ext cx="135685" cy="670727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918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6"/>
          <p:cNvPicPr preferRelativeResize="0"/>
          <p:nvPr/>
        </p:nvPicPr>
        <p:blipFill rotWithShape="1">
          <a:blip r:embed="rId3">
            <a:alphaModFix/>
          </a:blip>
          <a:srcRect l="19345" t="1380" r="17985" b="1380"/>
          <a:stretch/>
        </p:blipFill>
        <p:spPr>
          <a:xfrm>
            <a:off x="7945308" y="67092"/>
            <a:ext cx="1054648" cy="1090727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6"/>
          <p:cNvSpPr txBox="1">
            <a:spLocks noGrp="1"/>
          </p:cNvSpPr>
          <p:nvPr>
            <p:ph type="title"/>
          </p:nvPr>
        </p:nvSpPr>
        <p:spPr>
          <a:xfrm>
            <a:off x="76200" y="90641"/>
            <a:ext cx="84328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1700"/>
              </a:spcBef>
              <a:spcAft>
                <a:spcPts val="400"/>
              </a:spcAft>
              <a:buNone/>
            </a:pP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АНАЛИЗ</a:t>
            </a:r>
            <a:r>
              <a:rPr lang="en" dirty="0">
                <a:latin typeface="Lato Black"/>
                <a:ea typeface="Lato Black"/>
                <a:cs typeface="Lato Black"/>
                <a:sym typeface="Lato Black"/>
              </a:rPr>
              <a:t> </a:t>
            </a:r>
            <a:r>
              <a:rPr lang="ru-RU" dirty="0">
                <a:latin typeface="Lato Black"/>
                <a:ea typeface="Lato Black"/>
                <a:cs typeface="Lato Black"/>
                <a:sym typeface="Lato Black"/>
              </a:rPr>
              <a:t>МИРОВОГО РЫНКА </a:t>
            </a:r>
            <a:r>
              <a:rPr lang="ru-RU" dirty="0">
                <a:latin typeface="Lato Light"/>
                <a:ea typeface="Lato Light"/>
                <a:cs typeface="Lato Light"/>
                <a:sym typeface="Lato Black"/>
              </a:rPr>
              <a:t>(2020-2030 гг.)</a:t>
            </a:r>
            <a:endParaRPr dirty="0">
              <a:latin typeface="Lato Light"/>
              <a:ea typeface="Lato Light"/>
              <a:cs typeface="Lato Light"/>
              <a:sym typeface="Lato Black"/>
            </a:endParaRPr>
          </a:p>
        </p:txBody>
      </p:sp>
      <p:sp>
        <p:nvSpPr>
          <p:cNvPr id="680" name="Google Shape;680;p56"/>
          <p:cNvSpPr txBox="1">
            <a:spLocks noGrp="1"/>
          </p:cNvSpPr>
          <p:nvPr>
            <p:ph type="subTitle" idx="2"/>
          </p:nvPr>
        </p:nvSpPr>
        <p:spPr>
          <a:xfrm>
            <a:off x="2339852" y="2758184"/>
            <a:ext cx="2154600" cy="11204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/>
              <a:t>Анализ геномов, исследования на основе больших данных</a:t>
            </a:r>
          </a:p>
        </p:txBody>
      </p:sp>
      <p:sp>
        <p:nvSpPr>
          <p:cNvPr id="681" name="Google Shape;681;p56"/>
          <p:cNvSpPr txBox="1">
            <a:spLocks noGrp="1"/>
          </p:cNvSpPr>
          <p:nvPr>
            <p:ph type="subTitle" idx="3"/>
          </p:nvPr>
        </p:nvSpPr>
        <p:spPr>
          <a:xfrm>
            <a:off x="-28780" y="2619830"/>
            <a:ext cx="2456350" cy="104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ГЕНЕТИЧЕСКИЕ ИССЛЕДОВАНИЯ И  УСЛУГИ </a:t>
            </a:r>
          </a:p>
        </p:txBody>
      </p:sp>
      <p:sp>
        <p:nvSpPr>
          <p:cNvPr id="683" name="Google Shape;683;p56"/>
          <p:cNvSpPr txBox="1">
            <a:spLocks noGrp="1"/>
          </p:cNvSpPr>
          <p:nvPr>
            <p:ph type="subTitle" idx="5"/>
          </p:nvPr>
        </p:nvSpPr>
        <p:spPr>
          <a:xfrm>
            <a:off x="147153" y="1543513"/>
            <a:ext cx="2154600" cy="85488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ГЕНЕТИЧЕСКИЕ ТЕСТЫ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684" name="Google Shape;684;p56"/>
          <p:cNvSpPr txBox="1">
            <a:spLocks noGrp="1"/>
          </p:cNvSpPr>
          <p:nvPr>
            <p:ph type="subTitle" idx="6"/>
          </p:nvPr>
        </p:nvSpPr>
        <p:spPr>
          <a:xfrm>
            <a:off x="2339852" y="1431575"/>
            <a:ext cx="2740813" cy="12386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/>
              <a:t>Предрасположенность к заболеваниям;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/>
              <a:t>Определение родства;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/>
              <a:t>Тесты на здоровье</a:t>
            </a:r>
            <a:endParaRPr dirty="0"/>
          </a:p>
        </p:txBody>
      </p:sp>
      <p:sp>
        <p:nvSpPr>
          <p:cNvPr id="685" name="Google Shape;685;p56"/>
          <p:cNvSpPr txBox="1">
            <a:spLocks noGrp="1"/>
          </p:cNvSpPr>
          <p:nvPr>
            <p:ph type="subTitle" idx="7"/>
          </p:nvPr>
        </p:nvSpPr>
        <p:spPr>
          <a:xfrm>
            <a:off x="5020400" y="4046809"/>
            <a:ext cx="1463700" cy="39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РТ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686" name="Google Shape;686;p56"/>
          <p:cNvSpPr txBox="1">
            <a:spLocks noGrp="1"/>
          </p:cNvSpPr>
          <p:nvPr>
            <p:ph type="subTitle" idx="8"/>
          </p:nvPr>
        </p:nvSpPr>
        <p:spPr>
          <a:xfrm>
            <a:off x="6623236" y="3291952"/>
            <a:ext cx="21546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Миллиарды руб.</a:t>
            </a:r>
            <a:endParaRPr dirty="0">
              <a:solidFill>
                <a:schemeClr val="tx2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B043F2-38D8-7770-BC21-5D3A9B5F3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86" y="3596436"/>
            <a:ext cx="2310584" cy="1487553"/>
          </a:xfrm>
          <a:prstGeom prst="rect">
            <a:avLst/>
          </a:prstGeom>
        </p:spPr>
      </p:pic>
      <p:sp>
        <p:nvSpPr>
          <p:cNvPr id="687" name="Google Shape;687;p56"/>
          <p:cNvSpPr txBox="1">
            <a:spLocks noGrp="1"/>
          </p:cNvSpPr>
          <p:nvPr>
            <p:ph type="subTitle" idx="9"/>
          </p:nvPr>
        </p:nvSpPr>
        <p:spPr>
          <a:xfrm>
            <a:off x="5652061" y="3357352"/>
            <a:ext cx="832039" cy="39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РФ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688" name="Google Shape;688;p56"/>
          <p:cNvSpPr txBox="1">
            <a:spLocks noGrp="1"/>
          </p:cNvSpPr>
          <p:nvPr>
            <p:ph type="subTitle" idx="13"/>
          </p:nvPr>
        </p:nvSpPr>
        <p:spPr>
          <a:xfrm>
            <a:off x="6591518" y="2495511"/>
            <a:ext cx="2598352" cy="6892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10% на ближайшие 5–10 </a:t>
            </a:r>
            <a:r>
              <a:rPr lang="ru-RU" dirty="0"/>
              <a:t>лет (увеличение числа ген. тестов и инноваций)</a:t>
            </a:r>
            <a:endParaRPr dirty="0"/>
          </a:p>
        </p:txBody>
      </p:sp>
      <p:sp>
        <p:nvSpPr>
          <p:cNvPr id="689" name="Google Shape;689;p56"/>
          <p:cNvSpPr txBox="1">
            <a:spLocks noGrp="1"/>
          </p:cNvSpPr>
          <p:nvPr>
            <p:ph type="subTitle" idx="14"/>
          </p:nvPr>
        </p:nvSpPr>
        <p:spPr>
          <a:xfrm>
            <a:off x="4819195" y="1644354"/>
            <a:ext cx="1635766" cy="65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>
              <a:buClr>
                <a:srgbClr val="000000"/>
              </a:buClr>
              <a:buFont typeface="Arial"/>
              <a:buNone/>
            </a:pPr>
            <a:r>
              <a:rPr lang="ru-RU" sz="1400" dirty="0">
                <a:solidFill>
                  <a:schemeClr val="tx2"/>
                </a:solidFill>
                <a:sym typeface="Arial"/>
              </a:rPr>
              <a:t>ГЛОБАЛЬНЫЙ РЫНОК</a:t>
            </a:r>
            <a:endParaRPr sz="1400" dirty="0">
              <a:solidFill>
                <a:schemeClr val="tx2"/>
              </a:solidFill>
              <a:sym typeface="Arial"/>
            </a:endParaRPr>
          </a:p>
        </p:txBody>
      </p:sp>
      <p:sp>
        <p:nvSpPr>
          <p:cNvPr id="690" name="Google Shape;690;p56"/>
          <p:cNvSpPr txBox="1">
            <a:spLocks noGrp="1"/>
          </p:cNvSpPr>
          <p:nvPr>
            <p:ph type="subTitle" idx="15"/>
          </p:nvPr>
        </p:nvSpPr>
        <p:spPr>
          <a:xfrm>
            <a:off x="6591518" y="1710404"/>
            <a:ext cx="2520764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15 млрд. долларов</a:t>
            </a:r>
            <a:r>
              <a:rPr lang="ru-RU" dirty="0"/>
              <a:t> на 2020 г., ожидается рост</a:t>
            </a:r>
            <a:endParaRPr dirty="0"/>
          </a:p>
        </p:txBody>
      </p:sp>
      <p:cxnSp>
        <p:nvCxnSpPr>
          <p:cNvPr id="691" name="Google Shape;691;p56"/>
          <p:cNvCxnSpPr/>
          <p:nvPr/>
        </p:nvCxnSpPr>
        <p:spPr>
          <a:xfrm>
            <a:off x="2427570" y="1471721"/>
            <a:ext cx="0" cy="24291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2" name="Google Shape;692;p56"/>
          <p:cNvCxnSpPr>
            <a:cxnSpLocks/>
          </p:cNvCxnSpPr>
          <p:nvPr/>
        </p:nvCxnSpPr>
        <p:spPr>
          <a:xfrm>
            <a:off x="6547036" y="1598446"/>
            <a:ext cx="28978" cy="2855021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683;p56">
            <a:extLst>
              <a:ext uri="{FF2B5EF4-FFF2-40B4-BE49-F238E27FC236}">
                <a16:creationId xmlns:a16="http://schemas.microsoft.com/office/drawing/2014/main" id="{E937D066-E546-8C57-7230-BB3094482A36}"/>
              </a:ext>
            </a:extLst>
          </p:cNvPr>
          <p:cNvSpPr txBox="1">
            <a:spLocks/>
          </p:cNvSpPr>
          <p:nvPr/>
        </p:nvSpPr>
        <p:spPr>
          <a:xfrm>
            <a:off x="969441" y="843775"/>
            <a:ext cx="2740818" cy="390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1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pPr marL="0" indent="0"/>
            <a:r>
              <a:rPr lang="ru-RU" dirty="0">
                <a:solidFill>
                  <a:schemeClr val="bg2"/>
                </a:solidFill>
              </a:rPr>
              <a:t>СТРУКТУРА РЫНКА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Google Shape;683;p56">
            <a:extLst>
              <a:ext uri="{FF2B5EF4-FFF2-40B4-BE49-F238E27FC236}">
                <a16:creationId xmlns:a16="http://schemas.microsoft.com/office/drawing/2014/main" id="{AC2C68F1-AA51-73A4-AB82-CD39E2606778}"/>
              </a:ext>
            </a:extLst>
          </p:cNvPr>
          <p:cNvSpPr txBox="1">
            <a:spLocks/>
          </p:cNvSpPr>
          <p:nvPr/>
        </p:nvSpPr>
        <p:spPr>
          <a:xfrm>
            <a:off x="5146751" y="825148"/>
            <a:ext cx="3204957" cy="390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1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pPr marL="0" indent="0"/>
            <a:r>
              <a:rPr lang="ru-RU" dirty="0">
                <a:solidFill>
                  <a:schemeClr val="bg2"/>
                </a:solidFill>
              </a:rPr>
              <a:t>РАЗМЕР</a:t>
            </a:r>
            <a:r>
              <a:rPr lang="en-US" dirty="0">
                <a:solidFill>
                  <a:schemeClr val="bg2"/>
                </a:solidFill>
              </a:rPr>
              <a:t>/</a:t>
            </a:r>
            <a:r>
              <a:rPr lang="ru-RU" dirty="0">
                <a:solidFill>
                  <a:schemeClr val="bg2"/>
                </a:solidFill>
              </a:rPr>
              <a:t>РОСТ РЫНКА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Google Shape;686;p56">
            <a:extLst>
              <a:ext uri="{FF2B5EF4-FFF2-40B4-BE49-F238E27FC236}">
                <a16:creationId xmlns:a16="http://schemas.microsoft.com/office/drawing/2014/main" id="{5F2C55D8-1B9B-D436-CEFE-82D3128F05D9}"/>
              </a:ext>
            </a:extLst>
          </p:cNvPr>
          <p:cNvSpPr txBox="1">
            <a:spLocks/>
          </p:cNvSpPr>
          <p:nvPr/>
        </p:nvSpPr>
        <p:spPr>
          <a:xfrm>
            <a:off x="6591518" y="3900821"/>
            <a:ext cx="2808631" cy="73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ru-RU" dirty="0">
                <a:solidFill>
                  <a:schemeClr val="tx2"/>
                </a:solidFill>
              </a:rPr>
              <a:t>2-3% от</a:t>
            </a:r>
            <a:r>
              <a:rPr lang="ru-RU" dirty="0"/>
              <a:t> общего рынка генетических исследований в </a:t>
            </a:r>
            <a:r>
              <a:rPr lang="ru-RU" dirty="0">
                <a:solidFill>
                  <a:schemeClr val="tx2"/>
                </a:solidFill>
              </a:rPr>
              <a:t>России</a:t>
            </a:r>
            <a:r>
              <a:rPr lang="ru-RU" dirty="0"/>
              <a:t>   </a:t>
            </a:r>
            <a:endParaRPr lang="en-US" dirty="0"/>
          </a:p>
        </p:txBody>
      </p:sp>
      <p:sp>
        <p:nvSpPr>
          <p:cNvPr id="7" name="Google Shape;685;p56">
            <a:extLst>
              <a:ext uri="{FF2B5EF4-FFF2-40B4-BE49-F238E27FC236}">
                <a16:creationId xmlns:a16="http://schemas.microsoft.com/office/drawing/2014/main" id="{BDE384D3-D8FC-2B99-9117-900424C7E615}"/>
              </a:ext>
            </a:extLst>
          </p:cNvPr>
          <p:cNvSpPr txBox="1">
            <a:spLocks/>
          </p:cNvSpPr>
          <p:nvPr/>
        </p:nvSpPr>
        <p:spPr>
          <a:xfrm>
            <a:off x="788492" y="3900821"/>
            <a:ext cx="1698581" cy="73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1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pPr marL="0" indent="0"/>
            <a:r>
              <a:rPr lang="ru-RU" dirty="0">
                <a:solidFill>
                  <a:schemeClr val="tx2"/>
                </a:solidFill>
              </a:rPr>
              <a:t>СТРАНЫ-ЛИДЕРЫ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Google Shape;686;p56">
            <a:extLst>
              <a:ext uri="{FF2B5EF4-FFF2-40B4-BE49-F238E27FC236}">
                <a16:creationId xmlns:a16="http://schemas.microsoft.com/office/drawing/2014/main" id="{E8443038-B6B5-4987-C98D-A0A3AA7A12AC}"/>
              </a:ext>
            </a:extLst>
          </p:cNvPr>
          <p:cNvSpPr txBox="1">
            <a:spLocks/>
          </p:cNvSpPr>
          <p:nvPr/>
        </p:nvSpPr>
        <p:spPr>
          <a:xfrm>
            <a:off x="2349611" y="4039175"/>
            <a:ext cx="21546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ru-RU" dirty="0"/>
              <a:t>- Северная Америка </a:t>
            </a:r>
          </a:p>
          <a:p>
            <a:pPr marL="0" indent="0"/>
            <a:r>
              <a:rPr lang="ru-RU" dirty="0"/>
              <a:t>- Европа</a:t>
            </a:r>
          </a:p>
          <a:p>
            <a:pPr marL="0" indent="0"/>
            <a:r>
              <a:rPr lang="ru-RU" dirty="0"/>
              <a:t>- Азия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2F57FF-44B8-2474-019A-E0ED80718D85}"/>
              </a:ext>
            </a:extLst>
          </p:cNvPr>
          <p:cNvSpPr txBox="1"/>
          <p:nvPr/>
        </p:nvSpPr>
        <p:spPr>
          <a:xfrm>
            <a:off x="4494452" y="2507734"/>
            <a:ext cx="212446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tx2"/>
                </a:solidFill>
                <a:latin typeface="Lato Black"/>
                <a:ea typeface="Lato Black"/>
                <a:cs typeface="Lato Black"/>
                <a:sym typeface="Lato Black"/>
              </a:rPr>
              <a:t>ПРОГНОЗИРУЕМЫЙ СРЕДНЕГОДОВОЙ </a:t>
            </a:r>
          </a:p>
          <a:p>
            <a:pPr algn="r"/>
            <a:r>
              <a:rPr lang="ru-RU" dirty="0">
                <a:solidFill>
                  <a:schemeClr val="tx2"/>
                </a:solidFill>
                <a:latin typeface="Lato Black"/>
                <a:ea typeface="Lato Black"/>
                <a:cs typeface="Lato Black"/>
                <a:sym typeface="Lato Black"/>
              </a:rPr>
              <a:t>ТЕМП РОСТА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38">
            <a:extLst>
              <a:ext uri="{FF2B5EF4-FFF2-40B4-BE49-F238E27FC236}">
                <a16:creationId xmlns:a16="http://schemas.microsoft.com/office/drawing/2014/main" id="{1CBF370C-F2E8-EDA3-05F2-803519606EA7}"/>
              </a:ext>
            </a:extLst>
          </p:cNvPr>
          <p:cNvSpPr txBox="1"/>
          <p:nvPr/>
        </p:nvSpPr>
        <p:spPr>
          <a:xfrm rot="5400000">
            <a:off x="8514275" y="1089675"/>
            <a:ext cx="3381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202</a:t>
            </a:r>
            <a:r>
              <a:rPr lang="ru-RU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1000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3" name="Google Shape;214;p38">
            <a:extLst>
              <a:ext uri="{FF2B5EF4-FFF2-40B4-BE49-F238E27FC236}">
                <a16:creationId xmlns:a16="http://schemas.microsoft.com/office/drawing/2014/main" id="{437515DE-7719-7739-28BA-B790E8194DDF}"/>
              </a:ext>
            </a:extLst>
          </p:cNvPr>
          <p:cNvGrpSpPr/>
          <p:nvPr/>
        </p:nvGrpSpPr>
        <p:grpSpPr>
          <a:xfrm rot="5400000">
            <a:off x="8459352" y="525364"/>
            <a:ext cx="448016" cy="159289"/>
            <a:chOff x="4405045" y="960533"/>
            <a:chExt cx="680462" cy="241934"/>
          </a:xfrm>
        </p:grpSpPr>
        <p:grpSp>
          <p:nvGrpSpPr>
            <p:cNvPr id="4" name="Google Shape;215;p38">
              <a:extLst>
                <a:ext uri="{FF2B5EF4-FFF2-40B4-BE49-F238E27FC236}">
                  <a16:creationId xmlns:a16="http://schemas.microsoft.com/office/drawing/2014/main" id="{B28F14F0-B76E-E717-5B1E-B0AF2139CC97}"/>
                </a:ext>
              </a:extLst>
            </p:cNvPr>
            <p:cNvGrpSpPr/>
            <p:nvPr/>
          </p:nvGrpSpPr>
          <p:grpSpPr>
            <a:xfrm>
              <a:off x="4405045" y="960533"/>
              <a:ext cx="680462" cy="241934"/>
              <a:chOff x="4405045" y="960533"/>
              <a:chExt cx="680462" cy="241934"/>
            </a:xfrm>
          </p:grpSpPr>
          <p:sp>
            <p:nvSpPr>
              <p:cNvPr id="13" name="Google Shape;216;p38">
                <a:extLst>
                  <a:ext uri="{FF2B5EF4-FFF2-40B4-BE49-F238E27FC236}">
                    <a16:creationId xmlns:a16="http://schemas.microsoft.com/office/drawing/2014/main" id="{1BF09E45-023B-FEA5-7EC4-3F20CF055D51}"/>
                  </a:ext>
                </a:extLst>
              </p:cNvPr>
              <p:cNvSpPr/>
              <p:nvPr/>
            </p:nvSpPr>
            <p:spPr>
              <a:xfrm rot="2700000">
                <a:off x="4663796" y="997170"/>
                <a:ext cx="163342" cy="16885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17;p38">
                <a:extLst>
                  <a:ext uri="{FF2B5EF4-FFF2-40B4-BE49-F238E27FC236}">
                    <a16:creationId xmlns:a16="http://schemas.microsoft.com/office/drawing/2014/main" id="{BF480E0C-B2EA-A88C-972C-621CED3A50EA}"/>
                  </a:ext>
                </a:extLst>
              </p:cNvPr>
              <p:cNvSpPr/>
              <p:nvPr/>
            </p:nvSpPr>
            <p:spPr>
              <a:xfrm rot="-2700000">
                <a:off x="4436501" y="995607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5" name="Google Shape;218;p38">
                <a:extLst>
                  <a:ext uri="{FF2B5EF4-FFF2-40B4-BE49-F238E27FC236}">
                    <a16:creationId xmlns:a16="http://schemas.microsoft.com/office/drawing/2014/main" id="{B755023D-32F9-3321-2306-8B72CD4CEFFD}"/>
                  </a:ext>
                </a:extLst>
              </p:cNvPr>
              <p:cNvCxnSpPr>
                <a:stCxn id="14" idx="2"/>
                <a:endCxn id="13" idx="1"/>
              </p:cNvCxnSpPr>
              <p:nvPr/>
            </p:nvCxnSpPr>
            <p:spPr>
              <a:xfrm rot="-5400000" flipH="1">
                <a:off x="4564345" y="1019650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6" name="Google Shape;219;p38">
                <a:extLst>
                  <a:ext uri="{FF2B5EF4-FFF2-40B4-BE49-F238E27FC236}">
                    <a16:creationId xmlns:a16="http://schemas.microsoft.com/office/drawing/2014/main" id="{7C72337F-55B0-1ED0-FB1E-24098EA41FC8}"/>
                  </a:ext>
                </a:extLst>
              </p:cNvPr>
              <p:cNvSpPr/>
              <p:nvPr/>
            </p:nvSpPr>
            <p:spPr>
              <a:xfrm rot="-8100000" flipH="1">
                <a:off x="4436501" y="1019123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7" name="Google Shape;220;p38">
                <a:extLst>
                  <a:ext uri="{FF2B5EF4-FFF2-40B4-BE49-F238E27FC236}">
                    <a16:creationId xmlns:a16="http://schemas.microsoft.com/office/drawing/2014/main" id="{A7B3DF95-CC7A-02E2-63DE-182FB4D07EBE}"/>
                  </a:ext>
                </a:extLst>
              </p:cNvPr>
              <p:cNvCxnSpPr>
                <a:stCxn id="16" idx="2"/>
              </p:cNvCxnSpPr>
              <p:nvPr/>
            </p:nvCxnSpPr>
            <p:spPr>
              <a:xfrm rot="-5400000">
                <a:off x="4564345" y="1027266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8" name="Google Shape;221;p38">
                <a:extLst>
                  <a:ext uri="{FF2B5EF4-FFF2-40B4-BE49-F238E27FC236}">
                    <a16:creationId xmlns:a16="http://schemas.microsoft.com/office/drawing/2014/main" id="{F5DFA60D-EFE2-2866-D5B5-8F4C2B173059}"/>
                  </a:ext>
                </a:extLst>
              </p:cNvPr>
              <p:cNvSpPr/>
              <p:nvPr/>
            </p:nvSpPr>
            <p:spPr>
              <a:xfrm rot="2700000" flipH="1">
                <a:off x="4902164" y="991990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9" name="Google Shape;222;p38">
                <a:extLst>
                  <a:ext uri="{FF2B5EF4-FFF2-40B4-BE49-F238E27FC236}">
                    <a16:creationId xmlns:a16="http://schemas.microsoft.com/office/drawing/2014/main" id="{D2B61384-5F5D-2846-533F-D7EB90B12A8E}"/>
                  </a:ext>
                </a:extLst>
              </p:cNvPr>
              <p:cNvCxnSpPr>
                <a:stCxn id="18" idx="2"/>
              </p:cNvCxnSpPr>
              <p:nvPr/>
            </p:nvCxnSpPr>
            <p:spPr>
              <a:xfrm rot="5400000">
                <a:off x="4802907" y="1016033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0" name="Google Shape;223;p38">
                <a:extLst>
                  <a:ext uri="{FF2B5EF4-FFF2-40B4-BE49-F238E27FC236}">
                    <a16:creationId xmlns:a16="http://schemas.microsoft.com/office/drawing/2014/main" id="{6F04D546-494F-7EB3-9A40-F305C311362B}"/>
                  </a:ext>
                </a:extLst>
              </p:cNvPr>
              <p:cNvSpPr/>
              <p:nvPr/>
            </p:nvSpPr>
            <p:spPr>
              <a:xfrm rot="8100000">
                <a:off x="4902164" y="1015506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1" name="Google Shape;224;p38">
                <a:extLst>
                  <a:ext uri="{FF2B5EF4-FFF2-40B4-BE49-F238E27FC236}">
                    <a16:creationId xmlns:a16="http://schemas.microsoft.com/office/drawing/2014/main" id="{480AEF5D-DFCC-C308-4AD8-1A119A5A2470}"/>
                  </a:ext>
                </a:extLst>
              </p:cNvPr>
              <p:cNvCxnSpPr>
                <a:stCxn id="20" idx="2"/>
              </p:cNvCxnSpPr>
              <p:nvPr/>
            </p:nvCxnSpPr>
            <p:spPr>
              <a:xfrm rot="5400000" flipH="1">
                <a:off x="4802907" y="1023649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" name="Google Shape;225;p38">
              <a:extLst>
                <a:ext uri="{FF2B5EF4-FFF2-40B4-BE49-F238E27FC236}">
                  <a16:creationId xmlns:a16="http://schemas.microsoft.com/office/drawing/2014/main" id="{9D0E7F42-D8D6-8F41-C1E9-281B19AFDDC0}"/>
                </a:ext>
              </a:extLst>
            </p:cNvPr>
            <p:cNvCxnSpPr>
              <a:stCxn id="14" idx="2"/>
              <a:endCxn id="16" idx="2"/>
            </p:cNvCxnSpPr>
            <p:nvPr/>
          </p:nvCxnSpPr>
          <p:spPr>
            <a:xfrm rot="5400000">
              <a:off x="4500745" y="1083250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" name="Google Shape;226;p38">
              <a:extLst>
                <a:ext uri="{FF2B5EF4-FFF2-40B4-BE49-F238E27FC236}">
                  <a16:creationId xmlns:a16="http://schemas.microsoft.com/office/drawing/2014/main" id="{5C22EF3B-D4E7-36A7-51D1-830DA85EE837}"/>
                </a:ext>
              </a:extLst>
            </p:cNvPr>
            <p:cNvCxnSpPr/>
            <p:nvPr/>
          </p:nvCxnSpPr>
          <p:spPr>
            <a:xfrm flipH="1">
              <a:off x="4527184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" name="Google Shape;227;p38">
              <a:extLst>
                <a:ext uri="{FF2B5EF4-FFF2-40B4-BE49-F238E27FC236}">
                  <a16:creationId xmlns:a16="http://schemas.microsoft.com/office/drawing/2014/main" id="{C0B89617-45F8-0ACE-66E2-E1383D9354B0}"/>
                </a:ext>
              </a:extLst>
            </p:cNvPr>
            <p:cNvCxnSpPr>
              <a:stCxn id="18" idx="2"/>
              <a:endCxn id="20" idx="2"/>
            </p:cNvCxnSpPr>
            <p:nvPr/>
          </p:nvCxnSpPr>
          <p:spPr>
            <a:xfrm rot="5400000">
              <a:off x="4859007" y="1079633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228;p38">
              <a:extLst>
                <a:ext uri="{FF2B5EF4-FFF2-40B4-BE49-F238E27FC236}">
                  <a16:creationId xmlns:a16="http://schemas.microsoft.com/office/drawing/2014/main" id="{1BC54D90-689C-1DB6-58A6-8EEF555251FF}"/>
                </a:ext>
              </a:extLst>
            </p:cNvPr>
            <p:cNvCxnSpPr/>
            <p:nvPr/>
          </p:nvCxnSpPr>
          <p:spPr>
            <a:xfrm>
              <a:off x="4962470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229;p38">
              <a:extLst>
                <a:ext uri="{FF2B5EF4-FFF2-40B4-BE49-F238E27FC236}">
                  <a16:creationId xmlns:a16="http://schemas.microsoft.com/office/drawing/2014/main" id="{C8149E45-E810-452B-80E5-A5DAA069097C}"/>
                </a:ext>
              </a:extLst>
            </p:cNvPr>
            <p:cNvCxnSpPr>
              <a:stCxn id="13" idx="3"/>
              <a:endCxn id="13" idx="0"/>
            </p:cNvCxnSpPr>
            <p:nvPr/>
          </p:nvCxnSpPr>
          <p:spPr>
            <a:xfrm rot="5400000">
              <a:off x="4745467" y="107979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230;p38">
              <a:extLst>
                <a:ext uri="{FF2B5EF4-FFF2-40B4-BE49-F238E27FC236}">
                  <a16:creationId xmlns:a16="http://schemas.microsoft.com/office/drawing/2014/main" id="{24D4AF98-343F-AD10-1400-4E6406B4D658}"/>
                </a:ext>
              </a:extLst>
            </p:cNvPr>
            <p:cNvCxnSpPr/>
            <p:nvPr/>
          </p:nvCxnSpPr>
          <p:spPr>
            <a:xfrm flipH="1">
              <a:off x="4725475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231;p38">
              <a:extLst>
                <a:ext uri="{FF2B5EF4-FFF2-40B4-BE49-F238E27FC236}">
                  <a16:creationId xmlns:a16="http://schemas.microsoft.com/office/drawing/2014/main" id="{015F1CFD-25BC-FCCA-D479-8E5724E4A86E}"/>
                </a:ext>
              </a:extLst>
            </p:cNvPr>
            <p:cNvCxnSpPr/>
            <p:nvPr/>
          </p:nvCxnSpPr>
          <p:spPr>
            <a:xfrm flipH="1">
              <a:off x="4764450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232;p38">
              <a:extLst>
                <a:ext uri="{FF2B5EF4-FFF2-40B4-BE49-F238E27FC236}">
                  <a16:creationId xmlns:a16="http://schemas.microsoft.com/office/drawing/2014/main" id="{1C263449-6BBF-73A9-234C-2BD553D87E79}"/>
                </a:ext>
              </a:extLst>
            </p:cNvPr>
            <p:cNvCxnSpPr>
              <a:stCxn id="13" idx="2"/>
              <a:endCxn id="13" idx="1"/>
            </p:cNvCxnSpPr>
            <p:nvPr/>
          </p:nvCxnSpPr>
          <p:spPr>
            <a:xfrm rot="5400000">
              <a:off x="4628017" y="108174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" name="Google Shape;233;p38">
            <a:extLst>
              <a:ext uri="{FF2B5EF4-FFF2-40B4-BE49-F238E27FC236}">
                <a16:creationId xmlns:a16="http://schemas.microsoft.com/office/drawing/2014/main" id="{53C952EB-97B4-9B19-7CE2-8F4DB8BC8FD7}"/>
              </a:ext>
            </a:extLst>
          </p:cNvPr>
          <p:cNvSpPr txBox="1"/>
          <p:nvPr/>
        </p:nvSpPr>
        <p:spPr>
          <a:xfrm rot="5400000">
            <a:off x="7356380" y="2796062"/>
            <a:ext cx="2670660" cy="22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КАЗАНСКИЙ МЕДИЦИНСКИЙ СТАРТАП 3.0</a:t>
            </a:r>
            <a:endParaRPr sz="1000" b="1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1C4A42-DB5F-E21A-4B30-5E6DBABE623E}"/>
              </a:ext>
            </a:extLst>
          </p:cNvPr>
          <p:cNvSpPr txBox="1"/>
          <p:nvPr/>
        </p:nvSpPr>
        <p:spPr>
          <a:xfrm>
            <a:off x="1558839" y="4241792"/>
            <a:ext cx="6199800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СТРАНЫ </a:t>
            </a:r>
            <a:r>
              <a:rPr lang="ru-RU" sz="1200" dirty="0">
                <a:solidFill>
                  <a:schemeClr val="tx1"/>
                </a:solidFill>
              </a:rPr>
              <a:t>ЕАЭС (Армения, Беларусь, Казахстан, Кыргызстан и Россия)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Беларусь: около 1-2 млрд рублей.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Казахстан: около 2-3 млрд рублей.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Армения и Кыргызстан: оценка примерно в 0,5-1 млрд рублей каждая.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78" y="380999"/>
            <a:ext cx="7443131" cy="372156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69629" y="619872"/>
            <a:ext cx="108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млн.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>
          <a:extLst>
            <a:ext uri="{FF2B5EF4-FFF2-40B4-BE49-F238E27FC236}">
              <a16:creationId xmlns:a16="http://schemas.microsoft.com/office/drawing/2014/main" id="{36923733-23F1-74BD-E6DF-DF671535D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2">
            <a:extLst>
              <a:ext uri="{FF2B5EF4-FFF2-40B4-BE49-F238E27FC236}">
                <a16:creationId xmlns:a16="http://schemas.microsoft.com/office/drawing/2014/main" id="{51FC5E64-F61F-F79D-3D0E-BC122C6950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1705" y="3245212"/>
            <a:ext cx="3136200" cy="9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Lato Light"/>
                <a:ea typeface="Lato Light"/>
                <a:cs typeface="Lato Light"/>
                <a:sym typeface="Lato Light"/>
              </a:rPr>
              <a:t>ОСНОВНЫЕ </a:t>
            </a:r>
            <a:r>
              <a:rPr lang="en" dirty="0"/>
              <a:t> </a:t>
            </a:r>
            <a:r>
              <a:rPr lang="ru-RU" dirty="0"/>
              <a:t>ПОТРЕБИТЕЛИ НАШЕГО РЫНКА</a:t>
            </a:r>
            <a:endParaRPr lang="en" dirty="0"/>
          </a:p>
        </p:txBody>
      </p:sp>
      <p:sp>
        <p:nvSpPr>
          <p:cNvPr id="595" name="Google Shape;595;p52">
            <a:extLst>
              <a:ext uri="{FF2B5EF4-FFF2-40B4-BE49-F238E27FC236}">
                <a16:creationId xmlns:a16="http://schemas.microsoft.com/office/drawing/2014/main" id="{D0B0F9CB-CCA8-FDBD-446B-AA778AF6F8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89112" y="2894971"/>
            <a:ext cx="4604850" cy="22485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2"/>
                </a:solidFill>
              </a:rPr>
              <a:t>МЕДИЦИНСКИЕ УЧРЕЖДЕНИЯ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Используют генетические тесты для диагностики заболеваний и разработки индивидуальных лечебных </a:t>
            </a:r>
            <a:r>
              <a:rPr lang="ru-RU" dirty="0" smtClean="0"/>
              <a:t>планов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E03636"/>
                </a:solidFill>
              </a:rPr>
              <a:t>(100 тыс. тестов в год по РФ)</a:t>
            </a:r>
            <a:endParaRPr lang="ru-RU" dirty="0">
              <a:solidFill>
                <a:srgbClr val="E0363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2"/>
                </a:solidFill>
              </a:rPr>
              <a:t>ИССЛЕДОВАТЕЛЬСКИЕ ЛАБОРАТОРИИ </a:t>
            </a:r>
            <a:r>
              <a:rPr lang="ru-RU" dirty="0"/>
              <a:t>Проводят исследования для создания новых методов диагностики и </a:t>
            </a:r>
            <a:r>
              <a:rPr lang="ru-RU" dirty="0" smtClean="0"/>
              <a:t>лечения</a:t>
            </a:r>
          </a:p>
          <a:p>
            <a:pPr marL="0" indent="0"/>
            <a:r>
              <a:rPr lang="ru-RU" dirty="0" smtClean="0">
                <a:solidFill>
                  <a:srgbClr val="E03636"/>
                </a:solidFill>
              </a:rPr>
              <a:t>(300 </a:t>
            </a:r>
            <a:r>
              <a:rPr lang="ru-RU" dirty="0">
                <a:solidFill>
                  <a:srgbClr val="E03636"/>
                </a:solidFill>
              </a:rPr>
              <a:t>тыс. тестов в год по РФ)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96" name="Google Shape;596;p52">
            <a:extLst>
              <a:ext uri="{FF2B5EF4-FFF2-40B4-BE49-F238E27FC236}">
                <a16:creationId xmlns:a16="http://schemas.microsoft.com/office/drawing/2014/main" id="{ECF01141-05DE-BD05-CE96-739E3DC389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52439" b="4311"/>
          <a:stretch/>
        </p:blipFill>
        <p:spPr>
          <a:xfrm>
            <a:off x="687148" y="37830"/>
            <a:ext cx="7704003" cy="23801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7" name="Google Shape;597;p52">
            <a:extLst>
              <a:ext uri="{FF2B5EF4-FFF2-40B4-BE49-F238E27FC236}">
                <a16:creationId xmlns:a16="http://schemas.microsoft.com/office/drawing/2014/main" id="{04103CED-96C9-B4BC-4463-DE691BC91680}"/>
              </a:ext>
            </a:extLst>
          </p:cNvPr>
          <p:cNvCxnSpPr>
            <a:cxnSpLocks/>
          </p:cNvCxnSpPr>
          <p:nvPr/>
        </p:nvCxnSpPr>
        <p:spPr>
          <a:xfrm>
            <a:off x="4002891" y="2912853"/>
            <a:ext cx="0" cy="1524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B00F5A5-9C1C-F283-902F-27D5EFB7567B}"/>
              </a:ext>
            </a:extLst>
          </p:cNvPr>
          <p:cNvSpPr txBox="1"/>
          <p:nvPr/>
        </p:nvSpPr>
        <p:spPr>
          <a:xfrm>
            <a:off x="2884942" y="2598881"/>
            <a:ext cx="1423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  <a:sym typeface="Montserrat Medium"/>
              </a:rPr>
              <a:t>B2B</a:t>
            </a:r>
            <a:endParaRPr lang="ru-RU" sz="3600" dirty="0">
              <a:solidFill>
                <a:schemeClr val="tx2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Impact" panose="020B0806030902050204" pitchFamily="34" charset="0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57034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>
          <a:extLst>
            <a:ext uri="{FF2B5EF4-FFF2-40B4-BE49-F238E27FC236}">
              <a16:creationId xmlns:a16="http://schemas.microsoft.com/office/drawing/2014/main" id="{811489FF-C2E8-E7B7-117A-28525A69F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5">
            <a:extLst>
              <a:ext uri="{FF2B5EF4-FFF2-40B4-BE49-F238E27FC236}">
                <a16:creationId xmlns:a16="http://schemas.microsoft.com/office/drawing/2014/main" id="{C420A53D-B771-A08D-2E93-2CC3B57CFD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733" y="-137232"/>
            <a:ext cx="7973115" cy="898071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0" dirty="0">
                <a:latin typeface="Lato Black"/>
                <a:ea typeface="Lato Black"/>
                <a:cs typeface="Lato Black"/>
                <a:sym typeface="Lato Black"/>
              </a:rPr>
              <a:t>КОНКУРЕНТНЫЙ АНАЛИЗ</a:t>
            </a:r>
            <a:endParaRPr sz="3000" b="0" dirty="0"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381" name="Google Shape;381;p45">
            <a:extLst>
              <a:ext uri="{FF2B5EF4-FFF2-40B4-BE49-F238E27FC236}">
                <a16:creationId xmlns:a16="http://schemas.microsoft.com/office/drawing/2014/main" id="{94270CC8-3F3E-26BC-6F4D-106A006A01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796" t="37680" r="15789" b="23092"/>
          <a:stretch/>
        </p:blipFill>
        <p:spPr>
          <a:xfrm>
            <a:off x="6201437" y="3422650"/>
            <a:ext cx="2195425" cy="125879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13;p38">
            <a:extLst>
              <a:ext uri="{FF2B5EF4-FFF2-40B4-BE49-F238E27FC236}">
                <a16:creationId xmlns:a16="http://schemas.microsoft.com/office/drawing/2014/main" id="{AA0A1CCB-FCCE-8059-1973-2ED060E9485C}"/>
              </a:ext>
            </a:extLst>
          </p:cNvPr>
          <p:cNvSpPr txBox="1"/>
          <p:nvPr/>
        </p:nvSpPr>
        <p:spPr>
          <a:xfrm rot="5400000">
            <a:off x="8514275" y="1089675"/>
            <a:ext cx="3381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202</a:t>
            </a:r>
            <a:r>
              <a:rPr lang="ru-RU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1000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24" name="Google Shape;214;p38">
            <a:extLst>
              <a:ext uri="{FF2B5EF4-FFF2-40B4-BE49-F238E27FC236}">
                <a16:creationId xmlns:a16="http://schemas.microsoft.com/office/drawing/2014/main" id="{EAAD0E14-9342-62FD-5193-6218CD7332FA}"/>
              </a:ext>
            </a:extLst>
          </p:cNvPr>
          <p:cNvGrpSpPr/>
          <p:nvPr/>
        </p:nvGrpSpPr>
        <p:grpSpPr>
          <a:xfrm rot="5400000">
            <a:off x="8498457" y="4509537"/>
            <a:ext cx="448016" cy="159289"/>
            <a:chOff x="4405045" y="960533"/>
            <a:chExt cx="680462" cy="241934"/>
          </a:xfrm>
        </p:grpSpPr>
        <p:grpSp>
          <p:nvGrpSpPr>
            <p:cNvPr id="25" name="Google Shape;215;p38">
              <a:extLst>
                <a:ext uri="{FF2B5EF4-FFF2-40B4-BE49-F238E27FC236}">
                  <a16:creationId xmlns:a16="http://schemas.microsoft.com/office/drawing/2014/main" id="{B996E3C8-8A63-0CC0-68DD-851987B03AEC}"/>
                </a:ext>
              </a:extLst>
            </p:cNvPr>
            <p:cNvGrpSpPr/>
            <p:nvPr/>
          </p:nvGrpSpPr>
          <p:grpSpPr>
            <a:xfrm>
              <a:off x="4405045" y="960533"/>
              <a:ext cx="680462" cy="241934"/>
              <a:chOff x="4405045" y="960533"/>
              <a:chExt cx="680462" cy="241934"/>
            </a:xfrm>
          </p:grpSpPr>
          <p:sp>
            <p:nvSpPr>
              <p:cNvPr id="354" name="Google Shape;216;p38">
                <a:extLst>
                  <a:ext uri="{FF2B5EF4-FFF2-40B4-BE49-F238E27FC236}">
                    <a16:creationId xmlns:a16="http://schemas.microsoft.com/office/drawing/2014/main" id="{EF1E691E-DCD1-FE17-1C9E-F6B582E6154C}"/>
                  </a:ext>
                </a:extLst>
              </p:cNvPr>
              <p:cNvSpPr/>
              <p:nvPr/>
            </p:nvSpPr>
            <p:spPr>
              <a:xfrm rot="2700000">
                <a:off x="4663796" y="997170"/>
                <a:ext cx="163342" cy="16885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217;p38">
                <a:extLst>
                  <a:ext uri="{FF2B5EF4-FFF2-40B4-BE49-F238E27FC236}">
                    <a16:creationId xmlns:a16="http://schemas.microsoft.com/office/drawing/2014/main" id="{3D8C691D-2871-8EE2-5942-BF10DB3A6A53}"/>
                  </a:ext>
                </a:extLst>
              </p:cNvPr>
              <p:cNvSpPr/>
              <p:nvPr/>
            </p:nvSpPr>
            <p:spPr>
              <a:xfrm rot="-2700000">
                <a:off x="4436501" y="995607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356" name="Google Shape;218;p38">
                <a:extLst>
                  <a:ext uri="{FF2B5EF4-FFF2-40B4-BE49-F238E27FC236}">
                    <a16:creationId xmlns:a16="http://schemas.microsoft.com/office/drawing/2014/main" id="{1578E2AF-2C16-AF01-0E16-7BFFA244DD77}"/>
                  </a:ext>
                </a:extLst>
              </p:cNvPr>
              <p:cNvCxnSpPr>
                <a:stCxn id="355" idx="2"/>
                <a:endCxn id="354" idx="1"/>
              </p:cNvCxnSpPr>
              <p:nvPr/>
            </p:nvCxnSpPr>
            <p:spPr>
              <a:xfrm rot="-5400000" flipH="1">
                <a:off x="4564345" y="1019650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57" name="Google Shape;219;p38">
                <a:extLst>
                  <a:ext uri="{FF2B5EF4-FFF2-40B4-BE49-F238E27FC236}">
                    <a16:creationId xmlns:a16="http://schemas.microsoft.com/office/drawing/2014/main" id="{1EFC6DAB-E4DB-298F-85A8-7EA348C68DC6}"/>
                  </a:ext>
                </a:extLst>
              </p:cNvPr>
              <p:cNvSpPr/>
              <p:nvPr/>
            </p:nvSpPr>
            <p:spPr>
              <a:xfrm rot="-8100000" flipH="1">
                <a:off x="4436501" y="1019123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358" name="Google Shape;220;p38">
                <a:extLst>
                  <a:ext uri="{FF2B5EF4-FFF2-40B4-BE49-F238E27FC236}">
                    <a16:creationId xmlns:a16="http://schemas.microsoft.com/office/drawing/2014/main" id="{7BD44BD8-679A-AD88-9370-0E38E81AD371}"/>
                  </a:ext>
                </a:extLst>
              </p:cNvPr>
              <p:cNvCxnSpPr>
                <a:stCxn id="357" idx="2"/>
              </p:cNvCxnSpPr>
              <p:nvPr/>
            </p:nvCxnSpPr>
            <p:spPr>
              <a:xfrm rot="-5400000">
                <a:off x="4564345" y="1027266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59" name="Google Shape;221;p38">
                <a:extLst>
                  <a:ext uri="{FF2B5EF4-FFF2-40B4-BE49-F238E27FC236}">
                    <a16:creationId xmlns:a16="http://schemas.microsoft.com/office/drawing/2014/main" id="{E9C2331D-2661-4D34-4294-F137CCE68FC6}"/>
                  </a:ext>
                </a:extLst>
              </p:cNvPr>
              <p:cNvSpPr/>
              <p:nvPr/>
            </p:nvSpPr>
            <p:spPr>
              <a:xfrm rot="2700000" flipH="1">
                <a:off x="4902164" y="991990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360" name="Google Shape;222;p38">
                <a:extLst>
                  <a:ext uri="{FF2B5EF4-FFF2-40B4-BE49-F238E27FC236}">
                    <a16:creationId xmlns:a16="http://schemas.microsoft.com/office/drawing/2014/main" id="{A100B653-F94F-8DA3-CD61-5572A3259077}"/>
                  </a:ext>
                </a:extLst>
              </p:cNvPr>
              <p:cNvCxnSpPr>
                <a:stCxn id="359" idx="2"/>
              </p:cNvCxnSpPr>
              <p:nvPr/>
            </p:nvCxnSpPr>
            <p:spPr>
              <a:xfrm rot="5400000">
                <a:off x="4802907" y="1016033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61" name="Google Shape;223;p38">
                <a:extLst>
                  <a:ext uri="{FF2B5EF4-FFF2-40B4-BE49-F238E27FC236}">
                    <a16:creationId xmlns:a16="http://schemas.microsoft.com/office/drawing/2014/main" id="{5D9DFFBC-1F39-B467-B9BF-140FAAB5CDED}"/>
                  </a:ext>
                </a:extLst>
              </p:cNvPr>
              <p:cNvSpPr/>
              <p:nvPr/>
            </p:nvSpPr>
            <p:spPr>
              <a:xfrm rot="8100000">
                <a:off x="4902164" y="1015506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362" name="Google Shape;224;p38">
                <a:extLst>
                  <a:ext uri="{FF2B5EF4-FFF2-40B4-BE49-F238E27FC236}">
                    <a16:creationId xmlns:a16="http://schemas.microsoft.com/office/drawing/2014/main" id="{6B3B9738-46F6-2F61-E29B-948ADDBC3286}"/>
                  </a:ext>
                </a:extLst>
              </p:cNvPr>
              <p:cNvCxnSpPr>
                <a:stCxn id="361" idx="2"/>
              </p:cNvCxnSpPr>
              <p:nvPr/>
            </p:nvCxnSpPr>
            <p:spPr>
              <a:xfrm rot="5400000" flipH="1">
                <a:off x="4802907" y="1023649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26" name="Google Shape;225;p38">
              <a:extLst>
                <a:ext uri="{FF2B5EF4-FFF2-40B4-BE49-F238E27FC236}">
                  <a16:creationId xmlns:a16="http://schemas.microsoft.com/office/drawing/2014/main" id="{0DEA5CCA-5A9C-46BE-5C22-69CEA0F6D267}"/>
                </a:ext>
              </a:extLst>
            </p:cNvPr>
            <p:cNvCxnSpPr>
              <a:stCxn id="355" idx="2"/>
              <a:endCxn id="357" idx="2"/>
            </p:cNvCxnSpPr>
            <p:nvPr/>
          </p:nvCxnSpPr>
          <p:spPr>
            <a:xfrm rot="5400000">
              <a:off x="4500745" y="1083250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26;p38">
              <a:extLst>
                <a:ext uri="{FF2B5EF4-FFF2-40B4-BE49-F238E27FC236}">
                  <a16:creationId xmlns:a16="http://schemas.microsoft.com/office/drawing/2014/main" id="{479FB897-71D0-F276-882C-4FD47590FA71}"/>
                </a:ext>
              </a:extLst>
            </p:cNvPr>
            <p:cNvCxnSpPr/>
            <p:nvPr/>
          </p:nvCxnSpPr>
          <p:spPr>
            <a:xfrm flipH="1">
              <a:off x="4527184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27;p38">
              <a:extLst>
                <a:ext uri="{FF2B5EF4-FFF2-40B4-BE49-F238E27FC236}">
                  <a16:creationId xmlns:a16="http://schemas.microsoft.com/office/drawing/2014/main" id="{B98BC4DD-3921-0A6B-58B8-B71B01A16B69}"/>
                </a:ext>
              </a:extLst>
            </p:cNvPr>
            <p:cNvCxnSpPr>
              <a:stCxn id="359" idx="2"/>
              <a:endCxn id="361" idx="2"/>
            </p:cNvCxnSpPr>
            <p:nvPr/>
          </p:nvCxnSpPr>
          <p:spPr>
            <a:xfrm rot="5400000">
              <a:off x="4859007" y="1079633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28;p38">
              <a:extLst>
                <a:ext uri="{FF2B5EF4-FFF2-40B4-BE49-F238E27FC236}">
                  <a16:creationId xmlns:a16="http://schemas.microsoft.com/office/drawing/2014/main" id="{E119A98A-111A-5FA4-7A2A-FBB605476C0D}"/>
                </a:ext>
              </a:extLst>
            </p:cNvPr>
            <p:cNvCxnSpPr/>
            <p:nvPr/>
          </p:nvCxnSpPr>
          <p:spPr>
            <a:xfrm>
              <a:off x="4962470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229;p38">
              <a:extLst>
                <a:ext uri="{FF2B5EF4-FFF2-40B4-BE49-F238E27FC236}">
                  <a16:creationId xmlns:a16="http://schemas.microsoft.com/office/drawing/2014/main" id="{02AD91E9-A15F-A5B8-1009-EFAA1BA7EEA7}"/>
                </a:ext>
              </a:extLst>
            </p:cNvPr>
            <p:cNvCxnSpPr>
              <a:stCxn id="354" idx="3"/>
              <a:endCxn id="354" idx="0"/>
            </p:cNvCxnSpPr>
            <p:nvPr/>
          </p:nvCxnSpPr>
          <p:spPr>
            <a:xfrm rot="5400000">
              <a:off x="4745467" y="107979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230;p38">
              <a:extLst>
                <a:ext uri="{FF2B5EF4-FFF2-40B4-BE49-F238E27FC236}">
                  <a16:creationId xmlns:a16="http://schemas.microsoft.com/office/drawing/2014/main" id="{7459B0A5-EC42-7267-7171-D352BE43A9C2}"/>
                </a:ext>
              </a:extLst>
            </p:cNvPr>
            <p:cNvCxnSpPr/>
            <p:nvPr/>
          </p:nvCxnSpPr>
          <p:spPr>
            <a:xfrm flipH="1">
              <a:off x="4725475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231;p38">
              <a:extLst>
                <a:ext uri="{FF2B5EF4-FFF2-40B4-BE49-F238E27FC236}">
                  <a16:creationId xmlns:a16="http://schemas.microsoft.com/office/drawing/2014/main" id="{FEA33886-C244-67BB-9374-64FBFAF75353}"/>
                </a:ext>
              </a:extLst>
            </p:cNvPr>
            <p:cNvCxnSpPr/>
            <p:nvPr/>
          </p:nvCxnSpPr>
          <p:spPr>
            <a:xfrm flipH="1">
              <a:off x="4764450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232;p38">
              <a:extLst>
                <a:ext uri="{FF2B5EF4-FFF2-40B4-BE49-F238E27FC236}">
                  <a16:creationId xmlns:a16="http://schemas.microsoft.com/office/drawing/2014/main" id="{7E03306E-C0E3-C222-918C-0BCDACBC51E4}"/>
                </a:ext>
              </a:extLst>
            </p:cNvPr>
            <p:cNvCxnSpPr>
              <a:stCxn id="354" idx="2"/>
              <a:endCxn id="354" idx="1"/>
            </p:cNvCxnSpPr>
            <p:nvPr/>
          </p:nvCxnSpPr>
          <p:spPr>
            <a:xfrm rot="5400000">
              <a:off x="4628017" y="108174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3" name="Google Shape;233;p38">
            <a:extLst>
              <a:ext uri="{FF2B5EF4-FFF2-40B4-BE49-F238E27FC236}">
                <a16:creationId xmlns:a16="http://schemas.microsoft.com/office/drawing/2014/main" id="{1B3D027C-0A1F-69AD-06CF-87ECDAC5FE2A}"/>
              </a:ext>
            </a:extLst>
          </p:cNvPr>
          <p:cNvSpPr txBox="1"/>
          <p:nvPr/>
        </p:nvSpPr>
        <p:spPr>
          <a:xfrm rot="5400000">
            <a:off x="7356380" y="2796062"/>
            <a:ext cx="2670660" cy="22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КАЗАНСКИЙ МЕДИЦИНСКИЙ СТАРТАП 3.0</a:t>
            </a:r>
            <a:endParaRPr sz="1000" b="1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B64426-039A-0FF0-8533-52D0D9F83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6072"/>
            <a:ext cx="9144000" cy="456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70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>
          <a:extLst>
            <a:ext uri="{FF2B5EF4-FFF2-40B4-BE49-F238E27FC236}">
              <a16:creationId xmlns:a16="http://schemas.microsoft.com/office/drawing/2014/main" id="{25A39498-5D66-B3DA-265F-B0652BECD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4">
            <a:extLst>
              <a:ext uri="{FF2B5EF4-FFF2-40B4-BE49-F238E27FC236}">
                <a16:creationId xmlns:a16="http://schemas.microsoft.com/office/drawing/2014/main" id="{390E34E5-C23E-FBDB-7AEB-ADA992C463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6847" y="180451"/>
            <a:ext cx="8693567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u="sng" dirty="0" smtClean="0">
                <a:sym typeface="Lato Black"/>
              </a:rPr>
              <a:t>БИЗНЕС- МОДЕЛЬ</a:t>
            </a:r>
            <a:endParaRPr sz="2800" u="sng" dirty="0">
              <a:sym typeface="Lato Black"/>
            </a:endParaRPr>
          </a:p>
        </p:txBody>
      </p:sp>
      <p:sp>
        <p:nvSpPr>
          <p:cNvPr id="4" name="Надпись 2">
            <a:extLst>
              <a:ext uri="{FF2B5EF4-FFF2-40B4-BE49-F238E27FC236}">
                <a16:creationId xmlns:a16="http://schemas.microsoft.com/office/drawing/2014/main" id="{AD0CE4EE-D69A-3FF4-3615-A41AE7441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2429" y="706351"/>
            <a:ext cx="3474720" cy="263385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sz="1800" b="1" dirty="0">
                <a:solidFill>
                  <a:schemeClr val="tx2"/>
                </a:solidFill>
                <a:latin typeface="Montserrat Medium"/>
                <a:sym typeface="Montserrat Medium"/>
              </a:rPr>
              <a:t>Ключевые партнеры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Генетические лаборатории </a:t>
            </a:r>
            <a:endParaRPr kumimoji="0" lang="ru-RU" altLang="ru-RU" sz="1200" b="0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Генотек</a:t>
            </a:r>
            <a:endParaRPr lang="ru-RU" altLang="ru-RU" sz="18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  <a:sym typeface="Montserrat Medium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Генетико</a:t>
            </a:r>
            <a:endParaRPr lang="ru-RU" altLang="ru-RU" sz="18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  <a:sym typeface="Montserrat Medium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Проген</a:t>
            </a:r>
            <a:endParaRPr lang="ru-RU" altLang="ru-RU" sz="18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  <a:sym typeface="Montserrat Medium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Цербалаб</a:t>
            </a:r>
            <a:endParaRPr lang="ru-RU" altLang="ru-RU" sz="18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  <a:sym typeface="Montserrat Medium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СМ-Клиника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ИнЛаб</a:t>
            </a:r>
            <a:r>
              <a:rPr lang="ru-RU" altLang="ru-RU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 </a:t>
            </a:r>
            <a:r>
              <a:rPr lang="ru-RU" alt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Генетикс</a:t>
            </a:r>
            <a:r>
              <a:rPr lang="ru-RU" altLang="ru-RU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sym typeface="Montserrat Medium"/>
              </a:rPr>
              <a:t> </a:t>
            </a:r>
          </a:p>
        </p:txBody>
      </p:sp>
      <p:sp>
        <p:nvSpPr>
          <p:cNvPr id="5" name="Надпись 10">
            <a:extLst>
              <a:ext uri="{FF2B5EF4-FFF2-40B4-BE49-F238E27FC236}">
                <a16:creationId xmlns:a16="http://schemas.microsoft.com/office/drawing/2014/main" id="{317D9438-A301-8D29-4FE6-6F1560AEF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14" y="2357910"/>
            <a:ext cx="3042805" cy="262909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sz="1800" b="1" dirty="0">
                <a:solidFill>
                  <a:schemeClr val="tx2"/>
                </a:solidFill>
                <a:latin typeface="Montserrat Medium"/>
              </a:rPr>
              <a:t>Ключевые метрики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ru-RU" altLang="ru-RU" sz="18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Время, потраченное на выявление генетических маркеров заболеваний человека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ru-RU" altLang="ru-RU" sz="18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Денежные </a:t>
            </a:r>
            <a:r>
              <a:rPr lang="ru-RU" altLang="ru-RU" sz="1800" dirty="0">
                <a:solidFill>
                  <a:schemeClr val="bg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ресурсы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Надпись 3">
            <a:extLst>
              <a:ext uri="{FF2B5EF4-FFF2-40B4-BE49-F238E27FC236}">
                <a16:creationId xmlns:a16="http://schemas.microsoft.com/office/drawing/2014/main" id="{ABD6FF71-4072-6D67-6A1F-8FB9AA245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937" y="2185831"/>
            <a:ext cx="2954346" cy="262908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b="1" dirty="0">
                <a:solidFill>
                  <a:schemeClr val="tx2"/>
                </a:solidFill>
                <a:latin typeface="Montserrat Medium"/>
              </a:rPr>
              <a:t>Ключевые активности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Заключение договора о сотрудничестве с ген. лабораториями 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Программирование базы данных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8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Продажа подписки частным клиникам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Google Shape;7922;p58">
            <a:extLst>
              <a:ext uri="{FF2B5EF4-FFF2-40B4-BE49-F238E27FC236}">
                <a16:creationId xmlns:a16="http://schemas.microsoft.com/office/drawing/2014/main" id="{7CE30442-EC35-DA76-A343-DEDCC4B328EA}"/>
              </a:ext>
            </a:extLst>
          </p:cNvPr>
          <p:cNvGrpSpPr/>
          <p:nvPr/>
        </p:nvGrpSpPr>
        <p:grpSpPr>
          <a:xfrm>
            <a:off x="3344979" y="3294371"/>
            <a:ext cx="2601543" cy="1329838"/>
            <a:chOff x="712664" y="3693287"/>
            <a:chExt cx="1460738" cy="698160"/>
          </a:xfrm>
        </p:grpSpPr>
        <p:grpSp>
          <p:nvGrpSpPr>
            <p:cNvPr id="8" name="Google Shape;7923;p58">
              <a:extLst>
                <a:ext uri="{FF2B5EF4-FFF2-40B4-BE49-F238E27FC236}">
                  <a16:creationId xmlns:a16="http://schemas.microsoft.com/office/drawing/2014/main" id="{5DC1DC7F-0338-0CCA-DE65-FBA0D636F0CB}"/>
                </a:ext>
              </a:extLst>
            </p:cNvPr>
            <p:cNvGrpSpPr/>
            <p:nvPr/>
          </p:nvGrpSpPr>
          <p:grpSpPr>
            <a:xfrm>
              <a:off x="1380079" y="4133090"/>
              <a:ext cx="234048" cy="258099"/>
              <a:chOff x="1380079" y="4133090"/>
              <a:chExt cx="234048" cy="258099"/>
            </a:xfrm>
          </p:grpSpPr>
          <p:sp>
            <p:nvSpPr>
              <p:cNvPr id="20" name="Google Shape;7924;p58">
                <a:extLst>
                  <a:ext uri="{FF2B5EF4-FFF2-40B4-BE49-F238E27FC236}">
                    <a16:creationId xmlns:a16="http://schemas.microsoft.com/office/drawing/2014/main" id="{9BCA416A-96E4-071D-2D8D-1FF244A8FB7E}"/>
                  </a:ext>
                </a:extLst>
              </p:cNvPr>
              <p:cNvSpPr/>
              <p:nvPr/>
            </p:nvSpPr>
            <p:spPr>
              <a:xfrm>
                <a:off x="1380079" y="4323114"/>
                <a:ext cx="136140" cy="68075"/>
              </a:xfrm>
              <a:custGeom>
                <a:avLst/>
                <a:gdLst/>
                <a:ahLst/>
                <a:cxnLst/>
                <a:rect l="l" t="t" r="r" b="b"/>
                <a:pathLst>
                  <a:path w="27160" h="13581" extrusionOk="0">
                    <a:moveTo>
                      <a:pt x="13580" y="1"/>
                    </a:moveTo>
                    <a:cubicBezTo>
                      <a:pt x="6083" y="1"/>
                      <a:pt x="0" y="6077"/>
                      <a:pt x="0" y="13580"/>
                    </a:cubicBezTo>
                    <a:lnTo>
                      <a:pt x="27159" y="13580"/>
                    </a:lnTo>
                    <a:cubicBezTo>
                      <a:pt x="27159" y="6077"/>
                      <a:pt x="21083" y="1"/>
                      <a:pt x="1358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3E9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925;p58">
                <a:extLst>
                  <a:ext uri="{FF2B5EF4-FFF2-40B4-BE49-F238E27FC236}">
                    <a16:creationId xmlns:a16="http://schemas.microsoft.com/office/drawing/2014/main" id="{EA8BC22E-F988-A13B-35EC-DCAE64111BE9}"/>
                  </a:ext>
                </a:extLst>
              </p:cNvPr>
              <p:cNvSpPr/>
              <p:nvPr/>
            </p:nvSpPr>
            <p:spPr>
              <a:xfrm>
                <a:off x="1432589" y="4133090"/>
                <a:ext cx="29529" cy="191793"/>
              </a:xfrm>
              <a:custGeom>
                <a:avLst/>
                <a:gdLst/>
                <a:ahLst/>
                <a:cxnLst/>
                <a:rect l="l" t="t" r="r" b="b"/>
                <a:pathLst>
                  <a:path w="5891" h="38263" extrusionOk="0">
                    <a:moveTo>
                      <a:pt x="3276" y="0"/>
                    </a:moveTo>
                    <a:lnTo>
                      <a:pt x="0" y="38263"/>
                    </a:lnTo>
                    <a:lnTo>
                      <a:pt x="5890" y="38194"/>
                    </a:lnTo>
                    <a:lnTo>
                      <a:pt x="3276" y="0"/>
                    </a:ln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926;p58">
                <a:extLst>
                  <a:ext uri="{FF2B5EF4-FFF2-40B4-BE49-F238E27FC236}">
                    <a16:creationId xmlns:a16="http://schemas.microsoft.com/office/drawing/2014/main" id="{7EC5A689-3116-7DF3-F4B0-B55111E389C0}"/>
                  </a:ext>
                </a:extLst>
              </p:cNvPr>
              <p:cNvSpPr/>
              <p:nvPr/>
            </p:nvSpPr>
            <p:spPr>
              <a:xfrm>
                <a:off x="1492085" y="4253278"/>
                <a:ext cx="122041" cy="92186"/>
              </a:xfrm>
              <a:custGeom>
                <a:avLst/>
                <a:gdLst/>
                <a:ahLst/>
                <a:cxnLst/>
                <a:rect l="l" t="t" r="r" b="b"/>
                <a:pathLst>
                  <a:path w="33574" h="25222" extrusionOk="0">
                    <a:moveTo>
                      <a:pt x="32291" y="1"/>
                    </a:moveTo>
                    <a:lnTo>
                      <a:pt x="1" y="23463"/>
                    </a:lnTo>
                    <a:lnTo>
                      <a:pt x="1277" y="25222"/>
                    </a:lnTo>
                    <a:lnTo>
                      <a:pt x="33574" y="1759"/>
                    </a:lnTo>
                    <a:lnTo>
                      <a:pt x="32291" y="1"/>
                    </a:ln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927;p58">
              <a:extLst>
                <a:ext uri="{FF2B5EF4-FFF2-40B4-BE49-F238E27FC236}">
                  <a16:creationId xmlns:a16="http://schemas.microsoft.com/office/drawing/2014/main" id="{D954C7B9-1C0E-8811-3AB8-E0A468B5D2E8}"/>
                </a:ext>
              </a:extLst>
            </p:cNvPr>
            <p:cNvGrpSpPr/>
            <p:nvPr/>
          </p:nvGrpSpPr>
          <p:grpSpPr>
            <a:xfrm>
              <a:off x="884610" y="3864082"/>
              <a:ext cx="1118566" cy="527275"/>
              <a:chOff x="890961" y="3865463"/>
              <a:chExt cx="1115221" cy="525698"/>
            </a:xfrm>
          </p:grpSpPr>
          <p:sp>
            <p:nvSpPr>
              <p:cNvPr id="17" name="Google Shape;7928;p58">
                <a:extLst>
                  <a:ext uri="{FF2B5EF4-FFF2-40B4-BE49-F238E27FC236}">
                    <a16:creationId xmlns:a16="http://schemas.microsoft.com/office/drawing/2014/main" id="{7DBDA269-C190-869B-F6C5-2807473B4C45}"/>
                  </a:ext>
                </a:extLst>
              </p:cNvPr>
              <p:cNvSpPr/>
              <p:nvPr/>
            </p:nvSpPr>
            <p:spPr>
              <a:xfrm>
                <a:off x="1070568" y="3865463"/>
                <a:ext cx="756474" cy="330074"/>
              </a:xfrm>
              <a:custGeom>
                <a:avLst/>
                <a:gdLst/>
                <a:ahLst/>
                <a:cxnLst/>
                <a:rect l="l" t="t" r="r" b="b"/>
                <a:pathLst>
                  <a:path w="148183" h="64657" extrusionOk="0">
                    <a:moveTo>
                      <a:pt x="74043" y="1"/>
                    </a:moveTo>
                    <a:cubicBezTo>
                      <a:pt x="45518" y="1"/>
                      <a:pt x="19504" y="10966"/>
                      <a:pt x="0" y="28932"/>
                    </a:cubicBezTo>
                    <a:lnTo>
                      <a:pt x="35732" y="64657"/>
                    </a:lnTo>
                    <a:cubicBezTo>
                      <a:pt x="45553" y="54774"/>
                      <a:pt x="59167" y="48663"/>
                      <a:pt x="74208" y="48663"/>
                    </a:cubicBezTo>
                    <a:cubicBezTo>
                      <a:pt x="89215" y="48663"/>
                      <a:pt x="102788" y="54739"/>
                      <a:pt x="112623" y="64567"/>
                    </a:cubicBezTo>
                    <a:lnTo>
                      <a:pt x="148182" y="29008"/>
                    </a:lnTo>
                    <a:cubicBezTo>
                      <a:pt x="128671" y="11008"/>
                      <a:pt x="102623" y="1"/>
                      <a:pt x="7404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667E9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929;p58">
                <a:extLst>
                  <a:ext uri="{FF2B5EF4-FFF2-40B4-BE49-F238E27FC236}">
                    <a16:creationId xmlns:a16="http://schemas.microsoft.com/office/drawing/2014/main" id="{ADBDE2FC-A818-FFB3-61EB-D1F4AA31C731}"/>
                  </a:ext>
                </a:extLst>
              </p:cNvPr>
              <p:cNvSpPr/>
              <p:nvPr/>
            </p:nvSpPr>
            <p:spPr>
              <a:xfrm>
                <a:off x="890961" y="4013171"/>
                <a:ext cx="362006" cy="377990"/>
              </a:xfrm>
              <a:custGeom>
                <a:avLst/>
                <a:gdLst/>
                <a:ahLst/>
                <a:cxnLst/>
                <a:rect l="l" t="t" r="r" b="b"/>
                <a:pathLst>
                  <a:path w="70912" h="74043" extrusionOk="0">
                    <a:moveTo>
                      <a:pt x="35180" y="0"/>
                    </a:moveTo>
                    <a:cubicBezTo>
                      <a:pt x="14925" y="18642"/>
                      <a:pt x="1697" y="44814"/>
                      <a:pt x="0" y="74042"/>
                    </a:cubicBezTo>
                    <a:lnTo>
                      <a:pt x="55077" y="74042"/>
                    </a:lnTo>
                    <a:cubicBezTo>
                      <a:pt x="55077" y="59084"/>
                      <a:pt x="61118" y="45545"/>
                      <a:pt x="70912" y="35725"/>
                    </a:cubicBezTo>
                    <a:lnTo>
                      <a:pt x="3518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213B5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930;p58">
                <a:extLst>
                  <a:ext uri="{FF2B5EF4-FFF2-40B4-BE49-F238E27FC236}">
                    <a16:creationId xmlns:a16="http://schemas.microsoft.com/office/drawing/2014/main" id="{090DE28F-26A1-8C19-0FB7-E7DBBE76221F}"/>
                  </a:ext>
                </a:extLst>
              </p:cNvPr>
              <p:cNvSpPr/>
              <p:nvPr/>
            </p:nvSpPr>
            <p:spPr>
              <a:xfrm>
                <a:off x="1645508" y="4013554"/>
                <a:ext cx="360673" cy="377607"/>
              </a:xfrm>
              <a:custGeom>
                <a:avLst/>
                <a:gdLst/>
                <a:ahLst/>
                <a:cxnLst/>
                <a:rect l="l" t="t" r="r" b="b"/>
                <a:pathLst>
                  <a:path w="70651" h="73968" extrusionOk="0">
                    <a:moveTo>
                      <a:pt x="35567" y="1"/>
                    </a:moveTo>
                    <a:lnTo>
                      <a:pt x="1" y="35560"/>
                    </a:lnTo>
                    <a:cubicBezTo>
                      <a:pt x="9836" y="45388"/>
                      <a:pt x="15912" y="58967"/>
                      <a:pt x="15912" y="73967"/>
                    </a:cubicBezTo>
                    <a:lnTo>
                      <a:pt x="70650" y="73967"/>
                    </a:lnTo>
                    <a:cubicBezTo>
                      <a:pt x="68954" y="44795"/>
                      <a:pt x="55767" y="18643"/>
                      <a:pt x="3556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7931;p58">
              <a:extLst>
                <a:ext uri="{FF2B5EF4-FFF2-40B4-BE49-F238E27FC236}">
                  <a16:creationId xmlns:a16="http://schemas.microsoft.com/office/drawing/2014/main" id="{FF4F77C2-57CD-C814-55DE-08BF06DB1979}"/>
                </a:ext>
              </a:extLst>
            </p:cNvPr>
            <p:cNvGrpSpPr/>
            <p:nvPr/>
          </p:nvGrpSpPr>
          <p:grpSpPr>
            <a:xfrm>
              <a:off x="712664" y="3693287"/>
              <a:ext cx="1460738" cy="698160"/>
              <a:chOff x="712664" y="3693025"/>
              <a:chExt cx="1460738" cy="698160"/>
            </a:xfrm>
          </p:grpSpPr>
          <p:sp>
            <p:nvSpPr>
              <p:cNvPr id="11" name="Google Shape;7932;p58">
                <a:extLst>
                  <a:ext uri="{FF2B5EF4-FFF2-40B4-BE49-F238E27FC236}">
                    <a16:creationId xmlns:a16="http://schemas.microsoft.com/office/drawing/2014/main" id="{D8ED730E-C437-339F-4AE4-C7FB86FF2DC5}"/>
                  </a:ext>
                </a:extLst>
              </p:cNvPr>
              <p:cNvSpPr/>
              <p:nvPr/>
            </p:nvSpPr>
            <p:spPr>
              <a:xfrm>
                <a:off x="1940752" y="4098034"/>
                <a:ext cx="232651" cy="293151"/>
              </a:xfrm>
              <a:custGeom>
                <a:avLst/>
                <a:gdLst/>
                <a:ahLst/>
                <a:cxnLst/>
                <a:rect l="l" t="t" r="r" b="b"/>
                <a:pathLst>
                  <a:path w="45484" h="57312" extrusionOk="0">
                    <a:moveTo>
                      <a:pt x="30704" y="0"/>
                    </a:moveTo>
                    <a:lnTo>
                      <a:pt x="0" y="13745"/>
                    </a:lnTo>
                    <a:cubicBezTo>
                      <a:pt x="6979" y="27270"/>
                      <a:pt x="11042" y="42111"/>
                      <a:pt x="11917" y="57311"/>
                    </a:cubicBezTo>
                    <a:lnTo>
                      <a:pt x="45484" y="57311"/>
                    </a:lnTo>
                    <a:cubicBezTo>
                      <a:pt x="44594" y="37118"/>
                      <a:pt x="39525" y="17683"/>
                      <a:pt x="30704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7933;p58">
                <a:extLst>
                  <a:ext uri="{FF2B5EF4-FFF2-40B4-BE49-F238E27FC236}">
                    <a16:creationId xmlns:a16="http://schemas.microsoft.com/office/drawing/2014/main" id="{05B6CBD2-C3B3-E538-D790-29D4ABE51EB5}"/>
                  </a:ext>
                </a:extLst>
              </p:cNvPr>
              <p:cNvSpPr/>
              <p:nvPr/>
            </p:nvSpPr>
            <p:spPr>
              <a:xfrm>
                <a:off x="1736852" y="3804671"/>
                <a:ext cx="360950" cy="363671"/>
              </a:xfrm>
              <a:custGeom>
                <a:avLst/>
                <a:gdLst/>
                <a:ahLst/>
                <a:cxnLst/>
                <a:rect l="l" t="t" r="r" b="b"/>
                <a:pathLst>
                  <a:path w="70567" h="71099" extrusionOk="0">
                    <a:moveTo>
                      <a:pt x="18573" y="1"/>
                    </a:moveTo>
                    <a:lnTo>
                      <a:pt x="0" y="28008"/>
                    </a:lnTo>
                    <a:cubicBezTo>
                      <a:pt x="16938" y="38505"/>
                      <a:pt x="30711" y="53395"/>
                      <a:pt x="39863" y="71098"/>
                    </a:cubicBezTo>
                    <a:lnTo>
                      <a:pt x="70567" y="57353"/>
                    </a:lnTo>
                    <a:cubicBezTo>
                      <a:pt x="63753" y="43719"/>
                      <a:pt x="54712" y="31125"/>
                      <a:pt x="43629" y="20042"/>
                    </a:cubicBezTo>
                    <a:cubicBezTo>
                      <a:pt x="36049" y="12449"/>
                      <a:pt x="27642" y="5725"/>
                      <a:pt x="1857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934;p58">
                <a:extLst>
                  <a:ext uri="{FF2B5EF4-FFF2-40B4-BE49-F238E27FC236}">
                    <a16:creationId xmlns:a16="http://schemas.microsoft.com/office/drawing/2014/main" id="{EEC5A869-6011-F025-5D8E-735DDB8F23E7}"/>
                  </a:ext>
                </a:extLst>
              </p:cNvPr>
              <p:cNvSpPr/>
              <p:nvPr/>
            </p:nvSpPr>
            <p:spPr>
              <a:xfrm>
                <a:off x="1443914" y="3693025"/>
                <a:ext cx="387937" cy="254911"/>
              </a:xfrm>
              <a:custGeom>
                <a:avLst/>
                <a:gdLst/>
                <a:ahLst/>
                <a:cxnLst/>
                <a:rect l="l" t="t" r="r" b="b"/>
                <a:pathLst>
                  <a:path w="75843" h="49836" extrusionOk="0">
                    <a:moveTo>
                      <a:pt x="0" y="0"/>
                    </a:moveTo>
                    <a:lnTo>
                      <a:pt x="0" y="33518"/>
                    </a:lnTo>
                    <a:cubicBezTo>
                      <a:pt x="20987" y="33552"/>
                      <a:pt x="40615" y="39518"/>
                      <a:pt x="57270" y="49835"/>
                    </a:cubicBezTo>
                    <a:lnTo>
                      <a:pt x="75843" y="21828"/>
                    </a:lnTo>
                    <a:cubicBezTo>
                      <a:pt x="53339" y="7641"/>
                      <a:pt x="27256" y="28"/>
                      <a:pt x="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7935;p58">
                <a:extLst>
                  <a:ext uri="{FF2B5EF4-FFF2-40B4-BE49-F238E27FC236}">
                    <a16:creationId xmlns:a16="http://schemas.microsoft.com/office/drawing/2014/main" id="{F4F9C007-352B-ADC8-4834-FBB8847EFB0F}"/>
                  </a:ext>
                </a:extLst>
              </p:cNvPr>
              <p:cNvSpPr/>
              <p:nvPr/>
            </p:nvSpPr>
            <p:spPr>
              <a:xfrm>
                <a:off x="1054844" y="3693025"/>
                <a:ext cx="389072" cy="254558"/>
              </a:xfrm>
              <a:custGeom>
                <a:avLst/>
                <a:gdLst/>
                <a:ahLst/>
                <a:cxnLst/>
                <a:rect l="l" t="t" r="r" b="b"/>
                <a:pathLst>
                  <a:path w="76065" h="49767" extrusionOk="0">
                    <a:moveTo>
                      <a:pt x="75892" y="0"/>
                    </a:moveTo>
                    <a:cubicBezTo>
                      <a:pt x="48629" y="0"/>
                      <a:pt x="22525" y="7579"/>
                      <a:pt x="1" y="21745"/>
                    </a:cubicBezTo>
                    <a:lnTo>
                      <a:pt x="18574" y="49766"/>
                    </a:lnTo>
                    <a:cubicBezTo>
                      <a:pt x="35250" y="39463"/>
                      <a:pt x="54898" y="33518"/>
                      <a:pt x="75892" y="33518"/>
                    </a:cubicBezTo>
                    <a:lnTo>
                      <a:pt x="76064" y="33518"/>
                    </a:lnTo>
                    <a:lnTo>
                      <a:pt x="76064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445D7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7936;p58">
                <a:extLst>
                  <a:ext uri="{FF2B5EF4-FFF2-40B4-BE49-F238E27FC236}">
                    <a16:creationId xmlns:a16="http://schemas.microsoft.com/office/drawing/2014/main" id="{1F29865E-AF28-B6AC-B0E4-A7C83FBA40C9}"/>
                  </a:ext>
                </a:extLst>
              </p:cNvPr>
              <p:cNvSpPr/>
              <p:nvPr/>
            </p:nvSpPr>
            <p:spPr>
              <a:xfrm>
                <a:off x="788438" y="3804252"/>
                <a:ext cx="361411" cy="363809"/>
              </a:xfrm>
              <a:custGeom>
                <a:avLst/>
                <a:gdLst/>
                <a:ahLst/>
                <a:cxnLst/>
                <a:rect l="l" t="t" r="r" b="b"/>
                <a:pathLst>
                  <a:path w="70657" h="71126" extrusionOk="0">
                    <a:moveTo>
                      <a:pt x="52084" y="0"/>
                    </a:moveTo>
                    <a:cubicBezTo>
                      <a:pt x="42959" y="5745"/>
                      <a:pt x="34518" y="12490"/>
                      <a:pt x="26904" y="20124"/>
                    </a:cubicBezTo>
                    <a:cubicBezTo>
                      <a:pt x="15828" y="31194"/>
                      <a:pt x="6800" y="43759"/>
                      <a:pt x="0" y="57373"/>
                    </a:cubicBezTo>
                    <a:lnTo>
                      <a:pt x="30704" y="71125"/>
                    </a:lnTo>
                    <a:cubicBezTo>
                      <a:pt x="39870" y="53401"/>
                      <a:pt x="53677" y="38504"/>
                      <a:pt x="70657" y="28021"/>
                    </a:cubicBezTo>
                    <a:lnTo>
                      <a:pt x="52084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3E9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937;p58">
                <a:extLst>
                  <a:ext uri="{FF2B5EF4-FFF2-40B4-BE49-F238E27FC236}">
                    <a16:creationId xmlns:a16="http://schemas.microsoft.com/office/drawing/2014/main" id="{9D74C769-AC1E-3538-1457-F60F33A98558}"/>
                  </a:ext>
                </a:extLst>
              </p:cNvPr>
              <p:cNvSpPr/>
              <p:nvPr/>
            </p:nvSpPr>
            <p:spPr>
              <a:xfrm>
                <a:off x="712664" y="4097717"/>
                <a:ext cx="232830" cy="293432"/>
              </a:xfrm>
              <a:custGeom>
                <a:avLst/>
                <a:gdLst/>
                <a:ahLst/>
                <a:cxnLst/>
                <a:rect l="l" t="t" r="r" b="b"/>
                <a:pathLst>
                  <a:path w="45519" h="57367" extrusionOk="0">
                    <a:moveTo>
                      <a:pt x="14814" y="0"/>
                    </a:moveTo>
                    <a:cubicBezTo>
                      <a:pt x="5966" y="17697"/>
                      <a:pt x="890" y="37152"/>
                      <a:pt x="0" y="57366"/>
                    </a:cubicBezTo>
                    <a:lnTo>
                      <a:pt x="33566" y="57366"/>
                    </a:lnTo>
                    <a:cubicBezTo>
                      <a:pt x="34442" y="42152"/>
                      <a:pt x="38511" y="27283"/>
                      <a:pt x="45518" y="13745"/>
                    </a:cubicBezTo>
                    <a:lnTo>
                      <a:pt x="14814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11" y="3124808"/>
            <a:ext cx="1992141" cy="4765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1" b="36160"/>
          <a:stretch/>
        </p:blipFill>
        <p:spPr bwMode="auto">
          <a:xfrm>
            <a:off x="3661859" y="3730605"/>
            <a:ext cx="1978751" cy="4148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755" y="4280647"/>
            <a:ext cx="1989399" cy="5631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36633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Shape 378">
          <a:extLst>
            <a:ext uri="{FF2B5EF4-FFF2-40B4-BE49-F238E27FC236}">
              <a16:creationId xmlns:a16="http://schemas.microsoft.com/office/drawing/2014/main" id="{EBB20793-7464-882F-765B-9EA8971DC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04333" y="457200"/>
            <a:ext cx="546408" cy="8363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" y="356839"/>
            <a:ext cx="1204332" cy="25560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760333" y="73333"/>
            <a:ext cx="4883141" cy="5670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055372" y="4835723"/>
            <a:ext cx="38372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159083" y="1438507"/>
            <a:ext cx="1984917" cy="5352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539504" y="1935180"/>
            <a:ext cx="1103970" cy="6904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Надпись 4">
            <a:extLst>
              <a:ext uri="{FF2B5EF4-FFF2-40B4-BE49-F238E27FC236}">
                <a16:creationId xmlns:a16="http://schemas.microsoft.com/office/drawing/2014/main" id="{0C4D30B6-2665-F133-BE2C-83C645847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90359"/>
            <a:ext cx="5229410" cy="18531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Структура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издержек</a:t>
            </a:r>
            <a:endParaRPr kumimoji="0" lang="ru-RU" altLang="ru-RU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Создание базы данных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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3,75 млн. </a:t>
            </a:r>
            <a:endParaRPr kumimoji="0" lang="ru-RU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Фонд оплаты труда для 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IT-cпециалистов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4,4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млн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endParaRPr kumimoji="0" lang="en-US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Фонд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оплаты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труда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для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руководителей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проекта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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4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млн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kumimoji="0" lang="en-US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Маркетинг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0,5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млн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kumimoji="0" lang="en-US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Риски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млн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kumimoji="0" lang="en-US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Symbol" panose="05050102010706020507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Итого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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12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,3 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млн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kumimoji="0" lang="en-US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Symbol" panose="05050102010706020507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05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Цены</a:t>
            </a:r>
            <a:r>
              <a:rPr kumimoji="0" lang="en-US" altLang="ru-RU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05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представлены</a:t>
            </a:r>
            <a:r>
              <a:rPr kumimoji="0" lang="en-US" altLang="ru-RU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в </a:t>
            </a:r>
            <a:r>
              <a:rPr kumimoji="0" lang="en-US" altLang="ru-RU" sz="105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Российских</a:t>
            </a:r>
            <a:r>
              <a:rPr kumimoji="0" lang="en-US" altLang="ru-RU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 </a:t>
            </a:r>
            <a:r>
              <a:rPr kumimoji="0" lang="en-US" altLang="ru-RU" sz="105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Symbol" panose="05050102010706020507" pitchFamily="18" charset="2"/>
              </a:rPr>
              <a:t>рублях</a:t>
            </a:r>
            <a:endParaRPr kumimoji="0" lang="en-US" altLang="ru-RU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7" name="Надпись 6">
            <a:extLst>
              <a:ext uri="{FF2B5EF4-FFF2-40B4-BE49-F238E27FC236}">
                <a16:creationId xmlns:a16="http://schemas.microsoft.com/office/drawing/2014/main" id="{CE106AEB-CE50-8074-1943-7EB194790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1852" y="1797523"/>
            <a:ext cx="3540193" cy="1492836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Уникальная ценность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Ускорение процесса проведения  анализа по </a:t>
            </a:r>
            <a:r>
              <a:rPr lang="ru-RU" altLang="ru-RU" sz="12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секвенированию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генома;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Сокращение или полное устранение расходов на значительное количество генетических маркеров;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Увеличение количества клиентов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Hiragino Mincho ProN W3" charset="-128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Надпись 8">
            <a:extLst>
              <a:ext uri="{FF2B5EF4-FFF2-40B4-BE49-F238E27FC236}">
                <a16:creationId xmlns:a16="http://schemas.microsoft.com/office/drawing/2014/main" id="{59EC2335-A0D1-60E9-1AFF-10111C58D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5013" y="451343"/>
            <a:ext cx="3507032" cy="948417"/>
          </a:xfrm>
          <a:prstGeom prst="rect">
            <a:avLst/>
          </a:prstGeom>
          <a:solidFill>
            <a:schemeClr val="tx2">
              <a:lumMod val="40000"/>
              <a:lumOff val="60000"/>
              <a:alpha val="56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Взаимодействие с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потребителями</a:t>
            </a:r>
            <a:endParaRPr kumimoji="0" lang="ru-RU" altLang="ru-RU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начальном этапе, предоставление лабораториям-партнерам льготный доступ к базе данных</a:t>
            </a:r>
            <a:endParaRPr kumimoji="0" lang="ru-RU" altLang="ru-RU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Надпись 9">
            <a:extLst>
              <a:ext uri="{FF2B5EF4-FFF2-40B4-BE49-F238E27FC236}">
                <a16:creationId xmlns:a16="http://schemas.microsoft.com/office/drawing/2014/main" id="{88BFB894-A2ED-4877-DCCD-C0E48448A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1852" y="3745375"/>
            <a:ext cx="3540193" cy="851314"/>
          </a:xfrm>
          <a:prstGeom prst="rect">
            <a:avLst/>
          </a:prstGeom>
          <a:solidFill>
            <a:schemeClr val="tx2">
              <a:lumMod val="40000"/>
              <a:lumOff val="60000"/>
              <a:alpha val="61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Каналы</a:t>
            </a:r>
          </a:p>
          <a:p>
            <a:pPr marL="0" lvl="0" indent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Напрямую; В случае наличия лицензии, взаимодействие через научные конференции и 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рекламу</a:t>
            </a:r>
            <a:endParaRPr lang="ru-RU" altLang="ru-RU" sz="1200" b="1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Надпись 11">
            <a:extLst>
              <a:ext uri="{FF2B5EF4-FFF2-40B4-BE49-F238E27FC236}">
                <a16:creationId xmlns:a16="http://schemas.microsoft.com/office/drawing/2014/main" id="{596CAB53-034A-BC31-F253-CFAFEA1E5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7" y="0"/>
            <a:ext cx="5229737" cy="18396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Потоки прибыли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Подписка 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базу данных:300 тыс. </a:t>
            </a:r>
            <a:r>
              <a:rPr lang="ru-RU" altLang="ru-RU" sz="12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₽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Стоимость 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полного </a:t>
            </a:r>
            <a:r>
              <a:rPr lang="ru-RU" altLang="ru-RU" sz="12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генетичесĸого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исследования в России может варьироваться, но обычно она составляет от 30 000 до 100 000 </a:t>
            </a:r>
            <a:r>
              <a:rPr lang="ru-RU" altLang="ru-RU" sz="12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рублеи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̆. 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10% от этих диапазонов</a:t>
            </a:r>
            <a:r>
              <a:rPr lang="ru-RU" altLang="ru-RU" sz="12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30 000 </a:t>
            </a:r>
            <a:r>
              <a:rPr lang="ru-RU" altLang="ru-RU" sz="12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рублеи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̆: = 3 000 </a:t>
            </a:r>
            <a:r>
              <a:rPr lang="ru-RU" altLang="ru-RU" sz="12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рублеи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̆.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100 000 </a:t>
            </a:r>
            <a:r>
              <a:rPr lang="ru-RU" altLang="ru-RU" sz="12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рублеи</a:t>
            </a:r>
            <a:r>
              <a:rPr lang="ru-RU" altLang="ru-RU" sz="1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̆: = 10 000 </a:t>
            </a:r>
            <a:r>
              <a:rPr lang="ru-RU" altLang="ru-RU" sz="12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рублеи</a:t>
            </a:r>
            <a:r>
              <a:rPr lang="ru-RU" altLang="ru-RU" sz="12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̆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0C3D64BD-9CFD-DD99-DE50-E208A39B0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222702" y="-394576"/>
            <a:ext cx="702527" cy="1134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3" b="7051"/>
          <a:stretch/>
        </p:blipFill>
        <p:spPr>
          <a:xfrm>
            <a:off x="-328" y="1480332"/>
            <a:ext cx="5229738" cy="1875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4435244" y="2943837"/>
            <a:ext cx="7359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млн.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447497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B9B16E-E1DF-AA45-9FF1-6E78158A2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098" y="4543189"/>
            <a:ext cx="3548902" cy="1754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49EC0B-5FA7-DBB1-0991-7B9B4C13C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0" y="4661989"/>
            <a:ext cx="6557696" cy="56695"/>
          </a:xfrm>
          <a:prstGeom prst="rect">
            <a:avLst/>
          </a:prstGeom>
        </p:spPr>
      </p:pic>
      <p:sp>
        <p:nvSpPr>
          <p:cNvPr id="954" name="Google Shape;954;p66"/>
          <p:cNvSpPr txBox="1">
            <a:spLocks noGrp="1"/>
          </p:cNvSpPr>
          <p:nvPr>
            <p:ph type="title"/>
          </p:nvPr>
        </p:nvSpPr>
        <p:spPr>
          <a:xfrm>
            <a:off x="0" y="6980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КОМАНДА </a:t>
            </a:r>
            <a:r>
              <a:rPr lang="ru-RU" b="1" dirty="0" smtClean="0"/>
              <a:t>«</a:t>
            </a:r>
            <a:r>
              <a:rPr lang="ru-RU" dirty="0" smtClean="0">
                <a:latin typeface="Lato Light"/>
                <a:ea typeface="Lato Light"/>
                <a:cs typeface="Lato Light"/>
              </a:rPr>
              <a:t>ГЕН БУДУЩЕГО»</a:t>
            </a:r>
            <a:endParaRPr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955" name="Google Shape;955;p66"/>
          <p:cNvSpPr txBox="1">
            <a:spLocks noGrp="1"/>
          </p:cNvSpPr>
          <p:nvPr>
            <p:ph type="subTitle" idx="5"/>
          </p:nvPr>
        </p:nvSpPr>
        <p:spPr>
          <a:xfrm>
            <a:off x="1875700" y="932946"/>
            <a:ext cx="2488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dirty="0">
                <a:latin typeface="Lato Light"/>
                <a:ea typeface="Lato Light"/>
                <a:cs typeface="Lato Light"/>
                <a:sym typeface="Lato Light"/>
              </a:rPr>
              <a:t>Михалева</a:t>
            </a:r>
            <a:r>
              <a:rPr lang="en" sz="2100" dirty="0"/>
              <a:t> </a:t>
            </a:r>
            <a:r>
              <a:rPr lang="ru-RU" sz="2100" dirty="0"/>
              <a:t>Мария</a:t>
            </a:r>
            <a:endParaRPr sz="2100" dirty="0"/>
          </a:p>
        </p:txBody>
      </p:sp>
      <p:sp>
        <p:nvSpPr>
          <p:cNvPr id="956" name="Google Shape;956;p66"/>
          <p:cNvSpPr txBox="1">
            <a:spLocks noGrp="1"/>
          </p:cNvSpPr>
          <p:nvPr>
            <p:ph type="subTitle" idx="1"/>
          </p:nvPr>
        </p:nvSpPr>
        <p:spPr>
          <a:xfrm>
            <a:off x="1908998" y="2740643"/>
            <a:ext cx="24885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dirty="0">
                <a:latin typeface="Lato Light"/>
                <a:ea typeface="Lato Light"/>
                <a:cs typeface="Lato Light"/>
                <a:sym typeface="Lato Light"/>
              </a:rPr>
              <a:t>Сафиуллина</a:t>
            </a:r>
            <a:r>
              <a:rPr lang="en" sz="2100" dirty="0"/>
              <a:t> </a:t>
            </a:r>
            <a:r>
              <a:rPr lang="ru-RU" sz="2100" dirty="0"/>
              <a:t>Зиля</a:t>
            </a:r>
            <a:endParaRPr sz="2100" dirty="0"/>
          </a:p>
        </p:txBody>
      </p:sp>
      <p:sp>
        <p:nvSpPr>
          <p:cNvPr id="957" name="Google Shape;957;p66"/>
          <p:cNvSpPr txBox="1">
            <a:spLocks noGrp="1"/>
          </p:cNvSpPr>
          <p:nvPr>
            <p:ph type="subTitle" idx="2"/>
          </p:nvPr>
        </p:nvSpPr>
        <p:spPr>
          <a:xfrm flipH="1">
            <a:off x="6042202" y="3617344"/>
            <a:ext cx="2488200" cy="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dirty="0">
                <a:latin typeface="Lato Light"/>
                <a:ea typeface="Lato Light"/>
                <a:cs typeface="Lato Light"/>
                <a:sym typeface="Lato Light"/>
              </a:rPr>
              <a:t>Терехова</a:t>
            </a:r>
            <a:r>
              <a:rPr lang="en" sz="2100" dirty="0"/>
              <a:t> </a:t>
            </a:r>
            <a:r>
              <a:rPr lang="ru-RU" sz="2100" dirty="0"/>
              <a:t>Анна</a:t>
            </a:r>
            <a:endParaRPr sz="2100" dirty="0"/>
          </a:p>
        </p:txBody>
      </p:sp>
      <p:sp>
        <p:nvSpPr>
          <p:cNvPr id="958" name="Google Shape;958;p66"/>
          <p:cNvSpPr txBox="1">
            <a:spLocks noGrp="1"/>
          </p:cNvSpPr>
          <p:nvPr>
            <p:ph type="subTitle" idx="3"/>
          </p:nvPr>
        </p:nvSpPr>
        <p:spPr>
          <a:xfrm>
            <a:off x="6042202" y="3814101"/>
            <a:ext cx="2488200" cy="11311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/>
            <a:r>
              <a:rPr lang="ru-RU" b="1" dirty="0">
                <a:solidFill>
                  <a:schemeClr val="tx2"/>
                </a:solidFill>
              </a:rPr>
              <a:t>Дизайнер</a:t>
            </a:r>
          </a:p>
          <a:p>
            <a:pPr marL="0" lvl="0" indent="0" algn="l"/>
            <a:r>
              <a:rPr lang="ru-RU" sz="1050" dirty="0"/>
              <a:t>- Выиграла грант совместно с коллективом в рамках конкурса «Студенческий стартап» (очередь V);</a:t>
            </a:r>
          </a:p>
        </p:txBody>
      </p:sp>
      <p:sp>
        <p:nvSpPr>
          <p:cNvPr id="959" name="Google Shape;959;p66"/>
          <p:cNvSpPr txBox="1">
            <a:spLocks noGrp="1"/>
          </p:cNvSpPr>
          <p:nvPr>
            <p:ph type="subTitle" idx="4"/>
          </p:nvPr>
        </p:nvSpPr>
        <p:spPr>
          <a:xfrm flipH="1">
            <a:off x="2037754" y="3196177"/>
            <a:ext cx="2408621" cy="16967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l"/>
            <a:r>
              <a:rPr lang="ru-RU" b="1" dirty="0" smtClean="0">
                <a:solidFill>
                  <a:schemeClr val="tx2"/>
                </a:solidFill>
              </a:rPr>
              <a:t>Менеджер, программист</a:t>
            </a:r>
            <a:endParaRPr lang="ru-RU" b="1" dirty="0">
              <a:solidFill>
                <a:schemeClr val="tx2"/>
              </a:solidFill>
            </a:endParaRPr>
          </a:p>
          <a:p>
            <a:pPr marL="0" indent="0" algn="l"/>
            <a:r>
              <a:rPr lang="ru-RU" sz="1050" dirty="0"/>
              <a:t>- Победитель конкурса «Студенческого стартап», третья волна.</a:t>
            </a:r>
          </a:p>
          <a:p>
            <a:pPr marL="0" indent="0" algn="l"/>
            <a:r>
              <a:rPr lang="ru-RU" sz="1050" dirty="0"/>
              <a:t>- Участник курса для молодых предпринимателей «Основы бизнеса»;</a:t>
            </a:r>
          </a:p>
          <a:p>
            <a:pPr marL="0" indent="0" algn="l"/>
            <a:r>
              <a:rPr lang="ru-RU" sz="1050" dirty="0"/>
              <a:t>- Участник </a:t>
            </a:r>
            <a:r>
              <a:rPr lang="ru-RU" sz="1050" dirty="0" err="1"/>
              <a:t>Акселерационнйо</a:t>
            </a:r>
            <a:r>
              <a:rPr lang="ru-RU" sz="1050" dirty="0"/>
              <a:t> программы «Казанский медицинский стартап 2.0»</a:t>
            </a:r>
          </a:p>
        </p:txBody>
      </p:sp>
      <p:sp>
        <p:nvSpPr>
          <p:cNvPr id="960" name="Google Shape;960;p66"/>
          <p:cNvSpPr txBox="1">
            <a:spLocks noGrp="1"/>
          </p:cNvSpPr>
          <p:nvPr>
            <p:ph type="subTitle" idx="6"/>
          </p:nvPr>
        </p:nvSpPr>
        <p:spPr>
          <a:xfrm>
            <a:off x="1988878" y="1208253"/>
            <a:ext cx="2488200" cy="14588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2"/>
                </a:solidFill>
              </a:rPr>
              <a:t>Руководитель проект</a:t>
            </a:r>
            <a:endParaRPr lang="ru-RU" b="1" dirty="0">
              <a:solidFill>
                <a:schemeClr val="tx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- Лидер команды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«Ген будущего» </a:t>
            </a:r>
            <a:r>
              <a:rPr lang="ru-RU" sz="1050" dirty="0" err="1"/>
              <a:t>SkLab.Татарстан</a:t>
            </a:r>
            <a:r>
              <a:rPr lang="ru-RU" sz="1050" dirty="0"/>
              <a:t> 2024 (2 место);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- Стажер НИИ Патологии и патофизиологии человека;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- Участник форума молодых лидеров «</a:t>
            </a:r>
            <a:r>
              <a:rPr lang="ru-RU" sz="1050" dirty="0" err="1"/>
              <a:t>YouLeed</a:t>
            </a:r>
            <a:r>
              <a:rPr lang="ru-RU" sz="1050" dirty="0"/>
              <a:t>»</a:t>
            </a:r>
          </a:p>
        </p:txBody>
      </p:sp>
      <p:pic>
        <p:nvPicPr>
          <p:cNvPr id="3" name="object 16">
            <a:extLst>
              <a:ext uri="{FF2B5EF4-FFF2-40B4-BE49-F238E27FC236}">
                <a16:creationId xmlns:a16="http://schemas.microsoft.com/office/drawing/2014/main" id="{B0FD0232-4A8A-76EA-EB2B-3CD0B8190297}"/>
              </a:ext>
            </a:extLst>
          </p:cNvPr>
          <p:cNvPicPr/>
          <p:nvPr/>
        </p:nvPicPr>
        <p:blipFill rotWithShape="1">
          <a:blip r:embed="rId5" cstate="print"/>
          <a:srcRect t="-5777" b="-6679"/>
          <a:stretch/>
        </p:blipFill>
        <p:spPr>
          <a:xfrm>
            <a:off x="624468" y="2783081"/>
            <a:ext cx="1323755" cy="1580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A44BB5-3DF0-C7D0-FBA8-8F194B3EA4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222" b="6602"/>
          <a:stretch/>
        </p:blipFill>
        <p:spPr>
          <a:xfrm>
            <a:off x="4709653" y="3617344"/>
            <a:ext cx="1255394" cy="13601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E7DD4C-6E5C-C430-F6F3-3D99A7EA581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794" t="4618" r="14856" b="13936"/>
          <a:stretch/>
        </p:blipFill>
        <p:spPr>
          <a:xfrm>
            <a:off x="4695925" y="615812"/>
            <a:ext cx="1243047" cy="1342286"/>
          </a:xfrm>
          <a:prstGeom prst="rect">
            <a:avLst/>
          </a:prstGeom>
        </p:spPr>
      </p:pic>
      <p:sp>
        <p:nvSpPr>
          <p:cNvPr id="9" name="Google Shape;955;p66">
            <a:extLst>
              <a:ext uri="{FF2B5EF4-FFF2-40B4-BE49-F238E27FC236}">
                <a16:creationId xmlns:a16="http://schemas.microsoft.com/office/drawing/2014/main" id="{2759EFCD-6780-1870-AC93-936DCC41889A}"/>
              </a:ext>
            </a:extLst>
          </p:cNvPr>
          <p:cNvSpPr txBox="1">
            <a:spLocks/>
          </p:cNvSpPr>
          <p:nvPr/>
        </p:nvSpPr>
        <p:spPr>
          <a:xfrm>
            <a:off x="5816563" y="767964"/>
            <a:ext cx="2939477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5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ru-RU" sz="2100" dirty="0">
                <a:latin typeface="Lato Light"/>
                <a:ea typeface="Lato Light"/>
                <a:cs typeface="Lato Light"/>
                <a:sym typeface="Lato Light"/>
              </a:rPr>
              <a:t>Морякова</a:t>
            </a:r>
            <a:r>
              <a:rPr lang="ru-RU" sz="2100" dirty="0"/>
              <a:t> Марьяна</a:t>
            </a:r>
          </a:p>
        </p:txBody>
      </p:sp>
      <p:sp>
        <p:nvSpPr>
          <p:cNvPr id="11" name="Google Shape;955;p66">
            <a:extLst>
              <a:ext uri="{FF2B5EF4-FFF2-40B4-BE49-F238E27FC236}">
                <a16:creationId xmlns:a16="http://schemas.microsoft.com/office/drawing/2014/main" id="{B47C1F18-1ED4-4F8C-ABFD-CBEE554D97C4}"/>
              </a:ext>
            </a:extLst>
          </p:cNvPr>
          <p:cNvSpPr txBox="1">
            <a:spLocks/>
          </p:cNvSpPr>
          <p:nvPr/>
        </p:nvSpPr>
        <p:spPr>
          <a:xfrm>
            <a:off x="5806933" y="2113647"/>
            <a:ext cx="24882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5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 Black"/>
              <a:buNone/>
              <a:defRPr sz="2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ru-RU" sz="2100" dirty="0">
                <a:latin typeface="Lato Light"/>
                <a:ea typeface="Lato Light"/>
                <a:cs typeface="Lato Light"/>
                <a:sym typeface="Lato Light"/>
              </a:rPr>
              <a:t>Джан</a:t>
            </a:r>
            <a:r>
              <a:rPr lang="ru-RU" sz="2100" dirty="0"/>
              <a:t> Амина</a:t>
            </a:r>
          </a:p>
        </p:txBody>
      </p:sp>
      <p:sp>
        <p:nvSpPr>
          <p:cNvPr id="14" name="Google Shape;959;p66">
            <a:extLst>
              <a:ext uri="{FF2B5EF4-FFF2-40B4-BE49-F238E27FC236}">
                <a16:creationId xmlns:a16="http://schemas.microsoft.com/office/drawing/2014/main" id="{CA9ACF4F-F619-0847-8E5B-E76430F36A2A}"/>
              </a:ext>
            </a:extLst>
          </p:cNvPr>
          <p:cNvSpPr txBox="1">
            <a:spLocks/>
          </p:cNvSpPr>
          <p:nvPr/>
        </p:nvSpPr>
        <p:spPr>
          <a:xfrm flipH="1">
            <a:off x="6035410" y="1037536"/>
            <a:ext cx="2408621" cy="808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ru-RU" b="1" dirty="0">
                <a:solidFill>
                  <a:schemeClr val="tx2"/>
                </a:solidFill>
              </a:rPr>
              <a:t>Финансовый директор</a:t>
            </a:r>
          </a:p>
          <a:p>
            <a:pPr marL="0" indent="0" algn="l"/>
            <a:r>
              <a:rPr lang="ru-RU" sz="1050" dirty="0"/>
              <a:t>- Финалист трех международных кейс- чемпионатов</a:t>
            </a:r>
          </a:p>
        </p:txBody>
      </p:sp>
      <p:sp>
        <p:nvSpPr>
          <p:cNvPr id="16" name="Google Shape;959;p66">
            <a:extLst>
              <a:ext uri="{FF2B5EF4-FFF2-40B4-BE49-F238E27FC236}">
                <a16:creationId xmlns:a16="http://schemas.microsoft.com/office/drawing/2014/main" id="{353237BA-3568-56E1-2547-7CAC06FDA523}"/>
              </a:ext>
            </a:extLst>
          </p:cNvPr>
          <p:cNvSpPr txBox="1">
            <a:spLocks/>
          </p:cNvSpPr>
          <p:nvPr/>
        </p:nvSpPr>
        <p:spPr>
          <a:xfrm flipH="1">
            <a:off x="6035411" y="2476026"/>
            <a:ext cx="2408621" cy="736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ru-RU" b="1" dirty="0">
                <a:solidFill>
                  <a:schemeClr val="tx2"/>
                </a:solidFill>
              </a:rPr>
              <a:t>Технолог</a:t>
            </a:r>
          </a:p>
          <a:p>
            <a:pPr marL="0" indent="0" algn="l"/>
            <a:r>
              <a:rPr lang="ru-RU" sz="1050" dirty="0"/>
              <a:t>- Стажер НИИ Патологии и патофизиологии человека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07F5AEF-4454-918E-24B1-4403131EF6F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542" b="9895"/>
          <a:stretch/>
        </p:blipFill>
        <p:spPr>
          <a:xfrm>
            <a:off x="4705556" y="2076898"/>
            <a:ext cx="1255393" cy="141157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864CDA-A0D7-5FFA-CC28-9D20FE47CE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191" t="8340" r="16892" b="10882"/>
          <a:stretch/>
        </p:blipFill>
        <p:spPr>
          <a:xfrm>
            <a:off x="624469" y="1019889"/>
            <a:ext cx="1323756" cy="15629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D313791-B799-6834-43A3-181C6A521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0" y="4661989"/>
            <a:ext cx="6557696" cy="5669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BB124C8-2815-A236-4482-1D2597CDB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926" y="4584652"/>
            <a:ext cx="2695074" cy="133273"/>
          </a:xfrm>
          <a:prstGeom prst="rect">
            <a:avLst/>
          </a:prstGeom>
        </p:spPr>
      </p:pic>
      <p:pic>
        <p:nvPicPr>
          <p:cNvPr id="30" name="Google Shape;720;p38">
            <a:extLst>
              <a:ext uri="{FF2B5EF4-FFF2-40B4-BE49-F238E27FC236}">
                <a16:creationId xmlns:a16="http://schemas.microsoft.com/office/drawing/2014/main" id="{76BD9361-0CAE-47E3-3E36-AF7D1FD6B6D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 flipH="1">
            <a:off x="3673756" y="-595176"/>
            <a:ext cx="2296625" cy="920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Рисунок 256">
            <a:extLst>
              <a:ext uri="{FF2B5EF4-FFF2-40B4-BE49-F238E27FC236}">
                <a16:creationId xmlns:a16="http://schemas.microsoft.com/office/drawing/2014/main" id="{2FD299F6-2697-6195-86C1-B184542978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519" t="27128" r="10376" b="14334"/>
          <a:stretch/>
        </p:blipFill>
        <p:spPr>
          <a:xfrm rot="5400000">
            <a:off x="6065767" y="2046902"/>
            <a:ext cx="3627514" cy="2586305"/>
          </a:xfrm>
          <a:prstGeom prst="rect">
            <a:avLst/>
          </a:prstGeom>
        </p:spPr>
      </p:pic>
      <p:sp>
        <p:nvSpPr>
          <p:cNvPr id="267" name="Google Shape;267;p40"/>
          <p:cNvSpPr txBox="1">
            <a:spLocks noGrp="1"/>
          </p:cNvSpPr>
          <p:nvPr>
            <p:ph type="subTitle" idx="1"/>
          </p:nvPr>
        </p:nvSpPr>
        <p:spPr>
          <a:xfrm>
            <a:off x="221393" y="3160283"/>
            <a:ext cx="5005125" cy="18628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dirty="0" smtClean="0"/>
              <a:t>Получить договоренность с </a:t>
            </a:r>
            <a:r>
              <a:rPr lang="ru-RU" dirty="0"/>
              <a:t>лабораториями </a:t>
            </a:r>
            <a:r>
              <a:rPr lang="ru-RU" dirty="0" smtClean="0"/>
              <a:t>РФ, </a:t>
            </a:r>
            <a:r>
              <a:rPr lang="ru-RU" dirty="0"/>
              <a:t>которые занимаются выявлением генетических заболеваний человека.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dirty="0" smtClean="0"/>
              <a:t>Продолжить разработку программного обеспечения </a:t>
            </a:r>
            <a:r>
              <a:rPr lang="ru-RU" dirty="0"/>
              <a:t>(ПО) для формирования базы данных (прототип базы данных).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dirty="0"/>
              <a:t>Подать заявку на конкурс «Студенческий стартап».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213;p38">
            <a:extLst>
              <a:ext uri="{FF2B5EF4-FFF2-40B4-BE49-F238E27FC236}">
                <a16:creationId xmlns:a16="http://schemas.microsoft.com/office/drawing/2014/main" id="{A8221748-E083-D962-001C-39DDB9546159}"/>
              </a:ext>
            </a:extLst>
          </p:cNvPr>
          <p:cNvSpPr txBox="1"/>
          <p:nvPr/>
        </p:nvSpPr>
        <p:spPr>
          <a:xfrm rot="5400000">
            <a:off x="8514275" y="1089675"/>
            <a:ext cx="3381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202</a:t>
            </a:r>
            <a:r>
              <a:rPr lang="ru-RU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1000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3" name="Google Shape;214;p38">
            <a:extLst>
              <a:ext uri="{FF2B5EF4-FFF2-40B4-BE49-F238E27FC236}">
                <a16:creationId xmlns:a16="http://schemas.microsoft.com/office/drawing/2014/main" id="{D59BD152-1AF2-5092-160A-AC1C940FB80B}"/>
              </a:ext>
            </a:extLst>
          </p:cNvPr>
          <p:cNvGrpSpPr/>
          <p:nvPr/>
        </p:nvGrpSpPr>
        <p:grpSpPr>
          <a:xfrm rot="5400000">
            <a:off x="8459352" y="525364"/>
            <a:ext cx="448016" cy="159289"/>
            <a:chOff x="4405045" y="960533"/>
            <a:chExt cx="680462" cy="241934"/>
          </a:xfrm>
        </p:grpSpPr>
        <p:grpSp>
          <p:nvGrpSpPr>
            <p:cNvPr id="4" name="Google Shape;215;p38">
              <a:extLst>
                <a:ext uri="{FF2B5EF4-FFF2-40B4-BE49-F238E27FC236}">
                  <a16:creationId xmlns:a16="http://schemas.microsoft.com/office/drawing/2014/main" id="{8A560624-383F-83CE-469E-6433A3C5513E}"/>
                </a:ext>
              </a:extLst>
            </p:cNvPr>
            <p:cNvGrpSpPr/>
            <p:nvPr/>
          </p:nvGrpSpPr>
          <p:grpSpPr>
            <a:xfrm>
              <a:off x="4405045" y="960533"/>
              <a:ext cx="680462" cy="241934"/>
              <a:chOff x="4405045" y="960533"/>
              <a:chExt cx="680462" cy="241934"/>
            </a:xfrm>
          </p:grpSpPr>
          <p:sp>
            <p:nvSpPr>
              <p:cNvPr id="13" name="Google Shape;216;p38">
                <a:extLst>
                  <a:ext uri="{FF2B5EF4-FFF2-40B4-BE49-F238E27FC236}">
                    <a16:creationId xmlns:a16="http://schemas.microsoft.com/office/drawing/2014/main" id="{78454939-F18A-9BCC-2871-95FCB48ECFBA}"/>
                  </a:ext>
                </a:extLst>
              </p:cNvPr>
              <p:cNvSpPr/>
              <p:nvPr/>
            </p:nvSpPr>
            <p:spPr>
              <a:xfrm rot="2700000">
                <a:off x="4663796" y="997170"/>
                <a:ext cx="163342" cy="16885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17;p38">
                <a:extLst>
                  <a:ext uri="{FF2B5EF4-FFF2-40B4-BE49-F238E27FC236}">
                    <a16:creationId xmlns:a16="http://schemas.microsoft.com/office/drawing/2014/main" id="{521DD29A-4E2F-A17D-53A9-596D700B6EBF}"/>
                  </a:ext>
                </a:extLst>
              </p:cNvPr>
              <p:cNvSpPr/>
              <p:nvPr/>
            </p:nvSpPr>
            <p:spPr>
              <a:xfrm rot="-2700000">
                <a:off x="4436501" y="995607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5" name="Google Shape;218;p38">
                <a:extLst>
                  <a:ext uri="{FF2B5EF4-FFF2-40B4-BE49-F238E27FC236}">
                    <a16:creationId xmlns:a16="http://schemas.microsoft.com/office/drawing/2014/main" id="{C07CE4A1-94AE-2D63-31C7-25A8368120ED}"/>
                  </a:ext>
                </a:extLst>
              </p:cNvPr>
              <p:cNvCxnSpPr>
                <a:stCxn id="14" idx="2"/>
                <a:endCxn id="13" idx="1"/>
              </p:cNvCxnSpPr>
              <p:nvPr/>
            </p:nvCxnSpPr>
            <p:spPr>
              <a:xfrm rot="-5400000" flipH="1">
                <a:off x="4564345" y="1019650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6" name="Google Shape;219;p38">
                <a:extLst>
                  <a:ext uri="{FF2B5EF4-FFF2-40B4-BE49-F238E27FC236}">
                    <a16:creationId xmlns:a16="http://schemas.microsoft.com/office/drawing/2014/main" id="{D2F00F50-2873-952E-5206-C28A931595C8}"/>
                  </a:ext>
                </a:extLst>
              </p:cNvPr>
              <p:cNvSpPr/>
              <p:nvPr/>
            </p:nvSpPr>
            <p:spPr>
              <a:xfrm rot="-8100000" flipH="1">
                <a:off x="4436501" y="1019123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7" name="Google Shape;220;p38">
                <a:extLst>
                  <a:ext uri="{FF2B5EF4-FFF2-40B4-BE49-F238E27FC236}">
                    <a16:creationId xmlns:a16="http://schemas.microsoft.com/office/drawing/2014/main" id="{4C4A2186-BF5C-391A-47D8-6A82B7DA9428}"/>
                  </a:ext>
                </a:extLst>
              </p:cNvPr>
              <p:cNvCxnSpPr>
                <a:stCxn id="16" idx="2"/>
              </p:cNvCxnSpPr>
              <p:nvPr/>
            </p:nvCxnSpPr>
            <p:spPr>
              <a:xfrm rot="-5400000">
                <a:off x="4564345" y="1027266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8" name="Google Shape;221;p38">
                <a:extLst>
                  <a:ext uri="{FF2B5EF4-FFF2-40B4-BE49-F238E27FC236}">
                    <a16:creationId xmlns:a16="http://schemas.microsoft.com/office/drawing/2014/main" id="{4B858D86-4245-63F8-B301-CD406FB14D6E}"/>
                  </a:ext>
                </a:extLst>
              </p:cNvPr>
              <p:cNvSpPr/>
              <p:nvPr/>
            </p:nvSpPr>
            <p:spPr>
              <a:xfrm rot="2700000" flipH="1">
                <a:off x="4902164" y="991990"/>
                <a:ext cx="151887" cy="151887"/>
              </a:xfrm>
              <a:prstGeom prst="arc">
                <a:avLst>
                  <a:gd name="adj1" fmla="val 17826268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9" name="Google Shape;222;p38">
                <a:extLst>
                  <a:ext uri="{FF2B5EF4-FFF2-40B4-BE49-F238E27FC236}">
                    <a16:creationId xmlns:a16="http://schemas.microsoft.com/office/drawing/2014/main" id="{A620B576-D819-8E01-2C01-37310D14080E}"/>
                  </a:ext>
                </a:extLst>
              </p:cNvPr>
              <p:cNvCxnSpPr>
                <a:stCxn id="18" idx="2"/>
              </p:cNvCxnSpPr>
              <p:nvPr/>
            </p:nvCxnSpPr>
            <p:spPr>
              <a:xfrm rot="5400000">
                <a:off x="4802907" y="1016033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0" name="Google Shape;223;p38">
                <a:extLst>
                  <a:ext uri="{FF2B5EF4-FFF2-40B4-BE49-F238E27FC236}">
                    <a16:creationId xmlns:a16="http://schemas.microsoft.com/office/drawing/2014/main" id="{7444148A-AFDA-B573-60B0-2B8B5EC64F76}"/>
                  </a:ext>
                </a:extLst>
              </p:cNvPr>
              <p:cNvSpPr/>
              <p:nvPr/>
            </p:nvSpPr>
            <p:spPr>
              <a:xfrm rot="8100000">
                <a:off x="4902164" y="1015506"/>
                <a:ext cx="151887" cy="151887"/>
              </a:xfrm>
              <a:prstGeom prst="arc">
                <a:avLst>
                  <a:gd name="adj1" fmla="val 17776405"/>
                  <a:gd name="adj2" fmla="val 0"/>
                </a:avLst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1" name="Google Shape;224;p38">
                <a:extLst>
                  <a:ext uri="{FF2B5EF4-FFF2-40B4-BE49-F238E27FC236}">
                    <a16:creationId xmlns:a16="http://schemas.microsoft.com/office/drawing/2014/main" id="{3006BF84-E061-937A-B2B7-4DA21B01756B}"/>
                  </a:ext>
                </a:extLst>
              </p:cNvPr>
              <p:cNvCxnSpPr>
                <a:stCxn id="20" idx="2"/>
              </p:cNvCxnSpPr>
              <p:nvPr/>
            </p:nvCxnSpPr>
            <p:spPr>
              <a:xfrm rot="5400000" flipH="1">
                <a:off x="4802907" y="1023649"/>
                <a:ext cx="123300" cy="11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" name="Google Shape;225;p38">
              <a:extLst>
                <a:ext uri="{FF2B5EF4-FFF2-40B4-BE49-F238E27FC236}">
                  <a16:creationId xmlns:a16="http://schemas.microsoft.com/office/drawing/2014/main" id="{A788F586-FE81-7CB0-14B5-5D8F0A1477F1}"/>
                </a:ext>
              </a:extLst>
            </p:cNvPr>
            <p:cNvCxnSpPr>
              <a:stCxn id="14" idx="2"/>
              <a:endCxn id="16" idx="2"/>
            </p:cNvCxnSpPr>
            <p:nvPr/>
          </p:nvCxnSpPr>
          <p:spPr>
            <a:xfrm rot="5400000">
              <a:off x="4500745" y="1083250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" name="Google Shape;226;p38">
              <a:extLst>
                <a:ext uri="{FF2B5EF4-FFF2-40B4-BE49-F238E27FC236}">
                  <a16:creationId xmlns:a16="http://schemas.microsoft.com/office/drawing/2014/main" id="{3D475EF2-27B0-0E6F-4ED3-2C0B742763A6}"/>
                </a:ext>
              </a:extLst>
            </p:cNvPr>
            <p:cNvCxnSpPr/>
            <p:nvPr/>
          </p:nvCxnSpPr>
          <p:spPr>
            <a:xfrm flipH="1">
              <a:off x="4527184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" name="Google Shape;227;p38">
              <a:extLst>
                <a:ext uri="{FF2B5EF4-FFF2-40B4-BE49-F238E27FC236}">
                  <a16:creationId xmlns:a16="http://schemas.microsoft.com/office/drawing/2014/main" id="{81C7BE63-E6A7-E790-8A31-AAE36498351E}"/>
                </a:ext>
              </a:extLst>
            </p:cNvPr>
            <p:cNvCxnSpPr>
              <a:stCxn id="18" idx="2"/>
              <a:endCxn id="20" idx="2"/>
            </p:cNvCxnSpPr>
            <p:nvPr/>
          </p:nvCxnSpPr>
          <p:spPr>
            <a:xfrm rot="5400000">
              <a:off x="4859007" y="1079633"/>
              <a:ext cx="1308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228;p38">
              <a:extLst>
                <a:ext uri="{FF2B5EF4-FFF2-40B4-BE49-F238E27FC236}">
                  <a16:creationId xmlns:a16="http://schemas.microsoft.com/office/drawing/2014/main" id="{8B2DCEEA-9621-B810-84F0-DD71A23A6FE7}"/>
                </a:ext>
              </a:extLst>
            </p:cNvPr>
            <p:cNvCxnSpPr/>
            <p:nvPr/>
          </p:nvCxnSpPr>
          <p:spPr>
            <a:xfrm>
              <a:off x="4962470" y="999281"/>
              <a:ext cx="900" cy="1677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229;p38">
              <a:extLst>
                <a:ext uri="{FF2B5EF4-FFF2-40B4-BE49-F238E27FC236}">
                  <a16:creationId xmlns:a16="http://schemas.microsoft.com/office/drawing/2014/main" id="{7FBE7D57-3DBB-4303-D81B-40960BB31F9B}"/>
                </a:ext>
              </a:extLst>
            </p:cNvPr>
            <p:cNvCxnSpPr>
              <a:stCxn id="13" idx="3"/>
              <a:endCxn id="13" idx="0"/>
            </p:cNvCxnSpPr>
            <p:nvPr/>
          </p:nvCxnSpPr>
          <p:spPr>
            <a:xfrm rot="5400000">
              <a:off x="4745467" y="107979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230;p38">
              <a:extLst>
                <a:ext uri="{FF2B5EF4-FFF2-40B4-BE49-F238E27FC236}">
                  <a16:creationId xmlns:a16="http://schemas.microsoft.com/office/drawing/2014/main" id="{BC9ACBBC-1AE9-6904-DA72-FF0E68E627EB}"/>
                </a:ext>
              </a:extLst>
            </p:cNvPr>
            <p:cNvCxnSpPr/>
            <p:nvPr/>
          </p:nvCxnSpPr>
          <p:spPr>
            <a:xfrm flipH="1">
              <a:off x="4725475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231;p38">
              <a:extLst>
                <a:ext uri="{FF2B5EF4-FFF2-40B4-BE49-F238E27FC236}">
                  <a16:creationId xmlns:a16="http://schemas.microsoft.com/office/drawing/2014/main" id="{5FA322DB-F7D1-5FA9-7D2F-040E6ED424A7}"/>
                </a:ext>
              </a:extLst>
            </p:cNvPr>
            <p:cNvCxnSpPr/>
            <p:nvPr/>
          </p:nvCxnSpPr>
          <p:spPr>
            <a:xfrm flipH="1">
              <a:off x="4764450" y="1001074"/>
              <a:ext cx="900" cy="162300"/>
            </a:xfrm>
            <a:prstGeom prst="straightConnector1">
              <a:avLst/>
            </a:pr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232;p38">
              <a:extLst>
                <a:ext uri="{FF2B5EF4-FFF2-40B4-BE49-F238E27FC236}">
                  <a16:creationId xmlns:a16="http://schemas.microsoft.com/office/drawing/2014/main" id="{D3349290-9283-5270-4F9E-E34B80D3E022}"/>
                </a:ext>
              </a:extLst>
            </p:cNvPr>
            <p:cNvCxnSpPr>
              <a:stCxn id="13" idx="2"/>
              <a:endCxn id="13" idx="1"/>
            </p:cNvCxnSpPr>
            <p:nvPr/>
          </p:nvCxnSpPr>
          <p:spPr>
            <a:xfrm rot="5400000">
              <a:off x="4628017" y="1081749"/>
              <a:ext cx="117600" cy="18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" name="Google Shape;233;p38">
            <a:extLst>
              <a:ext uri="{FF2B5EF4-FFF2-40B4-BE49-F238E27FC236}">
                <a16:creationId xmlns:a16="http://schemas.microsoft.com/office/drawing/2014/main" id="{3A4DFB7D-2DAF-E953-F428-00A10D186718}"/>
              </a:ext>
            </a:extLst>
          </p:cNvPr>
          <p:cNvSpPr txBox="1"/>
          <p:nvPr/>
        </p:nvSpPr>
        <p:spPr>
          <a:xfrm rot="5400000">
            <a:off x="7356380" y="2796062"/>
            <a:ext cx="2670660" cy="22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КАЗАНСКИЙ МЕДИЦИНСКИЙ СТАРТАП 3.0</a:t>
            </a:r>
            <a:endParaRPr sz="1000" b="1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7EA8925-A8F5-C636-D45A-ED7E5E0FA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3394" y="679597"/>
            <a:ext cx="3130894" cy="234949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8654A3D-260B-4F68-52B9-54692C31B01B}"/>
              </a:ext>
            </a:extLst>
          </p:cNvPr>
          <p:cNvSpPr txBox="1"/>
          <p:nvPr/>
        </p:nvSpPr>
        <p:spPr>
          <a:xfrm>
            <a:off x="221393" y="183871"/>
            <a:ext cx="5905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2"/>
                </a:solidFill>
                <a:latin typeface="Montserrat Medium"/>
                <a:sym typeface="Montserrat Medium"/>
              </a:rPr>
              <a:t>ДОСТИЖЕНИЯ АКСЕЛЕРАЦИОННОЙ ПРОГРАММЫ</a:t>
            </a:r>
          </a:p>
        </p:txBody>
      </p:sp>
      <p:sp>
        <p:nvSpPr>
          <p:cNvPr id="25" name="Google Shape;267;p40">
            <a:extLst>
              <a:ext uri="{FF2B5EF4-FFF2-40B4-BE49-F238E27FC236}">
                <a16:creationId xmlns:a16="http://schemas.microsoft.com/office/drawing/2014/main" id="{C4FC7DAE-E86F-92D9-8796-9D2119FB66B2}"/>
              </a:ext>
            </a:extLst>
          </p:cNvPr>
          <p:cNvSpPr txBox="1">
            <a:spLocks/>
          </p:cNvSpPr>
          <p:nvPr/>
        </p:nvSpPr>
        <p:spPr>
          <a:xfrm>
            <a:off x="278794" y="565879"/>
            <a:ext cx="4546721" cy="208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 Medium"/>
              <a:buNone/>
              <a:defRPr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Договоренность с IT- парком имени </a:t>
            </a:r>
            <a:r>
              <a:rPr lang="ru-RU" dirty="0" err="1"/>
              <a:t>Рамира</a:t>
            </a:r>
            <a:r>
              <a:rPr lang="ru-RU" dirty="0"/>
              <a:t> </a:t>
            </a:r>
            <a:r>
              <a:rPr lang="ru-RU" dirty="0" err="1"/>
              <a:t>Башеева</a:t>
            </a:r>
            <a:r>
              <a:rPr lang="ru-RU" dirty="0"/>
              <a:t> </a:t>
            </a:r>
            <a:r>
              <a:rPr lang="ru-RU" dirty="0" err="1"/>
              <a:t>г.Казани</a:t>
            </a:r>
            <a:r>
              <a:rPr lang="ru-RU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Общение </a:t>
            </a:r>
            <a:r>
              <a:rPr lang="ru-RU" dirty="0"/>
              <a:t>и контакт с лабораториями </a:t>
            </a:r>
            <a:r>
              <a:rPr lang="ru-RU" dirty="0" smtClean="0"/>
              <a:t>РФ, </a:t>
            </a:r>
            <a:r>
              <a:rPr lang="ru-RU" dirty="0"/>
              <a:t>которые занимаются выявлением генетических заболеваний человека;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Начало разработки</a:t>
            </a:r>
            <a:r>
              <a:rPr lang="en-US" dirty="0"/>
              <a:t> </a:t>
            </a:r>
            <a:r>
              <a:rPr lang="ru-RU" dirty="0" err="1"/>
              <a:t>програмного</a:t>
            </a:r>
            <a:r>
              <a:rPr lang="ru-RU" dirty="0"/>
              <a:t> обеспечения (ПО) для формирования базы данных.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8390C4-AED2-D220-044B-CBF4046D9A25}"/>
              </a:ext>
            </a:extLst>
          </p:cNvPr>
          <p:cNvSpPr txBox="1"/>
          <p:nvPr/>
        </p:nvSpPr>
        <p:spPr>
          <a:xfrm>
            <a:off x="341890" y="2734378"/>
            <a:ext cx="33826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2"/>
                </a:solidFill>
                <a:latin typeface="Montserrat Medium"/>
                <a:sym typeface="Montserrat Medium"/>
              </a:rPr>
              <a:t>ПЛАНЫ РАЗВИТИЯ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0973DF-8C9E-1E4F-FE24-85504E585523}"/>
              </a:ext>
            </a:extLst>
          </p:cNvPr>
          <p:cNvSpPr txBox="1"/>
          <p:nvPr/>
        </p:nvSpPr>
        <p:spPr>
          <a:xfrm>
            <a:off x="5329424" y="3157200"/>
            <a:ext cx="3130894" cy="12003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2-ое место в рамках Интенсивной программы по генерации идей технологических стартапов</a:t>
            </a:r>
            <a:br>
              <a:rPr lang="ru-RU" sz="1200" dirty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Открытого университета Сколково и Центра «Мой бизнес» «</a:t>
            </a:r>
            <a:r>
              <a:rPr lang="ru-RU" sz="1200" dirty="0" err="1">
                <a:solidFill>
                  <a:schemeClr val="bg1"/>
                </a:solidFill>
              </a:rPr>
              <a:t>SkLab</a:t>
            </a:r>
            <a:r>
              <a:rPr lang="ru-RU" sz="1200" dirty="0">
                <a:solidFill>
                  <a:schemeClr val="bg1"/>
                </a:solidFill>
              </a:rPr>
              <a:t>. Татарстан» 2024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05BFC7-8760-5C46-5286-A7D25F9C9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509" y="2693973"/>
            <a:ext cx="3209673" cy="1347709"/>
          </a:xfrm>
          <a:prstGeom prst="rect">
            <a:avLst/>
          </a:prstGeom>
        </p:spPr>
      </p:pic>
      <p:sp>
        <p:nvSpPr>
          <p:cNvPr id="1032" name="Google Shape;1032;p72"/>
          <p:cNvSpPr txBox="1">
            <a:spLocks noGrp="1"/>
          </p:cNvSpPr>
          <p:nvPr>
            <p:ph type="title"/>
          </p:nvPr>
        </p:nvSpPr>
        <p:spPr>
          <a:xfrm>
            <a:off x="620235" y="369604"/>
            <a:ext cx="4838252" cy="165034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latin typeface="Book Antiqua" panose="02040602050305030304" pitchFamily="18" charset="0"/>
                <a:ea typeface="Lato"/>
                <a:cs typeface="Lato"/>
              </a:rPr>
              <a:t>ГЕН БУДУЩЕГО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1800" dirty="0">
                <a:solidFill>
                  <a:schemeClr val="tx2"/>
                </a:solidFill>
              </a:rPr>
              <a:t>Создание уникальной базы данных по генетическим маркерам болезней человека</a:t>
            </a:r>
            <a:endParaRPr sz="4400" dirty="0">
              <a:solidFill>
                <a:schemeClr val="tx2"/>
              </a:solidFill>
            </a:endParaRPr>
          </a:p>
        </p:txBody>
      </p:sp>
      <p:sp>
        <p:nvSpPr>
          <p:cNvPr id="1037" name="Google Shape;1037;p72"/>
          <p:cNvSpPr txBox="1"/>
          <p:nvPr/>
        </p:nvSpPr>
        <p:spPr>
          <a:xfrm>
            <a:off x="736903" y="4041682"/>
            <a:ext cx="4838252" cy="871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Рекомендуем сдавать анализ крови для выявление генетических маркеров заболеваний крови и предрасположенности к заболеваниям, берегите здоровье!</a:t>
            </a:r>
            <a:endParaRPr sz="10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33" name="Google Shape;1033;p72"/>
          <p:cNvSpPr txBox="1">
            <a:spLocks noGrp="1"/>
          </p:cNvSpPr>
          <p:nvPr>
            <p:ph type="subTitle" idx="1"/>
          </p:nvPr>
        </p:nvSpPr>
        <p:spPr>
          <a:xfrm>
            <a:off x="2275993" y="2216626"/>
            <a:ext cx="3934200" cy="15821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buSzPts val="1100"/>
            </a:pPr>
            <a:r>
              <a:rPr lang="ru-RU" sz="1400" dirty="0">
                <a:sym typeface="Lato"/>
              </a:rPr>
              <a:t>Связь с командой </a:t>
            </a:r>
          </a:p>
          <a:p>
            <a:pPr marL="0" indent="0">
              <a:buSzPts val="1100"/>
            </a:pPr>
            <a:endParaRPr lang="ru-RU" sz="1400" dirty="0">
              <a:sym typeface="Lato"/>
            </a:endParaRPr>
          </a:p>
          <a:p>
            <a:pPr marL="0" indent="0">
              <a:buSzPts val="1100"/>
            </a:pPr>
            <a:r>
              <a:rPr lang="ru-RU" sz="1400" dirty="0">
                <a:sym typeface="Lato"/>
              </a:rPr>
              <a:t>Тел.: +79166522330</a:t>
            </a:r>
          </a:p>
          <a:p>
            <a:pPr marL="0" indent="0">
              <a:buSzPts val="1100"/>
            </a:pPr>
            <a:r>
              <a:rPr lang="ru-RU" sz="1400" dirty="0">
                <a:sym typeface="Lato"/>
              </a:rPr>
              <a:t>Почта: miss.maria-mikhaleva@yandex.ru </a:t>
            </a:r>
          </a:p>
          <a:p>
            <a:pPr marL="0" indent="0">
              <a:buSzPts val="1100"/>
            </a:pPr>
            <a:r>
              <a:rPr lang="ru-RU" sz="1400" dirty="0">
                <a:sym typeface="Lato"/>
              </a:rPr>
              <a:t>Telegram: @m_m_m_m_i_ch </a:t>
            </a:r>
          </a:p>
          <a:p>
            <a:pPr marL="0" indent="0">
              <a:buSzPts val="1100"/>
            </a:pPr>
            <a:r>
              <a:rPr lang="ru-RU" sz="1400" dirty="0">
                <a:sym typeface="Lato"/>
              </a:rPr>
              <a:t>ВК: https://vk.com/id322621763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C52DEB-4EB4-F293-6350-0D607464D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59" y="2260893"/>
            <a:ext cx="1493649" cy="1493649"/>
          </a:xfrm>
          <a:prstGeom prst="rect">
            <a:avLst/>
          </a:prstGeom>
          <a:ln>
            <a:solidFill>
              <a:srgbClr val="000066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6B839F-A2EA-4CDF-61E3-B5055B676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857" y="0"/>
            <a:ext cx="5210503" cy="52105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864CDA-A0D7-5FFA-CC28-9D20FE47CE7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191" t="8340" r="16892" b="10882"/>
          <a:stretch/>
        </p:blipFill>
        <p:spPr>
          <a:xfrm>
            <a:off x="6314292" y="767109"/>
            <a:ext cx="2442817" cy="31721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bout DNA Day by Slidesgo">
  <a:themeElements>
    <a:clrScheme name="Simple Light">
      <a:dk1>
        <a:srgbClr val="240916"/>
      </a:dk1>
      <a:lt1>
        <a:srgbClr val="FFFFFF"/>
      </a:lt1>
      <a:dk2>
        <a:srgbClr val="2A165D"/>
      </a:dk2>
      <a:lt2>
        <a:srgbClr val="95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95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793</Words>
  <Application>Microsoft Office PowerPoint</Application>
  <PresentationFormat>Экран (16:9)</PresentationFormat>
  <Paragraphs>156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9" baseType="lpstr">
      <vt:lpstr>Book Antiqua</vt:lpstr>
      <vt:lpstr>Courier New</vt:lpstr>
      <vt:lpstr>Impact</vt:lpstr>
      <vt:lpstr>Montserrat Medium</vt:lpstr>
      <vt:lpstr>Times New Roman</vt:lpstr>
      <vt:lpstr>Wingdings</vt:lpstr>
      <vt:lpstr>Symbol</vt:lpstr>
      <vt:lpstr>Lato Black</vt:lpstr>
      <vt:lpstr>Calibri</vt:lpstr>
      <vt:lpstr>Verdana</vt:lpstr>
      <vt:lpstr>Arial</vt:lpstr>
      <vt:lpstr>Cambria</vt:lpstr>
      <vt:lpstr>Lato Light</vt:lpstr>
      <vt:lpstr>Hiragino Mincho ProN W3</vt:lpstr>
      <vt:lpstr>Lato</vt:lpstr>
      <vt:lpstr>About DNA Day by Slidesgo</vt:lpstr>
      <vt:lpstr>ГЕН БУДУЩЕГО</vt:lpstr>
      <vt:lpstr>ПРОБЛЕМЫ</vt:lpstr>
      <vt:lpstr>МАРШРУТНАЯ КАРТА</vt:lpstr>
      <vt:lpstr>МАРШРУТНАЯ КАРТА</vt:lpstr>
      <vt:lpstr>АНАЛИЗ МИРОВОГО РЫНКА (2020-2030 гг.)</vt:lpstr>
      <vt:lpstr>Презентация PowerPoint</vt:lpstr>
      <vt:lpstr>ОСНОВНЫЕ  ПОТРЕБИТЕЛИ НАШЕГО РЫНКА</vt:lpstr>
      <vt:lpstr>КОНКУРЕНТНЫЙ АНАЛИЗ</vt:lpstr>
      <vt:lpstr>БИЗНЕС- МОДЕЛЬ</vt:lpstr>
      <vt:lpstr>Презентация PowerPoint</vt:lpstr>
      <vt:lpstr>КОМАНДА «ГЕН БУДУЩЕГО»</vt:lpstr>
      <vt:lpstr>Презентация PowerPoint</vt:lpstr>
      <vt:lpstr>ГЕН БУДУЩЕГО Создание уникальной базы данных по генетическим маркерам болезней человека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 БУДУЩЕГО</dc:title>
  <dc:creator>Dorian Keyt</dc:creator>
  <cp:lastModifiedBy>Зиля</cp:lastModifiedBy>
  <cp:revision>107</cp:revision>
  <dcterms:modified xsi:type="dcterms:W3CDTF">2024-11-04T10:23:56Z</dcterms:modified>
</cp:coreProperties>
</file>