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26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D2882-1950-4A5A-A0A9-8D49BEF9F37F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10961-B8C2-4F18-9887-F6B37BF481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471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9FE5CE-1B7C-B853-DCAD-56BACD9BA05F}"/>
              </a:ext>
            </a:extLst>
          </p:cNvPr>
          <p:cNvSpPr txBox="1"/>
          <p:nvPr/>
        </p:nvSpPr>
        <p:spPr>
          <a:xfrm>
            <a:off x="2141221" y="1955633"/>
            <a:ext cx="60364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Roboto Cn" pitchFamily="2" charset="0"/>
                <a:ea typeface="Roboto Cn" pitchFamily="2" charset="0"/>
              </a:rPr>
              <a:t>Построение модели HR-менеджмента на основе цифрового профиля сотрудника</a:t>
            </a:r>
            <a:endParaRPr lang="ru-RU" sz="3200" dirty="0">
              <a:latin typeface="Roboto Cn" pitchFamily="2" charset="0"/>
              <a:ea typeface="Roboto C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BC46697-2BCC-EF77-C1E6-14DCF0D38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9591684"/>
              </p:ext>
            </p:extLst>
          </p:nvPr>
        </p:nvGraphicFramePr>
        <p:xfrm>
          <a:off x="114993" y="1995747"/>
          <a:ext cx="3906290" cy="43021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06290">
                  <a:extLst>
                    <a:ext uri="{9D8B030D-6E8A-4147-A177-3AD203B41FA5}">
                      <a16:colId xmlns:a16="http://schemas.microsoft.com/office/drawing/2014/main" xmlns="" val="3902457669"/>
                    </a:ext>
                  </a:extLst>
                </a:gridCol>
              </a:tblGrid>
              <a:tr h="43021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 smtClean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Нерациональное </a:t>
                      </a: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использование человеческого капитала в организациях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О</a:t>
                      </a:r>
                      <a:r>
                        <a:rPr lang="ru-RU" sz="1900" kern="1200" dirty="0" smtClean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тсутствие </a:t>
                      </a: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устойчивости в управлении человеческими ресурсами, основанной на требуемых для решения профессиональных задач компетентностных характеристиках, а также оценках уровня вовлеченности и производительности сотрудников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1661566514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FA2E8D47-9376-5345-9352-BC64F9ACC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6694954"/>
              </p:ext>
            </p:extLst>
          </p:nvPr>
        </p:nvGraphicFramePr>
        <p:xfrm>
          <a:off x="4473981" y="1995747"/>
          <a:ext cx="2899064" cy="43021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99064">
                  <a:extLst>
                    <a:ext uri="{9D8B030D-6E8A-4147-A177-3AD203B41FA5}">
                      <a16:colId xmlns:a16="http://schemas.microsoft.com/office/drawing/2014/main" xmlns="" val="3902457669"/>
                    </a:ext>
                  </a:extLst>
                </a:gridCol>
              </a:tblGrid>
              <a:tr h="43021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Руководители отделов кадров компаний/организаций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Руководители проектных команд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16615665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2A2600-667D-4CE9-37D9-9B8A7456BAB8}"/>
              </a:ext>
            </a:extLst>
          </p:cNvPr>
          <p:cNvSpPr txBox="1"/>
          <p:nvPr/>
        </p:nvSpPr>
        <p:spPr>
          <a:xfrm>
            <a:off x="8132322" y="1872253"/>
            <a:ext cx="3944685" cy="3751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Roboto Cn" pitchFamily="2" charset="0"/>
                <a:ea typeface="Roboto Cn" pitchFamily="2" charset="0"/>
              </a:rPr>
              <a:t>Современным </a:t>
            </a:r>
            <a:r>
              <a:rPr lang="ru-RU" dirty="0">
                <a:latin typeface="Roboto Cn" pitchFamily="2" charset="0"/>
                <a:ea typeface="Roboto Cn" pitchFamily="2" charset="0"/>
              </a:rPr>
              <a:t>организациям для существенного повышения результатов своего функционирования необходима прогностическая аналитика.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Roboto Cn" pitchFamily="2" charset="0"/>
                <a:ea typeface="Roboto Cn" pitchFamily="2" charset="0"/>
              </a:rPr>
              <a:t>Требования современности заключаются в обязательном наличии в организации процессов оперативной аналитики и сегментировании работников на основе их интеграции со стратегическим планированием.</a:t>
            </a:r>
          </a:p>
        </p:txBody>
      </p:sp>
    </p:spTree>
    <p:extLst>
      <p:ext uri="{BB962C8B-B14F-4D97-AF65-F5344CB8AC3E}">
        <p14:creationId xmlns:p14="http://schemas.microsoft.com/office/powerpoint/2010/main" xmlns="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5642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501DF8-ADF0-AE55-1233-0121401C063D}"/>
              </a:ext>
            </a:extLst>
          </p:cNvPr>
          <p:cNvSpPr txBox="1"/>
          <p:nvPr/>
        </p:nvSpPr>
        <p:spPr>
          <a:xfrm>
            <a:off x="941416" y="1335961"/>
            <a:ext cx="103638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Roboto Cn" pitchFamily="2" charset="0"/>
                <a:ea typeface="Roboto Cn" pitchFamily="2" charset="0"/>
              </a:rPr>
              <a:t>Модель HR-менеджмента, </a:t>
            </a:r>
            <a:r>
              <a:rPr lang="ru-RU" sz="2000" dirty="0">
                <a:latin typeface="Roboto Cn" pitchFamily="2" charset="0"/>
                <a:ea typeface="Roboto Cn" pitchFamily="2" charset="0"/>
              </a:rPr>
              <a:t>основанная на использовании продвинутой </a:t>
            </a:r>
            <a:r>
              <a:rPr lang="en-US" sz="2000" dirty="0">
                <a:latin typeface="Roboto Cn" pitchFamily="2" charset="0"/>
                <a:ea typeface="Roboto Cn" pitchFamily="2" charset="0"/>
              </a:rPr>
              <a:t>people</a:t>
            </a:r>
            <a:r>
              <a:rPr lang="ru-RU" sz="2000" dirty="0">
                <a:latin typeface="Roboto Cn" pitchFamily="2" charset="0"/>
                <a:ea typeface="Roboto Cn" pitchFamily="2" charset="0"/>
              </a:rPr>
              <a:t>-аналитики, выстроенной с использованием цифрового профиля сотрудника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0D42A2-152E-CDE6-D547-79337EE16EDF}"/>
              </a:ext>
            </a:extLst>
          </p:cNvPr>
          <p:cNvSpPr txBox="1"/>
          <p:nvPr/>
        </p:nvSpPr>
        <p:spPr>
          <a:xfrm>
            <a:off x="8113221" y="2289437"/>
            <a:ext cx="31920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Roboto Cn" pitchFamily="2" charset="0"/>
                <a:ea typeface="Roboto Cn" pitchFamily="2" charset="0"/>
              </a:rPr>
              <a:t>позволит оперировать разными типами данных о сотрудниках: показателями вовлеченности и другими </a:t>
            </a:r>
            <a:r>
              <a:rPr lang="en-US" sz="1600" dirty="0">
                <a:latin typeface="Roboto Cn" pitchFamily="2" charset="0"/>
                <a:ea typeface="Roboto Cn" pitchFamily="2" charset="0"/>
              </a:rPr>
              <a:t>HR</a:t>
            </a:r>
            <a:r>
              <a:rPr lang="ru-RU" sz="1600" dirty="0">
                <a:latin typeface="Roboto Cn" pitchFamily="2" charset="0"/>
                <a:ea typeface="Roboto Cn" pitchFamily="2" charset="0"/>
              </a:rPr>
              <a:t>-метриками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DFCDC45-EF16-A500-AD5C-C4D273CC66ED}"/>
              </a:ext>
            </a:extLst>
          </p:cNvPr>
          <p:cNvSpPr txBox="1"/>
          <p:nvPr/>
        </p:nvSpPr>
        <p:spPr>
          <a:xfrm>
            <a:off x="847898" y="2304263"/>
            <a:ext cx="40566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oboto Cn" pitchFamily="2" charset="0"/>
                <a:ea typeface="Roboto Cn" pitchFamily="2" charset="0"/>
              </a:rPr>
              <a:t>цифровой профиль, основанный на принципе соединения личных целей сотрудника с задачами организации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xmlns="" id="{DC492031-5EF1-227B-EA80-5CD7E758A7F9}"/>
              </a:ext>
            </a:extLst>
          </p:cNvPr>
          <p:cNvSpPr/>
          <p:nvPr/>
        </p:nvSpPr>
        <p:spPr>
          <a:xfrm>
            <a:off x="4701886" y="2444252"/>
            <a:ext cx="592282" cy="3221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xmlns="" id="{6A811346-F9D7-59B3-4E89-CFB1BF5501E6}"/>
              </a:ext>
            </a:extLst>
          </p:cNvPr>
          <p:cNvSpPr/>
          <p:nvPr/>
        </p:nvSpPr>
        <p:spPr>
          <a:xfrm>
            <a:off x="7593676" y="2444252"/>
            <a:ext cx="592282" cy="3221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223F68FD-2131-CA3B-BDBD-F56A771EB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6024523"/>
              </p:ext>
            </p:extLst>
          </p:nvPr>
        </p:nvGraphicFramePr>
        <p:xfrm>
          <a:off x="218209" y="4743686"/>
          <a:ext cx="11573782" cy="1304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3782">
                  <a:extLst>
                    <a:ext uri="{9D8B030D-6E8A-4147-A177-3AD203B41FA5}">
                      <a16:colId xmlns:a16="http://schemas.microsoft.com/office/drawing/2014/main" xmlns="" val="1671040543"/>
                    </a:ext>
                  </a:extLst>
                </a:gridCol>
              </a:tblGrid>
              <a:tr h="12560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Будет построена устойчивая модель </a:t>
                      </a:r>
                      <a:r>
                        <a:rPr lang="ru-RU" sz="2000" dirty="0">
                          <a:effectLst/>
                          <a:latin typeface="Roboto Cn" pitchFamily="2" charset="0"/>
                          <a:ea typeface="Roboto Cn" pitchFamily="2" charset="0"/>
                        </a:rPr>
                        <a:t>HR-менеджмента (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управления человеческими ресурсами), основанная на требуемых для решения профессиональных задач компетентностных характеристиках, а также оценках уровня вовлеченности и производительности сотрудников, т.е. данных </a:t>
                      </a:r>
                      <a:r>
                        <a:rPr lang="ru-RU" sz="2000" dirty="0">
                          <a:effectLst/>
                          <a:latin typeface="Roboto Cn" pitchFamily="2" charset="0"/>
                          <a:ea typeface="Roboto Cn" pitchFamily="2" charset="0"/>
                        </a:rPr>
                        <a:t>цифрового профиля сотрудника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.</a:t>
                      </a: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14096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A7964EB-827D-ADC0-D235-65E10106663C}"/>
              </a:ext>
            </a:extLst>
          </p:cNvPr>
          <p:cNvSpPr txBox="1"/>
          <p:nvPr/>
        </p:nvSpPr>
        <p:spPr>
          <a:xfrm>
            <a:off x="5293737" y="2347641"/>
            <a:ext cx="25233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oboto Cn" pitchFamily="2" charset="0"/>
                <a:ea typeface="Roboto Cn" pitchFamily="2" charset="0"/>
              </a:rPr>
              <a:t>позволит поменять подход к управлению организацией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FF23FD-644A-DDF1-CC1D-01A50AAEACC0}"/>
              </a:ext>
            </a:extLst>
          </p:cNvPr>
          <p:cNvSpPr txBox="1"/>
          <p:nvPr/>
        </p:nvSpPr>
        <p:spPr>
          <a:xfrm>
            <a:off x="474518" y="1891145"/>
            <a:ext cx="112429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latin typeface="Roboto Cn" pitchFamily="2" charset="0"/>
                <a:ea typeface="Roboto Cn" pitchFamily="2" charset="0"/>
              </a:rPr>
              <a:t>Модель управления сотрудниками, основанная на интеллектуальном анализе данных, показывающая широкие возможности для автоматизации и цифровизации кадровых процессов, которые сейчас требуют существенного внимания человека (сотрудника кадровой службы), а именно: оценка персонала, анализ портфеля заказов / работ с точки зрения возможностей сотрудников.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latin typeface="Roboto Cn" pitchFamily="2" charset="0"/>
                <a:ea typeface="Roboto Cn" pitchFamily="2" charset="0"/>
              </a:rPr>
              <a:t>Большие данные, положенные в основу цифрового профиля сотрудника, и их интеллектуальный анализ позволят существенно повысить точность и валидность автоматически выполняемых работ.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latin typeface="Roboto Cn" pitchFamily="2" charset="0"/>
                <a:ea typeface="Roboto Cn" pitchFamily="2" charset="0"/>
              </a:rPr>
              <a:t>Модель </a:t>
            </a:r>
            <a:r>
              <a:rPr lang="ru-RU" sz="2000" dirty="0">
                <a:effectLst/>
                <a:latin typeface="Roboto Cn" pitchFamily="2" charset="0"/>
                <a:ea typeface="Roboto Cn" pitchFamily="2" charset="0"/>
              </a:rPr>
              <a:t>HR-менеджмента поможет </a:t>
            </a:r>
            <a:r>
              <a:rPr lang="ru-RU" sz="1900" dirty="0">
                <a:latin typeface="Roboto Cn" pitchFamily="2" charset="0"/>
                <a:ea typeface="Roboto Cn" pitchFamily="2" charset="0"/>
              </a:rPr>
              <a:t>с помощью систематического отбора и оценки навыков, опыта и уровня различных сотрудников, их компетенций, найти наиболее подходящих сотрудников для соответствующей должности, чтобы достичь наилучшей общей организационной эффективности.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900" dirty="0">
              <a:latin typeface="Roboto Cn" pitchFamily="2" charset="0"/>
              <a:ea typeface="Roboto C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EC95D30-E7C7-E9A2-B918-11367A7F6B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61" r="24681" b="13082"/>
          <a:stretch/>
        </p:blipFill>
        <p:spPr>
          <a:xfrm>
            <a:off x="77526" y="751575"/>
            <a:ext cx="9182911" cy="54280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678F02-F079-83B5-F4EB-AF54C8D3C5CD}"/>
              </a:ext>
            </a:extLst>
          </p:cNvPr>
          <p:cNvSpPr txBox="1"/>
          <p:nvPr/>
        </p:nvSpPr>
        <p:spPr>
          <a:xfrm>
            <a:off x="5351315" y="1184226"/>
            <a:ext cx="5237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Определение концепции проекта, сбор, предобработка обезличенных данных сотрудников (образование, опыт и другое)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782B64-4D17-79AC-A630-F4F595BC5F65}"/>
              </a:ext>
            </a:extLst>
          </p:cNvPr>
          <p:cNvSpPr txBox="1"/>
          <p:nvPr/>
        </p:nvSpPr>
        <p:spPr>
          <a:xfrm>
            <a:off x="9120618" y="3121223"/>
            <a:ext cx="2935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Анализ данных сотрудников и задач организации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CBC388-9DB4-6531-92AB-D9C01C4792A0}"/>
              </a:ext>
            </a:extLst>
          </p:cNvPr>
          <p:cNvSpPr txBox="1"/>
          <p:nvPr/>
        </p:nvSpPr>
        <p:spPr>
          <a:xfrm>
            <a:off x="5770414" y="3121223"/>
            <a:ext cx="2469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Построение цифрового профиля сотрудника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7CB86E-FE8E-56DD-5764-2EC298632C0C}"/>
              </a:ext>
            </a:extLst>
          </p:cNvPr>
          <p:cNvSpPr txBox="1"/>
          <p:nvPr/>
        </p:nvSpPr>
        <p:spPr>
          <a:xfrm>
            <a:off x="2199413" y="3121223"/>
            <a:ext cx="2469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Разработка устойчивой модели </a:t>
            </a:r>
            <a:r>
              <a:rPr lang="en-US" sz="2000" dirty="0"/>
              <a:t>HR-</a:t>
            </a:r>
            <a:r>
              <a:rPr lang="ru-RU" sz="2000" dirty="0"/>
              <a:t>менеджмента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120E916-ED03-DE61-37AC-FD229563D76B}"/>
              </a:ext>
            </a:extLst>
          </p:cNvPr>
          <p:cNvSpPr txBox="1"/>
          <p:nvPr/>
        </p:nvSpPr>
        <p:spPr>
          <a:xfrm>
            <a:off x="233093" y="5979554"/>
            <a:ext cx="1068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Апробация и масштабирование. Проверка устойчивости модели при разных условиях.</a:t>
            </a:r>
          </a:p>
        </p:txBody>
      </p:sp>
    </p:spTree>
    <p:extLst>
      <p:ext uri="{BB962C8B-B14F-4D97-AF65-F5344CB8AC3E}">
        <p14:creationId xmlns:p14="http://schemas.microsoft.com/office/powerpoint/2010/main" xmlns="" val="7340487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315</Words>
  <Application>Microsoft Office PowerPoint</Application>
  <PresentationFormat>Произвольный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24</cp:revision>
  <dcterms:created xsi:type="dcterms:W3CDTF">2023-06-21T07:47:13Z</dcterms:created>
  <dcterms:modified xsi:type="dcterms:W3CDTF">2024-01-16T15:52:47Z</dcterms:modified>
</cp:coreProperties>
</file>